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3" r:id="rId3"/>
    <p:sldMasterId id="2147483654" r:id="rId4"/>
    <p:sldMasterId id="2147483655" r:id="rId5"/>
    <p:sldMasterId id="2147483656" r:id="rId6"/>
    <p:sldMasterId id="2147483658" r:id="rId7"/>
    <p:sldMasterId id="2147483659" r:id="rId8"/>
    <p:sldMasterId id="2147483660" r:id="rId9"/>
    <p:sldMasterId id="2147483661" r:id="rId10"/>
  </p:sldMasterIdLst>
  <p:notesMasterIdLst>
    <p:notesMasterId r:id="rId133"/>
  </p:notesMasterIdLst>
  <p:sldIdLst>
    <p:sldId id="323" r:id="rId11"/>
    <p:sldId id="365" r:id="rId12"/>
    <p:sldId id="410" r:id="rId13"/>
    <p:sldId id="381" r:id="rId14"/>
    <p:sldId id="384" r:id="rId15"/>
    <p:sldId id="383" r:id="rId16"/>
    <p:sldId id="257" r:id="rId17"/>
    <p:sldId id="324" r:id="rId18"/>
    <p:sldId id="379" r:id="rId19"/>
    <p:sldId id="411" r:id="rId20"/>
    <p:sldId id="412" r:id="rId21"/>
    <p:sldId id="415" r:id="rId22"/>
    <p:sldId id="264" r:id="rId23"/>
    <p:sldId id="385" r:id="rId24"/>
    <p:sldId id="450" r:id="rId25"/>
    <p:sldId id="448" r:id="rId26"/>
    <p:sldId id="449" r:id="rId27"/>
    <p:sldId id="416" r:id="rId28"/>
    <p:sldId id="478" r:id="rId29"/>
    <p:sldId id="479" r:id="rId30"/>
    <p:sldId id="480" r:id="rId31"/>
    <p:sldId id="476" r:id="rId32"/>
    <p:sldId id="432" r:id="rId33"/>
    <p:sldId id="451" r:id="rId34"/>
    <p:sldId id="265" r:id="rId35"/>
    <p:sldId id="362" r:id="rId36"/>
    <p:sldId id="472" r:id="rId37"/>
    <p:sldId id="325" r:id="rId38"/>
    <p:sldId id="452" r:id="rId39"/>
    <p:sldId id="453" r:id="rId40"/>
    <p:sldId id="454" r:id="rId41"/>
    <p:sldId id="455" r:id="rId42"/>
    <p:sldId id="417" r:id="rId43"/>
    <p:sldId id="440" r:id="rId44"/>
    <p:sldId id="418" r:id="rId45"/>
    <p:sldId id="422" r:id="rId46"/>
    <p:sldId id="481" r:id="rId47"/>
    <p:sldId id="482" r:id="rId48"/>
    <p:sldId id="420" r:id="rId49"/>
    <p:sldId id="421" r:id="rId50"/>
    <p:sldId id="423" r:id="rId51"/>
    <p:sldId id="483" r:id="rId52"/>
    <p:sldId id="424" r:id="rId53"/>
    <p:sldId id="425" r:id="rId54"/>
    <p:sldId id="456" r:id="rId55"/>
    <p:sldId id="485" r:id="rId56"/>
    <p:sldId id="486" r:id="rId57"/>
    <p:sldId id="484" r:id="rId58"/>
    <p:sldId id="429" r:id="rId59"/>
    <p:sldId id="457" r:id="rId60"/>
    <p:sldId id="433" r:id="rId61"/>
    <p:sldId id="430" r:id="rId62"/>
    <p:sldId id="458" r:id="rId63"/>
    <p:sldId id="335" r:id="rId64"/>
    <p:sldId id="487" r:id="rId65"/>
    <p:sldId id="269" r:id="rId66"/>
    <p:sldId id="270" r:id="rId67"/>
    <p:sldId id="327" r:id="rId68"/>
    <p:sldId id="488" r:id="rId69"/>
    <p:sldId id="489" r:id="rId70"/>
    <p:sldId id="490" r:id="rId71"/>
    <p:sldId id="390" r:id="rId72"/>
    <p:sldId id="392" r:id="rId73"/>
    <p:sldId id="491" r:id="rId74"/>
    <p:sldId id="394" r:id="rId75"/>
    <p:sldId id="436" r:id="rId76"/>
    <p:sldId id="396" r:id="rId77"/>
    <p:sldId id="461" r:id="rId78"/>
    <p:sldId id="492" r:id="rId79"/>
    <p:sldId id="333" r:id="rId80"/>
    <p:sldId id="271" r:id="rId81"/>
    <p:sldId id="329" r:id="rId82"/>
    <p:sldId id="334" r:id="rId83"/>
    <p:sldId id="272" r:id="rId84"/>
    <p:sldId id="462" r:id="rId85"/>
    <p:sldId id="397" r:id="rId86"/>
    <p:sldId id="274" r:id="rId87"/>
    <p:sldId id="495" r:id="rId88"/>
    <p:sldId id="497" r:id="rId89"/>
    <p:sldId id="398" r:id="rId90"/>
    <p:sldId id="463" r:id="rId91"/>
    <p:sldId id="503" r:id="rId92"/>
    <p:sldId id="498" r:id="rId93"/>
    <p:sldId id="499" r:id="rId94"/>
    <p:sldId id="500" r:id="rId95"/>
    <p:sldId id="501" r:id="rId96"/>
    <p:sldId id="502" r:id="rId97"/>
    <p:sldId id="504" r:id="rId98"/>
    <p:sldId id="505" r:id="rId99"/>
    <p:sldId id="506" r:id="rId100"/>
    <p:sldId id="507" r:id="rId101"/>
    <p:sldId id="508" r:id="rId102"/>
    <p:sldId id="509" r:id="rId103"/>
    <p:sldId id="464" r:id="rId104"/>
    <p:sldId id="437" r:id="rId105"/>
    <p:sldId id="510" r:id="rId106"/>
    <p:sldId id="511" r:id="rId107"/>
    <p:sldId id="438" r:id="rId108"/>
    <p:sldId id="442" r:id="rId109"/>
    <p:sldId id="512" r:id="rId110"/>
    <p:sldId id="332" r:id="rId111"/>
    <p:sldId id="283" r:id="rId112"/>
    <p:sldId id="281" r:id="rId113"/>
    <p:sldId id="284" r:id="rId114"/>
    <p:sldId id="443" r:id="rId115"/>
    <p:sldId id="513" r:id="rId116"/>
    <p:sldId id="514" r:id="rId117"/>
    <p:sldId id="439" r:id="rId118"/>
    <p:sldId id="517" r:id="rId119"/>
    <p:sldId id="518" r:id="rId120"/>
    <p:sldId id="519" r:id="rId121"/>
    <p:sldId id="520" r:id="rId122"/>
    <p:sldId id="444" r:id="rId123"/>
    <p:sldId id="523" r:id="rId124"/>
    <p:sldId id="529" r:id="rId125"/>
    <p:sldId id="525" r:id="rId126"/>
    <p:sldId id="531" r:id="rId127"/>
    <p:sldId id="526" r:id="rId128"/>
    <p:sldId id="528" r:id="rId129"/>
    <p:sldId id="471" r:id="rId130"/>
    <p:sldId id="465" r:id="rId131"/>
    <p:sldId id="532" r:id="rId1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defRPr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defRPr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defRPr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defRPr kern="1200">
        <a:solidFill>
          <a:schemeClr val="tx1"/>
        </a:solidFill>
        <a:latin typeface="Times New Roman" pitchFamily="18" charset="0"/>
        <a:ea typeface="黑体" pitchFamily="49" charset="-122"/>
        <a:cs typeface="+mn-cs"/>
      </a:defRPr>
    </a:lvl5pPr>
    <a:lvl6pPr marL="2286000" algn="l" defTabSz="914400" rtl="0" eaLnBrk="1" latinLnBrk="0" hangingPunct="1">
      <a:defRPr kern="1200">
        <a:solidFill>
          <a:schemeClr val="tx1"/>
        </a:solidFill>
        <a:latin typeface="Times New Roman" pitchFamily="18" charset="0"/>
        <a:ea typeface="黑体" pitchFamily="49" charset="-122"/>
        <a:cs typeface="+mn-cs"/>
      </a:defRPr>
    </a:lvl6pPr>
    <a:lvl7pPr marL="2743200" algn="l" defTabSz="914400" rtl="0" eaLnBrk="1" latinLnBrk="0" hangingPunct="1">
      <a:defRPr kern="1200">
        <a:solidFill>
          <a:schemeClr val="tx1"/>
        </a:solidFill>
        <a:latin typeface="Times New Roman" pitchFamily="18" charset="0"/>
        <a:ea typeface="黑体" pitchFamily="49" charset="-122"/>
        <a:cs typeface="+mn-cs"/>
      </a:defRPr>
    </a:lvl7pPr>
    <a:lvl8pPr marL="3200400" algn="l" defTabSz="914400" rtl="0" eaLnBrk="1" latinLnBrk="0" hangingPunct="1">
      <a:defRPr kern="1200">
        <a:solidFill>
          <a:schemeClr val="tx1"/>
        </a:solidFill>
        <a:latin typeface="Times New Roman" pitchFamily="18" charset="0"/>
        <a:ea typeface="黑体" pitchFamily="49" charset="-122"/>
        <a:cs typeface="+mn-cs"/>
      </a:defRPr>
    </a:lvl8pPr>
    <a:lvl9pPr marL="3657600" algn="l" defTabSz="914400" rtl="0" eaLnBrk="1" latinLnBrk="0" hangingPunct="1">
      <a:defRPr kern="1200">
        <a:solidFill>
          <a:schemeClr val="tx1"/>
        </a:solidFill>
        <a:latin typeface="Times New Roman" pitchFamily="18"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7FF"/>
    <a:srgbClr val="E6CDFF"/>
    <a:srgbClr val="E6BA00"/>
    <a:srgbClr val="CC6600"/>
    <a:srgbClr val="FF0066"/>
    <a:srgbClr val="99FFCC"/>
    <a:srgbClr val="66FF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6" d="100"/>
          <a:sy n="96" d="100"/>
        </p:scale>
        <p:origin x="-642" y="-51"/>
      </p:cViewPr>
      <p:guideLst>
        <p:guide orient="horz" pos="3024"/>
        <p:guide pos="44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236"/>
    </p:cViewPr>
  </p:sorterViewPr>
  <p:notesViewPr>
    <p:cSldViewPr>
      <p:cViewPr varScale="1">
        <p:scale>
          <a:sx n="28" d="100"/>
          <a:sy n="28" d="100"/>
        </p:scale>
        <p:origin x="-1262" y="-77"/>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33" Type="http://schemas.openxmlformats.org/officeDocument/2006/relationships/notesMaster" Target="notesMasters/notesMaster1.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slide" Target="slides/slide118.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13" Type="http://schemas.openxmlformats.org/officeDocument/2006/relationships/slide" Target="slides/slide103.xml"/><Relationship Id="rId118" Type="http://schemas.openxmlformats.org/officeDocument/2006/relationships/slide" Target="slides/slide108.xml"/><Relationship Id="rId126" Type="http://schemas.openxmlformats.org/officeDocument/2006/relationships/slide" Target="slides/slide116.xml"/><Relationship Id="rId13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slide" Target="slides/slide114.xml"/><Relationship Id="rId129" Type="http://schemas.openxmlformats.org/officeDocument/2006/relationships/slide" Target="slides/slide119.xml"/><Relationship Id="rId137" Type="http://schemas.openxmlformats.org/officeDocument/2006/relationships/tableStyles" Target="tableStyle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32" Type="http://schemas.openxmlformats.org/officeDocument/2006/relationships/slide" Target="slides/slide1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slide" Target="slides/slide11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130" Type="http://schemas.openxmlformats.org/officeDocument/2006/relationships/slide" Target="slides/slide120.xml"/><Relationship Id="rId13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slide" Target="slides/slide115.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131" Type="http://schemas.openxmlformats.org/officeDocument/2006/relationships/slide" Target="slides/slide121.xml"/><Relationship Id="rId136" Type="http://schemas.openxmlformats.org/officeDocument/2006/relationships/theme" Target="theme/theme1.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85A596DC-83CC-4465-942D-C44983833B69}" type="slidenum">
              <a:rPr lang="en-US" altLang="zh-CN"/>
              <a:pPr>
                <a:defRPr/>
              </a:pPr>
              <a:t>‹#›</a:t>
            </a:fld>
            <a:endParaRPr lang="en-US" altLang="zh-CN"/>
          </a:p>
        </p:txBody>
      </p:sp>
    </p:spTree>
    <p:extLst>
      <p:ext uri="{BB962C8B-B14F-4D97-AF65-F5344CB8AC3E}">
        <p14:creationId xmlns:p14="http://schemas.microsoft.com/office/powerpoint/2010/main" val="3918928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fld id="{B4EA22E7-6256-4C49-85A3-D00F32C86AA0}" type="slidenum">
              <a:rPr lang="en-US" altLang="zh-CN" smtClean="0">
                <a:ea typeface="宋体" pitchFamily="2" charset="-122"/>
              </a:rPr>
              <a:pPr eaLnBrk="1" hangingPunct="1"/>
              <a:t>13</a:t>
            </a:fld>
            <a:endParaRPr lang="en-US" altLang="zh-CN" smtClean="0">
              <a:ea typeface="宋体" pitchFamily="2" charset="-122"/>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152274562 w 97"/>
                <a:gd name="T1" fmla="*/ 53648627 h 37"/>
                <a:gd name="T2" fmla="*/ 195080113 w 97"/>
                <a:gd name="T3" fmla="*/ 42964332 h 37"/>
                <a:gd name="T4" fmla="*/ 197175611 w 97"/>
                <a:gd name="T5" fmla="*/ 36649761 h 37"/>
                <a:gd name="T6" fmla="*/ 188698621 w 97"/>
                <a:gd name="T7" fmla="*/ 0 h 37"/>
                <a:gd name="T8" fmla="*/ 53391052 w 97"/>
                <a:gd name="T9" fmla="*/ 0 h 37"/>
                <a:gd name="T10" fmla="*/ 21650928 w 97"/>
                <a:gd name="T11" fmla="*/ 47247819 h 37"/>
                <a:gd name="T12" fmla="*/ 152274562 w 97"/>
                <a:gd name="T13" fmla="*/ 5364862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1088800436 w 585"/>
                <a:gd name="T1" fmla="*/ 2101389 h 534"/>
                <a:gd name="T2" fmla="*/ 339289836 w 585"/>
                <a:gd name="T3" fmla="*/ 0 h 534"/>
                <a:gd name="T4" fmla="*/ 486263269 w 585"/>
                <a:gd name="T5" fmla="*/ 45162428 h 534"/>
                <a:gd name="T6" fmla="*/ 376057710 w 585"/>
                <a:gd name="T7" fmla="*/ 83922332 h 534"/>
                <a:gd name="T8" fmla="*/ 447389309 w 585"/>
                <a:gd name="T9" fmla="*/ 152859543 h 534"/>
                <a:gd name="T10" fmla="*/ 159807983 w 585"/>
                <a:gd name="T11" fmla="*/ 129001884 h 534"/>
                <a:gd name="T12" fmla="*/ 55939148 w 585"/>
                <a:gd name="T13" fmla="*/ 135403897 h 534"/>
                <a:gd name="T14" fmla="*/ 429891419 w 585"/>
                <a:gd name="T15" fmla="*/ 1048140855 h 534"/>
                <a:gd name="T16" fmla="*/ 311078763 w 585"/>
                <a:gd name="T17" fmla="*/ 734254934 h 534"/>
                <a:gd name="T18" fmla="*/ 226895716 w 585"/>
                <a:gd name="T19" fmla="*/ 809175969 h 534"/>
                <a:gd name="T20" fmla="*/ 202978648 w 585"/>
                <a:gd name="T21" fmla="*/ 936495447 h 534"/>
                <a:gd name="T22" fmla="*/ 267891685 w 585"/>
                <a:gd name="T23" fmla="*/ 570293373 h 534"/>
                <a:gd name="T24" fmla="*/ 330765188 w 585"/>
                <a:gd name="T25" fmla="*/ 490652044 h 534"/>
                <a:gd name="T26" fmla="*/ 451702947 w 585"/>
                <a:gd name="T27" fmla="*/ 510208568 h 534"/>
                <a:gd name="T28" fmla="*/ 406393982 w 585"/>
                <a:gd name="T29" fmla="*/ 658849721 h 534"/>
                <a:gd name="T30" fmla="*/ 414931180 w 585"/>
                <a:gd name="T31" fmla="*/ 850036474 h 534"/>
                <a:gd name="T32" fmla="*/ 1112717504 w 585"/>
                <a:gd name="T33" fmla="*/ 1039624398 h 534"/>
                <a:gd name="T34" fmla="*/ 981137008 w 585"/>
                <a:gd name="T35" fmla="*/ 919040336 h 534"/>
                <a:gd name="T36" fmla="*/ 918260253 w 585"/>
                <a:gd name="T37" fmla="*/ 742774636 h 534"/>
                <a:gd name="T38" fmla="*/ 855469098 w 585"/>
                <a:gd name="T39" fmla="*/ 581329432 h 534"/>
                <a:gd name="T40" fmla="*/ 993888410 w 585"/>
                <a:gd name="T41" fmla="*/ 551069710 h 534"/>
                <a:gd name="T42" fmla="*/ 879386166 w 585"/>
                <a:gd name="T43" fmla="*/ 479948871 h 534"/>
                <a:gd name="T44" fmla="*/ 948595888 w 585"/>
                <a:gd name="T45" fmla="*/ 486351551 h 534"/>
                <a:gd name="T46" fmla="*/ 946490318 w 585"/>
                <a:gd name="T47" fmla="*/ 449708669 h 534"/>
                <a:gd name="T48" fmla="*/ 812285367 w 585"/>
                <a:gd name="T49" fmla="*/ 454009955 h 534"/>
                <a:gd name="T50" fmla="*/ 771303106 w 585"/>
                <a:gd name="T51" fmla="*/ 738473986 h 534"/>
                <a:gd name="T52" fmla="*/ 749927526 w 585"/>
                <a:gd name="T53" fmla="*/ 494871223 h 534"/>
                <a:gd name="T54" fmla="*/ 715264555 w 585"/>
                <a:gd name="T55" fmla="*/ 391824404 h 534"/>
                <a:gd name="T56" fmla="*/ 749927526 w 585"/>
                <a:gd name="T57" fmla="*/ 292564726 h 534"/>
                <a:gd name="T58" fmla="*/ 732429020 w 585"/>
                <a:gd name="T59" fmla="*/ 212927436 h 534"/>
                <a:gd name="T60" fmla="*/ 715264555 w 585"/>
                <a:gd name="T61" fmla="*/ 133303170 h 534"/>
                <a:gd name="T62" fmla="*/ 797325745 w 585"/>
                <a:gd name="T63" fmla="*/ 221862869 h 534"/>
                <a:gd name="T64" fmla="*/ 896451333 w 585"/>
                <a:gd name="T65" fmla="*/ 101361066 h 534"/>
                <a:gd name="T66" fmla="*/ 883699805 w 585"/>
                <a:gd name="T67" fmla="*/ 204424009 h 534"/>
                <a:gd name="T68" fmla="*/ 866535335 w 585"/>
                <a:gd name="T69" fmla="*/ 279829242 h 534"/>
                <a:gd name="T70" fmla="*/ 866535335 w 585"/>
                <a:gd name="T71" fmla="*/ 389706765 h 534"/>
                <a:gd name="T72" fmla="*/ 1205424531 w 585"/>
                <a:gd name="T73" fmla="*/ 389706765 h 534"/>
                <a:gd name="T74" fmla="*/ 1196884138 w 585"/>
                <a:gd name="T75" fmla="*/ 163546592 h 534"/>
                <a:gd name="T76" fmla="*/ 537974479 w 585"/>
                <a:gd name="T77" fmla="*/ 148640516 h 534"/>
                <a:gd name="T78" fmla="*/ 633306141 w 585"/>
                <a:gd name="T79" fmla="*/ 200204982 h 534"/>
                <a:gd name="T80" fmla="*/ 369642521 w 585"/>
                <a:gd name="T81" fmla="*/ 419967099 h 534"/>
                <a:gd name="T82" fmla="*/ 149161994 w 585"/>
                <a:gd name="T83" fmla="*/ 210826042 h 534"/>
                <a:gd name="T84" fmla="*/ 412743261 w 585"/>
                <a:gd name="T85" fmla="*/ 228264781 h 534"/>
                <a:gd name="T86" fmla="*/ 475183966 w 585"/>
                <a:gd name="T87" fmla="*/ 226164156 h 534"/>
                <a:gd name="T88" fmla="*/ 652490450 w 585"/>
                <a:gd name="T89" fmla="*/ 260622647 h 534"/>
                <a:gd name="T90" fmla="*/ 596534890 w 585"/>
                <a:gd name="T91" fmla="*/ 551069710 h 534"/>
                <a:gd name="T92" fmla="*/ 561892214 w 585"/>
                <a:gd name="T93" fmla="*/ 294748374 h 534"/>
                <a:gd name="T94" fmla="*/ 369642521 w 585"/>
                <a:gd name="T95" fmla="*/ 419967099 h 534"/>
                <a:gd name="T96" fmla="*/ 482035999 w 585"/>
                <a:gd name="T97" fmla="*/ 484250157 h 534"/>
                <a:gd name="T98" fmla="*/ 533661482 w 585"/>
                <a:gd name="T99" fmla="*/ 340243663 h 534"/>
                <a:gd name="T100" fmla="*/ 704201665 w 585"/>
                <a:gd name="T101" fmla="*/ 628592607 h 534"/>
                <a:gd name="T102" fmla="*/ 464454987 w 585"/>
                <a:gd name="T103" fmla="*/ 690774918 h 534"/>
                <a:gd name="T104" fmla="*/ 667450047 w 585"/>
                <a:gd name="T105" fmla="*/ 596232163 h 534"/>
                <a:gd name="T106" fmla="*/ 687136473 w 585"/>
                <a:gd name="T107" fmla="*/ 286145802 h 534"/>
                <a:gd name="T108" fmla="*/ 676407524 w 585"/>
                <a:gd name="T109" fmla="*/ 458644108 h 534"/>
                <a:gd name="T110" fmla="*/ 646058181 w 585"/>
                <a:gd name="T111" fmla="*/ 310085719 h 534"/>
                <a:gd name="T112" fmla="*/ 1095636050 w 585"/>
                <a:gd name="T113" fmla="*/ 385406116 h 534"/>
                <a:gd name="T114" fmla="*/ 996010261 w 585"/>
                <a:gd name="T115" fmla="*/ 348763365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87775838 w 47"/>
                <a:gd name="T1" fmla="*/ 32330572 h 56"/>
                <a:gd name="T2" fmla="*/ 59247447 w 47"/>
                <a:gd name="T3" fmla="*/ 120378209 h 56"/>
                <a:gd name="T4" fmla="*/ 87775838 w 47"/>
                <a:gd name="T5" fmla="*/ 3233057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42126372 w 41"/>
                <a:gd name="T1" fmla="*/ 57815566 h 75"/>
                <a:gd name="T2" fmla="*/ 26732338 w 41"/>
                <a:gd name="T3" fmla="*/ 148434728 h 75"/>
                <a:gd name="T4" fmla="*/ 89075787 w 41"/>
                <a:gd name="T5" fmla="*/ 96514877 h 75"/>
                <a:gd name="T6" fmla="*/ 82512763 w 41"/>
                <a:gd name="T7" fmla="*/ 51422407 h 75"/>
                <a:gd name="T8" fmla="*/ 42126372 w 41"/>
                <a:gd name="T9" fmla="*/ 5781556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243409786 w 135"/>
                <a:gd name="T1" fmla="*/ 8434465 h 63"/>
                <a:gd name="T2" fmla="*/ 51916909 w 135"/>
                <a:gd name="T3" fmla="*/ 8434465 h 63"/>
                <a:gd name="T4" fmla="*/ 4325333 w 135"/>
                <a:gd name="T5" fmla="*/ 53092240 h 63"/>
                <a:gd name="T6" fmla="*/ 130483720 w 135"/>
                <a:gd name="T7" fmla="*/ 123464812 h 63"/>
                <a:gd name="T8" fmla="*/ 208629392 w 135"/>
                <a:gd name="T9" fmla="*/ 115047186 h 63"/>
                <a:gd name="T10" fmla="*/ 245524744 w 135"/>
                <a:gd name="T11" fmla="*/ 112946538 h 63"/>
                <a:gd name="T12" fmla="*/ 243409786 w 135"/>
                <a:gd name="T13" fmla="*/ 8434465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143284401 w 97"/>
                <a:gd name="T1" fmla="*/ 10535784 h 102"/>
                <a:gd name="T2" fmla="*/ 66564990 w 97"/>
                <a:gd name="T3" fmla="*/ 10535784 h 102"/>
                <a:gd name="T4" fmla="*/ 25854936 w 97"/>
                <a:gd name="T5" fmla="*/ 121618512 h 102"/>
                <a:gd name="T6" fmla="*/ 169225309 w 97"/>
                <a:gd name="T7" fmla="*/ 132154145 h 102"/>
                <a:gd name="T8" fmla="*/ 143284401 w 97"/>
                <a:gd name="T9" fmla="*/ 10535784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32718741 w 99"/>
                <a:gd name="T1" fmla="*/ 0 h 19"/>
                <a:gd name="T2" fmla="*/ 86869063 w 99"/>
                <a:gd name="T3" fmla="*/ 32277827 h 19"/>
                <a:gd name="T4" fmla="*/ 32718741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45968048 w 76"/>
                <a:gd name="T1" fmla="*/ 78171102 h 47"/>
                <a:gd name="T2" fmla="*/ 153922833 w 76"/>
                <a:gd name="T3" fmla="*/ 35970105 h 47"/>
                <a:gd name="T4" fmla="*/ 105386359 w 76"/>
                <a:gd name="T5" fmla="*/ 6295401 h 47"/>
                <a:gd name="T6" fmla="*/ 41607882 w 76"/>
                <a:gd name="T7" fmla="*/ 67321383 h 47"/>
                <a:gd name="T8" fmla="*/ 45968048 w 76"/>
                <a:gd name="T9" fmla="*/ 78171102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156643122 w 82"/>
                <a:gd name="T1" fmla="*/ 12801489 h 37"/>
                <a:gd name="T2" fmla="*/ 52041840 w 82"/>
                <a:gd name="T3" fmla="*/ 36649761 h 37"/>
                <a:gd name="T4" fmla="*/ 37001223 w 82"/>
                <a:gd name="T5" fmla="*/ 55765821 h 37"/>
                <a:gd name="T6" fmla="*/ 165667104 w 82"/>
                <a:gd name="T7" fmla="*/ 49365144 h 37"/>
                <a:gd name="T8" fmla="*/ 178589976 w 82"/>
                <a:gd name="T9" fmla="*/ 42964332 h 37"/>
                <a:gd name="T10" fmla="*/ 178589976 w 82"/>
                <a:gd name="T11" fmla="*/ 0 h 37"/>
                <a:gd name="T12" fmla="*/ 156643122 w 82"/>
                <a:gd name="T13" fmla="*/ 1280148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45392452 w 138"/>
                <a:gd name="T1" fmla="*/ 2134133 h 33"/>
                <a:gd name="T2" fmla="*/ 17111773 w 138"/>
                <a:gd name="T3" fmla="*/ 30518405 h 33"/>
                <a:gd name="T4" fmla="*/ 123385794 w 138"/>
                <a:gd name="T5" fmla="*/ 47767481 h 33"/>
                <a:gd name="T6" fmla="*/ 253570467 w 138"/>
                <a:gd name="T7" fmla="*/ 49901614 h 33"/>
                <a:gd name="T8" fmla="*/ 247125636 w 138"/>
                <a:gd name="T9" fmla="*/ 17165743 h 33"/>
                <a:gd name="T10" fmla="*/ 177768982 w 138"/>
                <a:gd name="T11" fmla="*/ 6465380 h 33"/>
                <a:gd name="T12" fmla="*/ 45392452 w 138"/>
                <a:gd name="T13" fmla="*/ 2134133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213996730 w 112"/>
                <a:gd name="T1" fmla="*/ 39600134 h 29"/>
                <a:gd name="T2" fmla="*/ 224820816 w 112"/>
                <a:gd name="T3" fmla="*/ 8273090 h 29"/>
                <a:gd name="T4" fmla="*/ 161760200 w 112"/>
                <a:gd name="T5" fmla="*/ 20663440 h 29"/>
                <a:gd name="T6" fmla="*/ 78495753 w 112"/>
                <a:gd name="T7" fmla="*/ 12374280 h 29"/>
                <a:gd name="T8" fmla="*/ 4342997 w 112"/>
                <a:gd name="T9" fmla="*/ 8273090 h 29"/>
                <a:gd name="T10" fmla="*/ 213996730 w 112"/>
                <a:gd name="T11" fmla="*/ 39600134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6385276 w 115"/>
                <a:gd name="T1" fmla="*/ 113821506 h 95"/>
                <a:gd name="T2" fmla="*/ 55626249 w 115"/>
                <a:gd name="T3" fmla="*/ 115935749 h 95"/>
                <a:gd name="T4" fmla="*/ 107374721 w 115"/>
                <a:gd name="T5" fmla="*/ 165185336 h 95"/>
                <a:gd name="T6" fmla="*/ 126531367 w 115"/>
                <a:gd name="T7" fmla="*/ 180076098 h 95"/>
                <a:gd name="T8" fmla="*/ 173575983 w 115"/>
                <a:gd name="T9" fmla="*/ 111724138 h 95"/>
                <a:gd name="T10" fmla="*/ 238095801 w 115"/>
                <a:gd name="T11" fmla="*/ 111724138 h 95"/>
                <a:gd name="T12" fmla="*/ 169366668 w 115"/>
                <a:gd name="T13" fmla="*/ 57752155 h 95"/>
                <a:gd name="T14" fmla="*/ 79387047 w 115"/>
                <a:gd name="T15" fmla="*/ 34391970 h 95"/>
                <a:gd name="T16" fmla="*/ 25874249 w 115"/>
                <a:gd name="T17" fmla="*/ 87931973 h 95"/>
                <a:gd name="T18" fmla="*/ 6385276 w 115"/>
                <a:gd name="T19" fmla="*/ 11382150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111147548 w 65"/>
                <a:gd name="T1" fmla="*/ 85900560 h 169"/>
                <a:gd name="T2" fmla="*/ 47838088 w 65"/>
                <a:gd name="T3" fmla="*/ 105430272 h 169"/>
                <a:gd name="T4" fmla="*/ 47838088 w 65"/>
                <a:gd name="T5" fmla="*/ 126709471 h 169"/>
                <a:gd name="T6" fmla="*/ 109028176 w 65"/>
                <a:gd name="T7" fmla="*/ 193429742 h 169"/>
                <a:gd name="T8" fmla="*/ 74135812 w 65"/>
                <a:gd name="T9" fmla="*/ 253422029 h 169"/>
                <a:gd name="T10" fmla="*/ 0 w 65"/>
                <a:gd name="T11" fmla="*/ 318040176 h 169"/>
                <a:gd name="T12" fmla="*/ 37028211 w 65"/>
                <a:gd name="T13" fmla="*/ 332943517 h 169"/>
                <a:gd name="T14" fmla="*/ 102553390 w 65"/>
                <a:gd name="T15" fmla="*/ 356753396 h 169"/>
                <a:gd name="T16" fmla="*/ 137445242 w 65"/>
                <a:gd name="T17" fmla="*/ 348245338 h 169"/>
                <a:gd name="T18" fmla="*/ 141700968 w 65"/>
                <a:gd name="T19" fmla="*/ 0 h 169"/>
                <a:gd name="T20" fmla="*/ 111147548 w 65"/>
                <a:gd name="T21" fmla="*/ 8590056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1953125 h 2"/>
                <a:gd name="T2" fmla="*/ 0 w 4"/>
                <a:gd name="T3" fmla="*/ 19531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63715802 w 41"/>
                <a:gd name="T1" fmla="*/ 26329420 h 16"/>
                <a:gd name="T2" fmla="*/ 78934154 w 41"/>
                <a:gd name="T3" fmla="*/ 21986422 h 16"/>
                <a:gd name="T4" fmla="*/ 81023763 w 41"/>
                <a:gd name="T5" fmla="*/ 19864810 h 16"/>
                <a:gd name="T6" fmla="*/ 66314141 w 41"/>
                <a:gd name="T7" fmla="*/ 2137965 h 16"/>
                <a:gd name="T8" fmla="*/ 16894103 w 41"/>
                <a:gd name="T9" fmla="*/ 24207807 h 16"/>
                <a:gd name="T10" fmla="*/ 63715802 w 41"/>
                <a:gd name="T11" fmla="*/ 2632942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352498458 w 210"/>
                <a:gd name="T1" fmla="*/ 335344958 h 193"/>
                <a:gd name="T2" fmla="*/ 328980332 w 210"/>
                <a:gd name="T3" fmla="*/ 270301936 h 193"/>
                <a:gd name="T4" fmla="*/ 307149516 w 210"/>
                <a:gd name="T5" fmla="*/ 214307455 h 193"/>
                <a:gd name="T6" fmla="*/ 356814624 w 210"/>
                <a:gd name="T7" fmla="*/ 201028879 h 193"/>
                <a:gd name="T8" fmla="*/ 315696861 w 210"/>
                <a:gd name="T9" fmla="*/ 177531072 h 193"/>
                <a:gd name="T10" fmla="*/ 339634311 w 210"/>
                <a:gd name="T11" fmla="*/ 179638125 h 193"/>
                <a:gd name="T12" fmla="*/ 339634311 w 210"/>
                <a:gd name="T13" fmla="*/ 166359579 h 193"/>
                <a:gd name="T14" fmla="*/ 292179266 w 210"/>
                <a:gd name="T15" fmla="*/ 168483072 h 193"/>
                <a:gd name="T16" fmla="*/ 276791766 w 210"/>
                <a:gd name="T17" fmla="*/ 270301936 h 193"/>
                <a:gd name="T18" fmla="*/ 268241199 w 210"/>
                <a:gd name="T19" fmla="*/ 181744692 h 193"/>
                <a:gd name="T20" fmla="*/ 255394084 w 210"/>
                <a:gd name="T21" fmla="*/ 144968314 h 193"/>
                <a:gd name="T22" fmla="*/ 268241199 w 210"/>
                <a:gd name="T23" fmla="*/ 110365094 h 193"/>
                <a:gd name="T24" fmla="*/ 261817657 w 210"/>
                <a:gd name="T25" fmla="*/ 80011550 h 193"/>
                <a:gd name="T26" fmla="*/ 257504713 w 210"/>
                <a:gd name="T27" fmla="*/ 51761224 h 193"/>
                <a:gd name="T28" fmla="*/ 285755723 w 210"/>
                <a:gd name="T29" fmla="*/ 84241614 h 193"/>
                <a:gd name="T30" fmla="*/ 322556658 w 210"/>
                <a:gd name="T31" fmla="*/ 38902460 h 193"/>
                <a:gd name="T32" fmla="*/ 317823906 w 210"/>
                <a:gd name="T33" fmla="*/ 77802336 h 193"/>
                <a:gd name="T34" fmla="*/ 309276565 w 210"/>
                <a:gd name="T35" fmla="*/ 103942362 h 193"/>
                <a:gd name="T36" fmla="*/ 311466318 w 210"/>
                <a:gd name="T37" fmla="*/ 144968314 h 193"/>
                <a:gd name="T38" fmla="*/ 430331538 w 210"/>
                <a:gd name="T39" fmla="*/ 62833909 h 193"/>
                <a:gd name="T40" fmla="*/ 194641883 w 210"/>
                <a:gd name="T41" fmla="*/ 2106542 h 193"/>
                <a:gd name="T42" fmla="*/ 121058225 w 210"/>
                <a:gd name="T43" fmla="*/ 17092051 h 193"/>
                <a:gd name="T44" fmla="*/ 183987798 w 210"/>
                <a:gd name="T45" fmla="*/ 26057526 h 193"/>
                <a:gd name="T46" fmla="*/ 129605565 w 210"/>
                <a:gd name="T47" fmla="*/ 47448791 h 193"/>
                <a:gd name="T48" fmla="*/ 125371806 w 210"/>
                <a:gd name="T49" fmla="*/ 62833909 h 193"/>
                <a:gd name="T50" fmla="*/ 82133588 w 210"/>
                <a:gd name="T51" fmla="*/ 36792672 h 193"/>
                <a:gd name="T52" fmla="*/ 28254232 w 210"/>
                <a:gd name="T53" fmla="*/ 248911313 h 193"/>
                <a:gd name="T54" fmla="*/ 131795348 w 210"/>
                <a:gd name="T55" fmla="*/ 315644185 h 193"/>
                <a:gd name="T56" fmla="*/ 97537382 w 210"/>
                <a:gd name="T57" fmla="*/ 287813773 h 193"/>
                <a:gd name="T58" fmla="*/ 75709919 w 210"/>
                <a:gd name="T59" fmla="*/ 313517466 h 193"/>
                <a:gd name="T60" fmla="*/ 69286372 w 210"/>
                <a:gd name="T61" fmla="*/ 276724668 h 193"/>
                <a:gd name="T62" fmla="*/ 99644122 w 210"/>
                <a:gd name="T63" fmla="*/ 186060352 h 193"/>
                <a:gd name="T64" fmla="*/ 144993065 w 210"/>
                <a:gd name="T65" fmla="*/ 179638125 h 193"/>
                <a:gd name="T66" fmla="*/ 153626164 w 210"/>
                <a:gd name="T67" fmla="*/ 205258813 h 193"/>
                <a:gd name="T68" fmla="*/ 131795348 w 210"/>
                <a:gd name="T69" fmla="*/ 261756242 h 193"/>
                <a:gd name="T70" fmla="*/ 196765044 w 210"/>
                <a:gd name="T71" fmla="*/ 389212724 h 193"/>
                <a:gd name="T72" fmla="*/ 402580285 w 210"/>
                <a:gd name="T73" fmla="*/ 358859078 h 193"/>
                <a:gd name="T74" fmla="*/ 393616352 w 210"/>
                <a:gd name="T75" fmla="*/ 142845459 h 193"/>
                <a:gd name="T76" fmla="*/ 356814624 w 210"/>
                <a:gd name="T77" fmla="*/ 129566908 h 193"/>
                <a:gd name="T78" fmla="*/ 244306996 w 210"/>
                <a:gd name="T79" fmla="*/ 131772774 h 193"/>
                <a:gd name="T80" fmla="*/ 233566646 w 210"/>
                <a:gd name="T81" fmla="*/ 188183819 h 193"/>
                <a:gd name="T82" fmla="*/ 246846739 w 210"/>
                <a:gd name="T83" fmla="*/ 108175516 h 193"/>
                <a:gd name="T84" fmla="*/ 192534506 w 210"/>
                <a:gd name="T85" fmla="*/ 55994511 h 193"/>
                <a:gd name="T86" fmla="*/ 227126658 w 210"/>
                <a:gd name="T87" fmla="*/ 75695258 h 193"/>
                <a:gd name="T88" fmla="*/ 131795348 w 210"/>
                <a:gd name="T89" fmla="*/ 155706807 h 193"/>
                <a:gd name="T90" fmla="*/ 51771853 w 210"/>
                <a:gd name="T91" fmla="*/ 80011550 h 193"/>
                <a:gd name="T92" fmla="*/ 147186201 w 210"/>
                <a:gd name="T93" fmla="*/ 86434413 h 193"/>
                <a:gd name="T94" fmla="*/ 171140713 w 210"/>
                <a:gd name="T95" fmla="*/ 86434413 h 193"/>
                <a:gd name="T96" fmla="*/ 233566646 w 210"/>
                <a:gd name="T97" fmla="*/ 97520165 h 193"/>
                <a:gd name="T98" fmla="*/ 214361969 w 210"/>
                <a:gd name="T99" fmla="*/ 201028879 h 193"/>
                <a:gd name="T100" fmla="*/ 201081851 w 210"/>
                <a:gd name="T101" fmla="*/ 110365094 h 193"/>
                <a:gd name="T102" fmla="*/ 131795348 w 210"/>
                <a:gd name="T103" fmla="*/ 155706807 h 193"/>
                <a:gd name="T104" fmla="*/ 173247428 w 210"/>
                <a:gd name="T105" fmla="*/ 177531072 h 193"/>
                <a:gd name="T106" fmla="*/ 190341375 w 210"/>
                <a:gd name="T107" fmla="*/ 125333622 h 193"/>
                <a:gd name="T108" fmla="*/ 220703110 w 210"/>
                <a:gd name="T109" fmla="*/ 313517466 h 193"/>
                <a:gd name="T110" fmla="*/ 177564256 w 210"/>
                <a:gd name="T111" fmla="*/ 207468032 h 193"/>
                <a:gd name="T112" fmla="*/ 253270286 w 210"/>
                <a:gd name="T113" fmla="*/ 2292929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30438122 w 17"/>
                <a:gd name="T1" fmla="*/ 11931149 h 20"/>
                <a:gd name="T2" fmla="*/ 19760063 w 17"/>
                <a:gd name="T3" fmla="*/ 46665036 h 20"/>
                <a:gd name="T4" fmla="*/ 30438122 w 17"/>
                <a:gd name="T5" fmla="*/ 11931149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15175553 w 15"/>
                <a:gd name="T1" fmla="*/ 20725972 h 27"/>
                <a:gd name="T2" fmla="*/ 8661279 w 15"/>
                <a:gd name="T3" fmla="*/ 52246022 h 27"/>
                <a:gd name="T4" fmla="*/ 33005655 w 15"/>
                <a:gd name="T5" fmla="*/ 33562553 h 27"/>
                <a:gd name="T6" fmla="*/ 28625263 w 15"/>
                <a:gd name="T7" fmla="*/ 16527027 h 27"/>
                <a:gd name="T8" fmla="*/ 15175553 w 15"/>
                <a:gd name="T9" fmla="*/ 2072597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87604214 w 48"/>
                <a:gd name="T1" fmla="*/ 4147474 h 23"/>
                <a:gd name="T2" fmla="*/ 19864810 w 48"/>
                <a:gd name="T3" fmla="*/ 2072375 h 23"/>
                <a:gd name="T4" fmla="*/ 2137965 w 48"/>
                <a:gd name="T5" fmla="*/ 18845194 h 23"/>
                <a:gd name="T6" fmla="*/ 47893533 w 48"/>
                <a:gd name="T7" fmla="*/ 44403378 h 23"/>
                <a:gd name="T8" fmla="*/ 74223079 w 48"/>
                <a:gd name="T9" fmla="*/ 42249399 h 23"/>
                <a:gd name="T10" fmla="*/ 87604214 w 48"/>
                <a:gd name="T11" fmla="*/ 40173791 h 23"/>
                <a:gd name="T12" fmla="*/ 87604214 w 48"/>
                <a:gd name="T13" fmla="*/ 414747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51771853 w 35"/>
                <a:gd name="T1" fmla="*/ 4299731 h 37"/>
                <a:gd name="T2" fmla="*/ 23938067 w 35"/>
                <a:gd name="T3" fmla="*/ 4299731 h 37"/>
                <a:gd name="T4" fmla="*/ 8547345 w 35"/>
                <a:gd name="T5" fmla="*/ 42964332 h 37"/>
                <a:gd name="T6" fmla="*/ 60735780 w 35"/>
                <a:gd name="T7" fmla="*/ 47247819 h 37"/>
                <a:gd name="T8" fmla="*/ 51771853 w 35"/>
                <a:gd name="T9" fmla="*/ 429973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10654085 w 35"/>
                <a:gd name="T1" fmla="*/ 0 h 7"/>
                <a:gd name="T2" fmla="*/ 30378055 w 35"/>
                <a:gd name="T3" fmla="*/ 12746479 h 7"/>
                <a:gd name="T4" fmla="*/ 1065408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15855172 w 27"/>
                <a:gd name="T1" fmla="*/ 28467511 h 16"/>
                <a:gd name="T2" fmla="*/ 55772355 w 27"/>
                <a:gd name="T3" fmla="*/ 12962050 h 16"/>
                <a:gd name="T4" fmla="*/ 37751050 w 27"/>
                <a:gd name="T5" fmla="*/ 2137965 h 16"/>
                <a:gd name="T6" fmla="*/ 15855172 w 27"/>
                <a:gd name="T7" fmla="*/ 24207807 h 16"/>
                <a:gd name="T8" fmla="*/ 15855172 w 27"/>
                <a:gd name="T9" fmla="*/ 2846751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53879230 w 35"/>
                <a:gd name="T1" fmla="*/ 12888516 h 17"/>
                <a:gd name="T2" fmla="*/ 17093922 w 35"/>
                <a:gd name="T3" fmla="*/ 21873579 h 17"/>
                <a:gd name="T4" fmla="*/ 12863510 w 35"/>
                <a:gd name="T5" fmla="*/ 28324631 h 17"/>
                <a:gd name="T6" fmla="*/ 58629065 w 35"/>
                <a:gd name="T7" fmla="*/ 26197401 h 17"/>
                <a:gd name="T8" fmla="*/ 53879230 w 35"/>
                <a:gd name="T9" fmla="*/ 128885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86952262 w 49"/>
                <a:gd name="T1" fmla="*/ 5859375 h 12"/>
                <a:gd name="T2" fmla="*/ 63302855 w 49"/>
                <a:gd name="T3" fmla="*/ 1953125 h 12"/>
                <a:gd name="T4" fmla="*/ 15061232 w 49"/>
                <a:gd name="T5" fmla="*/ 0 h 12"/>
                <a:gd name="T6" fmla="*/ 4337378 w 49"/>
                <a:gd name="T7" fmla="*/ 9765625 h 12"/>
                <a:gd name="T8" fmla="*/ 43466014 w 49"/>
                <a:gd name="T9" fmla="*/ 15625000 h 12"/>
                <a:gd name="T10" fmla="*/ 89572443 w 49"/>
                <a:gd name="T11" fmla="*/ 15625000 h 12"/>
                <a:gd name="T12" fmla="*/ 86952262 w 49"/>
                <a:gd name="T13" fmla="*/ 58593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82725317 w 40"/>
                <a:gd name="T1" fmla="*/ 4527345 h 11"/>
                <a:gd name="T2" fmla="*/ 58089135 w 40"/>
                <a:gd name="T3" fmla="*/ 9034531 h 11"/>
                <a:gd name="T4" fmla="*/ 29046189 w 40"/>
                <a:gd name="T5" fmla="*/ 6736622 h 11"/>
                <a:gd name="T6" fmla="*/ 2171095 w 40"/>
                <a:gd name="T7" fmla="*/ 4527345 h 11"/>
                <a:gd name="T8" fmla="*/ 78301454 w 40"/>
                <a:gd name="T9" fmla="*/ 18523731 h 11"/>
                <a:gd name="T10" fmla="*/ 82725317 w 40"/>
                <a:gd name="T11" fmla="*/ 452734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59539794 w 41"/>
                <a:gd name="T1" fmla="*/ 19760063 h 34"/>
                <a:gd name="T2" fmla="*/ 27841091 w 41"/>
                <a:gd name="T3" fmla="*/ 12888516 h 34"/>
                <a:gd name="T4" fmla="*/ 8447372 w 41"/>
                <a:gd name="T5" fmla="*/ 32565332 h 34"/>
                <a:gd name="T6" fmla="*/ 2086398 w 41"/>
                <a:gd name="T7" fmla="*/ 41216370 h 34"/>
                <a:gd name="T8" fmla="*/ 18980476 w 41"/>
                <a:gd name="T9" fmla="*/ 41216370 h 34"/>
                <a:gd name="T10" fmla="*/ 36288463 w 41"/>
                <a:gd name="T11" fmla="*/ 58762758 h 34"/>
                <a:gd name="T12" fmla="*/ 44735325 w 41"/>
                <a:gd name="T13" fmla="*/ 65200728 h 34"/>
                <a:gd name="T14" fmla="*/ 61629403 w 41"/>
                <a:gd name="T15" fmla="*/ 41216370 h 34"/>
                <a:gd name="T16" fmla="*/ 83208219 w 41"/>
                <a:gd name="T17" fmla="*/ 41216370 h 34"/>
                <a:gd name="T18" fmla="*/ 59539794 w 41"/>
                <a:gd name="T19" fmla="*/ 1976006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46172130 w 25"/>
                <a:gd name="T1" fmla="*/ 4168223 h 63"/>
                <a:gd name="T2" fmla="*/ 37911762 w 25"/>
                <a:gd name="T3" fmla="*/ 36236943 h 63"/>
                <a:gd name="T4" fmla="*/ 14536625 w 25"/>
                <a:gd name="T5" fmla="*/ 42573966 h 63"/>
                <a:gd name="T6" fmla="*/ 14536625 w 25"/>
                <a:gd name="T7" fmla="*/ 48923992 h 63"/>
                <a:gd name="T8" fmla="*/ 35762504 w 25"/>
                <a:gd name="T9" fmla="*/ 72460227 h 63"/>
                <a:gd name="T10" fmla="*/ 24946251 w 25"/>
                <a:gd name="T11" fmla="*/ 95678538 h 63"/>
                <a:gd name="T12" fmla="*/ 0 w 25"/>
                <a:gd name="T13" fmla="*/ 117130969 h 63"/>
                <a:gd name="T14" fmla="*/ 10406426 w 25"/>
                <a:gd name="T15" fmla="*/ 123464812 h 63"/>
                <a:gd name="T16" fmla="*/ 33697077 w 25"/>
                <a:gd name="T17" fmla="*/ 131902488 h 63"/>
                <a:gd name="T18" fmla="*/ 48318213 w 25"/>
                <a:gd name="T19" fmla="*/ 121381004 h 63"/>
                <a:gd name="T20" fmla="*/ 52448387 w 25"/>
                <a:gd name="T21" fmla="*/ 29886256 h 63"/>
                <a:gd name="T22" fmla="*/ 52448387 w 25"/>
                <a:gd name="T23" fmla="*/ 4168223 h 63"/>
                <a:gd name="T24" fmla="*/ 46172130 w 25"/>
                <a:gd name="T25" fmla="*/ 416822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135331"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p>
        </p:txBody>
      </p:sp>
      <p:sp>
        <p:nvSpPr>
          <p:cNvPr id="135335"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DC2FC440-2BE8-4BC1-9FB9-C84DFB5881BE}" type="slidenum">
              <a:rPr lang="en-US" altLang="zh-CN"/>
              <a:pPr>
                <a:defRPr/>
              </a:pPr>
              <a:t>‹#›</a:t>
            </a:fld>
            <a:endParaRPr lang="en-US" altLang="zh-CN"/>
          </a:p>
        </p:txBody>
      </p:sp>
    </p:spTree>
    <p:extLst>
      <p:ext uri="{BB962C8B-B14F-4D97-AF65-F5344CB8AC3E}">
        <p14:creationId xmlns:p14="http://schemas.microsoft.com/office/powerpoint/2010/main" val="2957509056"/>
      </p:ext>
    </p:extLst>
  </p:cSld>
  <p:clrMapOvr>
    <a:masterClrMapping/>
  </p:clrMapOvr>
  <p:transition>
    <p:strips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59F80208-02A8-4B11-8C7D-D5389A077D34}" type="slidenum">
              <a:rPr lang="en-US" altLang="zh-CN"/>
              <a:pPr>
                <a:defRPr/>
              </a:pPr>
              <a:t>‹#›</a:t>
            </a:fld>
            <a:endParaRPr lang="en-US" altLang="zh-CN"/>
          </a:p>
        </p:txBody>
      </p:sp>
    </p:spTree>
    <p:extLst>
      <p:ext uri="{BB962C8B-B14F-4D97-AF65-F5344CB8AC3E}">
        <p14:creationId xmlns:p14="http://schemas.microsoft.com/office/powerpoint/2010/main" val="4097036869"/>
      </p:ext>
    </p:extLst>
  </p:cSld>
  <p:clrMapOvr>
    <a:masterClrMapping/>
  </p:clrMapOvr>
  <p:transition>
    <p:strips dir="ld"/>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01AE83-A8D7-4E63-90C3-0A99A6F7F1EB}" type="slidenum">
              <a:rPr lang="en-US" altLang="zh-CN"/>
              <a:pPr>
                <a:defRPr/>
              </a:pPr>
              <a:t>‹#›</a:t>
            </a:fld>
            <a:endParaRPr lang="en-US" altLang="zh-CN"/>
          </a:p>
        </p:txBody>
      </p:sp>
    </p:spTree>
    <p:extLst>
      <p:ext uri="{BB962C8B-B14F-4D97-AF65-F5344CB8AC3E}">
        <p14:creationId xmlns:p14="http://schemas.microsoft.com/office/powerpoint/2010/main" val="177894498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A75F29-AE16-4509-A5CB-7A8016608A96}" type="slidenum">
              <a:rPr lang="en-US" altLang="zh-CN"/>
              <a:pPr>
                <a:defRPr/>
              </a:pPr>
              <a:t>‹#›</a:t>
            </a:fld>
            <a:endParaRPr lang="en-US" altLang="zh-CN"/>
          </a:p>
        </p:txBody>
      </p:sp>
    </p:spTree>
    <p:extLst>
      <p:ext uri="{BB962C8B-B14F-4D97-AF65-F5344CB8AC3E}">
        <p14:creationId xmlns:p14="http://schemas.microsoft.com/office/powerpoint/2010/main" val="218276645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EFC2D19-0EF4-4E78-A695-E595AB7F86F0}" type="slidenum">
              <a:rPr lang="en-US" altLang="zh-CN"/>
              <a:pPr>
                <a:defRPr/>
              </a:pPr>
              <a:t>‹#›</a:t>
            </a:fld>
            <a:endParaRPr lang="en-US" altLang="zh-CN"/>
          </a:p>
        </p:txBody>
      </p:sp>
    </p:spTree>
    <p:extLst>
      <p:ext uri="{BB962C8B-B14F-4D97-AF65-F5344CB8AC3E}">
        <p14:creationId xmlns:p14="http://schemas.microsoft.com/office/powerpoint/2010/main" val="3789108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564874-7C0C-4116-92E1-C2D3DD25D61E}" type="slidenum">
              <a:rPr lang="en-US" altLang="zh-CN"/>
              <a:pPr>
                <a:defRPr/>
              </a:pPr>
              <a:t>‹#›</a:t>
            </a:fld>
            <a:endParaRPr lang="en-US" altLang="zh-CN"/>
          </a:p>
        </p:txBody>
      </p:sp>
    </p:spTree>
    <p:extLst>
      <p:ext uri="{BB962C8B-B14F-4D97-AF65-F5344CB8AC3E}">
        <p14:creationId xmlns:p14="http://schemas.microsoft.com/office/powerpoint/2010/main" val="104157660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124BF4-C05E-46E9-9ACD-8A1CC9E110D5}" type="slidenum">
              <a:rPr lang="en-US" altLang="zh-CN"/>
              <a:pPr>
                <a:defRPr/>
              </a:pPr>
              <a:t>‹#›</a:t>
            </a:fld>
            <a:endParaRPr lang="en-US" altLang="zh-CN"/>
          </a:p>
        </p:txBody>
      </p:sp>
    </p:spTree>
    <p:extLst>
      <p:ext uri="{BB962C8B-B14F-4D97-AF65-F5344CB8AC3E}">
        <p14:creationId xmlns:p14="http://schemas.microsoft.com/office/powerpoint/2010/main" val="6614095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E7F320-C048-45E3-A73F-43B3F8D9715D}" type="slidenum">
              <a:rPr lang="en-US" altLang="zh-CN"/>
              <a:pPr>
                <a:defRPr/>
              </a:pPr>
              <a:t>‹#›</a:t>
            </a:fld>
            <a:endParaRPr lang="en-US" altLang="zh-CN"/>
          </a:p>
        </p:txBody>
      </p:sp>
    </p:spTree>
    <p:extLst>
      <p:ext uri="{BB962C8B-B14F-4D97-AF65-F5344CB8AC3E}">
        <p14:creationId xmlns:p14="http://schemas.microsoft.com/office/powerpoint/2010/main" val="235110085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ACC2D1E-1699-4060-A832-C9EA2D0D6C3E}" type="slidenum">
              <a:rPr lang="en-US" altLang="zh-CN"/>
              <a:pPr>
                <a:defRPr/>
              </a:pPr>
              <a:t>‹#›</a:t>
            </a:fld>
            <a:endParaRPr lang="en-US" altLang="zh-CN"/>
          </a:p>
        </p:txBody>
      </p:sp>
    </p:spTree>
    <p:extLst>
      <p:ext uri="{BB962C8B-B14F-4D97-AF65-F5344CB8AC3E}">
        <p14:creationId xmlns:p14="http://schemas.microsoft.com/office/powerpoint/2010/main" val="402999741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62036A8-0D7D-4254-97F9-15E5F58438FC}" type="slidenum">
              <a:rPr lang="en-US" altLang="zh-CN"/>
              <a:pPr>
                <a:defRPr/>
              </a:pPr>
              <a:t>‹#›</a:t>
            </a:fld>
            <a:endParaRPr lang="en-US" altLang="zh-CN"/>
          </a:p>
        </p:txBody>
      </p:sp>
    </p:spTree>
    <p:extLst>
      <p:ext uri="{BB962C8B-B14F-4D97-AF65-F5344CB8AC3E}">
        <p14:creationId xmlns:p14="http://schemas.microsoft.com/office/powerpoint/2010/main" val="329590600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464295-6D0B-4601-970F-4ED77BC32FF3}" type="slidenum">
              <a:rPr lang="en-US" altLang="zh-CN"/>
              <a:pPr>
                <a:defRPr/>
              </a:pPr>
              <a:t>‹#›</a:t>
            </a:fld>
            <a:endParaRPr lang="en-US" altLang="zh-CN"/>
          </a:p>
        </p:txBody>
      </p:sp>
    </p:spTree>
    <p:extLst>
      <p:ext uri="{BB962C8B-B14F-4D97-AF65-F5344CB8AC3E}">
        <p14:creationId xmlns:p14="http://schemas.microsoft.com/office/powerpoint/2010/main" val="382392964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BBC50B-350B-4DB3-9EE0-F8C63A9BC15F}" type="slidenum">
              <a:rPr lang="en-US" altLang="zh-CN"/>
              <a:pPr>
                <a:defRPr/>
              </a:pPr>
              <a:t>‹#›</a:t>
            </a:fld>
            <a:endParaRPr lang="en-US" altLang="zh-CN"/>
          </a:p>
        </p:txBody>
      </p:sp>
    </p:spTree>
    <p:extLst>
      <p:ext uri="{BB962C8B-B14F-4D97-AF65-F5344CB8AC3E}">
        <p14:creationId xmlns:p14="http://schemas.microsoft.com/office/powerpoint/2010/main" val="2002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1213DF1D-4322-4CDC-B2D2-EC4C9CCDE80A}" type="slidenum">
              <a:rPr lang="en-US" altLang="zh-CN"/>
              <a:pPr>
                <a:defRPr/>
              </a:pPr>
              <a:t>‹#›</a:t>
            </a:fld>
            <a:endParaRPr lang="en-US" altLang="zh-CN"/>
          </a:p>
        </p:txBody>
      </p:sp>
    </p:spTree>
    <p:extLst>
      <p:ext uri="{BB962C8B-B14F-4D97-AF65-F5344CB8AC3E}">
        <p14:creationId xmlns:p14="http://schemas.microsoft.com/office/powerpoint/2010/main" val="1882917405"/>
      </p:ext>
    </p:extLst>
  </p:cSld>
  <p:clrMapOvr>
    <a:masterClrMapping/>
  </p:clrMapOvr>
  <p:transition>
    <p:strips dir="ld"/>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F5770E-87B3-469B-87B2-096E25112764}" type="slidenum">
              <a:rPr lang="en-US" altLang="zh-CN"/>
              <a:pPr>
                <a:defRPr/>
              </a:pPr>
              <a:t>‹#›</a:t>
            </a:fld>
            <a:endParaRPr lang="en-US" altLang="zh-CN"/>
          </a:p>
        </p:txBody>
      </p:sp>
    </p:spTree>
    <p:extLst>
      <p:ext uri="{BB962C8B-B14F-4D97-AF65-F5344CB8AC3E}">
        <p14:creationId xmlns:p14="http://schemas.microsoft.com/office/powerpoint/2010/main" val="9420035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C2B216-CBAD-4EA5-80F0-70F307245BEB}" type="slidenum">
              <a:rPr lang="en-US" altLang="zh-CN"/>
              <a:pPr>
                <a:defRPr/>
              </a:pPr>
              <a:t>‹#›</a:t>
            </a:fld>
            <a:endParaRPr lang="en-US" altLang="zh-CN"/>
          </a:p>
        </p:txBody>
      </p:sp>
    </p:spTree>
    <p:extLst>
      <p:ext uri="{BB962C8B-B14F-4D97-AF65-F5344CB8AC3E}">
        <p14:creationId xmlns:p14="http://schemas.microsoft.com/office/powerpoint/2010/main" val="1798059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26355EF5-8D75-4955-8E9A-44F97776A22F}" type="slidenum">
              <a:rPr lang="en-US" altLang="zh-CN"/>
              <a:pPr>
                <a:defRPr/>
              </a:pPr>
              <a:t>‹#›</a:t>
            </a:fld>
            <a:endParaRPr lang="en-US" altLang="zh-CN"/>
          </a:p>
        </p:txBody>
      </p:sp>
    </p:spTree>
    <p:extLst>
      <p:ext uri="{BB962C8B-B14F-4D97-AF65-F5344CB8AC3E}">
        <p14:creationId xmlns:p14="http://schemas.microsoft.com/office/powerpoint/2010/main" val="4219296238"/>
      </p:ext>
    </p:extLst>
  </p:cSld>
  <p:clrMapOvr>
    <a:masterClrMapping/>
  </p:clrMapOvr>
  <p:transition>
    <p:strips dir="l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282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1628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3DDFD53-79E6-4225-A1F2-76F5D2643E84}" type="slidenum">
              <a:rPr lang="en-US" altLang="zh-CN"/>
              <a:pPr>
                <a:defRPr/>
              </a:pPr>
              <a:t>‹#›</a:t>
            </a:fld>
            <a:endParaRPr lang="en-US" altLang="zh-CN"/>
          </a:p>
        </p:txBody>
      </p:sp>
    </p:spTree>
    <p:extLst>
      <p:ext uri="{BB962C8B-B14F-4D97-AF65-F5344CB8AC3E}">
        <p14:creationId xmlns:p14="http://schemas.microsoft.com/office/powerpoint/2010/main" val="85399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D1981D7-E49A-40D7-A8C9-8FDC1027ACA6}" type="slidenum">
              <a:rPr lang="en-US" altLang="zh-CN"/>
              <a:pPr>
                <a:defRPr/>
              </a:pPr>
              <a:t>‹#›</a:t>
            </a:fld>
            <a:endParaRPr lang="en-US" altLang="zh-CN"/>
          </a:p>
        </p:txBody>
      </p:sp>
    </p:spTree>
    <p:extLst>
      <p:ext uri="{BB962C8B-B14F-4D97-AF65-F5344CB8AC3E}">
        <p14:creationId xmlns:p14="http://schemas.microsoft.com/office/powerpoint/2010/main" val="364304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54E4F22-E044-4862-B94F-3E46A150F757}" type="slidenum">
              <a:rPr lang="en-US" altLang="zh-CN"/>
              <a:pPr>
                <a:defRPr/>
              </a:pPr>
              <a:t>‹#›</a:t>
            </a:fld>
            <a:endParaRPr lang="en-US" altLang="zh-CN"/>
          </a:p>
        </p:txBody>
      </p:sp>
    </p:spTree>
    <p:extLst>
      <p:ext uri="{BB962C8B-B14F-4D97-AF65-F5344CB8AC3E}">
        <p14:creationId xmlns:p14="http://schemas.microsoft.com/office/powerpoint/2010/main" val="574825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F6DEB72-7C6B-4D35-B066-2043D1D010F4}" type="slidenum">
              <a:rPr lang="en-US" altLang="zh-CN"/>
              <a:pPr>
                <a:defRPr/>
              </a:pPr>
              <a:t>‹#›</a:t>
            </a:fld>
            <a:endParaRPr lang="en-US" altLang="zh-CN"/>
          </a:p>
        </p:txBody>
      </p:sp>
    </p:spTree>
    <p:extLst>
      <p:ext uri="{BB962C8B-B14F-4D97-AF65-F5344CB8AC3E}">
        <p14:creationId xmlns:p14="http://schemas.microsoft.com/office/powerpoint/2010/main" val="2612318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74A2897E-6736-4FAF-86A3-C6E8DA7E346E}" type="slidenum">
              <a:rPr lang="en-US" altLang="zh-CN"/>
              <a:pPr>
                <a:defRPr/>
              </a:pPr>
              <a:t>‹#›</a:t>
            </a:fld>
            <a:endParaRPr lang="en-US" altLang="zh-CN"/>
          </a:p>
        </p:txBody>
      </p:sp>
    </p:spTree>
    <p:extLst>
      <p:ext uri="{BB962C8B-B14F-4D97-AF65-F5344CB8AC3E}">
        <p14:creationId xmlns:p14="http://schemas.microsoft.com/office/powerpoint/2010/main" val="3346584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739EBBA3-1965-465D-91B3-F13E5230845A}" type="slidenum">
              <a:rPr lang="en-US" altLang="zh-CN"/>
              <a:pPr>
                <a:defRPr/>
              </a:pPr>
              <a:t>‹#›</a:t>
            </a:fld>
            <a:endParaRPr lang="en-US" altLang="zh-CN"/>
          </a:p>
        </p:txBody>
      </p:sp>
    </p:spTree>
    <p:extLst>
      <p:ext uri="{BB962C8B-B14F-4D97-AF65-F5344CB8AC3E}">
        <p14:creationId xmlns:p14="http://schemas.microsoft.com/office/powerpoint/2010/main" val="11623958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043115DF-EF61-47DA-93F0-52F2D7168D7E}" type="slidenum">
              <a:rPr lang="en-US" altLang="zh-CN"/>
              <a:pPr>
                <a:defRPr/>
              </a:pPr>
              <a:t>‹#›</a:t>
            </a:fld>
            <a:endParaRPr lang="en-US" altLang="zh-CN"/>
          </a:p>
        </p:txBody>
      </p:sp>
    </p:spTree>
    <p:extLst>
      <p:ext uri="{BB962C8B-B14F-4D97-AF65-F5344CB8AC3E}">
        <p14:creationId xmlns:p14="http://schemas.microsoft.com/office/powerpoint/2010/main" val="137954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A9E17F72-F778-400F-86D7-23BF2CC58D7B}" type="slidenum">
              <a:rPr lang="en-US" altLang="zh-CN"/>
              <a:pPr>
                <a:defRPr/>
              </a:pPr>
              <a:t>‹#›</a:t>
            </a:fld>
            <a:endParaRPr lang="en-US" altLang="zh-CN"/>
          </a:p>
        </p:txBody>
      </p:sp>
    </p:spTree>
    <p:extLst>
      <p:ext uri="{BB962C8B-B14F-4D97-AF65-F5344CB8AC3E}">
        <p14:creationId xmlns:p14="http://schemas.microsoft.com/office/powerpoint/2010/main" val="4183962864"/>
      </p:ext>
    </p:extLst>
  </p:cSld>
  <p:clrMapOvr>
    <a:masterClrMapping/>
  </p:clrMapOvr>
  <p:transition>
    <p:strips dir="l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5940CC6-1E73-4DA7-88A1-0B6318EFFBA8}" type="slidenum">
              <a:rPr lang="en-US" altLang="zh-CN"/>
              <a:pPr>
                <a:defRPr/>
              </a:pPr>
              <a:t>‹#›</a:t>
            </a:fld>
            <a:endParaRPr lang="en-US" altLang="zh-CN"/>
          </a:p>
        </p:txBody>
      </p:sp>
    </p:spTree>
    <p:extLst>
      <p:ext uri="{BB962C8B-B14F-4D97-AF65-F5344CB8AC3E}">
        <p14:creationId xmlns:p14="http://schemas.microsoft.com/office/powerpoint/2010/main" val="334857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AE328E8-8B5F-450E-B9A1-6B70FEF2415D}" type="slidenum">
              <a:rPr lang="en-US" altLang="zh-CN"/>
              <a:pPr>
                <a:defRPr/>
              </a:pPr>
              <a:t>‹#›</a:t>
            </a:fld>
            <a:endParaRPr lang="en-US" altLang="zh-CN"/>
          </a:p>
        </p:txBody>
      </p:sp>
    </p:spTree>
    <p:extLst>
      <p:ext uri="{BB962C8B-B14F-4D97-AF65-F5344CB8AC3E}">
        <p14:creationId xmlns:p14="http://schemas.microsoft.com/office/powerpoint/2010/main" val="885145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9A4304D-489B-4797-8449-2098C579B926}" type="slidenum">
              <a:rPr lang="en-US" altLang="zh-CN"/>
              <a:pPr>
                <a:defRPr/>
              </a:pPr>
              <a:t>‹#›</a:t>
            </a:fld>
            <a:endParaRPr lang="en-US" altLang="zh-CN"/>
          </a:p>
        </p:txBody>
      </p:sp>
    </p:spTree>
    <p:extLst>
      <p:ext uri="{BB962C8B-B14F-4D97-AF65-F5344CB8AC3E}">
        <p14:creationId xmlns:p14="http://schemas.microsoft.com/office/powerpoint/2010/main" val="542280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066800"/>
            <a:ext cx="1951038" cy="50657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1066800"/>
            <a:ext cx="5700712" cy="50657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2B40D61-C9FD-4228-928D-1CD8F09C8278}" type="slidenum">
              <a:rPr lang="en-US" altLang="zh-CN"/>
              <a:pPr>
                <a:defRPr/>
              </a:pPr>
              <a:t>‹#›</a:t>
            </a:fld>
            <a:endParaRPr lang="en-US" altLang="zh-CN"/>
          </a:p>
        </p:txBody>
      </p:sp>
    </p:spTree>
    <p:extLst>
      <p:ext uri="{BB962C8B-B14F-4D97-AF65-F5344CB8AC3E}">
        <p14:creationId xmlns:p14="http://schemas.microsoft.com/office/powerpoint/2010/main" val="321280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9968974-16F1-441B-9C28-F33BD37771C8}" type="slidenum">
              <a:rPr lang="en-US" altLang="zh-CN"/>
              <a:pPr>
                <a:defRPr/>
              </a:pPr>
              <a:t>‹#›</a:t>
            </a:fld>
            <a:endParaRPr lang="en-US" altLang="zh-CN"/>
          </a:p>
        </p:txBody>
      </p:sp>
    </p:spTree>
    <p:extLst>
      <p:ext uri="{BB962C8B-B14F-4D97-AF65-F5344CB8AC3E}">
        <p14:creationId xmlns:p14="http://schemas.microsoft.com/office/powerpoint/2010/main" val="215852577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23621DE-0A8B-47AE-B8F9-C68548FC732E}" type="slidenum">
              <a:rPr lang="en-US" altLang="zh-CN"/>
              <a:pPr>
                <a:defRPr/>
              </a:pPr>
              <a:t>‹#›</a:t>
            </a:fld>
            <a:endParaRPr lang="en-US" altLang="zh-CN"/>
          </a:p>
        </p:txBody>
      </p:sp>
    </p:spTree>
    <p:extLst>
      <p:ext uri="{BB962C8B-B14F-4D97-AF65-F5344CB8AC3E}">
        <p14:creationId xmlns:p14="http://schemas.microsoft.com/office/powerpoint/2010/main" val="228261019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E6B6F1F-1DD0-49FC-AAE2-63294A675195}" type="slidenum">
              <a:rPr lang="en-US" altLang="zh-CN"/>
              <a:pPr>
                <a:defRPr/>
              </a:pPr>
              <a:t>‹#›</a:t>
            </a:fld>
            <a:endParaRPr lang="en-US" altLang="zh-CN"/>
          </a:p>
        </p:txBody>
      </p:sp>
    </p:spTree>
    <p:extLst>
      <p:ext uri="{BB962C8B-B14F-4D97-AF65-F5344CB8AC3E}">
        <p14:creationId xmlns:p14="http://schemas.microsoft.com/office/powerpoint/2010/main" val="162801284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67AF3D9-5C31-4F0C-82C8-1BC55DE86E3C}" type="slidenum">
              <a:rPr lang="en-US" altLang="zh-CN"/>
              <a:pPr>
                <a:defRPr/>
              </a:pPr>
              <a:t>‹#›</a:t>
            </a:fld>
            <a:endParaRPr lang="en-US" altLang="zh-CN"/>
          </a:p>
        </p:txBody>
      </p:sp>
    </p:spTree>
    <p:extLst>
      <p:ext uri="{BB962C8B-B14F-4D97-AF65-F5344CB8AC3E}">
        <p14:creationId xmlns:p14="http://schemas.microsoft.com/office/powerpoint/2010/main" val="396479300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B8E5BDD-1A67-4D51-BD2D-FB69DD980A82}" type="slidenum">
              <a:rPr lang="en-US" altLang="zh-CN"/>
              <a:pPr>
                <a:defRPr/>
              </a:pPr>
              <a:t>‹#›</a:t>
            </a:fld>
            <a:endParaRPr lang="en-US" altLang="zh-CN"/>
          </a:p>
        </p:txBody>
      </p:sp>
    </p:spTree>
    <p:extLst>
      <p:ext uri="{BB962C8B-B14F-4D97-AF65-F5344CB8AC3E}">
        <p14:creationId xmlns:p14="http://schemas.microsoft.com/office/powerpoint/2010/main" val="333233351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E80BD70-6FEA-4A73-B7A1-8378FB6ACCFC}" type="slidenum">
              <a:rPr lang="en-US" altLang="zh-CN"/>
              <a:pPr>
                <a:defRPr/>
              </a:pPr>
              <a:t>‹#›</a:t>
            </a:fld>
            <a:endParaRPr lang="en-US" altLang="zh-CN"/>
          </a:p>
        </p:txBody>
      </p:sp>
    </p:spTree>
    <p:extLst>
      <p:ext uri="{BB962C8B-B14F-4D97-AF65-F5344CB8AC3E}">
        <p14:creationId xmlns:p14="http://schemas.microsoft.com/office/powerpoint/2010/main" val="17138754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1C3A2BC0-6485-401D-AB8A-E64E2BDB4953}" type="slidenum">
              <a:rPr lang="en-US" altLang="zh-CN"/>
              <a:pPr>
                <a:defRPr/>
              </a:pPr>
              <a:t>‹#›</a:t>
            </a:fld>
            <a:endParaRPr lang="en-US" altLang="zh-CN"/>
          </a:p>
        </p:txBody>
      </p:sp>
    </p:spTree>
    <p:extLst>
      <p:ext uri="{BB962C8B-B14F-4D97-AF65-F5344CB8AC3E}">
        <p14:creationId xmlns:p14="http://schemas.microsoft.com/office/powerpoint/2010/main" val="2792269144"/>
      </p:ext>
    </p:extLst>
  </p:cSld>
  <p:clrMapOvr>
    <a:masterClrMapping/>
  </p:clrMapOvr>
  <p:transition>
    <p:strips dir="l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C1FC5EE-70F6-41AD-BF99-EE6D1CBF9C1E}" type="slidenum">
              <a:rPr lang="en-US" altLang="zh-CN"/>
              <a:pPr>
                <a:defRPr/>
              </a:pPr>
              <a:t>‹#›</a:t>
            </a:fld>
            <a:endParaRPr lang="en-US" altLang="zh-CN"/>
          </a:p>
        </p:txBody>
      </p:sp>
    </p:spTree>
    <p:extLst>
      <p:ext uri="{BB962C8B-B14F-4D97-AF65-F5344CB8AC3E}">
        <p14:creationId xmlns:p14="http://schemas.microsoft.com/office/powerpoint/2010/main" val="64320203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916AD25-35F0-44D6-9841-5FCD0B83959C}" type="slidenum">
              <a:rPr lang="en-US" altLang="zh-CN"/>
              <a:pPr>
                <a:defRPr/>
              </a:pPr>
              <a:t>‹#›</a:t>
            </a:fld>
            <a:endParaRPr lang="en-US" altLang="zh-CN"/>
          </a:p>
        </p:txBody>
      </p:sp>
    </p:spTree>
    <p:extLst>
      <p:ext uri="{BB962C8B-B14F-4D97-AF65-F5344CB8AC3E}">
        <p14:creationId xmlns:p14="http://schemas.microsoft.com/office/powerpoint/2010/main" val="188245948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A68524-DB44-4D2F-90FB-CDA8BD424B85}" type="slidenum">
              <a:rPr lang="en-US" altLang="zh-CN"/>
              <a:pPr>
                <a:defRPr/>
              </a:pPr>
              <a:t>‹#›</a:t>
            </a:fld>
            <a:endParaRPr lang="en-US" altLang="zh-CN"/>
          </a:p>
        </p:txBody>
      </p:sp>
    </p:spTree>
    <p:extLst>
      <p:ext uri="{BB962C8B-B14F-4D97-AF65-F5344CB8AC3E}">
        <p14:creationId xmlns:p14="http://schemas.microsoft.com/office/powerpoint/2010/main" val="330387030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FCC227-1E94-4620-8B1B-7E66C1DD7416}" type="slidenum">
              <a:rPr lang="en-US" altLang="zh-CN"/>
              <a:pPr>
                <a:defRPr/>
              </a:pPr>
              <a:t>‹#›</a:t>
            </a:fld>
            <a:endParaRPr lang="en-US" altLang="zh-CN"/>
          </a:p>
        </p:txBody>
      </p:sp>
    </p:spTree>
    <p:extLst>
      <p:ext uri="{BB962C8B-B14F-4D97-AF65-F5344CB8AC3E}">
        <p14:creationId xmlns:p14="http://schemas.microsoft.com/office/powerpoint/2010/main" val="428310140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27596D-E2D7-47C1-9BB1-E91AA22843F6}" type="slidenum">
              <a:rPr lang="en-US" altLang="zh-CN"/>
              <a:pPr>
                <a:defRPr/>
              </a:pPr>
              <a:t>‹#›</a:t>
            </a:fld>
            <a:endParaRPr lang="en-US" altLang="zh-CN"/>
          </a:p>
        </p:txBody>
      </p:sp>
    </p:spTree>
    <p:extLst>
      <p:ext uri="{BB962C8B-B14F-4D97-AF65-F5344CB8AC3E}">
        <p14:creationId xmlns:p14="http://schemas.microsoft.com/office/powerpoint/2010/main" val="24070400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768BD0-1B88-4C9D-A50B-08D8A1781B90}" type="slidenum">
              <a:rPr lang="en-US" altLang="zh-CN"/>
              <a:pPr>
                <a:defRPr/>
              </a:pPr>
              <a:t>‹#›</a:t>
            </a:fld>
            <a:endParaRPr lang="en-US" altLang="zh-CN"/>
          </a:p>
        </p:txBody>
      </p:sp>
    </p:spTree>
    <p:extLst>
      <p:ext uri="{BB962C8B-B14F-4D97-AF65-F5344CB8AC3E}">
        <p14:creationId xmlns:p14="http://schemas.microsoft.com/office/powerpoint/2010/main" val="28608750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17227C9-7AAB-450F-80DA-3A90F34E4F77}" type="slidenum">
              <a:rPr lang="en-US" altLang="zh-CN"/>
              <a:pPr>
                <a:defRPr/>
              </a:pPr>
              <a:t>‹#›</a:t>
            </a:fld>
            <a:endParaRPr lang="en-US" altLang="zh-CN"/>
          </a:p>
        </p:txBody>
      </p:sp>
    </p:spTree>
    <p:extLst>
      <p:ext uri="{BB962C8B-B14F-4D97-AF65-F5344CB8AC3E}">
        <p14:creationId xmlns:p14="http://schemas.microsoft.com/office/powerpoint/2010/main" val="40983247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AC6EF6-C998-4A67-BB02-6E2A7C09F781}" type="slidenum">
              <a:rPr lang="en-US" altLang="zh-CN"/>
              <a:pPr>
                <a:defRPr/>
              </a:pPr>
              <a:t>‹#›</a:t>
            </a:fld>
            <a:endParaRPr lang="en-US" altLang="zh-CN"/>
          </a:p>
        </p:txBody>
      </p:sp>
    </p:spTree>
    <p:extLst>
      <p:ext uri="{BB962C8B-B14F-4D97-AF65-F5344CB8AC3E}">
        <p14:creationId xmlns:p14="http://schemas.microsoft.com/office/powerpoint/2010/main" val="1923870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B2C8BCD-398B-42F4-BCFE-B75EC3725E0E}" type="slidenum">
              <a:rPr lang="en-US" altLang="zh-CN"/>
              <a:pPr>
                <a:defRPr/>
              </a:pPr>
              <a:t>‹#›</a:t>
            </a:fld>
            <a:endParaRPr lang="en-US" altLang="zh-CN"/>
          </a:p>
        </p:txBody>
      </p:sp>
    </p:spTree>
    <p:extLst>
      <p:ext uri="{BB962C8B-B14F-4D97-AF65-F5344CB8AC3E}">
        <p14:creationId xmlns:p14="http://schemas.microsoft.com/office/powerpoint/2010/main" val="38602634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CB25816-E7F0-4F04-9FC0-EB5012C97FE1}" type="slidenum">
              <a:rPr lang="en-US" altLang="zh-CN"/>
              <a:pPr>
                <a:defRPr/>
              </a:pPr>
              <a:t>‹#›</a:t>
            </a:fld>
            <a:endParaRPr lang="en-US" altLang="zh-CN"/>
          </a:p>
        </p:txBody>
      </p:sp>
    </p:spTree>
    <p:extLst>
      <p:ext uri="{BB962C8B-B14F-4D97-AF65-F5344CB8AC3E}">
        <p14:creationId xmlns:p14="http://schemas.microsoft.com/office/powerpoint/2010/main" val="129006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4E5E2C75-195B-4D46-AAD0-5EC6DE2F7FA9}" type="slidenum">
              <a:rPr lang="en-US" altLang="zh-CN"/>
              <a:pPr>
                <a:defRPr/>
              </a:pPr>
              <a:t>‹#›</a:t>
            </a:fld>
            <a:endParaRPr lang="en-US" altLang="zh-CN"/>
          </a:p>
        </p:txBody>
      </p:sp>
    </p:spTree>
    <p:extLst>
      <p:ext uri="{BB962C8B-B14F-4D97-AF65-F5344CB8AC3E}">
        <p14:creationId xmlns:p14="http://schemas.microsoft.com/office/powerpoint/2010/main" val="1373818615"/>
      </p:ext>
    </p:extLst>
  </p:cSld>
  <p:clrMapOvr>
    <a:masterClrMapping/>
  </p:clrMapOvr>
  <p:transition>
    <p:strips dir="l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799337-DB70-4601-A2BA-8F6CFF376294}" type="slidenum">
              <a:rPr lang="en-US" altLang="zh-CN"/>
              <a:pPr>
                <a:defRPr/>
              </a:pPr>
              <a:t>‹#›</a:t>
            </a:fld>
            <a:endParaRPr lang="en-US" altLang="zh-CN"/>
          </a:p>
        </p:txBody>
      </p:sp>
    </p:spTree>
    <p:extLst>
      <p:ext uri="{BB962C8B-B14F-4D97-AF65-F5344CB8AC3E}">
        <p14:creationId xmlns:p14="http://schemas.microsoft.com/office/powerpoint/2010/main" val="29715233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5F0B9DA-785C-4535-BF0A-267E983F87D4}" type="slidenum">
              <a:rPr lang="en-US" altLang="zh-CN"/>
              <a:pPr>
                <a:defRPr/>
              </a:pPr>
              <a:t>‹#›</a:t>
            </a:fld>
            <a:endParaRPr lang="en-US" altLang="zh-CN"/>
          </a:p>
        </p:txBody>
      </p:sp>
    </p:spTree>
    <p:extLst>
      <p:ext uri="{BB962C8B-B14F-4D97-AF65-F5344CB8AC3E}">
        <p14:creationId xmlns:p14="http://schemas.microsoft.com/office/powerpoint/2010/main" val="39923944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F9D7BEC-1BEA-45A8-ACD5-80BA1563EDC7}" type="slidenum">
              <a:rPr lang="en-US" altLang="zh-CN"/>
              <a:pPr>
                <a:defRPr/>
              </a:pPr>
              <a:t>‹#›</a:t>
            </a:fld>
            <a:endParaRPr lang="en-US" altLang="zh-CN"/>
          </a:p>
        </p:txBody>
      </p:sp>
    </p:spTree>
    <p:extLst>
      <p:ext uri="{BB962C8B-B14F-4D97-AF65-F5344CB8AC3E}">
        <p14:creationId xmlns:p14="http://schemas.microsoft.com/office/powerpoint/2010/main" val="38504719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1F2F3B9-331C-4AA9-93EC-2146D796FECF}" type="slidenum">
              <a:rPr lang="en-US" altLang="zh-CN"/>
              <a:pPr>
                <a:defRPr/>
              </a:pPr>
              <a:t>‹#›</a:t>
            </a:fld>
            <a:endParaRPr lang="en-US" altLang="zh-CN"/>
          </a:p>
        </p:txBody>
      </p:sp>
    </p:spTree>
    <p:extLst>
      <p:ext uri="{BB962C8B-B14F-4D97-AF65-F5344CB8AC3E}">
        <p14:creationId xmlns:p14="http://schemas.microsoft.com/office/powerpoint/2010/main" val="17025240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21A320-B050-4C8E-BAFF-DD6379875F5C}" type="slidenum">
              <a:rPr lang="en-US" altLang="zh-CN"/>
              <a:pPr>
                <a:defRPr/>
              </a:pPr>
              <a:t>‹#›</a:t>
            </a:fld>
            <a:endParaRPr lang="en-US" altLang="zh-CN"/>
          </a:p>
        </p:txBody>
      </p:sp>
    </p:spTree>
    <p:extLst>
      <p:ext uri="{BB962C8B-B14F-4D97-AF65-F5344CB8AC3E}">
        <p14:creationId xmlns:p14="http://schemas.microsoft.com/office/powerpoint/2010/main" val="39738205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ACCECB-1DFC-43EF-A29E-5533832479BA}" type="slidenum">
              <a:rPr lang="en-US" altLang="zh-CN"/>
              <a:pPr>
                <a:defRPr/>
              </a:pPr>
              <a:t>‹#›</a:t>
            </a:fld>
            <a:endParaRPr lang="en-US" altLang="zh-CN"/>
          </a:p>
        </p:txBody>
      </p:sp>
    </p:spTree>
    <p:extLst>
      <p:ext uri="{BB962C8B-B14F-4D97-AF65-F5344CB8AC3E}">
        <p14:creationId xmlns:p14="http://schemas.microsoft.com/office/powerpoint/2010/main" val="8967985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4EC710-5072-499B-9B2E-D50B238E2004}" type="slidenum">
              <a:rPr lang="en-US" altLang="zh-CN"/>
              <a:pPr>
                <a:defRPr/>
              </a:pPr>
              <a:t>‹#›</a:t>
            </a:fld>
            <a:endParaRPr lang="en-US" altLang="zh-CN"/>
          </a:p>
        </p:txBody>
      </p:sp>
    </p:spTree>
    <p:extLst>
      <p:ext uri="{BB962C8B-B14F-4D97-AF65-F5344CB8AC3E}">
        <p14:creationId xmlns:p14="http://schemas.microsoft.com/office/powerpoint/2010/main" val="24602832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537076-1EE1-4CA1-AB7B-7FE3385CA576}" type="slidenum">
              <a:rPr lang="en-US" altLang="zh-CN"/>
              <a:pPr>
                <a:defRPr/>
              </a:pPr>
              <a:t>‹#›</a:t>
            </a:fld>
            <a:endParaRPr lang="en-US" altLang="zh-CN"/>
          </a:p>
        </p:txBody>
      </p:sp>
    </p:spTree>
    <p:extLst>
      <p:ext uri="{BB962C8B-B14F-4D97-AF65-F5344CB8AC3E}">
        <p14:creationId xmlns:p14="http://schemas.microsoft.com/office/powerpoint/2010/main" val="34593729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EBF850-CCA4-4D72-8B1A-941614F35F0F}" type="slidenum">
              <a:rPr lang="en-US" altLang="zh-CN"/>
              <a:pPr>
                <a:defRPr/>
              </a:pPr>
              <a:t>‹#›</a:t>
            </a:fld>
            <a:endParaRPr lang="en-US" altLang="zh-CN"/>
          </a:p>
        </p:txBody>
      </p:sp>
    </p:spTree>
    <p:extLst>
      <p:ext uri="{BB962C8B-B14F-4D97-AF65-F5344CB8AC3E}">
        <p14:creationId xmlns:p14="http://schemas.microsoft.com/office/powerpoint/2010/main" val="710294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68414AA-BE0F-4AC7-B5E8-A078E61A4F4F}" type="slidenum">
              <a:rPr lang="en-US" altLang="zh-CN"/>
              <a:pPr>
                <a:defRPr/>
              </a:pPr>
              <a:t>‹#›</a:t>
            </a:fld>
            <a:endParaRPr lang="en-US" altLang="zh-CN"/>
          </a:p>
        </p:txBody>
      </p:sp>
    </p:spTree>
    <p:extLst>
      <p:ext uri="{BB962C8B-B14F-4D97-AF65-F5344CB8AC3E}">
        <p14:creationId xmlns:p14="http://schemas.microsoft.com/office/powerpoint/2010/main" val="288140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F7A94B07-50D4-45DA-95B8-EF7BA3AFD5D5}" type="slidenum">
              <a:rPr lang="en-US" altLang="zh-CN"/>
              <a:pPr>
                <a:defRPr/>
              </a:pPr>
              <a:t>‹#›</a:t>
            </a:fld>
            <a:endParaRPr lang="en-US" altLang="zh-CN"/>
          </a:p>
        </p:txBody>
      </p:sp>
    </p:spTree>
    <p:extLst>
      <p:ext uri="{BB962C8B-B14F-4D97-AF65-F5344CB8AC3E}">
        <p14:creationId xmlns:p14="http://schemas.microsoft.com/office/powerpoint/2010/main" val="1658861324"/>
      </p:ext>
    </p:extLst>
  </p:cSld>
  <p:clrMapOvr>
    <a:masterClrMapping/>
  </p:clrMapOvr>
  <p:transition>
    <p:strips dir="ld"/>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BD5C275-1964-4337-8EA4-B7ACF7FF2B86}" type="slidenum">
              <a:rPr lang="en-US" altLang="zh-CN"/>
              <a:pPr>
                <a:defRPr/>
              </a:pPr>
              <a:t>‹#›</a:t>
            </a:fld>
            <a:endParaRPr lang="en-US" altLang="zh-CN"/>
          </a:p>
        </p:txBody>
      </p:sp>
    </p:spTree>
    <p:extLst>
      <p:ext uri="{BB962C8B-B14F-4D97-AF65-F5344CB8AC3E}">
        <p14:creationId xmlns:p14="http://schemas.microsoft.com/office/powerpoint/2010/main" val="27482492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DBAB613-0DAD-4CDF-BCA7-6AE05B81ACFD}" type="slidenum">
              <a:rPr lang="en-US" altLang="zh-CN"/>
              <a:pPr>
                <a:defRPr/>
              </a:pPr>
              <a:t>‹#›</a:t>
            </a:fld>
            <a:endParaRPr lang="en-US" altLang="zh-CN"/>
          </a:p>
        </p:txBody>
      </p:sp>
    </p:spTree>
    <p:extLst>
      <p:ext uri="{BB962C8B-B14F-4D97-AF65-F5344CB8AC3E}">
        <p14:creationId xmlns:p14="http://schemas.microsoft.com/office/powerpoint/2010/main" val="15848194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79ACD19-A7B7-43C7-A130-A854B587DB6A}" type="slidenum">
              <a:rPr lang="en-US" altLang="zh-CN"/>
              <a:pPr>
                <a:defRPr/>
              </a:pPr>
              <a:t>‹#›</a:t>
            </a:fld>
            <a:endParaRPr lang="en-US" altLang="zh-CN"/>
          </a:p>
        </p:txBody>
      </p:sp>
    </p:spTree>
    <p:extLst>
      <p:ext uri="{BB962C8B-B14F-4D97-AF65-F5344CB8AC3E}">
        <p14:creationId xmlns:p14="http://schemas.microsoft.com/office/powerpoint/2010/main" val="30826650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10D40E-255A-4655-87BA-C62FD1D3CD00}" type="slidenum">
              <a:rPr lang="en-US" altLang="zh-CN"/>
              <a:pPr>
                <a:defRPr/>
              </a:pPr>
              <a:t>‹#›</a:t>
            </a:fld>
            <a:endParaRPr lang="en-US" altLang="zh-CN"/>
          </a:p>
        </p:txBody>
      </p:sp>
    </p:spTree>
    <p:extLst>
      <p:ext uri="{BB962C8B-B14F-4D97-AF65-F5344CB8AC3E}">
        <p14:creationId xmlns:p14="http://schemas.microsoft.com/office/powerpoint/2010/main" val="6284471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BE1219A-3BE2-4F6D-A1ED-0A2D27809AB9}" type="slidenum">
              <a:rPr lang="en-US" altLang="zh-CN"/>
              <a:pPr>
                <a:defRPr/>
              </a:pPr>
              <a:t>‹#›</a:t>
            </a:fld>
            <a:endParaRPr lang="en-US" altLang="zh-CN"/>
          </a:p>
        </p:txBody>
      </p:sp>
    </p:spTree>
    <p:extLst>
      <p:ext uri="{BB962C8B-B14F-4D97-AF65-F5344CB8AC3E}">
        <p14:creationId xmlns:p14="http://schemas.microsoft.com/office/powerpoint/2010/main" val="3534431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257B10-4367-40C9-B8C3-334A0D4DA175}" type="slidenum">
              <a:rPr lang="en-US" altLang="zh-CN"/>
              <a:pPr>
                <a:defRPr/>
              </a:pPr>
              <a:t>‹#›</a:t>
            </a:fld>
            <a:endParaRPr lang="en-US" altLang="zh-CN"/>
          </a:p>
        </p:txBody>
      </p:sp>
    </p:spTree>
    <p:extLst>
      <p:ext uri="{BB962C8B-B14F-4D97-AF65-F5344CB8AC3E}">
        <p14:creationId xmlns:p14="http://schemas.microsoft.com/office/powerpoint/2010/main" val="42217971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98811E-1FBC-4B7E-8383-AC564010301F}" type="slidenum">
              <a:rPr lang="en-US" altLang="zh-CN"/>
              <a:pPr>
                <a:defRPr/>
              </a:pPr>
              <a:t>‹#›</a:t>
            </a:fld>
            <a:endParaRPr lang="en-US" altLang="zh-CN"/>
          </a:p>
        </p:txBody>
      </p:sp>
    </p:spTree>
    <p:extLst>
      <p:ext uri="{BB962C8B-B14F-4D97-AF65-F5344CB8AC3E}">
        <p14:creationId xmlns:p14="http://schemas.microsoft.com/office/powerpoint/2010/main" val="2778156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010 h 1906"/>
                <a:gd name="T4" fmla="*/ 5902 w 5740"/>
                <a:gd name="T5" fmla="*/ 1010 h 1906"/>
                <a:gd name="T6" fmla="*/ 5902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8475" name="Rectangle 11"/>
          <p:cNvSpPr>
            <a:spLocks noGrp="1" noChangeArrowheads="1"/>
          </p:cNvSpPr>
          <p:nvPr>
            <p:ph type="ctrTitle" sz="quarter"/>
          </p:nvPr>
        </p:nvSpPr>
        <p:spPr>
          <a:xfrm>
            <a:off x="685800" y="1736725"/>
            <a:ext cx="7772400" cy="1920875"/>
          </a:xfrm>
        </p:spPr>
        <p:txBody>
          <a:bodyPr/>
          <a:lstStyle>
            <a:lvl1pPr>
              <a:defRPr sz="6000">
                <a:ea typeface="隶书" pitchFamily="49" charset="-122"/>
              </a:defRPr>
            </a:lvl1pPr>
          </a:lstStyle>
          <a:p>
            <a:pPr lvl="0"/>
            <a:r>
              <a:rPr lang="en-US" altLang="zh-CN" noProof="0" smtClean="0"/>
              <a:t>Chap 5 shuzu </a:t>
            </a:r>
          </a:p>
        </p:txBody>
      </p:sp>
      <p:sp>
        <p:nvSpPr>
          <p:cNvPr id="31847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b="0">
                <a:ea typeface="黑体" pitchFamily="49" charset="-122"/>
              </a:defRPr>
            </a:lvl1pPr>
          </a:lstStyle>
          <a:p>
            <a:pPr lvl="0"/>
            <a:r>
              <a:rPr lang="zh-CN" altLang="en-US" noProof="0" smtClean="0"/>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50137857-54BB-4F22-AABE-A02640F74779}" type="slidenum">
              <a:rPr lang="en-US" altLang="zh-CN"/>
              <a:pPr>
                <a:defRPr/>
              </a:pPr>
              <a:t>‹#›</a:t>
            </a:fld>
            <a:endParaRPr lang="en-US" altLang="zh-CN"/>
          </a:p>
        </p:txBody>
      </p:sp>
    </p:spTree>
    <p:extLst>
      <p:ext uri="{BB962C8B-B14F-4D97-AF65-F5344CB8AC3E}">
        <p14:creationId xmlns:p14="http://schemas.microsoft.com/office/powerpoint/2010/main" val="30955172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0E47A91-95AE-42BA-82A4-1F8FF493053C}"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459114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2218C08-4B8D-42E1-8C9F-43AEDF7A6551}"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1920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EB24DBCB-D41B-4642-91FD-B5C236A221B6}" type="slidenum">
              <a:rPr lang="en-US" altLang="zh-CN"/>
              <a:pPr>
                <a:defRPr/>
              </a:pPr>
              <a:t>‹#›</a:t>
            </a:fld>
            <a:endParaRPr lang="en-US" altLang="zh-CN"/>
          </a:p>
        </p:txBody>
      </p:sp>
    </p:spTree>
    <p:extLst>
      <p:ext uri="{BB962C8B-B14F-4D97-AF65-F5344CB8AC3E}">
        <p14:creationId xmlns:p14="http://schemas.microsoft.com/office/powerpoint/2010/main" val="1331537499"/>
      </p:ext>
    </p:extLst>
  </p:cSld>
  <p:clrMapOvr>
    <a:masterClrMapping/>
  </p:clrMapOvr>
  <p:transition>
    <p:strips dir="ld"/>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8A6FF501-0BDB-45AA-A1AF-CBFA15C2A172}"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283751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F1899A2A-FE04-4C6D-A06C-47840E3EC72E}" type="slidenum">
              <a:rPr lang="en-US" altLang="zh-CN"/>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463250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D8D90AB1-7BB8-4344-9620-094BB935CD71}" type="slidenum">
              <a:rPr lang="en-US" altLang="zh-CN"/>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326482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B36D9CE-52BB-4D02-A788-51D378E03F10}"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981040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80715CA-5AE5-4E86-999E-3E2396055B86}"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492097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92272D9E-AA73-4A8E-8E3F-BFBB386748B0}"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819487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D31187B-0BCE-455B-BAFD-5F83E719A3DC}"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177731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17247B8-9924-49BB-ADA4-0883258AA27F}"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6212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3471E2-F39F-4D54-8A58-53A73F0A719E}" type="slidenum">
              <a:rPr lang="en-US" altLang="zh-CN"/>
              <a:pPr>
                <a:defRPr/>
              </a:pPr>
              <a:t>‹#›</a:t>
            </a:fld>
            <a:endParaRPr lang="en-US" altLang="zh-CN"/>
          </a:p>
        </p:txBody>
      </p:sp>
    </p:spTree>
    <p:extLst>
      <p:ext uri="{BB962C8B-B14F-4D97-AF65-F5344CB8AC3E}">
        <p14:creationId xmlns:p14="http://schemas.microsoft.com/office/powerpoint/2010/main" val="293244734"/>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E7B4E7-6F85-49A2-BA88-12F6A526A950}" type="slidenum">
              <a:rPr lang="en-US" altLang="zh-CN"/>
              <a:pPr>
                <a:defRPr/>
              </a:pPr>
              <a:t>‹#›</a:t>
            </a:fld>
            <a:endParaRPr lang="en-US" altLang="zh-CN"/>
          </a:p>
        </p:txBody>
      </p:sp>
    </p:spTree>
    <p:extLst>
      <p:ext uri="{BB962C8B-B14F-4D97-AF65-F5344CB8AC3E}">
        <p14:creationId xmlns:p14="http://schemas.microsoft.com/office/powerpoint/2010/main" val="28007112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D77C3FD3-1D10-42DA-ABCA-80266174E273}" type="slidenum">
              <a:rPr lang="en-US" altLang="zh-CN"/>
              <a:pPr>
                <a:defRPr/>
              </a:pPr>
              <a:t>‹#›</a:t>
            </a:fld>
            <a:endParaRPr lang="en-US" altLang="zh-CN"/>
          </a:p>
        </p:txBody>
      </p:sp>
    </p:spTree>
    <p:extLst>
      <p:ext uri="{BB962C8B-B14F-4D97-AF65-F5344CB8AC3E}">
        <p14:creationId xmlns:p14="http://schemas.microsoft.com/office/powerpoint/2010/main" val="687141125"/>
      </p:ext>
    </p:extLst>
  </p:cSld>
  <p:clrMapOvr>
    <a:masterClrMapping/>
  </p:clrMapOvr>
  <p:transition>
    <p:strips dir="ld"/>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72B637-F484-4452-B1E5-6A12DFADED64}" type="slidenum">
              <a:rPr lang="en-US" altLang="zh-CN"/>
              <a:pPr>
                <a:defRPr/>
              </a:pPr>
              <a:t>‹#›</a:t>
            </a:fld>
            <a:endParaRPr lang="en-US" altLang="zh-CN"/>
          </a:p>
        </p:txBody>
      </p:sp>
    </p:spTree>
    <p:extLst>
      <p:ext uri="{BB962C8B-B14F-4D97-AF65-F5344CB8AC3E}">
        <p14:creationId xmlns:p14="http://schemas.microsoft.com/office/powerpoint/2010/main" val="325027766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C214C0-19C8-4EEF-9D96-209370968896}" type="slidenum">
              <a:rPr lang="en-US" altLang="zh-CN"/>
              <a:pPr>
                <a:defRPr/>
              </a:pPr>
              <a:t>‹#›</a:t>
            </a:fld>
            <a:endParaRPr lang="en-US" altLang="zh-CN"/>
          </a:p>
        </p:txBody>
      </p:sp>
    </p:spTree>
    <p:extLst>
      <p:ext uri="{BB962C8B-B14F-4D97-AF65-F5344CB8AC3E}">
        <p14:creationId xmlns:p14="http://schemas.microsoft.com/office/powerpoint/2010/main" val="1368194007"/>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17286DE-E5F2-4730-9B7A-C4D310D30890}" type="slidenum">
              <a:rPr lang="en-US" altLang="zh-CN"/>
              <a:pPr>
                <a:defRPr/>
              </a:pPr>
              <a:t>‹#›</a:t>
            </a:fld>
            <a:endParaRPr lang="en-US" altLang="zh-CN"/>
          </a:p>
        </p:txBody>
      </p:sp>
    </p:spTree>
    <p:extLst>
      <p:ext uri="{BB962C8B-B14F-4D97-AF65-F5344CB8AC3E}">
        <p14:creationId xmlns:p14="http://schemas.microsoft.com/office/powerpoint/2010/main" val="244067093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BDD056D-62B4-4000-8D11-9E2849CEF0F9}" type="slidenum">
              <a:rPr lang="en-US" altLang="zh-CN"/>
              <a:pPr>
                <a:defRPr/>
              </a:pPr>
              <a:t>‹#›</a:t>
            </a:fld>
            <a:endParaRPr lang="en-US" altLang="zh-CN"/>
          </a:p>
        </p:txBody>
      </p:sp>
    </p:spTree>
    <p:extLst>
      <p:ext uri="{BB962C8B-B14F-4D97-AF65-F5344CB8AC3E}">
        <p14:creationId xmlns:p14="http://schemas.microsoft.com/office/powerpoint/2010/main" val="1591633696"/>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D9468B9-1116-466F-8E3A-129A541A1D0B}" type="slidenum">
              <a:rPr lang="en-US" altLang="zh-CN"/>
              <a:pPr>
                <a:defRPr/>
              </a:pPr>
              <a:t>‹#›</a:t>
            </a:fld>
            <a:endParaRPr lang="en-US" altLang="zh-CN"/>
          </a:p>
        </p:txBody>
      </p:sp>
    </p:spTree>
    <p:extLst>
      <p:ext uri="{BB962C8B-B14F-4D97-AF65-F5344CB8AC3E}">
        <p14:creationId xmlns:p14="http://schemas.microsoft.com/office/powerpoint/2010/main" val="1320603338"/>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15590D-498D-48A8-A332-6D5C3C4D3B58}" type="slidenum">
              <a:rPr lang="en-US" altLang="zh-CN"/>
              <a:pPr>
                <a:defRPr/>
              </a:pPr>
              <a:t>‹#›</a:t>
            </a:fld>
            <a:endParaRPr lang="en-US" altLang="zh-CN"/>
          </a:p>
        </p:txBody>
      </p:sp>
    </p:spTree>
    <p:extLst>
      <p:ext uri="{BB962C8B-B14F-4D97-AF65-F5344CB8AC3E}">
        <p14:creationId xmlns:p14="http://schemas.microsoft.com/office/powerpoint/2010/main" val="2860864143"/>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9E18E07-DC98-415E-AC08-0D860A0D0772}" type="slidenum">
              <a:rPr lang="en-US" altLang="zh-CN"/>
              <a:pPr>
                <a:defRPr/>
              </a:pPr>
              <a:t>‹#›</a:t>
            </a:fld>
            <a:endParaRPr lang="en-US" altLang="zh-CN"/>
          </a:p>
        </p:txBody>
      </p:sp>
    </p:spTree>
    <p:extLst>
      <p:ext uri="{BB962C8B-B14F-4D97-AF65-F5344CB8AC3E}">
        <p14:creationId xmlns:p14="http://schemas.microsoft.com/office/powerpoint/2010/main" val="2746715338"/>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35065DB-08F0-41C8-9AED-A38F08B3F12A}" type="slidenum">
              <a:rPr lang="en-US" altLang="zh-CN"/>
              <a:pPr>
                <a:defRPr/>
              </a:pPr>
              <a:t>‹#›</a:t>
            </a:fld>
            <a:endParaRPr lang="en-US" altLang="zh-CN"/>
          </a:p>
        </p:txBody>
      </p:sp>
    </p:spTree>
    <p:extLst>
      <p:ext uri="{BB962C8B-B14F-4D97-AF65-F5344CB8AC3E}">
        <p14:creationId xmlns:p14="http://schemas.microsoft.com/office/powerpoint/2010/main" val="1213739025"/>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7DCB3B0-B46C-44A9-86A6-737CC6F26334}" type="slidenum">
              <a:rPr lang="en-US" altLang="zh-CN"/>
              <a:pPr>
                <a:defRPr/>
              </a:pPr>
              <a:t>‹#›</a:t>
            </a:fld>
            <a:endParaRPr lang="en-US" altLang="zh-CN"/>
          </a:p>
        </p:txBody>
      </p:sp>
    </p:spTree>
    <p:extLst>
      <p:ext uri="{BB962C8B-B14F-4D97-AF65-F5344CB8AC3E}">
        <p14:creationId xmlns:p14="http://schemas.microsoft.com/office/powerpoint/2010/main" val="193585632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638FB0-7E67-48E3-8CEE-C2C2A9F2D0B3}" type="slidenum">
              <a:rPr lang="en-US" altLang="zh-CN"/>
              <a:pPr>
                <a:defRPr/>
              </a:pPr>
              <a:t>‹#›</a:t>
            </a:fld>
            <a:endParaRPr lang="en-US" altLang="zh-CN"/>
          </a:p>
        </p:txBody>
      </p:sp>
    </p:spTree>
    <p:extLst>
      <p:ext uri="{BB962C8B-B14F-4D97-AF65-F5344CB8AC3E}">
        <p14:creationId xmlns:p14="http://schemas.microsoft.com/office/powerpoint/2010/main" val="34730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C8FB4214-36A3-43A2-A9D3-E2A9EFCEFF3D}" type="slidenum">
              <a:rPr lang="en-US" altLang="zh-CN"/>
              <a:pPr>
                <a:defRPr/>
              </a:pPr>
              <a:t>‹#›</a:t>
            </a:fld>
            <a:endParaRPr lang="en-US" altLang="zh-CN"/>
          </a:p>
        </p:txBody>
      </p:sp>
    </p:spTree>
    <p:extLst>
      <p:ext uri="{BB962C8B-B14F-4D97-AF65-F5344CB8AC3E}">
        <p14:creationId xmlns:p14="http://schemas.microsoft.com/office/powerpoint/2010/main" val="3446123535"/>
      </p:ext>
    </p:extLst>
  </p:cSld>
  <p:clrMapOvr>
    <a:masterClrMapping/>
  </p:clrMapOvr>
  <p:transition>
    <p:strips dir="ld"/>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8703F9-911D-474E-82B4-7E7449E0547B}" type="slidenum">
              <a:rPr lang="en-US" altLang="zh-CN"/>
              <a:pPr>
                <a:defRPr/>
              </a:pPr>
              <a:t>‹#›</a:t>
            </a:fld>
            <a:endParaRPr lang="en-US" altLang="zh-CN"/>
          </a:p>
        </p:txBody>
      </p:sp>
    </p:spTree>
    <p:extLst>
      <p:ext uri="{BB962C8B-B14F-4D97-AF65-F5344CB8AC3E}">
        <p14:creationId xmlns:p14="http://schemas.microsoft.com/office/powerpoint/2010/main" val="4965890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060EAC-8B3F-4AF6-AD05-8A82A7958C3A}" type="slidenum">
              <a:rPr lang="en-US" altLang="zh-CN"/>
              <a:pPr>
                <a:defRPr/>
              </a:pPr>
              <a:t>‹#›</a:t>
            </a:fld>
            <a:endParaRPr lang="en-US" altLang="zh-CN"/>
          </a:p>
        </p:txBody>
      </p:sp>
    </p:spTree>
    <p:extLst>
      <p:ext uri="{BB962C8B-B14F-4D97-AF65-F5344CB8AC3E}">
        <p14:creationId xmlns:p14="http://schemas.microsoft.com/office/powerpoint/2010/main" val="8664236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F84666-D0FE-43BF-A6DA-3716656566B8}" type="slidenum">
              <a:rPr lang="en-US" altLang="zh-CN"/>
              <a:pPr>
                <a:defRPr/>
              </a:pPr>
              <a:t>‹#›</a:t>
            </a:fld>
            <a:endParaRPr lang="en-US" altLang="zh-CN"/>
          </a:p>
        </p:txBody>
      </p:sp>
    </p:spTree>
    <p:extLst>
      <p:ext uri="{BB962C8B-B14F-4D97-AF65-F5344CB8AC3E}">
        <p14:creationId xmlns:p14="http://schemas.microsoft.com/office/powerpoint/2010/main" val="1994499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F86C9AF-1D46-48C3-B823-DE3A9B02E8BB}" type="slidenum">
              <a:rPr lang="en-US" altLang="zh-CN"/>
              <a:pPr>
                <a:defRPr/>
              </a:pPr>
              <a:t>‹#›</a:t>
            </a:fld>
            <a:endParaRPr lang="en-US" altLang="zh-CN"/>
          </a:p>
        </p:txBody>
      </p:sp>
    </p:spTree>
    <p:extLst>
      <p:ext uri="{BB962C8B-B14F-4D97-AF65-F5344CB8AC3E}">
        <p14:creationId xmlns:p14="http://schemas.microsoft.com/office/powerpoint/2010/main" val="249514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8452607-7DB7-443E-BEA7-552A3DBCABCC}" type="slidenum">
              <a:rPr lang="en-US" altLang="zh-CN"/>
              <a:pPr>
                <a:defRPr/>
              </a:pPr>
              <a:t>‹#›</a:t>
            </a:fld>
            <a:endParaRPr lang="en-US" altLang="zh-CN"/>
          </a:p>
        </p:txBody>
      </p:sp>
    </p:spTree>
    <p:extLst>
      <p:ext uri="{BB962C8B-B14F-4D97-AF65-F5344CB8AC3E}">
        <p14:creationId xmlns:p14="http://schemas.microsoft.com/office/powerpoint/2010/main" val="36072663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68EA67A-18EA-477C-9953-D79640448EBC}" type="slidenum">
              <a:rPr lang="en-US" altLang="zh-CN"/>
              <a:pPr>
                <a:defRPr/>
              </a:pPr>
              <a:t>‹#›</a:t>
            </a:fld>
            <a:endParaRPr lang="en-US" altLang="zh-CN"/>
          </a:p>
        </p:txBody>
      </p:sp>
    </p:spTree>
    <p:extLst>
      <p:ext uri="{BB962C8B-B14F-4D97-AF65-F5344CB8AC3E}">
        <p14:creationId xmlns:p14="http://schemas.microsoft.com/office/powerpoint/2010/main" val="238359082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66868E5-08FF-42C5-9E41-E1EA9176A378}" type="slidenum">
              <a:rPr lang="en-US" altLang="zh-CN"/>
              <a:pPr>
                <a:defRPr/>
              </a:pPr>
              <a:t>‹#›</a:t>
            </a:fld>
            <a:endParaRPr lang="en-US" altLang="zh-CN"/>
          </a:p>
        </p:txBody>
      </p:sp>
    </p:spTree>
    <p:extLst>
      <p:ext uri="{BB962C8B-B14F-4D97-AF65-F5344CB8AC3E}">
        <p14:creationId xmlns:p14="http://schemas.microsoft.com/office/powerpoint/2010/main" val="11787830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F65E625-DFB7-4969-BE00-C79EF3FEC4AA}" type="slidenum">
              <a:rPr lang="en-US" altLang="zh-CN"/>
              <a:pPr>
                <a:defRPr/>
              </a:pPr>
              <a:t>‹#›</a:t>
            </a:fld>
            <a:endParaRPr lang="en-US" altLang="zh-CN"/>
          </a:p>
        </p:txBody>
      </p:sp>
    </p:spTree>
    <p:extLst>
      <p:ext uri="{BB962C8B-B14F-4D97-AF65-F5344CB8AC3E}">
        <p14:creationId xmlns:p14="http://schemas.microsoft.com/office/powerpoint/2010/main" val="145783443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E3434B0-908B-4008-93A4-E090362C9794}" type="slidenum">
              <a:rPr lang="en-US" altLang="zh-CN"/>
              <a:pPr>
                <a:defRPr/>
              </a:pPr>
              <a:t>‹#›</a:t>
            </a:fld>
            <a:endParaRPr lang="en-US" altLang="zh-CN"/>
          </a:p>
        </p:txBody>
      </p:sp>
    </p:spTree>
    <p:extLst>
      <p:ext uri="{BB962C8B-B14F-4D97-AF65-F5344CB8AC3E}">
        <p14:creationId xmlns:p14="http://schemas.microsoft.com/office/powerpoint/2010/main" val="28229465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BBF411-E638-42A6-906D-23B2B3FBFB40}" type="slidenum">
              <a:rPr lang="en-US" altLang="zh-CN"/>
              <a:pPr>
                <a:defRPr/>
              </a:pPr>
              <a:t>‹#›</a:t>
            </a:fld>
            <a:endParaRPr lang="en-US" altLang="zh-CN"/>
          </a:p>
        </p:txBody>
      </p:sp>
    </p:spTree>
    <p:extLst>
      <p:ext uri="{BB962C8B-B14F-4D97-AF65-F5344CB8AC3E}">
        <p14:creationId xmlns:p14="http://schemas.microsoft.com/office/powerpoint/2010/main" val="235142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1A3F6A4A-7CBB-4356-9863-A2C353522296}" type="slidenum">
              <a:rPr lang="en-US" altLang="zh-CN"/>
              <a:pPr>
                <a:defRPr/>
              </a:pPr>
              <a:t>‹#›</a:t>
            </a:fld>
            <a:endParaRPr lang="en-US" altLang="zh-CN"/>
          </a:p>
        </p:txBody>
      </p:sp>
    </p:spTree>
    <p:extLst>
      <p:ext uri="{BB962C8B-B14F-4D97-AF65-F5344CB8AC3E}">
        <p14:creationId xmlns:p14="http://schemas.microsoft.com/office/powerpoint/2010/main" val="508155173"/>
      </p:ext>
    </p:extLst>
  </p:cSld>
  <p:clrMapOvr>
    <a:masterClrMapping/>
  </p:clrMapOvr>
  <p:transition>
    <p:strips dir="ld"/>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AE30BB8-99BF-4DC1-AE1F-FBF6AA6F2673}" type="slidenum">
              <a:rPr lang="en-US" altLang="zh-CN"/>
              <a:pPr>
                <a:defRPr/>
              </a:pPr>
              <a:t>‹#›</a:t>
            </a:fld>
            <a:endParaRPr lang="en-US" altLang="zh-CN"/>
          </a:p>
        </p:txBody>
      </p:sp>
    </p:spTree>
    <p:extLst>
      <p:ext uri="{BB962C8B-B14F-4D97-AF65-F5344CB8AC3E}">
        <p14:creationId xmlns:p14="http://schemas.microsoft.com/office/powerpoint/2010/main" val="14811173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114C819-1207-4AA0-828A-88522FD7CAE7}" type="slidenum">
              <a:rPr lang="en-US" altLang="zh-CN"/>
              <a:pPr>
                <a:defRPr/>
              </a:pPr>
              <a:t>‹#›</a:t>
            </a:fld>
            <a:endParaRPr lang="en-US" altLang="zh-CN"/>
          </a:p>
        </p:txBody>
      </p:sp>
    </p:spTree>
    <p:extLst>
      <p:ext uri="{BB962C8B-B14F-4D97-AF65-F5344CB8AC3E}">
        <p14:creationId xmlns:p14="http://schemas.microsoft.com/office/powerpoint/2010/main" val="3150314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6525C21-5B6D-4F99-AA05-6519981A6C43}" type="slidenum">
              <a:rPr lang="en-US" altLang="zh-CN"/>
              <a:pPr>
                <a:defRPr/>
              </a:pPr>
              <a:t>‹#›</a:t>
            </a:fld>
            <a:endParaRPr lang="en-US" altLang="zh-CN"/>
          </a:p>
        </p:txBody>
      </p:sp>
    </p:spTree>
    <p:extLst>
      <p:ext uri="{BB962C8B-B14F-4D97-AF65-F5344CB8AC3E}">
        <p14:creationId xmlns:p14="http://schemas.microsoft.com/office/powerpoint/2010/main" val="330283249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8F6E81-106E-4CED-B31E-59AFEA5F22F5}" type="slidenum">
              <a:rPr lang="en-US" altLang="zh-CN"/>
              <a:pPr>
                <a:defRPr/>
              </a:pPr>
              <a:t>‹#›</a:t>
            </a:fld>
            <a:endParaRPr lang="en-US" altLang="zh-CN"/>
          </a:p>
        </p:txBody>
      </p:sp>
    </p:spTree>
    <p:extLst>
      <p:ext uri="{BB962C8B-B14F-4D97-AF65-F5344CB8AC3E}">
        <p14:creationId xmlns:p14="http://schemas.microsoft.com/office/powerpoint/2010/main" val="7767973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310EAAF-600E-4E65-94CB-5992B9E72D4B}" type="slidenum">
              <a:rPr lang="en-US" altLang="zh-CN"/>
              <a:pPr>
                <a:defRPr/>
              </a:pPr>
              <a:t>‹#›</a:t>
            </a:fld>
            <a:endParaRPr lang="en-US" altLang="zh-CN"/>
          </a:p>
        </p:txBody>
      </p:sp>
    </p:spTree>
    <p:extLst>
      <p:ext uri="{BB962C8B-B14F-4D97-AF65-F5344CB8AC3E}">
        <p14:creationId xmlns:p14="http://schemas.microsoft.com/office/powerpoint/2010/main" val="31956051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23B6C47-9BF6-445D-9CAC-92D2DC3E0613}" type="slidenum">
              <a:rPr lang="en-US" altLang="zh-CN"/>
              <a:pPr>
                <a:defRPr/>
              </a:pPr>
              <a:t>‹#›</a:t>
            </a:fld>
            <a:endParaRPr lang="en-US" altLang="zh-CN"/>
          </a:p>
        </p:txBody>
      </p:sp>
    </p:spTree>
    <p:extLst>
      <p:ext uri="{BB962C8B-B14F-4D97-AF65-F5344CB8AC3E}">
        <p14:creationId xmlns:p14="http://schemas.microsoft.com/office/powerpoint/2010/main" val="221397258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EB96E5E-6C5D-44A0-BBC9-FF9F8B4B9913}" type="slidenum">
              <a:rPr lang="en-US" altLang="zh-CN"/>
              <a:pPr>
                <a:defRPr/>
              </a:pPr>
              <a:t>‹#›</a:t>
            </a:fld>
            <a:endParaRPr lang="en-US" altLang="zh-CN"/>
          </a:p>
        </p:txBody>
      </p:sp>
    </p:spTree>
    <p:extLst>
      <p:ext uri="{BB962C8B-B14F-4D97-AF65-F5344CB8AC3E}">
        <p14:creationId xmlns:p14="http://schemas.microsoft.com/office/powerpoint/2010/main" val="29334621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F37401-9F32-4694-B1FF-36944254CA5E}" type="slidenum">
              <a:rPr lang="en-US" altLang="zh-CN"/>
              <a:pPr>
                <a:defRPr/>
              </a:pPr>
              <a:t>‹#›</a:t>
            </a:fld>
            <a:endParaRPr lang="en-US" altLang="zh-CN"/>
          </a:p>
        </p:txBody>
      </p:sp>
    </p:spTree>
    <p:extLst>
      <p:ext uri="{BB962C8B-B14F-4D97-AF65-F5344CB8AC3E}">
        <p14:creationId xmlns:p14="http://schemas.microsoft.com/office/powerpoint/2010/main" val="216992228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1438120-C108-4DE6-A0F0-BC4601CB6478}" type="slidenum">
              <a:rPr lang="en-US" altLang="zh-CN"/>
              <a:pPr>
                <a:defRPr/>
              </a:pPr>
              <a:t>‹#›</a:t>
            </a:fld>
            <a:endParaRPr lang="en-US" altLang="zh-CN"/>
          </a:p>
        </p:txBody>
      </p:sp>
    </p:spTree>
    <p:extLst>
      <p:ext uri="{BB962C8B-B14F-4D97-AF65-F5344CB8AC3E}">
        <p14:creationId xmlns:p14="http://schemas.microsoft.com/office/powerpoint/2010/main" val="42943406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1192A5D-9C9E-4D66-BD72-8E0DB4593331}" type="slidenum">
              <a:rPr lang="en-US" altLang="zh-CN"/>
              <a:pPr>
                <a:defRPr/>
              </a:pPr>
              <a:t>‹#›</a:t>
            </a:fld>
            <a:endParaRPr lang="en-US" altLang="zh-CN"/>
          </a:p>
        </p:txBody>
      </p:sp>
    </p:spTree>
    <p:extLst>
      <p:ext uri="{BB962C8B-B14F-4D97-AF65-F5344CB8AC3E}">
        <p14:creationId xmlns:p14="http://schemas.microsoft.com/office/powerpoint/2010/main" val="181472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566738" y="0"/>
            <a:ext cx="7891462" cy="6821488"/>
            <a:chOff x="349" y="23"/>
            <a:chExt cx="4971" cy="4297"/>
          </a:xfrm>
        </p:grpSpPr>
        <p:sp>
          <p:nvSpPr>
            <p:cNvPr id="3180"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181" name="Freeform 4"/>
            <p:cNvSpPr>
              <a:spLocks noEditPoints="1"/>
            </p:cNvSpPr>
            <p:nvPr/>
          </p:nvSpPr>
          <p:spPr bwMode="auto">
            <a:xfrm>
              <a:off x="384"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82" name="Freeform 5"/>
            <p:cNvSpPr>
              <a:spLocks noEditPoints="1"/>
            </p:cNvSpPr>
            <p:nvPr/>
          </p:nvSpPr>
          <p:spPr bwMode="auto">
            <a:xfrm>
              <a:off x="384"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83" name="Freeform 6"/>
            <p:cNvSpPr>
              <a:spLocks noEditPoints="1"/>
            </p:cNvSpPr>
            <p:nvPr/>
          </p:nvSpPr>
          <p:spPr bwMode="auto">
            <a:xfrm>
              <a:off x="384"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84" name="Freeform 7"/>
            <p:cNvSpPr>
              <a:spLocks noEditPoints="1"/>
            </p:cNvSpPr>
            <p:nvPr/>
          </p:nvSpPr>
          <p:spPr bwMode="auto">
            <a:xfrm>
              <a:off x="384"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85" name="Freeform 8"/>
            <p:cNvSpPr>
              <a:spLocks noEditPoints="1"/>
            </p:cNvSpPr>
            <p:nvPr/>
          </p:nvSpPr>
          <p:spPr bwMode="auto">
            <a:xfrm>
              <a:off x="384"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86" name="Freeform 9"/>
            <p:cNvSpPr>
              <a:spLocks noEditPoints="1"/>
            </p:cNvSpPr>
            <p:nvPr/>
          </p:nvSpPr>
          <p:spPr bwMode="auto">
            <a:xfrm>
              <a:off x="384"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87" name="Freeform 10"/>
            <p:cNvSpPr>
              <a:spLocks noEditPoints="1"/>
            </p:cNvSpPr>
            <p:nvPr/>
          </p:nvSpPr>
          <p:spPr bwMode="auto">
            <a:xfrm>
              <a:off x="384"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88" name="Freeform 11"/>
            <p:cNvSpPr>
              <a:spLocks noEditPoints="1"/>
            </p:cNvSpPr>
            <p:nvPr/>
          </p:nvSpPr>
          <p:spPr bwMode="auto">
            <a:xfrm>
              <a:off x="384"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89" name="Freeform 12"/>
            <p:cNvSpPr>
              <a:spLocks noEditPoints="1"/>
            </p:cNvSpPr>
            <p:nvPr/>
          </p:nvSpPr>
          <p:spPr bwMode="auto">
            <a:xfrm>
              <a:off x="384"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90" name="Freeform 13"/>
            <p:cNvSpPr>
              <a:spLocks noEditPoints="1"/>
            </p:cNvSpPr>
            <p:nvPr/>
          </p:nvSpPr>
          <p:spPr bwMode="auto">
            <a:xfrm>
              <a:off x="384"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91"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192"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193" name="Freeform 16"/>
            <p:cNvSpPr>
              <a:spLocks noEditPoints="1"/>
            </p:cNvSpPr>
            <p:nvPr/>
          </p:nvSpPr>
          <p:spPr bwMode="auto">
            <a:xfrm>
              <a:off x="829"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94" name="Freeform 17"/>
            <p:cNvSpPr>
              <a:spLocks noEditPoints="1"/>
            </p:cNvSpPr>
            <p:nvPr/>
          </p:nvSpPr>
          <p:spPr bwMode="auto">
            <a:xfrm>
              <a:off x="829"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95" name="Freeform 18"/>
            <p:cNvSpPr>
              <a:spLocks noEditPoints="1"/>
            </p:cNvSpPr>
            <p:nvPr/>
          </p:nvSpPr>
          <p:spPr bwMode="auto">
            <a:xfrm>
              <a:off x="829"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96" name="Freeform 19"/>
            <p:cNvSpPr>
              <a:spLocks noEditPoints="1"/>
            </p:cNvSpPr>
            <p:nvPr/>
          </p:nvSpPr>
          <p:spPr bwMode="auto">
            <a:xfrm>
              <a:off x="829"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97" name="Freeform 20"/>
            <p:cNvSpPr>
              <a:spLocks noEditPoints="1"/>
            </p:cNvSpPr>
            <p:nvPr/>
          </p:nvSpPr>
          <p:spPr bwMode="auto">
            <a:xfrm>
              <a:off x="829"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98" name="Freeform 21"/>
            <p:cNvSpPr>
              <a:spLocks noEditPoints="1"/>
            </p:cNvSpPr>
            <p:nvPr/>
          </p:nvSpPr>
          <p:spPr bwMode="auto">
            <a:xfrm>
              <a:off x="829"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99" name="Freeform 22"/>
            <p:cNvSpPr>
              <a:spLocks noEditPoints="1"/>
            </p:cNvSpPr>
            <p:nvPr/>
          </p:nvSpPr>
          <p:spPr bwMode="auto">
            <a:xfrm>
              <a:off x="829"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00" name="Freeform 23"/>
            <p:cNvSpPr>
              <a:spLocks noEditPoints="1"/>
            </p:cNvSpPr>
            <p:nvPr/>
          </p:nvSpPr>
          <p:spPr bwMode="auto">
            <a:xfrm>
              <a:off x="829"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01" name="Freeform 24"/>
            <p:cNvSpPr>
              <a:spLocks noEditPoints="1"/>
            </p:cNvSpPr>
            <p:nvPr/>
          </p:nvSpPr>
          <p:spPr bwMode="auto">
            <a:xfrm>
              <a:off x="829"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02" name="Freeform 25"/>
            <p:cNvSpPr>
              <a:spLocks noEditPoints="1"/>
            </p:cNvSpPr>
            <p:nvPr/>
          </p:nvSpPr>
          <p:spPr bwMode="auto">
            <a:xfrm>
              <a:off x="829"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03"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04"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05" name="Freeform 28"/>
            <p:cNvSpPr>
              <a:spLocks noEditPoints="1"/>
            </p:cNvSpPr>
            <p:nvPr/>
          </p:nvSpPr>
          <p:spPr bwMode="auto">
            <a:xfrm>
              <a:off x="1279"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06" name="Freeform 29"/>
            <p:cNvSpPr>
              <a:spLocks noEditPoints="1"/>
            </p:cNvSpPr>
            <p:nvPr/>
          </p:nvSpPr>
          <p:spPr bwMode="auto">
            <a:xfrm>
              <a:off x="1279"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07" name="Freeform 30"/>
            <p:cNvSpPr>
              <a:spLocks noEditPoints="1"/>
            </p:cNvSpPr>
            <p:nvPr/>
          </p:nvSpPr>
          <p:spPr bwMode="auto">
            <a:xfrm>
              <a:off x="1279"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08" name="Freeform 31"/>
            <p:cNvSpPr>
              <a:spLocks noEditPoints="1"/>
            </p:cNvSpPr>
            <p:nvPr/>
          </p:nvSpPr>
          <p:spPr bwMode="auto">
            <a:xfrm>
              <a:off x="1279"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09" name="Freeform 32"/>
            <p:cNvSpPr>
              <a:spLocks noEditPoints="1"/>
            </p:cNvSpPr>
            <p:nvPr/>
          </p:nvSpPr>
          <p:spPr bwMode="auto">
            <a:xfrm>
              <a:off x="1279"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10" name="Freeform 33"/>
            <p:cNvSpPr>
              <a:spLocks noEditPoints="1"/>
            </p:cNvSpPr>
            <p:nvPr/>
          </p:nvSpPr>
          <p:spPr bwMode="auto">
            <a:xfrm>
              <a:off x="1279"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11" name="Freeform 34"/>
            <p:cNvSpPr>
              <a:spLocks noEditPoints="1"/>
            </p:cNvSpPr>
            <p:nvPr/>
          </p:nvSpPr>
          <p:spPr bwMode="auto">
            <a:xfrm>
              <a:off x="1279"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12" name="Freeform 35"/>
            <p:cNvSpPr>
              <a:spLocks noEditPoints="1"/>
            </p:cNvSpPr>
            <p:nvPr/>
          </p:nvSpPr>
          <p:spPr bwMode="auto">
            <a:xfrm>
              <a:off x="1279"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13" name="Freeform 36"/>
            <p:cNvSpPr>
              <a:spLocks noEditPoints="1"/>
            </p:cNvSpPr>
            <p:nvPr/>
          </p:nvSpPr>
          <p:spPr bwMode="auto">
            <a:xfrm>
              <a:off x="1279"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14" name="Freeform 37"/>
            <p:cNvSpPr>
              <a:spLocks noEditPoints="1"/>
            </p:cNvSpPr>
            <p:nvPr/>
          </p:nvSpPr>
          <p:spPr bwMode="auto">
            <a:xfrm>
              <a:off x="1279"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15"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16"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17" name="Freeform 40"/>
            <p:cNvSpPr>
              <a:spLocks noEditPoints="1"/>
            </p:cNvSpPr>
            <p:nvPr/>
          </p:nvSpPr>
          <p:spPr bwMode="auto">
            <a:xfrm>
              <a:off x="1724"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18" name="Freeform 41"/>
            <p:cNvSpPr>
              <a:spLocks noEditPoints="1"/>
            </p:cNvSpPr>
            <p:nvPr/>
          </p:nvSpPr>
          <p:spPr bwMode="auto">
            <a:xfrm>
              <a:off x="1724"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19" name="Freeform 42"/>
            <p:cNvSpPr>
              <a:spLocks noEditPoints="1"/>
            </p:cNvSpPr>
            <p:nvPr/>
          </p:nvSpPr>
          <p:spPr bwMode="auto">
            <a:xfrm>
              <a:off x="1724"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20" name="Freeform 43"/>
            <p:cNvSpPr>
              <a:spLocks noEditPoints="1"/>
            </p:cNvSpPr>
            <p:nvPr/>
          </p:nvSpPr>
          <p:spPr bwMode="auto">
            <a:xfrm>
              <a:off x="1724"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21" name="Freeform 44"/>
            <p:cNvSpPr>
              <a:spLocks noEditPoints="1"/>
            </p:cNvSpPr>
            <p:nvPr/>
          </p:nvSpPr>
          <p:spPr bwMode="auto">
            <a:xfrm>
              <a:off x="1724"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22" name="Freeform 45"/>
            <p:cNvSpPr>
              <a:spLocks noEditPoints="1"/>
            </p:cNvSpPr>
            <p:nvPr/>
          </p:nvSpPr>
          <p:spPr bwMode="auto">
            <a:xfrm>
              <a:off x="1724"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23" name="Freeform 46"/>
            <p:cNvSpPr>
              <a:spLocks noEditPoints="1"/>
            </p:cNvSpPr>
            <p:nvPr/>
          </p:nvSpPr>
          <p:spPr bwMode="auto">
            <a:xfrm>
              <a:off x="1724"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24" name="Freeform 47"/>
            <p:cNvSpPr>
              <a:spLocks noEditPoints="1"/>
            </p:cNvSpPr>
            <p:nvPr/>
          </p:nvSpPr>
          <p:spPr bwMode="auto">
            <a:xfrm>
              <a:off x="1724"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25" name="Freeform 48"/>
            <p:cNvSpPr>
              <a:spLocks noEditPoints="1"/>
            </p:cNvSpPr>
            <p:nvPr/>
          </p:nvSpPr>
          <p:spPr bwMode="auto">
            <a:xfrm>
              <a:off x="1724"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26" name="Freeform 49"/>
            <p:cNvSpPr>
              <a:spLocks noEditPoints="1"/>
            </p:cNvSpPr>
            <p:nvPr/>
          </p:nvSpPr>
          <p:spPr bwMode="auto">
            <a:xfrm>
              <a:off x="1724"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27"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28"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29" name="Freeform 52"/>
            <p:cNvSpPr>
              <a:spLocks noEditPoints="1"/>
            </p:cNvSpPr>
            <p:nvPr/>
          </p:nvSpPr>
          <p:spPr bwMode="auto">
            <a:xfrm>
              <a:off x="2169" y="225"/>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0" name="Freeform 53"/>
            <p:cNvSpPr>
              <a:spLocks noEditPoints="1"/>
            </p:cNvSpPr>
            <p:nvPr/>
          </p:nvSpPr>
          <p:spPr bwMode="auto">
            <a:xfrm>
              <a:off x="2169" y="630"/>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1" name="Freeform 54"/>
            <p:cNvSpPr>
              <a:spLocks noEditPoints="1"/>
            </p:cNvSpPr>
            <p:nvPr/>
          </p:nvSpPr>
          <p:spPr bwMode="auto">
            <a:xfrm>
              <a:off x="2169" y="1034"/>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2" name="Freeform 55"/>
            <p:cNvSpPr>
              <a:spLocks noEditPoints="1"/>
            </p:cNvSpPr>
            <p:nvPr/>
          </p:nvSpPr>
          <p:spPr bwMode="auto">
            <a:xfrm>
              <a:off x="2169" y="1438"/>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3" name="Freeform 56"/>
            <p:cNvSpPr>
              <a:spLocks noEditPoints="1"/>
            </p:cNvSpPr>
            <p:nvPr/>
          </p:nvSpPr>
          <p:spPr bwMode="auto">
            <a:xfrm>
              <a:off x="2169" y="1843"/>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4" name="Freeform 57"/>
            <p:cNvSpPr>
              <a:spLocks noEditPoints="1"/>
            </p:cNvSpPr>
            <p:nvPr/>
          </p:nvSpPr>
          <p:spPr bwMode="auto">
            <a:xfrm>
              <a:off x="2169" y="2247"/>
              <a:ext cx="21" cy="304"/>
            </a:xfrm>
            <a:custGeom>
              <a:avLst/>
              <a:gdLst>
                <a:gd name="T0" fmla="*/ 0 w 4"/>
                <a:gd name="T1" fmla="*/ 0 h 60"/>
                <a:gd name="T2" fmla="*/ 0 w 4"/>
                <a:gd name="T3" fmla="*/ 43883814 h 60"/>
                <a:gd name="T4" fmla="*/ 12105009 w 4"/>
                <a:gd name="T5" fmla="*/ 43883814 h 60"/>
                <a:gd name="T6" fmla="*/ 12105009 w 4"/>
                <a:gd name="T7" fmla="*/ 0 h 60"/>
                <a:gd name="T8" fmla="*/ 0 w 4"/>
                <a:gd name="T9" fmla="*/ 0 h 60"/>
                <a:gd name="T10" fmla="*/ 0 w 4"/>
                <a:gd name="T11" fmla="*/ 88208554 h 60"/>
                <a:gd name="T12" fmla="*/ 0 w 4"/>
                <a:gd name="T13" fmla="*/ 132006143 h 60"/>
                <a:gd name="T14" fmla="*/ 12105009 w 4"/>
                <a:gd name="T15" fmla="*/ 132006143 h 60"/>
                <a:gd name="T16" fmla="*/ 12105009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5" name="Freeform 58"/>
            <p:cNvSpPr>
              <a:spLocks noEditPoints="1"/>
            </p:cNvSpPr>
            <p:nvPr/>
          </p:nvSpPr>
          <p:spPr bwMode="auto">
            <a:xfrm>
              <a:off x="2169" y="2652"/>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6" name="Freeform 59"/>
            <p:cNvSpPr>
              <a:spLocks noEditPoints="1"/>
            </p:cNvSpPr>
            <p:nvPr/>
          </p:nvSpPr>
          <p:spPr bwMode="auto">
            <a:xfrm>
              <a:off x="2169" y="3056"/>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7" name="Freeform 60"/>
            <p:cNvSpPr>
              <a:spLocks noEditPoints="1"/>
            </p:cNvSpPr>
            <p:nvPr/>
          </p:nvSpPr>
          <p:spPr bwMode="auto">
            <a:xfrm>
              <a:off x="2169" y="3461"/>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8" name="Freeform 61"/>
            <p:cNvSpPr>
              <a:spLocks noEditPoints="1"/>
            </p:cNvSpPr>
            <p:nvPr/>
          </p:nvSpPr>
          <p:spPr bwMode="auto">
            <a:xfrm>
              <a:off x="2169" y="3865"/>
              <a:ext cx="21" cy="303"/>
            </a:xfrm>
            <a:custGeom>
              <a:avLst/>
              <a:gdLst>
                <a:gd name="T0" fmla="*/ 0 w 4"/>
                <a:gd name="T1" fmla="*/ 0 h 60"/>
                <a:gd name="T2" fmla="*/ 0 w 4"/>
                <a:gd name="T3" fmla="*/ 42726580 h 60"/>
                <a:gd name="T4" fmla="*/ 12105009 w 4"/>
                <a:gd name="T5" fmla="*/ 42726580 h 60"/>
                <a:gd name="T6" fmla="*/ 12105009 w 4"/>
                <a:gd name="T7" fmla="*/ 0 h 60"/>
                <a:gd name="T8" fmla="*/ 0 w 4"/>
                <a:gd name="T9" fmla="*/ 0 h 60"/>
                <a:gd name="T10" fmla="*/ 0 w 4"/>
                <a:gd name="T11" fmla="*/ 85437455 h 60"/>
                <a:gd name="T12" fmla="*/ 0 w 4"/>
                <a:gd name="T13" fmla="*/ 128160824 h 60"/>
                <a:gd name="T14" fmla="*/ 12105009 w 4"/>
                <a:gd name="T15" fmla="*/ 128160824 h 60"/>
                <a:gd name="T16" fmla="*/ 12105009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39"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40"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41" name="Freeform 64"/>
            <p:cNvSpPr>
              <a:spLocks noEditPoints="1"/>
            </p:cNvSpPr>
            <p:nvPr/>
          </p:nvSpPr>
          <p:spPr bwMode="auto">
            <a:xfrm>
              <a:off x="262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42" name="Freeform 65"/>
            <p:cNvSpPr>
              <a:spLocks noEditPoints="1"/>
            </p:cNvSpPr>
            <p:nvPr/>
          </p:nvSpPr>
          <p:spPr bwMode="auto">
            <a:xfrm>
              <a:off x="262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43" name="Freeform 66"/>
            <p:cNvSpPr>
              <a:spLocks noEditPoints="1"/>
            </p:cNvSpPr>
            <p:nvPr/>
          </p:nvSpPr>
          <p:spPr bwMode="auto">
            <a:xfrm>
              <a:off x="262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44" name="Freeform 67"/>
            <p:cNvSpPr>
              <a:spLocks noEditPoints="1"/>
            </p:cNvSpPr>
            <p:nvPr/>
          </p:nvSpPr>
          <p:spPr bwMode="auto">
            <a:xfrm>
              <a:off x="262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45" name="Freeform 68"/>
            <p:cNvSpPr>
              <a:spLocks noEditPoints="1"/>
            </p:cNvSpPr>
            <p:nvPr/>
          </p:nvSpPr>
          <p:spPr bwMode="auto">
            <a:xfrm>
              <a:off x="262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46" name="Freeform 69"/>
            <p:cNvSpPr>
              <a:spLocks noEditPoints="1"/>
            </p:cNvSpPr>
            <p:nvPr/>
          </p:nvSpPr>
          <p:spPr bwMode="auto">
            <a:xfrm>
              <a:off x="262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47" name="Freeform 70"/>
            <p:cNvSpPr>
              <a:spLocks noEditPoints="1"/>
            </p:cNvSpPr>
            <p:nvPr/>
          </p:nvSpPr>
          <p:spPr bwMode="auto">
            <a:xfrm>
              <a:off x="262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48" name="Freeform 71"/>
            <p:cNvSpPr>
              <a:spLocks noEditPoints="1"/>
            </p:cNvSpPr>
            <p:nvPr/>
          </p:nvSpPr>
          <p:spPr bwMode="auto">
            <a:xfrm>
              <a:off x="262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49" name="Freeform 72"/>
            <p:cNvSpPr>
              <a:spLocks noEditPoints="1"/>
            </p:cNvSpPr>
            <p:nvPr/>
          </p:nvSpPr>
          <p:spPr bwMode="auto">
            <a:xfrm>
              <a:off x="262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50" name="Freeform 73"/>
            <p:cNvSpPr>
              <a:spLocks noEditPoints="1"/>
            </p:cNvSpPr>
            <p:nvPr/>
          </p:nvSpPr>
          <p:spPr bwMode="auto">
            <a:xfrm>
              <a:off x="262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51"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52"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53" name="Freeform 76"/>
            <p:cNvSpPr>
              <a:spLocks noEditPoints="1"/>
            </p:cNvSpPr>
            <p:nvPr/>
          </p:nvSpPr>
          <p:spPr bwMode="auto">
            <a:xfrm>
              <a:off x="3065"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54" name="Freeform 77"/>
            <p:cNvSpPr>
              <a:spLocks noEditPoints="1"/>
            </p:cNvSpPr>
            <p:nvPr/>
          </p:nvSpPr>
          <p:spPr bwMode="auto">
            <a:xfrm>
              <a:off x="3065"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55" name="Freeform 78"/>
            <p:cNvSpPr>
              <a:spLocks noEditPoints="1"/>
            </p:cNvSpPr>
            <p:nvPr/>
          </p:nvSpPr>
          <p:spPr bwMode="auto">
            <a:xfrm>
              <a:off x="3065"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56" name="Freeform 79"/>
            <p:cNvSpPr>
              <a:spLocks noEditPoints="1"/>
            </p:cNvSpPr>
            <p:nvPr/>
          </p:nvSpPr>
          <p:spPr bwMode="auto">
            <a:xfrm>
              <a:off x="3065"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57" name="Freeform 80"/>
            <p:cNvSpPr>
              <a:spLocks noEditPoints="1"/>
            </p:cNvSpPr>
            <p:nvPr/>
          </p:nvSpPr>
          <p:spPr bwMode="auto">
            <a:xfrm>
              <a:off x="3065"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58" name="Freeform 81"/>
            <p:cNvSpPr>
              <a:spLocks noEditPoints="1"/>
            </p:cNvSpPr>
            <p:nvPr/>
          </p:nvSpPr>
          <p:spPr bwMode="auto">
            <a:xfrm>
              <a:off x="3065"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59" name="Freeform 82"/>
            <p:cNvSpPr>
              <a:spLocks noEditPoints="1"/>
            </p:cNvSpPr>
            <p:nvPr/>
          </p:nvSpPr>
          <p:spPr bwMode="auto">
            <a:xfrm>
              <a:off x="3065"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60" name="Freeform 83"/>
            <p:cNvSpPr>
              <a:spLocks noEditPoints="1"/>
            </p:cNvSpPr>
            <p:nvPr/>
          </p:nvSpPr>
          <p:spPr bwMode="auto">
            <a:xfrm>
              <a:off x="3065"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61" name="Freeform 84"/>
            <p:cNvSpPr>
              <a:spLocks noEditPoints="1"/>
            </p:cNvSpPr>
            <p:nvPr/>
          </p:nvSpPr>
          <p:spPr bwMode="auto">
            <a:xfrm>
              <a:off x="3065"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62" name="Freeform 85"/>
            <p:cNvSpPr>
              <a:spLocks noEditPoints="1"/>
            </p:cNvSpPr>
            <p:nvPr/>
          </p:nvSpPr>
          <p:spPr bwMode="auto">
            <a:xfrm>
              <a:off x="3065"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63"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64"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65" name="Freeform 88"/>
            <p:cNvSpPr>
              <a:spLocks noEditPoints="1"/>
            </p:cNvSpPr>
            <p:nvPr/>
          </p:nvSpPr>
          <p:spPr bwMode="auto">
            <a:xfrm>
              <a:off x="351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66" name="Freeform 89"/>
            <p:cNvSpPr>
              <a:spLocks noEditPoints="1"/>
            </p:cNvSpPr>
            <p:nvPr/>
          </p:nvSpPr>
          <p:spPr bwMode="auto">
            <a:xfrm>
              <a:off x="351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67" name="Freeform 90"/>
            <p:cNvSpPr>
              <a:spLocks noEditPoints="1"/>
            </p:cNvSpPr>
            <p:nvPr/>
          </p:nvSpPr>
          <p:spPr bwMode="auto">
            <a:xfrm>
              <a:off x="351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68" name="Freeform 91"/>
            <p:cNvSpPr>
              <a:spLocks noEditPoints="1"/>
            </p:cNvSpPr>
            <p:nvPr/>
          </p:nvSpPr>
          <p:spPr bwMode="auto">
            <a:xfrm>
              <a:off x="351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69" name="Freeform 92"/>
            <p:cNvSpPr>
              <a:spLocks noEditPoints="1"/>
            </p:cNvSpPr>
            <p:nvPr/>
          </p:nvSpPr>
          <p:spPr bwMode="auto">
            <a:xfrm>
              <a:off x="351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70" name="Freeform 93"/>
            <p:cNvSpPr>
              <a:spLocks noEditPoints="1"/>
            </p:cNvSpPr>
            <p:nvPr/>
          </p:nvSpPr>
          <p:spPr bwMode="auto">
            <a:xfrm>
              <a:off x="351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71" name="Freeform 94"/>
            <p:cNvSpPr>
              <a:spLocks noEditPoints="1"/>
            </p:cNvSpPr>
            <p:nvPr/>
          </p:nvSpPr>
          <p:spPr bwMode="auto">
            <a:xfrm>
              <a:off x="351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72" name="Freeform 95"/>
            <p:cNvSpPr>
              <a:spLocks noEditPoints="1"/>
            </p:cNvSpPr>
            <p:nvPr/>
          </p:nvSpPr>
          <p:spPr bwMode="auto">
            <a:xfrm>
              <a:off x="351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73" name="Freeform 96"/>
            <p:cNvSpPr>
              <a:spLocks noEditPoints="1"/>
            </p:cNvSpPr>
            <p:nvPr/>
          </p:nvSpPr>
          <p:spPr bwMode="auto">
            <a:xfrm>
              <a:off x="351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74" name="Freeform 97"/>
            <p:cNvSpPr>
              <a:spLocks noEditPoints="1"/>
            </p:cNvSpPr>
            <p:nvPr/>
          </p:nvSpPr>
          <p:spPr bwMode="auto">
            <a:xfrm>
              <a:off x="351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75"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76"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77" name="Freeform 100"/>
            <p:cNvSpPr>
              <a:spLocks noEditPoints="1"/>
            </p:cNvSpPr>
            <p:nvPr/>
          </p:nvSpPr>
          <p:spPr bwMode="auto">
            <a:xfrm>
              <a:off x="396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78" name="Freeform 101"/>
            <p:cNvSpPr>
              <a:spLocks noEditPoints="1"/>
            </p:cNvSpPr>
            <p:nvPr/>
          </p:nvSpPr>
          <p:spPr bwMode="auto">
            <a:xfrm>
              <a:off x="396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79" name="Freeform 102"/>
            <p:cNvSpPr>
              <a:spLocks noEditPoints="1"/>
            </p:cNvSpPr>
            <p:nvPr/>
          </p:nvSpPr>
          <p:spPr bwMode="auto">
            <a:xfrm>
              <a:off x="396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80" name="Freeform 103"/>
            <p:cNvSpPr>
              <a:spLocks noEditPoints="1"/>
            </p:cNvSpPr>
            <p:nvPr/>
          </p:nvSpPr>
          <p:spPr bwMode="auto">
            <a:xfrm>
              <a:off x="396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81" name="Freeform 104"/>
            <p:cNvSpPr>
              <a:spLocks noEditPoints="1"/>
            </p:cNvSpPr>
            <p:nvPr/>
          </p:nvSpPr>
          <p:spPr bwMode="auto">
            <a:xfrm>
              <a:off x="396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82" name="Freeform 105"/>
            <p:cNvSpPr>
              <a:spLocks noEditPoints="1"/>
            </p:cNvSpPr>
            <p:nvPr/>
          </p:nvSpPr>
          <p:spPr bwMode="auto">
            <a:xfrm>
              <a:off x="396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83" name="Freeform 106"/>
            <p:cNvSpPr>
              <a:spLocks noEditPoints="1"/>
            </p:cNvSpPr>
            <p:nvPr/>
          </p:nvSpPr>
          <p:spPr bwMode="auto">
            <a:xfrm>
              <a:off x="396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84" name="Freeform 107"/>
            <p:cNvSpPr>
              <a:spLocks noEditPoints="1"/>
            </p:cNvSpPr>
            <p:nvPr/>
          </p:nvSpPr>
          <p:spPr bwMode="auto">
            <a:xfrm>
              <a:off x="396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85" name="Freeform 108"/>
            <p:cNvSpPr>
              <a:spLocks noEditPoints="1"/>
            </p:cNvSpPr>
            <p:nvPr/>
          </p:nvSpPr>
          <p:spPr bwMode="auto">
            <a:xfrm>
              <a:off x="396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86" name="Freeform 109"/>
            <p:cNvSpPr>
              <a:spLocks noEditPoints="1"/>
            </p:cNvSpPr>
            <p:nvPr/>
          </p:nvSpPr>
          <p:spPr bwMode="auto">
            <a:xfrm>
              <a:off x="396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87"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88"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89" name="Freeform 112"/>
            <p:cNvSpPr>
              <a:spLocks noEditPoints="1"/>
            </p:cNvSpPr>
            <p:nvPr/>
          </p:nvSpPr>
          <p:spPr bwMode="auto">
            <a:xfrm>
              <a:off x="4405"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0" name="Freeform 113"/>
            <p:cNvSpPr>
              <a:spLocks noEditPoints="1"/>
            </p:cNvSpPr>
            <p:nvPr/>
          </p:nvSpPr>
          <p:spPr bwMode="auto">
            <a:xfrm>
              <a:off x="4405"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1" name="Freeform 114"/>
            <p:cNvSpPr>
              <a:spLocks noEditPoints="1"/>
            </p:cNvSpPr>
            <p:nvPr/>
          </p:nvSpPr>
          <p:spPr bwMode="auto">
            <a:xfrm>
              <a:off x="4405"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2" name="Freeform 115"/>
            <p:cNvSpPr>
              <a:spLocks noEditPoints="1"/>
            </p:cNvSpPr>
            <p:nvPr/>
          </p:nvSpPr>
          <p:spPr bwMode="auto">
            <a:xfrm>
              <a:off x="4405"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3" name="Freeform 116"/>
            <p:cNvSpPr>
              <a:spLocks noEditPoints="1"/>
            </p:cNvSpPr>
            <p:nvPr/>
          </p:nvSpPr>
          <p:spPr bwMode="auto">
            <a:xfrm>
              <a:off x="4405"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4" name="Freeform 117"/>
            <p:cNvSpPr>
              <a:spLocks noEditPoints="1"/>
            </p:cNvSpPr>
            <p:nvPr/>
          </p:nvSpPr>
          <p:spPr bwMode="auto">
            <a:xfrm>
              <a:off x="4405"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5" name="Freeform 118"/>
            <p:cNvSpPr>
              <a:spLocks noEditPoints="1"/>
            </p:cNvSpPr>
            <p:nvPr/>
          </p:nvSpPr>
          <p:spPr bwMode="auto">
            <a:xfrm>
              <a:off x="4405"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6" name="Freeform 119"/>
            <p:cNvSpPr>
              <a:spLocks noEditPoints="1"/>
            </p:cNvSpPr>
            <p:nvPr/>
          </p:nvSpPr>
          <p:spPr bwMode="auto">
            <a:xfrm>
              <a:off x="4405"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7" name="Freeform 120"/>
            <p:cNvSpPr>
              <a:spLocks noEditPoints="1"/>
            </p:cNvSpPr>
            <p:nvPr/>
          </p:nvSpPr>
          <p:spPr bwMode="auto">
            <a:xfrm>
              <a:off x="4405"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8" name="Freeform 121"/>
            <p:cNvSpPr>
              <a:spLocks noEditPoints="1"/>
            </p:cNvSpPr>
            <p:nvPr/>
          </p:nvSpPr>
          <p:spPr bwMode="auto">
            <a:xfrm>
              <a:off x="4405"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99"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00"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01" name="Freeform 124"/>
            <p:cNvSpPr>
              <a:spLocks noEditPoints="1"/>
            </p:cNvSpPr>
            <p:nvPr/>
          </p:nvSpPr>
          <p:spPr bwMode="auto">
            <a:xfrm>
              <a:off x="485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02" name="Freeform 125"/>
            <p:cNvSpPr>
              <a:spLocks noEditPoints="1"/>
            </p:cNvSpPr>
            <p:nvPr/>
          </p:nvSpPr>
          <p:spPr bwMode="auto">
            <a:xfrm>
              <a:off x="485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03" name="Freeform 126"/>
            <p:cNvSpPr>
              <a:spLocks noEditPoints="1"/>
            </p:cNvSpPr>
            <p:nvPr/>
          </p:nvSpPr>
          <p:spPr bwMode="auto">
            <a:xfrm>
              <a:off x="485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04" name="Freeform 127"/>
            <p:cNvSpPr>
              <a:spLocks noEditPoints="1"/>
            </p:cNvSpPr>
            <p:nvPr/>
          </p:nvSpPr>
          <p:spPr bwMode="auto">
            <a:xfrm>
              <a:off x="485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05" name="Freeform 128"/>
            <p:cNvSpPr>
              <a:spLocks noEditPoints="1"/>
            </p:cNvSpPr>
            <p:nvPr/>
          </p:nvSpPr>
          <p:spPr bwMode="auto">
            <a:xfrm>
              <a:off x="485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06" name="Freeform 129"/>
            <p:cNvSpPr>
              <a:spLocks noEditPoints="1"/>
            </p:cNvSpPr>
            <p:nvPr/>
          </p:nvSpPr>
          <p:spPr bwMode="auto">
            <a:xfrm>
              <a:off x="485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07" name="Freeform 130"/>
            <p:cNvSpPr>
              <a:spLocks noEditPoints="1"/>
            </p:cNvSpPr>
            <p:nvPr/>
          </p:nvSpPr>
          <p:spPr bwMode="auto">
            <a:xfrm>
              <a:off x="485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08" name="Freeform 131"/>
            <p:cNvSpPr>
              <a:spLocks noEditPoints="1"/>
            </p:cNvSpPr>
            <p:nvPr/>
          </p:nvSpPr>
          <p:spPr bwMode="auto">
            <a:xfrm>
              <a:off x="485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09" name="Freeform 132"/>
            <p:cNvSpPr>
              <a:spLocks noEditPoints="1"/>
            </p:cNvSpPr>
            <p:nvPr/>
          </p:nvSpPr>
          <p:spPr bwMode="auto">
            <a:xfrm>
              <a:off x="485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10" name="Freeform 133"/>
            <p:cNvSpPr>
              <a:spLocks noEditPoints="1"/>
            </p:cNvSpPr>
            <p:nvPr/>
          </p:nvSpPr>
          <p:spPr bwMode="auto">
            <a:xfrm>
              <a:off x="485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11"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12"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13" name="Freeform 136"/>
            <p:cNvSpPr>
              <a:spLocks noEditPoints="1"/>
            </p:cNvSpPr>
            <p:nvPr/>
          </p:nvSpPr>
          <p:spPr bwMode="auto">
            <a:xfrm>
              <a:off x="5300" y="225"/>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14" name="Freeform 137"/>
            <p:cNvSpPr>
              <a:spLocks noEditPoints="1"/>
            </p:cNvSpPr>
            <p:nvPr/>
          </p:nvSpPr>
          <p:spPr bwMode="auto">
            <a:xfrm>
              <a:off x="5300" y="630"/>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15" name="Freeform 138"/>
            <p:cNvSpPr>
              <a:spLocks noEditPoints="1"/>
            </p:cNvSpPr>
            <p:nvPr/>
          </p:nvSpPr>
          <p:spPr bwMode="auto">
            <a:xfrm>
              <a:off x="5300" y="1034"/>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16" name="Freeform 139"/>
            <p:cNvSpPr>
              <a:spLocks noEditPoints="1"/>
            </p:cNvSpPr>
            <p:nvPr/>
          </p:nvSpPr>
          <p:spPr bwMode="auto">
            <a:xfrm>
              <a:off x="5300" y="1438"/>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17" name="Freeform 140"/>
            <p:cNvSpPr>
              <a:spLocks noEditPoints="1"/>
            </p:cNvSpPr>
            <p:nvPr/>
          </p:nvSpPr>
          <p:spPr bwMode="auto">
            <a:xfrm>
              <a:off x="5300" y="1843"/>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18" name="Freeform 141"/>
            <p:cNvSpPr>
              <a:spLocks noEditPoints="1"/>
            </p:cNvSpPr>
            <p:nvPr/>
          </p:nvSpPr>
          <p:spPr bwMode="auto">
            <a:xfrm>
              <a:off x="5300" y="2247"/>
              <a:ext cx="20" cy="304"/>
            </a:xfrm>
            <a:custGeom>
              <a:avLst/>
              <a:gdLst>
                <a:gd name="T0" fmla="*/ 0 w 4"/>
                <a:gd name="T1" fmla="*/ 0 h 60"/>
                <a:gd name="T2" fmla="*/ 0 w 4"/>
                <a:gd name="T3" fmla="*/ 43883814 h 60"/>
                <a:gd name="T4" fmla="*/ 7812500 w 4"/>
                <a:gd name="T5" fmla="*/ 43883814 h 60"/>
                <a:gd name="T6" fmla="*/ 7812500 w 4"/>
                <a:gd name="T7" fmla="*/ 0 h 60"/>
                <a:gd name="T8" fmla="*/ 0 w 4"/>
                <a:gd name="T9" fmla="*/ 0 h 60"/>
                <a:gd name="T10" fmla="*/ 0 w 4"/>
                <a:gd name="T11" fmla="*/ 88208554 h 60"/>
                <a:gd name="T12" fmla="*/ 0 w 4"/>
                <a:gd name="T13" fmla="*/ 132006143 h 60"/>
                <a:gd name="T14" fmla="*/ 7812500 w 4"/>
                <a:gd name="T15" fmla="*/ 132006143 h 60"/>
                <a:gd name="T16" fmla="*/ 7812500 w 4"/>
                <a:gd name="T17" fmla="*/ 88208554 h 60"/>
                <a:gd name="T18" fmla="*/ 0 w 4"/>
                <a:gd name="T19" fmla="*/ 8820855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19" name="Freeform 142"/>
            <p:cNvSpPr>
              <a:spLocks noEditPoints="1"/>
            </p:cNvSpPr>
            <p:nvPr/>
          </p:nvSpPr>
          <p:spPr bwMode="auto">
            <a:xfrm>
              <a:off x="5300" y="2652"/>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20" name="Freeform 143"/>
            <p:cNvSpPr>
              <a:spLocks noEditPoints="1"/>
            </p:cNvSpPr>
            <p:nvPr/>
          </p:nvSpPr>
          <p:spPr bwMode="auto">
            <a:xfrm>
              <a:off x="5300" y="3056"/>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21" name="Freeform 144"/>
            <p:cNvSpPr>
              <a:spLocks noEditPoints="1"/>
            </p:cNvSpPr>
            <p:nvPr/>
          </p:nvSpPr>
          <p:spPr bwMode="auto">
            <a:xfrm>
              <a:off x="5300" y="3461"/>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22" name="Freeform 145"/>
            <p:cNvSpPr>
              <a:spLocks noEditPoints="1"/>
            </p:cNvSpPr>
            <p:nvPr/>
          </p:nvSpPr>
          <p:spPr bwMode="auto">
            <a:xfrm>
              <a:off x="5300" y="3865"/>
              <a:ext cx="20" cy="303"/>
            </a:xfrm>
            <a:custGeom>
              <a:avLst/>
              <a:gdLst>
                <a:gd name="T0" fmla="*/ 0 w 4"/>
                <a:gd name="T1" fmla="*/ 0 h 60"/>
                <a:gd name="T2" fmla="*/ 0 w 4"/>
                <a:gd name="T3" fmla="*/ 42726580 h 60"/>
                <a:gd name="T4" fmla="*/ 7812500 w 4"/>
                <a:gd name="T5" fmla="*/ 42726580 h 60"/>
                <a:gd name="T6" fmla="*/ 7812500 w 4"/>
                <a:gd name="T7" fmla="*/ 0 h 60"/>
                <a:gd name="T8" fmla="*/ 0 w 4"/>
                <a:gd name="T9" fmla="*/ 0 h 60"/>
                <a:gd name="T10" fmla="*/ 0 w 4"/>
                <a:gd name="T11" fmla="*/ 85437455 h 60"/>
                <a:gd name="T12" fmla="*/ 0 w 4"/>
                <a:gd name="T13" fmla="*/ 128160824 h 60"/>
                <a:gd name="T14" fmla="*/ 7812500 w 4"/>
                <a:gd name="T15" fmla="*/ 128160824 h 60"/>
                <a:gd name="T16" fmla="*/ 7812500 w 4"/>
                <a:gd name="T17" fmla="*/ 85437455 h 60"/>
                <a:gd name="T18" fmla="*/ 0 w 4"/>
                <a:gd name="T19" fmla="*/ 85437455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323"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24" name="Freeform 147"/>
            <p:cNvSpPr>
              <a:spLocks/>
            </p:cNvSpPr>
            <p:nvPr/>
          </p:nvSpPr>
          <p:spPr bwMode="auto">
            <a:xfrm>
              <a:off x="349" y="3304"/>
              <a:ext cx="20" cy="10"/>
            </a:xfrm>
            <a:custGeom>
              <a:avLst/>
              <a:gdLst>
                <a:gd name="T0" fmla="*/ 0 w 4"/>
                <a:gd name="T1" fmla="*/ 1953125 h 2"/>
                <a:gd name="T2" fmla="*/ 0 w 4"/>
                <a:gd name="T3" fmla="*/ 19531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3075" name="Group 148"/>
          <p:cNvGrpSpPr>
            <a:grpSpLocks/>
          </p:cNvGrpSpPr>
          <p:nvPr/>
        </p:nvGrpSpPr>
        <p:grpSpPr bwMode="auto">
          <a:xfrm>
            <a:off x="1066800" y="3444875"/>
            <a:ext cx="533400" cy="492125"/>
            <a:chOff x="96" y="2784"/>
            <a:chExt cx="1062" cy="981"/>
          </a:xfrm>
        </p:grpSpPr>
        <p:sp>
          <p:nvSpPr>
            <p:cNvPr id="3167" name="Freeform 149"/>
            <p:cNvSpPr>
              <a:spLocks/>
            </p:cNvSpPr>
            <p:nvPr userDrawn="1"/>
          </p:nvSpPr>
          <p:spPr bwMode="auto">
            <a:xfrm>
              <a:off x="121" y="2784"/>
              <a:ext cx="207" cy="81"/>
            </a:xfrm>
            <a:custGeom>
              <a:avLst/>
              <a:gdLst>
                <a:gd name="T0" fmla="*/ 63715802 w 41"/>
                <a:gd name="T1" fmla="*/ 26329420 h 16"/>
                <a:gd name="T2" fmla="*/ 78934154 w 41"/>
                <a:gd name="T3" fmla="*/ 21986422 h 16"/>
                <a:gd name="T4" fmla="*/ 81023763 w 41"/>
                <a:gd name="T5" fmla="*/ 19864810 h 16"/>
                <a:gd name="T6" fmla="*/ 66314141 w 41"/>
                <a:gd name="T7" fmla="*/ 2137965 h 16"/>
                <a:gd name="T8" fmla="*/ 16894103 w 41"/>
                <a:gd name="T9" fmla="*/ 24207807 h 16"/>
                <a:gd name="T10" fmla="*/ 63715802 w 41"/>
                <a:gd name="T11" fmla="*/ 2632942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68" name="Freeform 150"/>
            <p:cNvSpPr>
              <a:spLocks noEditPoints="1"/>
            </p:cNvSpPr>
            <p:nvPr userDrawn="1"/>
          </p:nvSpPr>
          <p:spPr bwMode="auto">
            <a:xfrm>
              <a:off x="96" y="2789"/>
              <a:ext cx="1062" cy="976"/>
            </a:xfrm>
            <a:custGeom>
              <a:avLst/>
              <a:gdLst>
                <a:gd name="T0" fmla="*/ 352498458 w 210"/>
                <a:gd name="T1" fmla="*/ 335344958 h 193"/>
                <a:gd name="T2" fmla="*/ 328980332 w 210"/>
                <a:gd name="T3" fmla="*/ 270301936 h 193"/>
                <a:gd name="T4" fmla="*/ 307149516 w 210"/>
                <a:gd name="T5" fmla="*/ 214307455 h 193"/>
                <a:gd name="T6" fmla="*/ 356814624 w 210"/>
                <a:gd name="T7" fmla="*/ 201028879 h 193"/>
                <a:gd name="T8" fmla="*/ 315696861 w 210"/>
                <a:gd name="T9" fmla="*/ 177531072 h 193"/>
                <a:gd name="T10" fmla="*/ 339634311 w 210"/>
                <a:gd name="T11" fmla="*/ 179638125 h 193"/>
                <a:gd name="T12" fmla="*/ 339634311 w 210"/>
                <a:gd name="T13" fmla="*/ 166359579 h 193"/>
                <a:gd name="T14" fmla="*/ 292179266 w 210"/>
                <a:gd name="T15" fmla="*/ 168483072 h 193"/>
                <a:gd name="T16" fmla="*/ 276791766 w 210"/>
                <a:gd name="T17" fmla="*/ 270301936 h 193"/>
                <a:gd name="T18" fmla="*/ 268241199 w 210"/>
                <a:gd name="T19" fmla="*/ 181744692 h 193"/>
                <a:gd name="T20" fmla="*/ 255394084 w 210"/>
                <a:gd name="T21" fmla="*/ 144968314 h 193"/>
                <a:gd name="T22" fmla="*/ 268241199 w 210"/>
                <a:gd name="T23" fmla="*/ 110365094 h 193"/>
                <a:gd name="T24" fmla="*/ 261817657 w 210"/>
                <a:gd name="T25" fmla="*/ 80011550 h 193"/>
                <a:gd name="T26" fmla="*/ 257504713 w 210"/>
                <a:gd name="T27" fmla="*/ 51761224 h 193"/>
                <a:gd name="T28" fmla="*/ 285755723 w 210"/>
                <a:gd name="T29" fmla="*/ 84241614 h 193"/>
                <a:gd name="T30" fmla="*/ 322556658 w 210"/>
                <a:gd name="T31" fmla="*/ 38902460 h 193"/>
                <a:gd name="T32" fmla="*/ 317823906 w 210"/>
                <a:gd name="T33" fmla="*/ 77802336 h 193"/>
                <a:gd name="T34" fmla="*/ 309276565 w 210"/>
                <a:gd name="T35" fmla="*/ 103942362 h 193"/>
                <a:gd name="T36" fmla="*/ 311466318 w 210"/>
                <a:gd name="T37" fmla="*/ 144968314 h 193"/>
                <a:gd name="T38" fmla="*/ 430331538 w 210"/>
                <a:gd name="T39" fmla="*/ 62833909 h 193"/>
                <a:gd name="T40" fmla="*/ 194641883 w 210"/>
                <a:gd name="T41" fmla="*/ 2106542 h 193"/>
                <a:gd name="T42" fmla="*/ 121058225 w 210"/>
                <a:gd name="T43" fmla="*/ 17092051 h 193"/>
                <a:gd name="T44" fmla="*/ 183987798 w 210"/>
                <a:gd name="T45" fmla="*/ 26057526 h 193"/>
                <a:gd name="T46" fmla="*/ 129605565 w 210"/>
                <a:gd name="T47" fmla="*/ 47448791 h 193"/>
                <a:gd name="T48" fmla="*/ 125371806 w 210"/>
                <a:gd name="T49" fmla="*/ 62833909 h 193"/>
                <a:gd name="T50" fmla="*/ 82133588 w 210"/>
                <a:gd name="T51" fmla="*/ 36792672 h 193"/>
                <a:gd name="T52" fmla="*/ 28254232 w 210"/>
                <a:gd name="T53" fmla="*/ 248911313 h 193"/>
                <a:gd name="T54" fmla="*/ 131795348 w 210"/>
                <a:gd name="T55" fmla="*/ 315644185 h 193"/>
                <a:gd name="T56" fmla="*/ 97537382 w 210"/>
                <a:gd name="T57" fmla="*/ 287813773 h 193"/>
                <a:gd name="T58" fmla="*/ 75709919 w 210"/>
                <a:gd name="T59" fmla="*/ 313517466 h 193"/>
                <a:gd name="T60" fmla="*/ 69286372 w 210"/>
                <a:gd name="T61" fmla="*/ 276724668 h 193"/>
                <a:gd name="T62" fmla="*/ 99644122 w 210"/>
                <a:gd name="T63" fmla="*/ 186060352 h 193"/>
                <a:gd name="T64" fmla="*/ 144993065 w 210"/>
                <a:gd name="T65" fmla="*/ 179638125 h 193"/>
                <a:gd name="T66" fmla="*/ 153626164 w 210"/>
                <a:gd name="T67" fmla="*/ 205258813 h 193"/>
                <a:gd name="T68" fmla="*/ 131795348 w 210"/>
                <a:gd name="T69" fmla="*/ 261756242 h 193"/>
                <a:gd name="T70" fmla="*/ 196765044 w 210"/>
                <a:gd name="T71" fmla="*/ 389212724 h 193"/>
                <a:gd name="T72" fmla="*/ 402580285 w 210"/>
                <a:gd name="T73" fmla="*/ 358859078 h 193"/>
                <a:gd name="T74" fmla="*/ 393616352 w 210"/>
                <a:gd name="T75" fmla="*/ 142845459 h 193"/>
                <a:gd name="T76" fmla="*/ 356814624 w 210"/>
                <a:gd name="T77" fmla="*/ 129566908 h 193"/>
                <a:gd name="T78" fmla="*/ 244306996 w 210"/>
                <a:gd name="T79" fmla="*/ 131772774 h 193"/>
                <a:gd name="T80" fmla="*/ 233566646 w 210"/>
                <a:gd name="T81" fmla="*/ 188183819 h 193"/>
                <a:gd name="T82" fmla="*/ 246846739 w 210"/>
                <a:gd name="T83" fmla="*/ 108175516 h 193"/>
                <a:gd name="T84" fmla="*/ 192534506 w 210"/>
                <a:gd name="T85" fmla="*/ 55994511 h 193"/>
                <a:gd name="T86" fmla="*/ 227126658 w 210"/>
                <a:gd name="T87" fmla="*/ 75695258 h 193"/>
                <a:gd name="T88" fmla="*/ 131795348 w 210"/>
                <a:gd name="T89" fmla="*/ 155706807 h 193"/>
                <a:gd name="T90" fmla="*/ 51771853 w 210"/>
                <a:gd name="T91" fmla="*/ 80011550 h 193"/>
                <a:gd name="T92" fmla="*/ 147186201 w 210"/>
                <a:gd name="T93" fmla="*/ 86434413 h 193"/>
                <a:gd name="T94" fmla="*/ 171140713 w 210"/>
                <a:gd name="T95" fmla="*/ 86434413 h 193"/>
                <a:gd name="T96" fmla="*/ 233566646 w 210"/>
                <a:gd name="T97" fmla="*/ 97520165 h 193"/>
                <a:gd name="T98" fmla="*/ 214361969 w 210"/>
                <a:gd name="T99" fmla="*/ 201028879 h 193"/>
                <a:gd name="T100" fmla="*/ 201081851 w 210"/>
                <a:gd name="T101" fmla="*/ 110365094 h 193"/>
                <a:gd name="T102" fmla="*/ 131795348 w 210"/>
                <a:gd name="T103" fmla="*/ 155706807 h 193"/>
                <a:gd name="T104" fmla="*/ 173247428 w 210"/>
                <a:gd name="T105" fmla="*/ 177531072 h 193"/>
                <a:gd name="T106" fmla="*/ 190341375 w 210"/>
                <a:gd name="T107" fmla="*/ 125333622 h 193"/>
                <a:gd name="T108" fmla="*/ 220703110 w 210"/>
                <a:gd name="T109" fmla="*/ 313517466 h 193"/>
                <a:gd name="T110" fmla="*/ 177564256 w 210"/>
                <a:gd name="T111" fmla="*/ 207468032 h 193"/>
                <a:gd name="T112" fmla="*/ 253270286 w 210"/>
                <a:gd name="T113" fmla="*/ 2292929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69" name="Freeform 151"/>
            <p:cNvSpPr>
              <a:spLocks/>
            </p:cNvSpPr>
            <p:nvPr userDrawn="1"/>
          </p:nvSpPr>
          <p:spPr bwMode="auto">
            <a:xfrm>
              <a:off x="348" y="3254"/>
              <a:ext cx="86" cy="102"/>
            </a:xfrm>
            <a:custGeom>
              <a:avLst/>
              <a:gdLst>
                <a:gd name="T0" fmla="*/ 30438122 w 17"/>
                <a:gd name="T1" fmla="*/ 11931149 h 20"/>
                <a:gd name="T2" fmla="*/ 19760063 w 17"/>
                <a:gd name="T3" fmla="*/ 46665036 h 20"/>
                <a:gd name="T4" fmla="*/ 30438122 w 17"/>
                <a:gd name="T5" fmla="*/ 11931149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0" name="Freeform 152"/>
            <p:cNvSpPr>
              <a:spLocks/>
            </p:cNvSpPr>
            <p:nvPr userDrawn="1"/>
          </p:nvSpPr>
          <p:spPr bwMode="auto">
            <a:xfrm>
              <a:off x="267" y="3295"/>
              <a:ext cx="76" cy="136"/>
            </a:xfrm>
            <a:custGeom>
              <a:avLst/>
              <a:gdLst>
                <a:gd name="T0" fmla="*/ 15175553 w 15"/>
                <a:gd name="T1" fmla="*/ 20725972 h 27"/>
                <a:gd name="T2" fmla="*/ 8661279 w 15"/>
                <a:gd name="T3" fmla="*/ 52246022 h 27"/>
                <a:gd name="T4" fmla="*/ 33005655 w 15"/>
                <a:gd name="T5" fmla="*/ 33562553 h 27"/>
                <a:gd name="T6" fmla="*/ 28625263 w 15"/>
                <a:gd name="T7" fmla="*/ 16527027 h 27"/>
                <a:gd name="T8" fmla="*/ 15175553 w 15"/>
                <a:gd name="T9" fmla="*/ 2072597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1" name="Freeform 153"/>
            <p:cNvSpPr>
              <a:spLocks/>
            </p:cNvSpPr>
            <p:nvPr userDrawn="1"/>
          </p:nvSpPr>
          <p:spPr bwMode="auto">
            <a:xfrm>
              <a:off x="222" y="3022"/>
              <a:ext cx="243" cy="116"/>
            </a:xfrm>
            <a:custGeom>
              <a:avLst/>
              <a:gdLst>
                <a:gd name="T0" fmla="*/ 87604214 w 48"/>
                <a:gd name="T1" fmla="*/ 4147474 h 23"/>
                <a:gd name="T2" fmla="*/ 19864810 w 48"/>
                <a:gd name="T3" fmla="*/ 2072375 h 23"/>
                <a:gd name="T4" fmla="*/ 2137965 w 48"/>
                <a:gd name="T5" fmla="*/ 18845194 h 23"/>
                <a:gd name="T6" fmla="*/ 47893533 w 48"/>
                <a:gd name="T7" fmla="*/ 44403378 h 23"/>
                <a:gd name="T8" fmla="*/ 74223079 w 48"/>
                <a:gd name="T9" fmla="*/ 42249399 h 23"/>
                <a:gd name="T10" fmla="*/ 87604214 w 48"/>
                <a:gd name="T11" fmla="*/ 40173791 h 23"/>
                <a:gd name="T12" fmla="*/ 87604214 w 48"/>
                <a:gd name="T13" fmla="*/ 414747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2" name="Freeform 154"/>
            <p:cNvSpPr>
              <a:spLocks/>
            </p:cNvSpPr>
            <p:nvPr userDrawn="1"/>
          </p:nvSpPr>
          <p:spPr bwMode="auto">
            <a:xfrm>
              <a:off x="500" y="3345"/>
              <a:ext cx="177" cy="187"/>
            </a:xfrm>
            <a:custGeom>
              <a:avLst/>
              <a:gdLst>
                <a:gd name="T0" fmla="*/ 51771853 w 35"/>
                <a:gd name="T1" fmla="*/ 4299731 h 37"/>
                <a:gd name="T2" fmla="*/ 23938067 w 35"/>
                <a:gd name="T3" fmla="*/ 4299731 h 37"/>
                <a:gd name="T4" fmla="*/ 8547345 w 35"/>
                <a:gd name="T5" fmla="*/ 42964332 h 37"/>
                <a:gd name="T6" fmla="*/ 60735780 w 35"/>
                <a:gd name="T7" fmla="*/ 47247819 h 37"/>
                <a:gd name="T8" fmla="*/ 51771853 w 35"/>
                <a:gd name="T9" fmla="*/ 429973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3" name="Freeform 155"/>
            <p:cNvSpPr>
              <a:spLocks/>
            </p:cNvSpPr>
            <p:nvPr userDrawn="1"/>
          </p:nvSpPr>
          <p:spPr bwMode="auto">
            <a:xfrm>
              <a:off x="905" y="3158"/>
              <a:ext cx="177" cy="36"/>
            </a:xfrm>
            <a:custGeom>
              <a:avLst/>
              <a:gdLst>
                <a:gd name="T0" fmla="*/ 10654085 w 35"/>
                <a:gd name="T1" fmla="*/ 0 h 7"/>
                <a:gd name="T2" fmla="*/ 30378055 w 35"/>
                <a:gd name="T3" fmla="*/ 12746479 h 7"/>
                <a:gd name="T4" fmla="*/ 1065408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4" name="Freeform 156"/>
            <p:cNvSpPr>
              <a:spLocks/>
            </p:cNvSpPr>
            <p:nvPr userDrawn="1"/>
          </p:nvSpPr>
          <p:spPr bwMode="auto">
            <a:xfrm>
              <a:off x="965" y="3153"/>
              <a:ext cx="137" cy="81"/>
            </a:xfrm>
            <a:custGeom>
              <a:avLst/>
              <a:gdLst>
                <a:gd name="T0" fmla="*/ 15855172 w 27"/>
                <a:gd name="T1" fmla="*/ 28467511 h 16"/>
                <a:gd name="T2" fmla="*/ 55772355 w 27"/>
                <a:gd name="T3" fmla="*/ 12962050 h 16"/>
                <a:gd name="T4" fmla="*/ 37751050 w 27"/>
                <a:gd name="T5" fmla="*/ 2137965 h 16"/>
                <a:gd name="T6" fmla="*/ 15855172 w 27"/>
                <a:gd name="T7" fmla="*/ 24207807 h 16"/>
                <a:gd name="T8" fmla="*/ 15855172 w 27"/>
                <a:gd name="T9" fmla="*/ 2846751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5" name="Freeform 157"/>
            <p:cNvSpPr>
              <a:spLocks/>
            </p:cNvSpPr>
            <p:nvPr userDrawn="1"/>
          </p:nvSpPr>
          <p:spPr bwMode="auto">
            <a:xfrm>
              <a:off x="960" y="3204"/>
              <a:ext cx="177" cy="86"/>
            </a:xfrm>
            <a:custGeom>
              <a:avLst/>
              <a:gdLst>
                <a:gd name="T0" fmla="*/ 53879230 w 35"/>
                <a:gd name="T1" fmla="*/ 12888516 h 17"/>
                <a:gd name="T2" fmla="*/ 17093922 w 35"/>
                <a:gd name="T3" fmla="*/ 21873579 h 17"/>
                <a:gd name="T4" fmla="*/ 12863510 w 35"/>
                <a:gd name="T5" fmla="*/ 28324631 h 17"/>
                <a:gd name="T6" fmla="*/ 58629065 w 35"/>
                <a:gd name="T7" fmla="*/ 26197401 h 17"/>
                <a:gd name="T8" fmla="*/ 53879230 w 35"/>
                <a:gd name="T9" fmla="*/ 128885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6" name="Freeform 158"/>
            <p:cNvSpPr>
              <a:spLocks/>
            </p:cNvSpPr>
            <p:nvPr userDrawn="1"/>
          </p:nvSpPr>
          <p:spPr bwMode="auto">
            <a:xfrm>
              <a:off x="844" y="3285"/>
              <a:ext cx="248" cy="60"/>
            </a:xfrm>
            <a:custGeom>
              <a:avLst/>
              <a:gdLst>
                <a:gd name="T0" fmla="*/ 86952262 w 49"/>
                <a:gd name="T1" fmla="*/ 5859375 h 12"/>
                <a:gd name="T2" fmla="*/ 63302855 w 49"/>
                <a:gd name="T3" fmla="*/ 1953125 h 12"/>
                <a:gd name="T4" fmla="*/ 15061232 w 49"/>
                <a:gd name="T5" fmla="*/ 0 h 12"/>
                <a:gd name="T6" fmla="*/ 4337378 w 49"/>
                <a:gd name="T7" fmla="*/ 9765625 h 12"/>
                <a:gd name="T8" fmla="*/ 43466014 w 49"/>
                <a:gd name="T9" fmla="*/ 15625000 h 12"/>
                <a:gd name="T10" fmla="*/ 89572443 w 49"/>
                <a:gd name="T11" fmla="*/ 15625000 h 12"/>
                <a:gd name="T12" fmla="*/ 86952262 w 49"/>
                <a:gd name="T13" fmla="*/ 58593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7" name="Freeform 159"/>
            <p:cNvSpPr>
              <a:spLocks/>
            </p:cNvSpPr>
            <p:nvPr userDrawn="1"/>
          </p:nvSpPr>
          <p:spPr bwMode="auto">
            <a:xfrm>
              <a:off x="869" y="3340"/>
              <a:ext cx="203" cy="56"/>
            </a:xfrm>
            <a:custGeom>
              <a:avLst/>
              <a:gdLst>
                <a:gd name="T0" fmla="*/ 82725317 w 40"/>
                <a:gd name="T1" fmla="*/ 4527345 h 11"/>
                <a:gd name="T2" fmla="*/ 58089135 w 40"/>
                <a:gd name="T3" fmla="*/ 9034531 h 11"/>
                <a:gd name="T4" fmla="*/ 29046189 w 40"/>
                <a:gd name="T5" fmla="*/ 6736622 h 11"/>
                <a:gd name="T6" fmla="*/ 2171095 w 40"/>
                <a:gd name="T7" fmla="*/ 4527345 h 11"/>
                <a:gd name="T8" fmla="*/ 78301454 w 40"/>
                <a:gd name="T9" fmla="*/ 18523731 h 11"/>
                <a:gd name="T10" fmla="*/ 82725317 w 40"/>
                <a:gd name="T11" fmla="*/ 452734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8" name="Freeform 160"/>
            <p:cNvSpPr>
              <a:spLocks/>
            </p:cNvSpPr>
            <p:nvPr userDrawn="1"/>
          </p:nvSpPr>
          <p:spPr bwMode="auto">
            <a:xfrm>
              <a:off x="859" y="3386"/>
              <a:ext cx="207" cy="172"/>
            </a:xfrm>
            <a:custGeom>
              <a:avLst/>
              <a:gdLst>
                <a:gd name="T0" fmla="*/ 59539794 w 41"/>
                <a:gd name="T1" fmla="*/ 19760063 h 34"/>
                <a:gd name="T2" fmla="*/ 27841091 w 41"/>
                <a:gd name="T3" fmla="*/ 12888516 h 34"/>
                <a:gd name="T4" fmla="*/ 8447372 w 41"/>
                <a:gd name="T5" fmla="*/ 32565332 h 34"/>
                <a:gd name="T6" fmla="*/ 2086398 w 41"/>
                <a:gd name="T7" fmla="*/ 41216370 h 34"/>
                <a:gd name="T8" fmla="*/ 18980476 w 41"/>
                <a:gd name="T9" fmla="*/ 41216370 h 34"/>
                <a:gd name="T10" fmla="*/ 36288463 w 41"/>
                <a:gd name="T11" fmla="*/ 58762758 h 34"/>
                <a:gd name="T12" fmla="*/ 44735325 w 41"/>
                <a:gd name="T13" fmla="*/ 65200728 h 34"/>
                <a:gd name="T14" fmla="*/ 61629403 w 41"/>
                <a:gd name="T15" fmla="*/ 41216370 h 34"/>
                <a:gd name="T16" fmla="*/ 83208219 w 41"/>
                <a:gd name="T17" fmla="*/ 41216370 h 34"/>
                <a:gd name="T18" fmla="*/ 59539794 w 41"/>
                <a:gd name="T19" fmla="*/ 1976006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79" name="Freeform 161"/>
            <p:cNvSpPr>
              <a:spLocks/>
            </p:cNvSpPr>
            <p:nvPr userDrawn="1"/>
          </p:nvSpPr>
          <p:spPr bwMode="auto">
            <a:xfrm>
              <a:off x="996" y="3305"/>
              <a:ext cx="126" cy="318"/>
            </a:xfrm>
            <a:custGeom>
              <a:avLst/>
              <a:gdLst>
                <a:gd name="T0" fmla="*/ 46172130 w 25"/>
                <a:gd name="T1" fmla="*/ 4168223 h 63"/>
                <a:gd name="T2" fmla="*/ 37911762 w 25"/>
                <a:gd name="T3" fmla="*/ 36236943 h 63"/>
                <a:gd name="T4" fmla="*/ 14536625 w 25"/>
                <a:gd name="T5" fmla="*/ 42573966 h 63"/>
                <a:gd name="T6" fmla="*/ 14536625 w 25"/>
                <a:gd name="T7" fmla="*/ 48923992 h 63"/>
                <a:gd name="T8" fmla="*/ 35762504 w 25"/>
                <a:gd name="T9" fmla="*/ 72460227 h 63"/>
                <a:gd name="T10" fmla="*/ 24946251 w 25"/>
                <a:gd name="T11" fmla="*/ 95678538 h 63"/>
                <a:gd name="T12" fmla="*/ 0 w 25"/>
                <a:gd name="T13" fmla="*/ 117130969 h 63"/>
                <a:gd name="T14" fmla="*/ 10406426 w 25"/>
                <a:gd name="T15" fmla="*/ 123464812 h 63"/>
                <a:gd name="T16" fmla="*/ 33697077 w 25"/>
                <a:gd name="T17" fmla="*/ 131902488 h 63"/>
                <a:gd name="T18" fmla="*/ 48318213 w 25"/>
                <a:gd name="T19" fmla="*/ 121381004 h 63"/>
                <a:gd name="T20" fmla="*/ 52448387 w 25"/>
                <a:gd name="T21" fmla="*/ 29886256 h 63"/>
                <a:gd name="T22" fmla="*/ 52448387 w 25"/>
                <a:gd name="T23" fmla="*/ 4168223 h 63"/>
                <a:gd name="T24" fmla="*/ 46172130 w 25"/>
                <a:gd name="T25" fmla="*/ 416822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3076" name="Group 162"/>
          <p:cNvGrpSpPr>
            <a:grpSpLocks/>
          </p:cNvGrpSpPr>
          <p:nvPr/>
        </p:nvGrpSpPr>
        <p:grpSpPr bwMode="auto">
          <a:xfrm>
            <a:off x="1066800" y="4552950"/>
            <a:ext cx="533400" cy="492125"/>
            <a:chOff x="96" y="2784"/>
            <a:chExt cx="1062" cy="981"/>
          </a:xfrm>
        </p:grpSpPr>
        <p:sp>
          <p:nvSpPr>
            <p:cNvPr id="3154" name="Freeform 163"/>
            <p:cNvSpPr>
              <a:spLocks/>
            </p:cNvSpPr>
            <p:nvPr userDrawn="1"/>
          </p:nvSpPr>
          <p:spPr bwMode="auto">
            <a:xfrm>
              <a:off x="121" y="2784"/>
              <a:ext cx="207" cy="81"/>
            </a:xfrm>
            <a:custGeom>
              <a:avLst/>
              <a:gdLst>
                <a:gd name="T0" fmla="*/ 63715802 w 41"/>
                <a:gd name="T1" fmla="*/ 26329420 h 16"/>
                <a:gd name="T2" fmla="*/ 78934154 w 41"/>
                <a:gd name="T3" fmla="*/ 21986422 h 16"/>
                <a:gd name="T4" fmla="*/ 81023763 w 41"/>
                <a:gd name="T5" fmla="*/ 19864810 h 16"/>
                <a:gd name="T6" fmla="*/ 66314141 w 41"/>
                <a:gd name="T7" fmla="*/ 2137965 h 16"/>
                <a:gd name="T8" fmla="*/ 16894103 w 41"/>
                <a:gd name="T9" fmla="*/ 24207807 h 16"/>
                <a:gd name="T10" fmla="*/ 63715802 w 41"/>
                <a:gd name="T11" fmla="*/ 2632942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55" name="Freeform 164"/>
            <p:cNvSpPr>
              <a:spLocks noEditPoints="1"/>
            </p:cNvSpPr>
            <p:nvPr userDrawn="1"/>
          </p:nvSpPr>
          <p:spPr bwMode="auto">
            <a:xfrm>
              <a:off x="96" y="2789"/>
              <a:ext cx="1062" cy="976"/>
            </a:xfrm>
            <a:custGeom>
              <a:avLst/>
              <a:gdLst>
                <a:gd name="T0" fmla="*/ 352498458 w 210"/>
                <a:gd name="T1" fmla="*/ 335344958 h 193"/>
                <a:gd name="T2" fmla="*/ 328980332 w 210"/>
                <a:gd name="T3" fmla="*/ 270301936 h 193"/>
                <a:gd name="T4" fmla="*/ 307149516 w 210"/>
                <a:gd name="T5" fmla="*/ 214307455 h 193"/>
                <a:gd name="T6" fmla="*/ 356814624 w 210"/>
                <a:gd name="T7" fmla="*/ 201028879 h 193"/>
                <a:gd name="T8" fmla="*/ 315696861 w 210"/>
                <a:gd name="T9" fmla="*/ 177531072 h 193"/>
                <a:gd name="T10" fmla="*/ 339634311 w 210"/>
                <a:gd name="T11" fmla="*/ 179638125 h 193"/>
                <a:gd name="T12" fmla="*/ 339634311 w 210"/>
                <a:gd name="T13" fmla="*/ 166359579 h 193"/>
                <a:gd name="T14" fmla="*/ 292179266 w 210"/>
                <a:gd name="T15" fmla="*/ 168483072 h 193"/>
                <a:gd name="T16" fmla="*/ 276791766 w 210"/>
                <a:gd name="T17" fmla="*/ 270301936 h 193"/>
                <a:gd name="T18" fmla="*/ 268241199 w 210"/>
                <a:gd name="T19" fmla="*/ 181744692 h 193"/>
                <a:gd name="T20" fmla="*/ 255394084 w 210"/>
                <a:gd name="T21" fmla="*/ 144968314 h 193"/>
                <a:gd name="T22" fmla="*/ 268241199 w 210"/>
                <a:gd name="T23" fmla="*/ 110365094 h 193"/>
                <a:gd name="T24" fmla="*/ 261817657 w 210"/>
                <a:gd name="T25" fmla="*/ 80011550 h 193"/>
                <a:gd name="T26" fmla="*/ 257504713 w 210"/>
                <a:gd name="T27" fmla="*/ 51761224 h 193"/>
                <a:gd name="T28" fmla="*/ 285755723 w 210"/>
                <a:gd name="T29" fmla="*/ 84241614 h 193"/>
                <a:gd name="T30" fmla="*/ 322556658 w 210"/>
                <a:gd name="T31" fmla="*/ 38902460 h 193"/>
                <a:gd name="T32" fmla="*/ 317823906 w 210"/>
                <a:gd name="T33" fmla="*/ 77802336 h 193"/>
                <a:gd name="T34" fmla="*/ 309276565 w 210"/>
                <a:gd name="T35" fmla="*/ 103942362 h 193"/>
                <a:gd name="T36" fmla="*/ 311466318 w 210"/>
                <a:gd name="T37" fmla="*/ 144968314 h 193"/>
                <a:gd name="T38" fmla="*/ 430331538 w 210"/>
                <a:gd name="T39" fmla="*/ 62833909 h 193"/>
                <a:gd name="T40" fmla="*/ 194641883 w 210"/>
                <a:gd name="T41" fmla="*/ 2106542 h 193"/>
                <a:gd name="T42" fmla="*/ 121058225 w 210"/>
                <a:gd name="T43" fmla="*/ 17092051 h 193"/>
                <a:gd name="T44" fmla="*/ 183987798 w 210"/>
                <a:gd name="T45" fmla="*/ 26057526 h 193"/>
                <a:gd name="T46" fmla="*/ 129605565 w 210"/>
                <a:gd name="T47" fmla="*/ 47448791 h 193"/>
                <a:gd name="T48" fmla="*/ 125371806 w 210"/>
                <a:gd name="T49" fmla="*/ 62833909 h 193"/>
                <a:gd name="T50" fmla="*/ 82133588 w 210"/>
                <a:gd name="T51" fmla="*/ 36792672 h 193"/>
                <a:gd name="T52" fmla="*/ 28254232 w 210"/>
                <a:gd name="T53" fmla="*/ 248911313 h 193"/>
                <a:gd name="T54" fmla="*/ 131795348 w 210"/>
                <a:gd name="T55" fmla="*/ 315644185 h 193"/>
                <a:gd name="T56" fmla="*/ 97537382 w 210"/>
                <a:gd name="T57" fmla="*/ 287813773 h 193"/>
                <a:gd name="T58" fmla="*/ 75709919 w 210"/>
                <a:gd name="T59" fmla="*/ 313517466 h 193"/>
                <a:gd name="T60" fmla="*/ 69286372 w 210"/>
                <a:gd name="T61" fmla="*/ 276724668 h 193"/>
                <a:gd name="T62" fmla="*/ 99644122 w 210"/>
                <a:gd name="T63" fmla="*/ 186060352 h 193"/>
                <a:gd name="T64" fmla="*/ 144993065 w 210"/>
                <a:gd name="T65" fmla="*/ 179638125 h 193"/>
                <a:gd name="T66" fmla="*/ 153626164 w 210"/>
                <a:gd name="T67" fmla="*/ 205258813 h 193"/>
                <a:gd name="T68" fmla="*/ 131795348 w 210"/>
                <a:gd name="T69" fmla="*/ 261756242 h 193"/>
                <a:gd name="T70" fmla="*/ 196765044 w 210"/>
                <a:gd name="T71" fmla="*/ 389212724 h 193"/>
                <a:gd name="T72" fmla="*/ 402580285 w 210"/>
                <a:gd name="T73" fmla="*/ 358859078 h 193"/>
                <a:gd name="T74" fmla="*/ 393616352 w 210"/>
                <a:gd name="T75" fmla="*/ 142845459 h 193"/>
                <a:gd name="T76" fmla="*/ 356814624 w 210"/>
                <a:gd name="T77" fmla="*/ 129566908 h 193"/>
                <a:gd name="T78" fmla="*/ 244306996 w 210"/>
                <a:gd name="T79" fmla="*/ 131772774 h 193"/>
                <a:gd name="T80" fmla="*/ 233566646 w 210"/>
                <a:gd name="T81" fmla="*/ 188183819 h 193"/>
                <a:gd name="T82" fmla="*/ 246846739 w 210"/>
                <a:gd name="T83" fmla="*/ 108175516 h 193"/>
                <a:gd name="T84" fmla="*/ 192534506 w 210"/>
                <a:gd name="T85" fmla="*/ 55994511 h 193"/>
                <a:gd name="T86" fmla="*/ 227126658 w 210"/>
                <a:gd name="T87" fmla="*/ 75695258 h 193"/>
                <a:gd name="T88" fmla="*/ 131795348 w 210"/>
                <a:gd name="T89" fmla="*/ 155706807 h 193"/>
                <a:gd name="T90" fmla="*/ 51771853 w 210"/>
                <a:gd name="T91" fmla="*/ 80011550 h 193"/>
                <a:gd name="T92" fmla="*/ 147186201 w 210"/>
                <a:gd name="T93" fmla="*/ 86434413 h 193"/>
                <a:gd name="T94" fmla="*/ 171140713 w 210"/>
                <a:gd name="T95" fmla="*/ 86434413 h 193"/>
                <a:gd name="T96" fmla="*/ 233566646 w 210"/>
                <a:gd name="T97" fmla="*/ 97520165 h 193"/>
                <a:gd name="T98" fmla="*/ 214361969 w 210"/>
                <a:gd name="T99" fmla="*/ 201028879 h 193"/>
                <a:gd name="T100" fmla="*/ 201081851 w 210"/>
                <a:gd name="T101" fmla="*/ 110365094 h 193"/>
                <a:gd name="T102" fmla="*/ 131795348 w 210"/>
                <a:gd name="T103" fmla="*/ 155706807 h 193"/>
                <a:gd name="T104" fmla="*/ 173247428 w 210"/>
                <a:gd name="T105" fmla="*/ 177531072 h 193"/>
                <a:gd name="T106" fmla="*/ 190341375 w 210"/>
                <a:gd name="T107" fmla="*/ 125333622 h 193"/>
                <a:gd name="T108" fmla="*/ 220703110 w 210"/>
                <a:gd name="T109" fmla="*/ 313517466 h 193"/>
                <a:gd name="T110" fmla="*/ 177564256 w 210"/>
                <a:gd name="T111" fmla="*/ 207468032 h 193"/>
                <a:gd name="T112" fmla="*/ 253270286 w 210"/>
                <a:gd name="T113" fmla="*/ 2292929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56" name="Freeform 165"/>
            <p:cNvSpPr>
              <a:spLocks/>
            </p:cNvSpPr>
            <p:nvPr userDrawn="1"/>
          </p:nvSpPr>
          <p:spPr bwMode="auto">
            <a:xfrm>
              <a:off x="348" y="3254"/>
              <a:ext cx="86" cy="102"/>
            </a:xfrm>
            <a:custGeom>
              <a:avLst/>
              <a:gdLst>
                <a:gd name="T0" fmla="*/ 30438122 w 17"/>
                <a:gd name="T1" fmla="*/ 11931149 h 20"/>
                <a:gd name="T2" fmla="*/ 19760063 w 17"/>
                <a:gd name="T3" fmla="*/ 46665036 h 20"/>
                <a:gd name="T4" fmla="*/ 30438122 w 17"/>
                <a:gd name="T5" fmla="*/ 11931149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57" name="Freeform 166"/>
            <p:cNvSpPr>
              <a:spLocks/>
            </p:cNvSpPr>
            <p:nvPr userDrawn="1"/>
          </p:nvSpPr>
          <p:spPr bwMode="auto">
            <a:xfrm>
              <a:off x="267" y="3295"/>
              <a:ext cx="76" cy="136"/>
            </a:xfrm>
            <a:custGeom>
              <a:avLst/>
              <a:gdLst>
                <a:gd name="T0" fmla="*/ 15175553 w 15"/>
                <a:gd name="T1" fmla="*/ 20725972 h 27"/>
                <a:gd name="T2" fmla="*/ 8661279 w 15"/>
                <a:gd name="T3" fmla="*/ 52246022 h 27"/>
                <a:gd name="T4" fmla="*/ 33005655 w 15"/>
                <a:gd name="T5" fmla="*/ 33562553 h 27"/>
                <a:gd name="T6" fmla="*/ 28625263 w 15"/>
                <a:gd name="T7" fmla="*/ 16527027 h 27"/>
                <a:gd name="T8" fmla="*/ 15175553 w 15"/>
                <a:gd name="T9" fmla="*/ 2072597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58" name="Freeform 167"/>
            <p:cNvSpPr>
              <a:spLocks/>
            </p:cNvSpPr>
            <p:nvPr userDrawn="1"/>
          </p:nvSpPr>
          <p:spPr bwMode="auto">
            <a:xfrm>
              <a:off x="222" y="3022"/>
              <a:ext cx="243" cy="116"/>
            </a:xfrm>
            <a:custGeom>
              <a:avLst/>
              <a:gdLst>
                <a:gd name="T0" fmla="*/ 87604214 w 48"/>
                <a:gd name="T1" fmla="*/ 4147474 h 23"/>
                <a:gd name="T2" fmla="*/ 19864810 w 48"/>
                <a:gd name="T3" fmla="*/ 2072375 h 23"/>
                <a:gd name="T4" fmla="*/ 2137965 w 48"/>
                <a:gd name="T5" fmla="*/ 18845194 h 23"/>
                <a:gd name="T6" fmla="*/ 47893533 w 48"/>
                <a:gd name="T7" fmla="*/ 44403378 h 23"/>
                <a:gd name="T8" fmla="*/ 74223079 w 48"/>
                <a:gd name="T9" fmla="*/ 42249399 h 23"/>
                <a:gd name="T10" fmla="*/ 87604214 w 48"/>
                <a:gd name="T11" fmla="*/ 40173791 h 23"/>
                <a:gd name="T12" fmla="*/ 87604214 w 48"/>
                <a:gd name="T13" fmla="*/ 414747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59" name="Freeform 168"/>
            <p:cNvSpPr>
              <a:spLocks/>
            </p:cNvSpPr>
            <p:nvPr userDrawn="1"/>
          </p:nvSpPr>
          <p:spPr bwMode="auto">
            <a:xfrm>
              <a:off x="500" y="3345"/>
              <a:ext cx="177" cy="187"/>
            </a:xfrm>
            <a:custGeom>
              <a:avLst/>
              <a:gdLst>
                <a:gd name="T0" fmla="*/ 51771853 w 35"/>
                <a:gd name="T1" fmla="*/ 4299731 h 37"/>
                <a:gd name="T2" fmla="*/ 23938067 w 35"/>
                <a:gd name="T3" fmla="*/ 4299731 h 37"/>
                <a:gd name="T4" fmla="*/ 8547345 w 35"/>
                <a:gd name="T5" fmla="*/ 42964332 h 37"/>
                <a:gd name="T6" fmla="*/ 60735780 w 35"/>
                <a:gd name="T7" fmla="*/ 47247819 h 37"/>
                <a:gd name="T8" fmla="*/ 51771853 w 35"/>
                <a:gd name="T9" fmla="*/ 429973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60" name="Freeform 169"/>
            <p:cNvSpPr>
              <a:spLocks/>
            </p:cNvSpPr>
            <p:nvPr userDrawn="1"/>
          </p:nvSpPr>
          <p:spPr bwMode="auto">
            <a:xfrm>
              <a:off x="905" y="3158"/>
              <a:ext cx="177" cy="36"/>
            </a:xfrm>
            <a:custGeom>
              <a:avLst/>
              <a:gdLst>
                <a:gd name="T0" fmla="*/ 10654085 w 35"/>
                <a:gd name="T1" fmla="*/ 0 h 7"/>
                <a:gd name="T2" fmla="*/ 30378055 w 35"/>
                <a:gd name="T3" fmla="*/ 12746479 h 7"/>
                <a:gd name="T4" fmla="*/ 1065408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61" name="Freeform 170"/>
            <p:cNvSpPr>
              <a:spLocks/>
            </p:cNvSpPr>
            <p:nvPr userDrawn="1"/>
          </p:nvSpPr>
          <p:spPr bwMode="auto">
            <a:xfrm>
              <a:off x="965" y="3153"/>
              <a:ext cx="137" cy="81"/>
            </a:xfrm>
            <a:custGeom>
              <a:avLst/>
              <a:gdLst>
                <a:gd name="T0" fmla="*/ 15855172 w 27"/>
                <a:gd name="T1" fmla="*/ 28467511 h 16"/>
                <a:gd name="T2" fmla="*/ 55772355 w 27"/>
                <a:gd name="T3" fmla="*/ 12962050 h 16"/>
                <a:gd name="T4" fmla="*/ 37751050 w 27"/>
                <a:gd name="T5" fmla="*/ 2137965 h 16"/>
                <a:gd name="T6" fmla="*/ 15855172 w 27"/>
                <a:gd name="T7" fmla="*/ 24207807 h 16"/>
                <a:gd name="T8" fmla="*/ 15855172 w 27"/>
                <a:gd name="T9" fmla="*/ 2846751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62" name="Freeform 171"/>
            <p:cNvSpPr>
              <a:spLocks/>
            </p:cNvSpPr>
            <p:nvPr userDrawn="1"/>
          </p:nvSpPr>
          <p:spPr bwMode="auto">
            <a:xfrm>
              <a:off x="960" y="3204"/>
              <a:ext cx="177" cy="86"/>
            </a:xfrm>
            <a:custGeom>
              <a:avLst/>
              <a:gdLst>
                <a:gd name="T0" fmla="*/ 53879230 w 35"/>
                <a:gd name="T1" fmla="*/ 12888516 h 17"/>
                <a:gd name="T2" fmla="*/ 17093922 w 35"/>
                <a:gd name="T3" fmla="*/ 21873579 h 17"/>
                <a:gd name="T4" fmla="*/ 12863510 w 35"/>
                <a:gd name="T5" fmla="*/ 28324631 h 17"/>
                <a:gd name="T6" fmla="*/ 58629065 w 35"/>
                <a:gd name="T7" fmla="*/ 26197401 h 17"/>
                <a:gd name="T8" fmla="*/ 53879230 w 35"/>
                <a:gd name="T9" fmla="*/ 128885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63" name="Freeform 172"/>
            <p:cNvSpPr>
              <a:spLocks/>
            </p:cNvSpPr>
            <p:nvPr userDrawn="1"/>
          </p:nvSpPr>
          <p:spPr bwMode="auto">
            <a:xfrm>
              <a:off x="844" y="3285"/>
              <a:ext cx="248" cy="60"/>
            </a:xfrm>
            <a:custGeom>
              <a:avLst/>
              <a:gdLst>
                <a:gd name="T0" fmla="*/ 86952262 w 49"/>
                <a:gd name="T1" fmla="*/ 5859375 h 12"/>
                <a:gd name="T2" fmla="*/ 63302855 w 49"/>
                <a:gd name="T3" fmla="*/ 1953125 h 12"/>
                <a:gd name="T4" fmla="*/ 15061232 w 49"/>
                <a:gd name="T5" fmla="*/ 0 h 12"/>
                <a:gd name="T6" fmla="*/ 4337378 w 49"/>
                <a:gd name="T7" fmla="*/ 9765625 h 12"/>
                <a:gd name="T8" fmla="*/ 43466014 w 49"/>
                <a:gd name="T9" fmla="*/ 15625000 h 12"/>
                <a:gd name="T10" fmla="*/ 89572443 w 49"/>
                <a:gd name="T11" fmla="*/ 15625000 h 12"/>
                <a:gd name="T12" fmla="*/ 86952262 w 49"/>
                <a:gd name="T13" fmla="*/ 58593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64" name="Freeform 173"/>
            <p:cNvSpPr>
              <a:spLocks/>
            </p:cNvSpPr>
            <p:nvPr userDrawn="1"/>
          </p:nvSpPr>
          <p:spPr bwMode="auto">
            <a:xfrm>
              <a:off x="869" y="3340"/>
              <a:ext cx="203" cy="56"/>
            </a:xfrm>
            <a:custGeom>
              <a:avLst/>
              <a:gdLst>
                <a:gd name="T0" fmla="*/ 82725317 w 40"/>
                <a:gd name="T1" fmla="*/ 4527345 h 11"/>
                <a:gd name="T2" fmla="*/ 58089135 w 40"/>
                <a:gd name="T3" fmla="*/ 9034531 h 11"/>
                <a:gd name="T4" fmla="*/ 29046189 w 40"/>
                <a:gd name="T5" fmla="*/ 6736622 h 11"/>
                <a:gd name="T6" fmla="*/ 2171095 w 40"/>
                <a:gd name="T7" fmla="*/ 4527345 h 11"/>
                <a:gd name="T8" fmla="*/ 78301454 w 40"/>
                <a:gd name="T9" fmla="*/ 18523731 h 11"/>
                <a:gd name="T10" fmla="*/ 82725317 w 40"/>
                <a:gd name="T11" fmla="*/ 452734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65" name="Freeform 174"/>
            <p:cNvSpPr>
              <a:spLocks/>
            </p:cNvSpPr>
            <p:nvPr userDrawn="1"/>
          </p:nvSpPr>
          <p:spPr bwMode="auto">
            <a:xfrm>
              <a:off x="859" y="3386"/>
              <a:ext cx="207" cy="172"/>
            </a:xfrm>
            <a:custGeom>
              <a:avLst/>
              <a:gdLst>
                <a:gd name="T0" fmla="*/ 59539794 w 41"/>
                <a:gd name="T1" fmla="*/ 19760063 h 34"/>
                <a:gd name="T2" fmla="*/ 27841091 w 41"/>
                <a:gd name="T3" fmla="*/ 12888516 h 34"/>
                <a:gd name="T4" fmla="*/ 8447372 w 41"/>
                <a:gd name="T5" fmla="*/ 32565332 h 34"/>
                <a:gd name="T6" fmla="*/ 2086398 w 41"/>
                <a:gd name="T7" fmla="*/ 41216370 h 34"/>
                <a:gd name="T8" fmla="*/ 18980476 w 41"/>
                <a:gd name="T9" fmla="*/ 41216370 h 34"/>
                <a:gd name="T10" fmla="*/ 36288463 w 41"/>
                <a:gd name="T11" fmla="*/ 58762758 h 34"/>
                <a:gd name="T12" fmla="*/ 44735325 w 41"/>
                <a:gd name="T13" fmla="*/ 65200728 h 34"/>
                <a:gd name="T14" fmla="*/ 61629403 w 41"/>
                <a:gd name="T15" fmla="*/ 41216370 h 34"/>
                <a:gd name="T16" fmla="*/ 83208219 w 41"/>
                <a:gd name="T17" fmla="*/ 41216370 h 34"/>
                <a:gd name="T18" fmla="*/ 59539794 w 41"/>
                <a:gd name="T19" fmla="*/ 1976006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66" name="Freeform 175"/>
            <p:cNvSpPr>
              <a:spLocks/>
            </p:cNvSpPr>
            <p:nvPr userDrawn="1"/>
          </p:nvSpPr>
          <p:spPr bwMode="auto">
            <a:xfrm>
              <a:off x="996" y="3305"/>
              <a:ext cx="126" cy="318"/>
            </a:xfrm>
            <a:custGeom>
              <a:avLst/>
              <a:gdLst>
                <a:gd name="T0" fmla="*/ 46172130 w 25"/>
                <a:gd name="T1" fmla="*/ 4168223 h 63"/>
                <a:gd name="T2" fmla="*/ 37911762 w 25"/>
                <a:gd name="T3" fmla="*/ 36236943 h 63"/>
                <a:gd name="T4" fmla="*/ 14536625 w 25"/>
                <a:gd name="T5" fmla="*/ 42573966 h 63"/>
                <a:gd name="T6" fmla="*/ 14536625 w 25"/>
                <a:gd name="T7" fmla="*/ 48923992 h 63"/>
                <a:gd name="T8" fmla="*/ 35762504 w 25"/>
                <a:gd name="T9" fmla="*/ 72460227 h 63"/>
                <a:gd name="T10" fmla="*/ 24946251 w 25"/>
                <a:gd name="T11" fmla="*/ 95678538 h 63"/>
                <a:gd name="T12" fmla="*/ 0 w 25"/>
                <a:gd name="T13" fmla="*/ 117130969 h 63"/>
                <a:gd name="T14" fmla="*/ 10406426 w 25"/>
                <a:gd name="T15" fmla="*/ 123464812 h 63"/>
                <a:gd name="T16" fmla="*/ 33697077 w 25"/>
                <a:gd name="T17" fmla="*/ 131902488 h 63"/>
                <a:gd name="T18" fmla="*/ 48318213 w 25"/>
                <a:gd name="T19" fmla="*/ 121381004 h 63"/>
                <a:gd name="T20" fmla="*/ 52448387 w 25"/>
                <a:gd name="T21" fmla="*/ 29886256 h 63"/>
                <a:gd name="T22" fmla="*/ 52448387 w 25"/>
                <a:gd name="T23" fmla="*/ 4168223 h 63"/>
                <a:gd name="T24" fmla="*/ 46172130 w 25"/>
                <a:gd name="T25" fmla="*/ 416822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3077" name="Group 176"/>
          <p:cNvGrpSpPr>
            <a:grpSpLocks/>
          </p:cNvGrpSpPr>
          <p:nvPr/>
        </p:nvGrpSpPr>
        <p:grpSpPr bwMode="auto">
          <a:xfrm>
            <a:off x="1066800" y="5562600"/>
            <a:ext cx="533400" cy="492125"/>
            <a:chOff x="96" y="2784"/>
            <a:chExt cx="1062" cy="981"/>
          </a:xfrm>
        </p:grpSpPr>
        <p:sp>
          <p:nvSpPr>
            <p:cNvPr id="3141" name="Freeform 177"/>
            <p:cNvSpPr>
              <a:spLocks/>
            </p:cNvSpPr>
            <p:nvPr userDrawn="1"/>
          </p:nvSpPr>
          <p:spPr bwMode="auto">
            <a:xfrm>
              <a:off x="121" y="2784"/>
              <a:ext cx="207" cy="81"/>
            </a:xfrm>
            <a:custGeom>
              <a:avLst/>
              <a:gdLst>
                <a:gd name="T0" fmla="*/ 63715802 w 41"/>
                <a:gd name="T1" fmla="*/ 26329420 h 16"/>
                <a:gd name="T2" fmla="*/ 78934154 w 41"/>
                <a:gd name="T3" fmla="*/ 21986422 h 16"/>
                <a:gd name="T4" fmla="*/ 81023763 w 41"/>
                <a:gd name="T5" fmla="*/ 19864810 h 16"/>
                <a:gd name="T6" fmla="*/ 66314141 w 41"/>
                <a:gd name="T7" fmla="*/ 2137965 h 16"/>
                <a:gd name="T8" fmla="*/ 16894103 w 41"/>
                <a:gd name="T9" fmla="*/ 24207807 h 16"/>
                <a:gd name="T10" fmla="*/ 63715802 w 41"/>
                <a:gd name="T11" fmla="*/ 2632942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42" name="Freeform 178"/>
            <p:cNvSpPr>
              <a:spLocks noEditPoints="1"/>
            </p:cNvSpPr>
            <p:nvPr userDrawn="1"/>
          </p:nvSpPr>
          <p:spPr bwMode="auto">
            <a:xfrm>
              <a:off x="96" y="2789"/>
              <a:ext cx="1062" cy="976"/>
            </a:xfrm>
            <a:custGeom>
              <a:avLst/>
              <a:gdLst>
                <a:gd name="T0" fmla="*/ 352498458 w 210"/>
                <a:gd name="T1" fmla="*/ 335344958 h 193"/>
                <a:gd name="T2" fmla="*/ 328980332 w 210"/>
                <a:gd name="T3" fmla="*/ 270301936 h 193"/>
                <a:gd name="T4" fmla="*/ 307149516 w 210"/>
                <a:gd name="T5" fmla="*/ 214307455 h 193"/>
                <a:gd name="T6" fmla="*/ 356814624 w 210"/>
                <a:gd name="T7" fmla="*/ 201028879 h 193"/>
                <a:gd name="T8" fmla="*/ 315696861 w 210"/>
                <a:gd name="T9" fmla="*/ 177531072 h 193"/>
                <a:gd name="T10" fmla="*/ 339634311 w 210"/>
                <a:gd name="T11" fmla="*/ 179638125 h 193"/>
                <a:gd name="T12" fmla="*/ 339634311 w 210"/>
                <a:gd name="T13" fmla="*/ 166359579 h 193"/>
                <a:gd name="T14" fmla="*/ 292179266 w 210"/>
                <a:gd name="T15" fmla="*/ 168483072 h 193"/>
                <a:gd name="T16" fmla="*/ 276791766 w 210"/>
                <a:gd name="T17" fmla="*/ 270301936 h 193"/>
                <a:gd name="T18" fmla="*/ 268241199 w 210"/>
                <a:gd name="T19" fmla="*/ 181744692 h 193"/>
                <a:gd name="T20" fmla="*/ 255394084 w 210"/>
                <a:gd name="T21" fmla="*/ 144968314 h 193"/>
                <a:gd name="T22" fmla="*/ 268241199 w 210"/>
                <a:gd name="T23" fmla="*/ 110365094 h 193"/>
                <a:gd name="T24" fmla="*/ 261817657 w 210"/>
                <a:gd name="T25" fmla="*/ 80011550 h 193"/>
                <a:gd name="T26" fmla="*/ 257504713 w 210"/>
                <a:gd name="T27" fmla="*/ 51761224 h 193"/>
                <a:gd name="T28" fmla="*/ 285755723 w 210"/>
                <a:gd name="T29" fmla="*/ 84241614 h 193"/>
                <a:gd name="T30" fmla="*/ 322556658 w 210"/>
                <a:gd name="T31" fmla="*/ 38902460 h 193"/>
                <a:gd name="T32" fmla="*/ 317823906 w 210"/>
                <a:gd name="T33" fmla="*/ 77802336 h 193"/>
                <a:gd name="T34" fmla="*/ 309276565 w 210"/>
                <a:gd name="T35" fmla="*/ 103942362 h 193"/>
                <a:gd name="T36" fmla="*/ 311466318 w 210"/>
                <a:gd name="T37" fmla="*/ 144968314 h 193"/>
                <a:gd name="T38" fmla="*/ 430331538 w 210"/>
                <a:gd name="T39" fmla="*/ 62833909 h 193"/>
                <a:gd name="T40" fmla="*/ 194641883 w 210"/>
                <a:gd name="T41" fmla="*/ 2106542 h 193"/>
                <a:gd name="T42" fmla="*/ 121058225 w 210"/>
                <a:gd name="T43" fmla="*/ 17092051 h 193"/>
                <a:gd name="T44" fmla="*/ 183987798 w 210"/>
                <a:gd name="T45" fmla="*/ 26057526 h 193"/>
                <a:gd name="T46" fmla="*/ 129605565 w 210"/>
                <a:gd name="T47" fmla="*/ 47448791 h 193"/>
                <a:gd name="T48" fmla="*/ 125371806 w 210"/>
                <a:gd name="T49" fmla="*/ 62833909 h 193"/>
                <a:gd name="T50" fmla="*/ 82133588 w 210"/>
                <a:gd name="T51" fmla="*/ 36792672 h 193"/>
                <a:gd name="T52" fmla="*/ 28254232 w 210"/>
                <a:gd name="T53" fmla="*/ 248911313 h 193"/>
                <a:gd name="T54" fmla="*/ 131795348 w 210"/>
                <a:gd name="T55" fmla="*/ 315644185 h 193"/>
                <a:gd name="T56" fmla="*/ 97537382 w 210"/>
                <a:gd name="T57" fmla="*/ 287813773 h 193"/>
                <a:gd name="T58" fmla="*/ 75709919 w 210"/>
                <a:gd name="T59" fmla="*/ 313517466 h 193"/>
                <a:gd name="T60" fmla="*/ 69286372 w 210"/>
                <a:gd name="T61" fmla="*/ 276724668 h 193"/>
                <a:gd name="T62" fmla="*/ 99644122 w 210"/>
                <a:gd name="T63" fmla="*/ 186060352 h 193"/>
                <a:gd name="T64" fmla="*/ 144993065 w 210"/>
                <a:gd name="T65" fmla="*/ 179638125 h 193"/>
                <a:gd name="T66" fmla="*/ 153626164 w 210"/>
                <a:gd name="T67" fmla="*/ 205258813 h 193"/>
                <a:gd name="T68" fmla="*/ 131795348 w 210"/>
                <a:gd name="T69" fmla="*/ 261756242 h 193"/>
                <a:gd name="T70" fmla="*/ 196765044 w 210"/>
                <a:gd name="T71" fmla="*/ 389212724 h 193"/>
                <a:gd name="T72" fmla="*/ 402580285 w 210"/>
                <a:gd name="T73" fmla="*/ 358859078 h 193"/>
                <a:gd name="T74" fmla="*/ 393616352 w 210"/>
                <a:gd name="T75" fmla="*/ 142845459 h 193"/>
                <a:gd name="T76" fmla="*/ 356814624 w 210"/>
                <a:gd name="T77" fmla="*/ 129566908 h 193"/>
                <a:gd name="T78" fmla="*/ 244306996 w 210"/>
                <a:gd name="T79" fmla="*/ 131772774 h 193"/>
                <a:gd name="T80" fmla="*/ 233566646 w 210"/>
                <a:gd name="T81" fmla="*/ 188183819 h 193"/>
                <a:gd name="T82" fmla="*/ 246846739 w 210"/>
                <a:gd name="T83" fmla="*/ 108175516 h 193"/>
                <a:gd name="T84" fmla="*/ 192534506 w 210"/>
                <a:gd name="T85" fmla="*/ 55994511 h 193"/>
                <a:gd name="T86" fmla="*/ 227126658 w 210"/>
                <a:gd name="T87" fmla="*/ 75695258 h 193"/>
                <a:gd name="T88" fmla="*/ 131795348 w 210"/>
                <a:gd name="T89" fmla="*/ 155706807 h 193"/>
                <a:gd name="T90" fmla="*/ 51771853 w 210"/>
                <a:gd name="T91" fmla="*/ 80011550 h 193"/>
                <a:gd name="T92" fmla="*/ 147186201 w 210"/>
                <a:gd name="T93" fmla="*/ 86434413 h 193"/>
                <a:gd name="T94" fmla="*/ 171140713 w 210"/>
                <a:gd name="T95" fmla="*/ 86434413 h 193"/>
                <a:gd name="T96" fmla="*/ 233566646 w 210"/>
                <a:gd name="T97" fmla="*/ 97520165 h 193"/>
                <a:gd name="T98" fmla="*/ 214361969 w 210"/>
                <a:gd name="T99" fmla="*/ 201028879 h 193"/>
                <a:gd name="T100" fmla="*/ 201081851 w 210"/>
                <a:gd name="T101" fmla="*/ 110365094 h 193"/>
                <a:gd name="T102" fmla="*/ 131795348 w 210"/>
                <a:gd name="T103" fmla="*/ 155706807 h 193"/>
                <a:gd name="T104" fmla="*/ 173247428 w 210"/>
                <a:gd name="T105" fmla="*/ 177531072 h 193"/>
                <a:gd name="T106" fmla="*/ 190341375 w 210"/>
                <a:gd name="T107" fmla="*/ 125333622 h 193"/>
                <a:gd name="T108" fmla="*/ 220703110 w 210"/>
                <a:gd name="T109" fmla="*/ 313517466 h 193"/>
                <a:gd name="T110" fmla="*/ 177564256 w 210"/>
                <a:gd name="T111" fmla="*/ 207468032 h 193"/>
                <a:gd name="T112" fmla="*/ 253270286 w 210"/>
                <a:gd name="T113" fmla="*/ 2292929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43" name="Freeform 179"/>
            <p:cNvSpPr>
              <a:spLocks/>
            </p:cNvSpPr>
            <p:nvPr userDrawn="1"/>
          </p:nvSpPr>
          <p:spPr bwMode="auto">
            <a:xfrm>
              <a:off x="348" y="3254"/>
              <a:ext cx="86" cy="102"/>
            </a:xfrm>
            <a:custGeom>
              <a:avLst/>
              <a:gdLst>
                <a:gd name="T0" fmla="*/ 30438122 w 17"/>
                <a:gd name="T1" fmla="*/ 11931149 h 20"/>
                <a:gd name="T2" fmla="*/ 19760063 w 17"/>
                <a:gd name="T3" fmla="*/ 46665036 h 20"/>
                <a:gd name="T4" fmla="*/ 30438122 w 17"/>
                <a:gd name="T5" fmla="*/ 11931149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44" name="Freeform 180"/>
            <p:cNvSpPr>
              <a:spLocks/>
            </p:cNvSpPr>
            <p:nvPr userDrawn="1"/>
          </p:nvSpPr>
          <p:spPr bwMode="auto">
            <a:xfrm>
              <a:off x="267" y="3295"/>
              <a:ext cx="76" cy="136"/>
            </a:xfrm>
            <a:custGeom>
              <a:avLst/>
              <a:gdLst>
                <a:gd name="T0" fmla="*/ 15175553 w 15"/>
                <a:gd name="T1" fmla="*/ 20725972 h 27"/>
                <a:gd name="T2" fmla="*/ 8661279 w 15"/>
                <a:gd name="T3" fmla="*/ 52246022 h 27"/>
                <a:gd name="T4" fmla="*/ 33005655 w 15"/>
                <a:gd name="T5" fmla="*/ 33562553 h 27"/>
                <a:gd name="T6" fmla="*/ 28625263 w 15"/>
                <a:gd name="T7" fmla="*/ 16527027 h 27"/>
                <a:gd name="T8" fmla="*/ 15175553 w 15"/>
                <a:gd name="T9" fmla="*/ 2072597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45" name="Freeform 181"/>
            <p:cNvSpPr>
              <a:spLocks/>
            </p:cNvSpPr>
            <p:nvPr userDrawn="1"/>
          </p:nvSpPr>
          <p:spPr bwMode="auto">
            <a:xfrm>
              <a:off x="222" y="3022"/>
              <a:ext cx="243" cy="116"/>
            </a:xfrm>
            <a:custGeom>
              <a:avLst/>
              <a:gdLst>
                <a:gd name="T0" fmla="*/ 87604214 w 48"/>
                <a:gd name="T1" fmla="*/ 4147474 h 23"/>
                <a:gd name="T2" fmla="*/ 19864810 w 48"/>
                <a:gd name="T3" fmla="*/ 2072375 h 23"/>
                <a:gd name="T4" fmla="*/ 2137965 w 48"/>
                <a:gd name="T5" fmla="*/ 18845194 h 23"/>
                <a:gd name="T6" fmla="*/ 47893533 w 48"/>
                <a:gd name="T7" fmla="*/ 44403378 h 23"/>
                <a:gd name="T8" fmla="*/ 74223079 w 48"/>
                <a:gd name="T9" fmla="*/ 42249399 h 23"/>
                <a:gd name="T10" fmla="*/ 87604214 w 48"/>
                <a:gd name="T11" fmla="*/ 40173791 h 23"/>
                <a:gd name="T12" fmla="*/ 87604214 w 48"/>
                <a:gd name="T13" fmla="*/ 414747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46" name="Freeform 182"/>
            <p:cNvSpPr>
              <a:spLocks/>
            </p:cNvSpPr>
            <p:nvPr userDrawn="1"/>
          </p:nvSpPr>
          <p:spPr bwMode="auto">
            <a:xfrm>
              <a:off x="500" y="3345"/>
              <a:ext cx="177" cy="187"/>
            </a:xfrm>
            <a:custGeom>
              <a:avLst/>
              <a:gdLst>
                <a:gd name="T0" fmla="*/ 51771853 w 35"/>
                <a:gd name="T1" fmla="*/ 4299731 h 37"/>
                <a:gd name="T2" fmla="*/ 23938067 w 35"/>
                <a:gd name="T3" fmla="*/ 4299731 h 37"/>
                <a:gd name="T4" fmla="*/ 8547345 w 35"/>
                <a:gd name="T5" fmla="*/ 42964332 h 37"/>
                <a:gd name="T6" fmla="*/ 60735780 w 35"/>
                <a:gd name="T7" fmla="*/ 47247819 h 37"/>
                <a:gd name="T8" fmla="*/ 51771853 w 35"/>
                <a:gd name="T9" fmla="*/ 429973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47" name="Freeform 183"/>
            <p:cNvSpPr>
              <a:spLocks/>
            </p:cNvSpPr>
            <p:nvPr userDrawn="1"/>
          </p:nvSpPr>
          <p:spPr bwMode="auto">
            <a:xfrm>
              <a:off x="905" y="3158"/>
              <a:ext cx="177" cy="36"/>
            </a:xfrm>
            <a:custGeom>
              <a:avLst/>
              <a:gdLst>
                <a:gd name="T0" fmla="*/ 10654085 w 35"/>
                <a:gd name="T1" fmla="*/ 0 h 7"/>
                <a:gd name="T2" fmla="*/ 30378055 w 35"/>
                <a:gd name="T3" fmla="*/ 12746479 h 7"/>
                <a:gd name="T4" fmla="*/ 1065408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48" name="Freeform 184"/>
            <p:cNvSpPr>
              <a:spLocks/>
            </p:cNvSpPr>
            <p:nvPr userDrawn="1"/>
          </p:nvSpPr>
          <p:spPr bwMode="auto">
            <a:xfrm>
              <a:off x="965" y="3153"/>
              <a:ext cx="137" cy="81"/>
            </a:xfrm>
            <a:custGeom>
              <a:avLst/>
              <a:gdLst>
                <a:gd name="T0" fmla="*/ 15855172 w 27"/>
                <a:gd name="T1" fmla="*/ 28467511 h 16"/>
                <a:gd name="T2" fmla="*/ 55772355 w 27"/>
                <a:gd name="T3" fmla="*/ 12962050 h 16"/>
                <a:gd name="T4" fmla="*/ 37751050 w 27"/>
                <a:gd name="T5" fmla="*/ 2137965 h 16"/>
                <a:gd name="T6" fmla="*/ 15855172 w 27"/>
                <a:gd name="T7" fmla="*/ 24207807 h 16"/>
                <a:gd name="T8" fmla="*/ 15855172 w 27"/>
                <a:gd name="T9" fmla="*/ 2846751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49" name="Freeform 185"/>
            <p:cNvSpPr>
              <a:spLocks/>
            </p:cNvSpPr>
            <p:nvPr userDrawn="1"/>
          </p:nvSpPr>
          <p:spPr bwMode="auto">
            <a:xfrm>
              <a:off x="960" y="3204"/>
              <a:ext cx="177" cy="86"/>
            </a:xfrm>
            <a:custGeom>
              <a:avLst/>
              <a:gdLst>
                <a:gd name="T0" fmla="*/ 53879230 w 35"/>
                <a:gd name="T1" fmla="*/ 12888516 h 17"/>
                <a:gd name="T2" fmla="*/ 17093922 w 35"/>
                <a:gd name="T3" fmla="*/ 21873579 h 17"/>
                <a:gd name="T4" fmla="*/ 12863510 w 35"/>
                <a:gd name="T5" fmla="*/ 28324631 h 17"/>
                <a:gd name="T6" fmla="*/ 58629065 w 35"/>
                <a:gd name="T7" fmla="*/ 26197401 h 17"/>
                <a:gd name="T8" fmla="*/ 53879230 w 35"/>
                <a:gd name="T9" fmla="*/ 128885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50" name="Freeform 186"/>
            <p:cNvSpPr>
              <a:spLocks/>
            </p:cNvSpPr>
            <p:nvPr userDrawn="1"/>
          </p:nvSpPr>
          <p:spPr bwMode="auto">
            <a:xfrm>
              <a:off x="844" y="3285"/>
              <a:ext cx="248" cy="60"/>
            </a:xfrm>
            <a:custGeom>
              <a:avLst/>
              <a:gdLst>
                <a:gd name="T0" fmla="*/ 86952262 w 49"/>
                <a:gd name="T1" fmla="*/ 5859375 h 12"/>
                <a:gd name="T2" fmla="*/ 63302855 w 49"/>
                <a:gd name="T3" fmla="*/ 1953125 h 12"/>
                <a:gd name="T4" fmla="*/ 15061232 w 49"/>
                <a:gd name="T5" fmla="*/ 0 h 12"/>
                <a:gd name="T6" fmla="*/ 4337378 w 49"/>
                <a:gd name="T7" fmla="*/ 9765625 h 12"/>
                <a:gd name="T8" fmla="*/ 43466014 w 49"/>
                <a:gd name="T9" fmla="*/ 15625000 h 12"/>
                <a:gd name="T10" fmla="*/ 89572443 w 49"/>
                <a:gd name="T11" fmla="*/ 15625000 h 12"/>
                <a:gd name="T12" fmla="*/ 86952262 w 49"/>
                <a:gd name="T13" fmla="*/ 58593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51" name="Freeform 187"/>
            <p:cNvSpPr>
              <a:spLocks/>
            </p:cNvSpPr>
            <p:nvPr userDrawn="1"/>
          </p:nvSpPr>
          <p:spPr bwMode="auto">
            <a:xfrm>
              <a:off x="869" y="3340"/>
              <a:ext cx="203" cy="56"/>
            </a:xfrm>
            <a:custGeom>
              <a:avLst/>
              <a:gdLst>
                <a:gd name="T0" fmla="*/ 82725317 w 40"/>
                <a:gd name="T1" fmla="*/ 4527345 h 11"/>
                <a:gd name="T2" fmla="*/ 58089135 w 40"/>
                <a:gd name="T3" fmla="*/ 9034531 h 11"/>
                <a:gd name="T4" fmla="*/ 29046189 w 40"/>
                <a:gd name="T5" fmla="*/ 6736622 h 11"/>
                <a:gd name="T6" fmla="*/ 2171095 w 40"/>
                <a:gd name="T7" fmla="*/ 4527345 h 11"/>
                <a:gd name="T8" fmla="*/ 78301454 w 40"/>
                <a:gd name="T9" fmla="*/ 18523731 h 11"/>
                <a:gd name="T10" fmla="*/ 82725317 w 40"/>
                <a:gd name="T11" fmla="*/ 452734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52" name="Freeform 188"/>
            <p:cNvSpPr>
              <a:spLocks/>
            </p:cNvSpPr>
            <p:nvPr userDrawn="1"/>
          </p:nvSpPr>
          <p:spPr bwMode="auto">
            <a:xfrm>
              <a:off x="859" y="3386"/>
              <a:ext cx="207" cy="172"/>
            </a:xfrm>
            <a:custGeom>
              <a:avLst/>
              <a:gdLst>
                <a:gd name="T0" fmla="*/ 59539794 w 41"/>
                <a:gd name="T1" fmla="*/ 19760063 h 34"/>
                <a:gd name="T2" fmla="*/ 27841091 w 41"/>
                <a:gd name="T3" fmla="*/ 12888516 h 34"/>
                <a:gd name="T4" fmla="*/ 8447372 w 41"/>
                <a:gd name="T5" fmla="*/ 32565332 h 34"/>
                <a:gd name="T6" fmla="*/ 2086398 w 41"/>
                <a:gd name="T7" fmla="*/ 41216370 h 34"/>
                <a:gd name="T8" fmla="*/ 18980476 w 41"/>
                <a:gd name="T9" fmla="*/ 41216370 h 34"/>
                <a:gd name="T10" fmla="*/ 36288463 w 41"/>
                <a:gd name="T11" fmla="*/ 58762758 h 34"/>
                <a:gd name="T12" fmla="*/ 44735325 w 41"/>
                <a:gd name="T13" fmla="*/ 65200728 h 34"/>
                <a:gd name="T14" fmla="*/ 61629403 w 41"/>
                <a:gd name="T15" fmla="*/ 41216370 h 34"/>
                <a:gd name="T16" fmla="*/ 83208219 w 41"/>
                <a:gd name="T17" fmla="*/ 41216370 h 34"/>
                <a:gd name="T18" fmla="*/ 59539794 w 41"/>
                <a:gd name="T19" fmla="*/ 1976006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53" name="Freeform 189"/>
            <p:cNvSpPr>
              <a:spLocks/>
            </p:cNvSpPr>
            <p:nvPr userDrawn="1"/>
          </p:nvSpPr>
          <p:spPr bwMode="auto">
            <a:xfrm>
              <a:off x="996" y="3305"/>
              <a:ext cx="126" cy="318"/>
            </a:xfrm>
            <a:custGeom>
              <a:avLst/>
              <a:gdLst>
                <a:gd name="T0" fmla="*/ 46172130 w 25"/>
                <a:gd name="T1" fmla="*/ 4168223 h 63"/>
                <a:gd name="T2" fmla="*/ 37911762 w 25"/>
                <a:gd name="T3" fmla="*/ 36236943 h 63"/>
                <a:gd name="T4" fmla="*/ 14536625 w 25"/>
                <a:gd name="T5" fmla="*/ 42573966 h 63"/>
                <a:gd name="T6" fmla="*/ 14536625 w 25"/>
                <a:gd name="T7" fmla="*/ 48923992 h 63"/>
                <a:gd name="T8" fmla="*/ 35762504 w 25"/>
                <a:gd name="T9" fmla="*/ 72460227 h 63"/>
                <a:gd name="T10" fmla="*/ 24946251 w 25"/>
                <a:gd name="T11" fmla="*/ 95678538 h 63"/>
                <a:gd name="T12" fmla="*/ 0 w 25"/>
                <a:gd name="T13" fmla="*/ 117130969 h 63"/>
                <a:gd name="T14" fmla="*/ 10406426 w 25"/>
                <a:gd name="T15" fmla="*/ 123464812 h 63"/>
                <a:gd name="T16" fmla="*/ 33697077 w 25"/>
                <a:gd name="T17" fmla="*/ 131902488 h 63"/>
                <a:gd name="T18" fmla="*/ 48318213 w 25"/>
                <a:gd name="T19" fmla="*/ 121381004 h 63"/>
                <a:gd name="T20" fmla="*/ 52448387 w 25"/>
                <a:gd name="T21" fmla="*/ 29886256 h 63"/>
                <a:gd name="T22" fmla="*/ 52448387 w 25"/>
                <a:gd name="T23" fmla="*/ 4168223 h 63"/>
                <a:gd name="T24" fmla="*/ 46172130 w 25"/>
                <a:gd name="T25" fmla="*/ 416822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3078" name="Group 190"/>
          <p:cNvGrpSpPr>
            <a:grpSpLocks/>
          </p:cNvGrpSpPr>
          <p:nvPr/>
        </p:nvGrpSpPr>
        <p:grpSpPr bwMode="auto">
          <a:xfrm>
            <a:off x="381000" y="3962400"/>
            <a:ext cx="533400" cy="492125"/>
            <a:chOff x="96" y="2784"/>
            <a:chExt cx="1062" cy="981"/>
          </a:xfrm>
        </p:grpSpPr>
        <p:sp>
          <p:nvSpPr>
            <p:cNvPr id="3128" name="Freeform 191"/>
            <p:cNvSpPr>
              <a:spLocks/>
            </p:cNvSpPr>
            <p:nvPr userDrawn="1"/>
          </p:nvSpPr>
          <p:spPr bwMode="auto">
            <a:xfrm>
              <a:off x="121" y="2784"/>
              <a:ext cx="207" cy="81"/>
            </a:xfrm>
            <a:custGeom>
              <a:avLst/>
              <a:gdLst>
                <a:gd name="T0" fmla="*/ 63715802 w 41"/>
                <a:gd name="T1" fmla="*/ 26329420 h 16"/>
                <a:gd name="T2" fmla="*/ 78934154 w 41"/>
                <a:gd name="T3" fmla="*/ 21986422 h 16"/>
                <a:gd name="T4" fmla="*/ 81023763 w 41"/>
                <a:gd name="T5" fmla="*/ 19864810 h 16"/>
                <a:gd name="T6" fmla="*/ 66314141 w 41"/>
                <a:gd name="T7" fmla="*/ 2137965 h 16"/>
                <a:gd name="T8" fmla="*/ 16894103 w 41"/>
                <a:gd name="T9" fmla="*/ 24207807 h 16"/>
                <a:gd name="T10" fmla="*/ 63715802 w 41"/>
                <a:gd name="T11" fmla="*/ 2632942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29" name="Freeform 192"/>
            <p:cNvSpPr>
              <a:spLocks noEditPoints="1"/>
            </p:cNvSpPr>
            <p:nvPr userDrawn="1"/>
          </p:nvSpPr>
          <p:spPr bwMode="auto">
            <a:xfrm>
              <a:off x="96" y="2789"/>
              <a:ext cx="1062" cy="976"/>
            </a:xfrm>
            <a:custGeom>
              <a:avLst/>
              <a:gdLst>
                <a:gd name="T0" fmla="*/ 352498458 w 210"/>
                <a:gd name="T1" fmla="*/ 335344958 h 193"/>
                <a:gd name="T2" fmla="*/ 328980332 w 210"/>
                <a:gd name="T3" fmla="*/ 270301936 h 193"/>
                <a:gd name="T4" fmla="*/ 307149516 w 210"/>
                <a:gd name="T5" fmla="*/ 214307455 h 193"/>
                <a:gd name="T6" fmla="*/ 356814624 w 210"/>
                <a:gd name="T7" fmla="*/ 201028879 h 193"/>
                <a:gd name="T8" fmla="*/ 315696861 w 210"/>
                <a:gd name="T9" fmla="*/ 177531072 h 193"/>
                <a:gd name="T10" fmla="*/ 339634311 w 210"/>
                <a:gd name="T11" fmla="*/ 179638125 h 193"/>
                <a:gd name="T12" fmla="*/ 339634311 w 210"/>
                <a:gd name="T13" fmla="*/ 166359579 h 193"/>
                <a:gd name="T14" fmla="*/ 292179266 w 210"/>
                <a:gd name="T15" fmla="*/ 168483072 h 193"/>
                <a:gd name="T16" fmla="*/ 276791766 w 210"/>
                <a:gd name="T17" fmla="*/ 270301936 h 193"/>
                <a:gd name="T18" fmla="*/ 268241199 w 210"/>
                <a:gd name="T19" fmla="*/ 181744692 h 193"/>
                <a:gd name="T20" fmla="*/ 255394084 w 210"/>
                <a:gd name="T21" fmla="*/ 144968314 h 193"/>
                <a:gd name="T22" fmla="*/ 268241199 w 210"/>
                <a:gd name="T23" fmla="*/ 110365094 h 193"/>
                <a:gd name="T24" fmla="*/ 261817657 w 210"/>
                <a:gd name="T25" fmla="*/ 80011550 h 193"/>
                <a:gd name="T26" fmla="*/ 257504713 w 210"/>
                <a:gd name="T27" fmla="*/ 51761224 h 193"/>
                <a:gd name="T28" fmla="*/ 285755723 w 210"/>
                <a:gd name="T29" fmla="*/ 84241614 h 193"/>
                <a:gd name="T30" fmla="*/ 322556658 w 210"/>
                <a:gd name="T31" fmla="*/ 38902460 h 193"/>
                <a:gd name="T32" fmla="*/ 317823906 w 210"/>
                <a:gd name="T33" fmla="*/ 77802336 h 193"/>
                <a:gd name="T34" fmla="*/ 309276565 w 210"/>
                <a:gd name="T35" fmla="*/ 103942362 h 193"/>
                <a:gd name="T36" fmla="*/ 311466318 w 210"/>
                <a:gd name="T37" fmla="*/ 144968314 h 193"/>
                <a:gd name="T38" fmla="*/ 430331538 w 210"/>
                <a:gd name="T39" fmla="*/ 62833909 h 193"/>
                <a:gd name="T40" fmla="*/ 194641883 w 210"/>
                <a:gd name="T41" fmla="*/ 2106542 h 193"/>
                <a:gd name="T42" fmla="*/ 121058225 w 210"/>
                <a:gd name="T43" fmla="*/ 17092051 h 193"/>
                <a:gd name="T44" fmla="*/ 183987798 w 210"/>
                <a:gd name="T45" fmla="*/ 26057526 h 193"/>
                <a:gd name="T46" fmla="*/ 129605565 w 210"/>
                <a:gd name="T47" fmla="*/ 47448791 h 193"/>
                <a:gd name="T48" fmla="*/ 125371806 w 210"/>
                <a:gd name="T49" fmla="*/ 62833909 h 193"/>
                <a:gd name="T50" fmla="*/ 82133588 w 210"/>
                <a:gd name="T51" fmla="*/ 36792672 h 193"/>
                <a:gd name="T52" fmla="*/ 28254232 w 210"/>
                <a:gd name="T53" fmla="*/ 248911313 h 193"/>
                <a:gd name="T54" fmla="*/ 131795348 w 210"/>
                <a:gd name="T55" fmla="*/ 315644185 h 193"/>
                <a:gd name="T56" fmla="*/ 97537382 w 210"/>
                <a:gd name="T57" fmla="*/ 287813773 h 193"/>
                <a:gd name="T58" fmla="*/ 75709919 w 210"/>
                <a:gd name="T59" fmla="*/ 313517466 h 193"/>
                <a:gd name="T60" fmla="*/ 69286372 w 210"/>
                <a:gd name="T61" fmla="*/ 276724668 h 193"/>
                <a:gd name="T62" fmla="*/ 99644122 w 210"/>
                <a:gd name="T63" fmla="*/ 186060352 h 193"/>
                <a:gd name="T64" fmla="*/ 144993065 w 210"/>
                <a:gd name="T65" fmla="*/ 179638125 h 193"/>
                <a:gd name="T66" fmla="*/ 153626164 w 210"/>
                <a:gd name="T67" fmla="*/ 205258813 h 193"/>
                <a:gd name="T68" fmla="*/ 131795348 w 210"/>
                <a:gd name="T69" fmla="*/ 261756242 h 193"/>
                <a:gd name="T70" fmla="*/ 196765044 w 210"/>
                <a:gd name="T71" fmla="*/ 389212724 h 193"/>
                <a:gd name="T72" fmla="*/ 402580285 w 210"/>
                <a:gd name="T73" fmla="*/ 358859078 h 193"/>
                <a:gd name="T74" fmla="*/ 393616352 w 210"/>
                <a:gd name="T75" fmla="*/ 142845459 h 193"/>
                <a:gd name="T76" fmla="*/ 356814624 w 210"/>
                <a:gd name="T77" fmla="*/ 129566908 h 193"/>
                <a:gd name="T78" fmla="*/ 244306996 w 210"/>
                <a:gd name="T79" fmla="*/ 131772774 h 193"/>
                <a:gd name="T80" fmla="*/ 233566646 w 210"/>
                <a:gd name="T81" fmla="*/ 188183819 h 193"/>
                <a:gd name="T82" fmla="*/ 246846739 w 210"/>
                <a:gd name="T83" fmla="*/ 108175516 h 193"/>
                <a:gd name="T84" fmla="*/ 192534506 w 210"/>
                <a:gd name="T85" fmla="*/ 55994511 h 193"/>
                <a:gd name="T86" fmla="*/ 227126658 w 210"/>
                <a:gd name="T87" fmla="*/ 75695258 h 193"/>
                <a:gd name="T88" fmla="*/ 131795348 w 210"/>
                <a:gd name="T89" fmla="*/ 155706807 h 193"/>
                <a:gd name="T90" fmla="*/ 51771853 w 210"/>
                <a:gd name="T91" fmla="*/ 80011550 h 193"/>
                <a:gd name="T92" fmla="*/ 147186201 w 210"/>
                <a:gd name="T93" fmla="*/ 86434413 h 193"/>
                <a:gd name="T94" fmla="*/ 171140713 w 210"/>
                <a:gd name="T95" fmla="*/ 86434413 h 193"/>
                <a:gd name="T96" fmla="*/ 233566646 w 210"/>
                <a:gd name="T97" fmla="*/ 97520165 h 193"/>
                <a:gd name="T98" fmla="*/ 214361969 w 210"/>
                <a:gd name="T99" fmla="*/ 201028879 h 193"/>
                <a:gd name="T100" fmla="*/ 201081851 w 210"/>
                <a:gd name="T101" fmla="*/ 110365094 h 193"/>
                <a:gd name="T102" fmla="*/ 131795348 w 210"/>
                <a:gd name="T103" fmla="*/ 155706807 h 193"/>
                <a:gd name="T104" fmla="*/ 173247428 w 210"/>
                <a:gd name="T105" fmla="*/ 177531072 h 193"/>
                <a:gd name="T106" fmla="*/ 190341375 w 210"/>
                <a:gd name="T107" fmla="*/ 125333622 h 193"/>
                <a:gd name="T108" fmla="*/ 220703110 w 210"/>
                <a:gd name="T109" fmla="*/ 313517466 h 193"/>
                <a:gd name="T110" fmla="*/ 177564256 w 210"/>
                <a:gd name="T111" fmla="*/ 207468032 h 193"/>
                <a:gd name="T112" fmla="*/ 253270286 w 210"/>
                <a:gd name="T113" fmla="*/ 2292929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0" name="Freeform 193"/>
            <p:cNvSpPr>
              <a:spLocks/>
            </p:cNvSpPr>
            <p:nvPr userDrawn="1"/>
          </p:nvSpPr>
          <p:spPr bwMode="auto">
            <a:xfrm>
              <a:off x="348" y="3254"/>
              <a:ext cx="86" cy="102"/>
            </a:xfrm>
            <a:custGeom>
              <a:avLst/>
              <a:gdLst>
                <a:gd name="T0" fmla="*/ 30438122 w 17"/>
                <a:gd name="T1" fmla="*/ 11931149 h 20"/>
                <a:gd name="T2" fmla="*/ 19760063 w 17"/>
                <a:gd name="T3" fmla="*/ 46665036 h 20"/>
                <a:gd name="T4" fmla="*/ 30438122 w 17"/>
                <a:gd name="T5" fmla="*/ 11931149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1" name="Freeform 194"/>
            <p:cNvSpPr>
              <a:spLocks/>
            </p:cNvSpPr>
            <p:nvPr userDrawn="1"/>
          </p:nvSpPr>
          <p:spPr bwMode="auto">
            <a:xfrm>
              <a:off x="267" y="3295"/>
              <a:ext cx="76" cy="136"/>
            </a:xfrm>
            <a:custGeom>
              <a:avLst/>
              <a:gdLst>
                <a:gd name="T0" fmla="*/ 15175553 w 15"/>
                <a:gd name="T1" fmla="*/ 20725972 h 27"/>
                <a:gd name="T2" fmla="*/ 8661279 w 15"/>
                <a:gd name="T3" fmla="*/ 52246022 h 27"/>
                <a:gd name="T4" fmla="*/ 33005655 w 15"/>
                <a:gd name="T5" fmla="*/ 33562553 h 27"/>
                <a:gd name="T6" fmla="*/ 28625263 w 15"/>
                <a:gd name="T7" fmla="*/ 16527027 h 27"/>
                <a:gd name="T8" fmla="*/ 15175553 w 15"/>
                <a:gd name="T9" fmla="*/ 2072597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2" name="Freeform 195"/>
            <p:cNvSpPr>
              <a:spLocks/>
            </p:cNvSpPr>
            <p:nvPr userDrawn="1"/>
          </p:nvSpPr>
          <p:spPr bwMode="auto">
            <a:xfrm>
              <a:off x="222" y="3022"/>
              <a:ext cx="243" cy="116"/>
            </a:xfrm>
            <a:custGeom>
              <a:avLst/>
              <a:gdLst>
                <a:gd name="T0" fmla="*/ 87604214 w 48"/>
                <a:gd name="T1" fmla="*/ 4147474 h 23"/>
                <a:gd name="T2" fmla="*/ 19864810 w 48"/>
                <a:gd name="T3" fmla="*/ 2072375 h 23"/>
                <a:gd name="T4" fmla="*/ 2137965 w 48"/>
                <a:gd name="T5" fmla="*/ 18845194 h 23"/>
                <a:gd name="T6" fmla="*/ 47893533 w 48"/>
                <a:gd name="T7" fmla="*/ 44403378 h 23"/>
                <a:gd name="T8" fmla="*/ 74223079 w 48"/>
                <a:gd name="T9" fmla="*/ 42249399 h 23"/>
                <a:gd name="T10" fmla="*/ 87604214 w 48"/>
                <a:gd name="T11" fmla="*/ 40173791 h 23"/>
                <a:gd name="T12" fmla="*/ 87604214 w 48"/>
                <a:gd name="T13" fmla="*/ 414747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3" name="Freeform 196"/>
            <p:cNvSpPr>
              <a:spLocks/>
            </p:cNvSpPr>
            <p:nvPr userDrawn="1"/>
          </p:nvSpPr>
          <p:spPr bwMode="auto">
            <a:xfrm>
              <a:off x="500" y="3345"/>
              <a:ext cx="177" cy="187"/>
            </a:xfrm>
            <a:custGeom>
              <a:avLst/>
              <a:gdLst>
                <a:gd name="T0" fmla="*/ 51771853 w 35"/>
                <a:gd name="T1" fmla="*/ 4299731 h 37"/>
                <a:gd name="T2" fmla="*/ 23938067 w 35"/>
                <a:gd name="T3" fmla="*/ 4299731 h 37"/>
                <a:gd name="T4" fmla="*/ 8547345 w 35"/>
                <a:gd name="T5" fmla="*/ 42964332 h 37"/>
                <a:gd name="T6" fmla="*/ 60735780 w 35"/>
                <a:gd name="T7" fmla="*/ 47247819 h 37"/>
                <a:gd name="T8" fmla="*/ 51771853 w 35"/>
                <a:gd name="T9" fmla="*/ 429973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4" name="Freeform 197"/>
            <p:cNvSpPr>
              <a:spLocks/>
            </p:cNvSpPr>
            <p:nvPr userDrawn="1"/>
          </p:nvSpPr>
          <p:spPr bwMode="auto">
            <a:xfrm>
              <a:off x="905" y="3158"/>
              <a:ext cx="177" cy="36"/>
            </a:xfrm>
            <a:custGeom>
              <a:avLst/>
              <a:gdLst>
                <a:gd name="T0" fmla="*/ 10654085 w 35"/>
                <a:gd name="T1" fmla="*/ 0 h 7"/>
                <a:gd name="T2" fmla="*/ 30378055 w 35"/>
                <a:gd name="T3" fmla="*/ 12746479 h 7"/>
                <a:gd name="T4" fmla="*/ 1065408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5" name="Freeform 198"/>
            <p:cNvSpPr>
              <a:spLocks/>
            </p:cNvSpPr>
            <p:nvPr userDrawn="1"/>
          </p:nvSpPr>
          <p:spPr bwMode="auto">
            <a:xfrm>
              <a:off x="965" y="3153"/>
              <a:ext cx="137" cy="81"/>
            </a:xfrm>
            <a:custGeom>
              <a:avLst/>
              <a:gdLst>
                <a:gd name="T0" fmla="*/ 15855172 w 27"/>
                <a:gd name="T1" fmla="*/ 28467511 h 16"/>
                <a:gd name="T2" fmla="*/ 55772355 w 27"/>
                <a:gd name="T3" fmla="*/ 12962050 h 16"/>
                <a:gd name="T4" fmla="*/ 37751050 w 27"/>
                <a:gd name="T5" fmla="*/ 2137965 h 16"/>
                <a:gd name="T6" fmla="*/ 15855172 w 27"/>
                <a:gd name="T7" fmla="*/ 24207807 h 16"/>
                <a:gd name="T8" fmla="*/ 15855172 w 27"/>
                <a:gd name="T9" fmla="*/ 2846751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6" name="Freeform 199"/>
            <p:cNvSpPr>
              <a:spLocks/>
            </p:cNvSpPr>
            <p:nvPr userDrawn="1"/>
          </p:nvSpPr>
          <p:spPr bwMode="auto">
            <a:xfrm>
              <a:off x="960" y="3204"/>
              <a:ext cx="177" cy="86"/>
            </a:xfrm>
            <a:custGeom>
              <a:avLst/>
              <a:gdLst>
                <a:gd name="T0" fmla="*/ 53879230 w 35"/>
                <a:gd name="T1" fmla="*/ 12888516 h 17"/>
                <a:gd name="T2" fmla="*/ 17093922 w 35"/>
                <a:gd name="T3" fmla="*/ 21873579 h 17"/>
                <a:gd name="T4" fmla="*/ 12863510 w 35"/>
                <a:gd name="T5" fmla="*/ 28324631 h 17"/>
                <a:gd name="T6" fmla="*/ 58629065 w 35"/>
                <a:gd name="T7" fmla="*/ 26197401 h 17"/>
                <a:gd name="T8" fmla="*/ 53879230 w 35"/>
                <a:gd name="T9" fmla="*/ 128885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7" name="Freeform 200"/>
            <p:cNvSpPr>
              <a:spLocks/>
            </p:cNvSpPr>
            <p:nvPr userDrawn="1"/>
          </p:nvSpPr>
          <p:spPr bwMode="auto">
            <a:xfrm>
              <a:off x="844" y="3285"/>
              <a:ext cx="248" cy="60"/>
            </a:xfrm>
            <a:custGeom>
              <a:avLst/>
              <a:gdLst>
                <a:gd name="T0" fmla="*/ 86952262 w 49"/>
                <a:gd name="T1" fmla="*/ 5859375 h 12"/>
                <a:gd name="T2" fmla="*/ 63302855 w 49"/>
                <a:gd name="T3" fmla="*/ 1953125 h 12"/>
                <a:gd name="T4" fmla="*/ 15061232 w 49"/>
                <a:gd name="T5" fmla="*/ 0 h 12"/>
                <a:gd name="T6" fmla="*/ 4337378 w 49"/>
                <a:gd name="T7" fmla="*/ 9765625 h 12"/>
                <a:gd name="T8" fmla="*/ 43466014 w 49"/>
                <a:gd name="T9" fmla="*/ 15625000 h 12"/>
                <a:gd name="T10" fmla="*/ 89572443 w 49"/>
                <a:gd name="T11" fmla="*/ 15625000 h 12"/>
                <a:gd name="T12" fmla="*/ 86952262 w 49"/>
                <a:gd name="T13" fmla="*/ 58593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8" name="Freeform 201"/>
            <p:cNvSpPr>
              <a:spLocks/>
            </p:cNvSpPr>
            <p:nvPr userDrawn="1"/>
          </p:nvSpPr>
          <p:spPr bwMode="auto">
            <a:xfrm>
              <a:off x="869" y="3340"/>
              <a:ext cx="203" cy="56"/>
            </a:xfrm>
            <a:custGeom>
              <a:avLst/>
              <a:gdLst>
                <a:gd name="T0" fmla="*/ 82725317 w 40"/>
                <a:gd name="T1" fmla="*/ 4527345 h 11"/>
                <a:gd name="T2" fmla="*/ 58089135 w 40"/>
                <a:gd name="T3" fmla="*/ 9034531 h 11"/>
                <a:gd name="T4" fmla="*/ 29046189 w 40"/>
                <a:gd name="T5" fmla="*/ 6736622 h 11"/>
                <a:gd name="T6" fmla="*/ 2171095 w 40"/>
                <a:gd name="T7" fmla="*/ 4527345 h 11"/>
                <a:gd name="T8" fmla="*/ 78301454 w 40"/>
                <a:gd name="T9" fmla="*/ 18523731 h 11"/>
                <a:gd name="T10" fmla="*/ 82725317 w 40"/>
                <a:gd name="T11" fmla="*/ 452734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39" name="Freeform 202"/>
            <p:cNvSpPr>
              <a:spLocks/>
            </p:cNvSpPr>
            <p:nvPr userDrawn="1"/>
          </p:nvSpPr>
          <p:spPr bwMode="auto">
            <a:xfrm>
              <a:off x="859" y="3386"/>
              <a:ext cx="207" cy="172"/>
            </a:xfrm>
            <a:custGeom>
              <a:avLst/>
              <a:gdLst>
                <a:gd name="T0" fmla="*/ 59539794 w 41"/>
                <a:gd name="T1" fmla="*/ 19760063 h 34"/>
                <a:gd name="T2" fmla="*/ 27841091 w 41"/>
                <a:gd name="T3" fmla="*/ 12888516 h 34"/>
                <a:gd name="T4" fmla="*/ 8447372 w 41"/>
                <a:gd name="T5" fmla="*/ 32565332 h 34"/>
                <a:gd name="T6" fmla="*/ 2086398 w 41"/>
                <a:gd name="T7" fmla="*/ 41216370 h 34"/>
                <a:gd name="T8" fmla="*/ 18980476 w 41"/>
                <a:gd name="T9" fmla="*/ 41216370 h 34"/>
                <a:gd name="T10" fmla="*/ 36288463 w 41"/>
                <a:gd name="T11" fmla="*/ 58762758 h 34"/>
                <a:gd name="T12" fmla="*/ 44735325 w 41"/>
                <a:gd name="T13" fmla="*/ 65200728 h 34"/>
                <a:gd name="T14" fmla="*/ 61629403 w 41"/>
                <a:gd name="T15" fmla="*/ 41216370 h 34"/>
                <a:gd name="T16" fmla="*/ 83208219 w 41"/>
                <a:gd name="T17" fmla="*/ 41216370 h 34"/>
                <a:gd name="T18" fmla="*/ 59539794 w 41"/>
                <a:gd name="T19" fmla="*/ 1976006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40" name="Freeform 203"/>
            <p:cNvSpPr>
              <a:spLocks/>
            </p:cNvSpPr>
            <p:nvPr userDrawn="1"/>
          </p:nvSpPr>
          <p:spPr bwMode="auto">
            <a:xfrm>
              <a:off x="996" y="3305"/>
              <a:ext cx="126" cy="318"/>
            </a:xfrm>
            <a:custGeom>
              <a:avLst/>
              <a:gdLst>
                <a:gd name="T0" fmla="*/ 46172130 w 25"/>
                <a:gd name="T1" fmla="*/ 4168223 h 63"/>
                <a:gd name="T2" fmla="*/ 37911762 w 25"/>
                <a:gd name="T3" fmla="*/ 36236943 h 63"/>
                <a:gd name="T4" fmla="*/ 14536625 w 25"/>
                <a:gd name="T5" fmla="*/ 42573966 h 63"/>
                <a:gd name="T6" fmla="*/ 14536625 w 25"/>
                <a:gd name="T7" fmla="*/ 48923992 h 63"/>
                <a:gd name="T8" fmla="*/ 35762504 w 25"/>
                <a:gd name="T9" fmla="*/ 72460227 h 63"/>
                <a:gd name="T10" fmla="*/ 24946251 w 25"/>
                <a:gd name="T11" fmla="*/ 95678538 h 63"/>
                <a:gd name="T12" fmla="*/ 0 w 25"/>
                <a:gd name="T13" fmla="*/ 117130969 h 63"/>
                <a:gd name="T14" fmla="*/ 10406426 w 25"/>
                <a:gd name="T15" fmla="*/ 123464812 h 63"/>
                <a:gd name="T16" fmla="*/ 33697077 w 25"/>
                <a:gd name="T17" fmla="*/ 131902488 h 63"/>
                <a:gd name="T18" fmla="*/ 48318213 w 25"/>
                <a:gd name="T19" fmla="*/ 121381004 h 63"/>
                <a:gd name="T20" fmla="*/ 52448387 w 25"/>
                <a:gd name="T21" fmla="*/ 29886256 h 63"/>
                <a:gd name="T22" fmla="*/ 52448387 w 25"/>
                <a:gd name="T23" fmla="*/ 4168223 h 63"/>
                <a:gd name="T24" fmla="*/ 46172130 w 25"/>
                <a:gd name="T25" fmla="*/ 416822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3079" name="Group 204"/>
          <p:cNvGrpSpPr>
            <a:grpSpLocks/>
          </p:cNvGrpSpPr>
          <p:nvPr/>
        </p:nvGrpSpPr>
        <p:grpSpPr bwMode="auto">
          <a:xfrm>
            <a:off x="381000" y="5070475"/>
            <a:ext cx="533400" cy="492125"/>
            <a:chOff x="96" y="2784"/>
            <a:chExt cx="1062" cy="981"/>
          </a:xfrm>
        </p:grpSpPr>
        <p:sp>
          <p:nvSpPr>
            <p:cNvPr id="3115" name="Freeform 205"/>
            <p:cNvSpPr>
              <a:spLocks/>
            </p:cNvSpPr>
            <p:nvPr userDrawn="1"/>
          </p:nvSpPr>
          <p:spPr bwMode="auto">
            <a:xfrm>
              <a:off x="121" y="2784"/>
              <a:ext cx="207" cy="81"/>
            </a:xfrm>
            <a:custGeom>
              <a:avLst/>
              <a:gdLst>
                <a:gd name="T0" fmla="*/ 63715802 w 41"/>
                <a:gd name="T1" fmla="*/ 26329420 h 16"/>
                <a:gd name="T2" fmla="*/ 78934154 w 41"/>
                <a:gd name="T3" fmla="*/ 21986422 h 16"/>
                <a:gd name="T4" fmla="*/ 81023763 w 41"/>
                <a:gd name="T5" fmla="*/ 19864810 h 16"/>
                <a:gd name="T6" fmla="*/ 66314141 w 41"/>
                <a:gd name="T7" fmla="*/ 2137965 h 16"/>
                <a:gd name="T8" fmla="*/ 16894103 w 41"/>
                <a:gd name="T9" fmla="*/ 24207807 h 16"/>
                <a:gd name="T10" fmla="*/ 63715802 w 41"/>
                <a:gd name="T11" fmla="*/ 2632942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16" name="Freeform 206"/>
            <p:cNvSpPr>
              <a:spLocks noEditPoints="1"/>
            </p:cNvSpPr>
            <p:nvPr userDrawn="1"/>
          </p:nvSpPr>
          <p:spPr bwMode="auto">
            <a:xfrm>
              <a:off x="96" y="2789"/>
              <a:ext cx="1062" cy="976"/>
            </a:xfrm>
            <a:custGeom>
              <a:avLst/>
              <a:gdLst>
                <a:gd name="T0" fmla="*/ 352498458 w 210"/>
                <a:gd name="T1" fmla="*/ 335344958 h 193"/>
                <a:gd name="T2" fmla="*/ 328980332 w 210"/>
                <a:gd name="T3" fmla="*/ 270301936 h 193"/>
                <a:gd name="T4" fmla="*/ 307149516 w 210"/>
                <a:gd name="T5" fmla="*/ 214307455 h 193"/>
                <a:gd name="T6" fmla="*/ 356814624 w 210"/>
                <a:gd name="T7" fmla="*/ 201028879 h 193"/>
                <a:gd name="T8" fmla="*/ 315696861 w 210"/>
                <a:gd name="T9" fmla="*/ 177531072 h 193"/>
                <a:gd name="T10" fmla="*/ 339634311 w 210"/>
                <a:gd name="T11" fmla="*/ 179638125 h 193"/>
                <a:gd name="T12" fmla="*/ 339634311 w 210"/>
                <a:gd name="T13" fmla="*/ 166359579 h 193"/>
                <a:gd name="T14" fmla="*/ 292179266 w 210"/>
                <a:gd name="T15" fmla="*/ 168483072 h 193"/>
                <a:gd name="T16" fmla="*/ 276791766 w 210"/>
                <a:gd name="T17" fmla="*/ 270301936 h 193"/>
                <a:gd name="T18" fmla="*/ 268241199 w 210"/>
                <a:gd name="T19" fmla="*/ 181744692 h 193"/>
                <a:gd name="T20" fmla="*/ 255394084 w 210"/>
                <a:gd name="T21" fmla="*/ 144968314 h 193"/>
                <a:gd name="T22" fmla="*/ 268241199 w 210"/>
                <a:gd name="T23" fmla="*/ 110365094 h 193"/>
                <a:gd name="T24" fmla="*/ 261817657 w 210"/>
                <a:gd name="T25" fmla="*/ 80011550 h 193"/>
                <a:gd name="T26" fmla="*/ 257504713 w 210"/>
                <a:gd name="T27" fmla="*/ 51761224 h 193"/>
                <a:gd name="T28" fmla="*/ 285755723 w 210"/>
                <a:gd name="T29" fmla="*/ 84241614 h 193"/>
                <a:gd name="T30" fmla="*/ 322556658 w 210"/>
                <a:gd name="T31" fmla="*/ 38902460 h 193"/>
                <a:gd name="T32" fmla="*/ 317823906 w 210"/>
                <a:gd name="T33" fmla="*/ 77802336 h 193"/>
                <a:gd name="T34" fmla="*/ 309276565 w 210"/>
                <a:gd name="T35" fmla="*/ 103942362 h 193"/>
                <a:gd name="T36" fmla="*/ 311466318 w 210"/>
                <a:gd name="T37" fmla="*/ 144968314 h 193"/>
                <a:gd name="T38" fmla="*/ 430331538 w 210"/>
                <a:gd name="T39" fmla="*/ 62833909 h 193"/>
                <a:gd name="T40" fmla="*/ 194641883 w 210"/>
                <a:gd name="T41" fmla="*/ 2106542 h 193"/>
                <a:gd name="T42" fmla="*/ 121058225 w 210"/>
                <a:gd name="T43" fmla="*/ 17092051 h 193"/>
                <a:gd name="T44" fmla="*/ 183987798 w 210"/>
                <a:gd name="T45" fmla="*/ 26057526 h 193"/>
                <a:gd name="T46" fmla="*/ 129605565 w 210"/>
                <a:gd name="T47" fmla="*/ 47448791 h 193"/>
                <a:gd name="T48" fmla="*/ 125371806 w 210"/>
                <a:gd name="T49" fmla="*/ 62833909 h 193"/>
                <a:gd name="T50" fmla="*/ 82133588 w 210"/>
                <a:gd name="T51" fmla="*/ 36792672 h 193"/>
                <a:gd name="T52" fmla="*/ 28254232 w 210"/>
                <a:gd name="T53" fmla="*/ 248911313 h 193"/>
                <a:gd name="T54" fmla="*/ 131795348 w 210"/>
                <a:gd name="T55" fmla="*/ 315644185 h 193"/>
                <a:gd name="T56" fmla="*/ 97537382 w 210"/>
                <a:gd name="T57" fmla="*/ 287813773 h 193"/>
                <a:gd name="T58" fmla="*/ 75709919 w 210"/>
                <a:gd name="T59" fmla="*/ 313517466 h 193"/>
                <a:gd name="T60" fmla="*/ 69286372 w 210"/>
                <a:gd name="T61" fmla="*/ 276724668 h 193"/>
                <a:gd name="T62" fmla="*/ 99644122 w 210"/>
                <a:gd name="T63" fmla="*/ 186060352 h 193"/>
                <a:gd name="T64" fmla="*/ 144993065 w 210"/>
                <a:gd name="T65" fmla="*/ 179638125 h 193"/>
                <a:gd name="T66" fmla="*/ 153626164 w 210"/>
                <a:gd name="T67" fmla="*/ 205258813 h 193"/>
                <a:gd name="T68" fmla="*/ 131795348 w 210"/>
                <a:gd name="T69" fmla="*/ 261756242 h 193"/>
                <a:gd name="T70" fmla="*/ 196765044 w 210"/>
                <a:gd name="T71" fmla="*/ 389212724 h 193"/>
                <a:gd name="T72" fmla="*/ 402580285 w 210"/>
                <a:gd name="T73" fmla="*/ 358859078 h 193"/>
                <a:gd name="T74" fmla="*/ 393616352 w 210"/>
                <a:gd name="T75" fmla="*/ 142845459 h 193"/>
                <a:gd name="T76" fmla="*/ 356814624 w 210"/>
                <a:gd name="T77" fmla="*/ 129566908 h 193"/>
                <a:gd name="T78" fmla="*/ 244306996 w 210"/>
                <a:gd name="T79" fmla="*/ 131772774 h 193"/>
                <a:gd name="T80" fmla="*/ 233566646 w 210"/>
                <a:gd name="T81" fmla="*/ 188183819 h 193"/>
                <a:gd name="T82" fmla="*/ 246846739 w 210"/>
                <a:gd name="T83" fmla="*/ 108175516 h 193"/>
                <a:gd name="T84" fmla="*/ 192534506 w 210"/>
                <a:gd name="T85" fmla="*/ 55994511 h 193"/>
                <a:gd name="T86" fmla="*/ 227126658 w 210"/>
                <a:gd name="T87" fmla="*/ 75695258 h 193"/>
                <a:gd name="T88" fmla="*/ 131795348 w 210"/>
                <a:gd name="T89" fmla="*/ 155706807 h 193"/>
                <a:gd name="T90" fmla="*/ 51771853 w 210"/>
                <a:gd name="T91" fmla="*/ 80011550 h 193"/>
                <a:gd name="T92" fmla="*/ 147186201 w 210"/>
                <a:gd name="T93" fmla="*/ 86434413 h 193"/>
                <a:gd name="T94" fmla="*/ 171140713 w 210"/>
                <a:gd name="T95" fmla="*/ 86434413 h 193"/>
                <a:gd name="T96" fmla="*/ 233566646 w 210"/>
                <a:gd name="T97" fmla="*/ 97520165 h 193"/>
                <a:gd name="T98" fmla="*/ 214361969 w 210"/>
                <a:gd name="T99" fmla="*/ 201028879 h 193"/>
                <a:gd name="T100" fmla="*/ 201081851 w 210"/>
                <a:gd name="T101" fmla="*/ 110365094 h 193"/>
                <a:gd name="T102" fmla="*/ 131795348 w 210"/>
                <a:gd name="T103" fmla="*/ 155706807 h 193"/>
                <a:gd name="T104" fmla="*/ 173247428 w 210"/>
                <a:gd name="T105" fmla="*/ 177531072 h 193"/>
                <a:gd name="T106" fmla="*/ 190341375 w 210"/>
                <a:gd name="T107" fmla="*/ 125333622 h 193"/>
                <a:gd name="T108" fmla="*/ 220703110 w 210"/>
                <a:gd name="T109" fmla="*/ 313517466 h 193"/>
                <a:gd name="T110" fmla="*/ 177564256 w 210"/>
                <a:gd name="T111" fmla="*/ 207468032 h 193"/>
                <a:gd name="T112" fmla="*/ 253270286 w 210"/>
                <a:gd name="T113" fmla="*/ 2292929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17" name="Freeform 207"/>
            <p:cNvSpPr>
              <a:spLocks/>
            </p:cNvSpPr>
            <p:nvPr userDrawn="1"/>
          </p:nvSpPr>
          <p:spPr bwMode="auto">
            <a:xfrm>
              <a:off x="348" y="3254"/>
              <a:ext cx="86" cy="102"/>
            </a:xfrm>
            <a:custGeom>
              <a:avLst/>
              <a:gdLst>
                <a:gd name="T0" fmla="*/ 30438122 w 17"/>
                <a:gd name="T1" fmla="*/ 11931149 h 20"/>
                <a:gd name="T2" fmla="*/ 19760063 w 17"/>
                <a:gd name="T3" fmla="*/ 46665036 h 20"/>
                <a:gd name="T4" fmla="*/ 30438122 w 17"/>
                <a:gd name="T5" fmla="*/ 11931149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18" name="Freeform 208"/>
            <p:cNvSpPr>
              <a:spLocks/>
            </p:cNvSpPr>
            <p:nvPr userDrawn="1"/>
          </p:nvSpPr>
          <p:spPr bwMode="auto">
            <a:xfrm>
              <a:off x="267" y="3295"/>
              <a:ext cx="76" cy="136"/>
            </a:xfrm>
            <a:custGeom>
              <a:avLst/>
              <a:gdLst>
                <a:gd name="T0" fmla="*/ 15175553 w 15"/>
                <a:gd name="T1" fmla="*/ 20725972 h 27"/>
                <a:gd name="T2" fmla="*/ 8661279 w 15"/>
                <a:gd name="T3" fmla="*/ 52246022 h 27"/>
                <a:gd name="T4" fmla="*/ 33005655 w 15"/>
                <a:gd name="T5" fmla="*/ 33562553 h 27"/>
                <a:gd name="T6" fmla="*/ 28625263 w 15"/>
                <a:gd name="T7" fmla="*/ 16527027 h 27"/>
                <a:gd name="T8" fmla="*/ 15175553 w 15"/>
                <a:gd name="T9" fmla="*/ 2072597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19" name="Freeform 209"/>
            <p:cNvSpPr>
              <a:spLocks/>
            </p:cNvSpPr>
            <p:nvPr userDrawn="1"/>
          </p:nvSpPr>
          <p:spPr bwMode="auto">
            <a:xfrm>
              <a:off x="222" y="3022"/>
              <a:ext cx="243" cy="116"/>
            </a:xfrm>
            <a:custGeom>
              <a:avLst/>
              <a:gdLst>
                <a:gd name="T0" fmla="*/ 87604214 w 48"/>
                <a:gd name="T1" fmla="*/ 4147474 h 23"/>
                <a:gd name="T2" fmla="*/ 19864810 w 48"/>
                <a:gd name="T3" fmla="*/ 2072375 h 23"/>
                <a:gd name="T4" fmla="*/ 2137965 w 48"/>
                <a:gd name="T5" fmla="*/ 18845194 h 23"/>
                <a:gd name="T6" fmla="*/ 47893533 w 48"/>
                <a:gd name="T7" fmla="*/ 44403378 h 23"/>
                <a:gd name="T8" fmla="*/ 74223079 w 48"/>
                <a:gd name="T9" fmla="*/ 42249399 h 23"/>
                <a:gd name="T10" fmla="*/ 87604214 w 48"/>
                <a:gd name="T11" fmla="*/ 40173791 h 23"/>
                <a:gd name="T12" fmla="*/ 87604214 w 48"/>
                <a:gd name="T13" fmla="*/ 414747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20" name="Freeform 210"/>
            <p:cNvSpPr>
              <a:spLocks/>
            </p:cNvSpPr>
            <p:nvPr userDrawn="1"/>
          </p:nvSpPr>
          <p:spPr bwMode="auto">
            <a:xfrm>
              <a:off x="500" y="3345"/>
              <a:ext cx="177" cy="187"/>
            </a:xfrm>
            <a:custGeom>
              <a:avLst/>
              <a:gdLst>
                <a:gd name="T0" fmla="*/ 51771853 w 35"/>
                <a:gd name="T1" fmla="*/ 4299731 h 37"/>
                <a:gd name="T2" fmla="*/ 23938067 w 35"/>
                <a:gd name="T3" fmla="*/ 4299731 h 37"/>
                <a:gd name="T4" fmla="*/ 8547345 w 35"/>
                <a:gd name="T5" fmla="*/ 42964332 h 37"/>
                <a:gd name="T6" fmla="*/ 60735780 w 35"/>
                <a:gd name="T7" fmla="*/ 47247819 h 37"/>
                <a:gd name="T8" fmla="*/ 51771853 w 35"/>
                <a:gd name="T9" fmla="*/ 429973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21" name="Freeform 211"/>
            <p:cNvSpPr>
              <a:spLocks/>
            </p:cNvSpPr>
            <p:nvPr userDrawn="1"/>
          </p:nvSpPr>
          <p:spPr bwMode="auto">
            <a:xfrm>
              <a:off x="905" y="3158"/>
              <a:ext cx="177" cy="36"/>
            </a:xfrm>
            <a:custGeom>
              <a:avLst/>
              <a:gdLst>
                <a:gd name="T0" fmla="*/ 10654085 w 35"/>
                <a:gd name="T1" fmla="*/ 0 h 7"/>
                <a:gd name="T2" fmla="*/ 30378055 w 35"/>
                <a:gd name="T3" fmla="*/ 12746479 h 7"/>
                <a:gd name="T4" fmla="*/ 1065408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22" name="Freeform 212"/>
            <p:cNvSpPr>
              <a:spLocks/>
            </p:cNvSpPr>
            <p:nvPr userDrawn="1"/>
          </p:nvSpPr>
          <p:spPr bwMode="auto">
            <a:xfrm>
              <a:off x="965" y="3153"/>
              <a:ext cx="137" cy="81"/>
            </a:xfrm>
            <a:custGeom>
              <a:avLst/>
              <a:gdLst>
                <a:gd name="T0" fmla="*/ 15855172 w 27"/>
                <a:gd name="T1" fmla="*/ 28467511 h 16"/>
                <a:gd name="T2" fmla="*/ 55772355 w 27"/>
                <a:gd name="T3" fmla="*/ 12962050 h 16"/>
                <a:gd name="T4" fmla="*/ 37751050 w 27"/>
                <a:gd name="T5" fmla="*/ 2137965 h 16"/>
                <a:gd name="T6" fmla="*/ 15855172 w 27"/>
                <a:gd name="T7" fmla="*/ 24207807 h 16"/>
                <a:gd name="T8" fmla="*/ 15855172 w 27"/>
                <a:gd name="T9" fmla="*/ 2846751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23" name="Freeform 213"/>
            <p:cNvSpPr>
              <a:spLocks/>
            </p:cNvSpPr>
            <p:nvPr userDrawn="1"/>
          </p:nvSpPr>
          <p:spPr bwMode="auto">
            <a:xfrm>
              <a:off x="960" y="3204"/>
              <a:ext cx="177" cy="86"/>
            </a:xfrm>
            <a:custGeom>
              <a:avLst/>
              <a:gdLst>
                <a:gd name="T0" fmla="*/ 53879230 w 35"/>
                <a:gd name="T1" fmla="*/ 12888516 h 17"/>
                <a:gd name="T2" fmla="*/ 17093922 w 35"/>
                <a:gd name="T3" fmla="*/ 21873579 h 17"/>
                <a:gd name="T4" fmla="*/ 12863510 w 35"/>
                <a:gd name="T5" fmla="*/ 28324631 h 17"/>
                <a:gd name="T6" fmla="*/ 58629065 w 35"/>
                <a:gd name="T7" fmla="*/ 26197401 h 17"/>
                <a:gd name="T8" fmla="*/ 53879230 w 35"/>
                <a:gd name="T9" fmla="*/ 128885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24" name="Freeform 214"/>
            <p:cNvSpPr>
              <a:spLocks/>
            </p:cNvSpPr>
            <p:nvPr userDrawn="1"/>
          </p:nvSpPr>
          <p:spPr bwMode="auto">
            <a:xfrm>
              <a:off x="844" y="3285"/>
              <a:ext cx="248" cy="60"/>
            </a:xfrm>
            <a:custGeom>
              <a:avLst/>
              <a:gdLst>
                <a:gd name="T0" fmla="*/ 86952262 w 49"/>
                <a:gd name="T1" fmla="*/ 5859375 h 12"/>
                <a:gd name="T2" fmla="*/ 63302855 w 49"/>
                <a:gd name="T3" fmla="*/ 1953125 h 12"/>
                <a:gd name="T4" fmla="*/ 15061232 w 49"/>
                <a:gd name="T5" fmla="*/ 0 h 12"/>
                <a:gd name="T6" fmla="*/ 4337378 w 49"/>
                <a:gd name="T7" fmla="*/ 9765625 h 12"/>
                <a:gd name="T8" fmla="*/ 43466014 w 49"/>
                <a:gd name="T9" fmla="*/ 15625000 h 12"/>
                <a:gd name="T10" fmla="*/ 89572443 w 49"/>
                <a:gd name="T11" fmla="*/ 15625000 h 12"/>
                <a:gd name="T12" fmla="*/ 86952262 w 49"/>
                <a:gd name="T13" fmla="*/ 58593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25" name="Freeform 215"/>
            <p:cNvSpPr>
              <a:spLocks/>
            </p:cNvSpPr>
            <p:nvPr userDrawn="1"/>
          </p:nvSpPr>
          <p:spPr bwMode="auto">
            <a:xfrm>
              <a:off x="869" y="3340"/>
              <a:ext cx="203" cy="56"/>
            </a:xfrm>
            <a:custGeom>
              <a:avLst/>
              <a:gdLst>
                <a:gd name="T0" fmla="*/ 82725317 w 40"/>
                <a:gd name="T1" fmla="*/ 4527345 h 11"/>
                <a:gd name="T2" fmla="*/ 58089135 w 40"/>
                <a:gd name="T3" fmla="*/ 9034531 h 11"/>
                <a:gd name="T4" fmla="*/ 29046189 w 40"/>
                <a:gd name="T5" fmla="*/ 6736622 h 11"/>
                <a:gd name="T6" fmla="*/ 2171095 w 40"/>
                <a:gd name="T7" fmla="*/ 4527345 h 11"/>
                <a:gd name="T8" fmla="*/ 78301454 w 40"/>
                <a:gd name="T9" fmla="*/ 18523731 h 11"/>
                <a:gd name="T10" fmla="*/ 82725317 w 40"/>
                <a:gd name="T11" fmla="*/ 452734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26" name="Freeform 216"/>
            <p:cNvSpPr>
              <a:spLocks/>
            </p:cNvSpPr>
            <p:nvPr userDrawn="1"/>
          </p:nvSpPr>
          <p:spPr bwMode="auto">
            <a:xfrm>
              <a:off x="859" y="3386"/>
              <a:ext cx="207" cy="172"/>
            </a:xfrm>
            <a:custGeom>
              <a:avLst/>
              <a:gdLst>
                <a:gd name="T0" fmla="*/ 59539794 w 41"/>
                <a:gd name="T1" fmla="*/ 19760063 h 34"/>
                <a:gd name="T2" fmla="*/ 27841091 w 41"/>
                <a:gd name="T3" fmla="*/ 12888516 h 34"/>
                <a:gd name="T4" fmla="*/ 8447372 w 41"/>
                <a:gd name="T5" fmla="*/ 32565332 h 34"/>
                <a:gd name="T6" fmla="*/ 2086398 w 41"/>
                <a:gd name="T7" fmla="*/ 41216370 h 34"/>
                <a:gd name="T8" fmla="*/ 18980476 w 41"/>
                <a:gd name="T9" fmla="*/ 41216370 h 34"/>
                <a:gd name="T10" fmla="*/ 36288463 w 41"/>
                <a:gd name="T11" fmla="*/ 58762758 h 34"/>
                <a:gd name="T12" fmla="*/ 44735325 w 41"/>
                <a:gd name="T13" fmla="*/ 65200728 h 34"/>
                <a:gd name="T14" fmla="*/ 61629403 w 41"/>
                <a:gd name="T15" fmla="*/ 41216370 h 34"/>
                <a:gd name="T16" fmla="*/ 83208219 w 41"/>
                <a:gd name="T17" fmla="*/ 41216370 h 34"/>
                <a:gd name="T18" fmla="*/ 59539794 w 41"/>
                <a:gd name="T19" fmla="*/ 1976006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27" name="Freeform 217"/>
            <p:cNvSpPr>
              <a:spLocks/>
            </p:cNvSpPr>
            <p:nvPr userDrawn="1"/>
          </p:nvSpPr>
          <p:spPr bwMode="auto">
            <a:xfrm>
              <a:off x="996" y="3305"/>
              <a:ext cx="126" cy="318"/>
            </a:xfrm>
            <a:custGeom>
              <a:avLst/>
              <a:gdLst>
                <a:gd name="T0" fmla="*/ 46172130 w 25"/>
                <a:gd name="T1" fmla="*/ 4168223 h 63"/>
                <a:gd name="T2" fmla="*/ 37911762 w 25"/>
                <a:gd name="T3" fmla="*/ 36236943 h 63"/>
                <a:gd name="T4" fmla="*/ 14536625 w 25"/>
                <a:gd name="T5" fmla="*/ 42573966 h 63"/>
                <a:gd name="T6" fmla="*/ 14536625 w 25"/>
                <a:gd name="T7" fmla="*/ 48923992 h 63"/>
                <a:gd name="T8" fmla="*/ 35762504 w 25"/>
                <a:gd name="T9" fmla="*/ 72460227 h 63"/>
                <a:gd name="T10" fmla="*/ 24946251 w 25"/>
                <a:gd name="T11" fmla="*/ 95678538 h 63"/>
                <a:gd name="T12" fmla="*/ 0 w 25"/>
                <a:gd name="T13" fmla="*/ 117130969 h 63"/>
                <a:gd name="T14" fmla="*/ 10406426 w 25"/>
                <a:gd name="T15" fmla="*/ 123464812 h 63"/>
                <a:gd name="T16" fmla="*/ 33697077 w 25"/>
                <a:gd name="T17" fmla="*/ 131902488 h 63"/>
                <a:gd name="T18" fmla="*/ 48318213 w 25"/>
                <a:gd name="T19" fmla="*/ 121381004 h 63"/>
                <a:gd name="T20" fmla="*/ 52448387 w 25"/>
                <a:gd name="T21" fmla="*/ 29886256 h 63"/>
                <a:gd name="T22" fmla="*/ 52448387 w 25"/>
                <a:gd name="T23" fmla="*/ 4168223 h 63"/>
                <a:gd name="T24" fmla="*/ 46172130 w 25"/>
                <a:gd name="T25" fmla="*/ 416822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3080" name="Group 218"/>
          <p:cNvGrpSpPr>
            <a:grpSpLocks/>
          </p:cNvGrpSpPr>
          <p:nvPr/>
        </p:nvGrpSpPr>
        <p:grpSpPr bwMode="auto">
          <a:xfrm>
            <a:off x="381000" y="6121400"/>
            <a:ext cx="533400" cy="492125"/>
            <a:chOff x="96" y="2784"/>
            <a:chExt cx="1062" cy="981"/>
          </a:xfrm>
        </p:grpSpPr>
        <p:sp>
          <p:nvSpPr>
            <p:cNvPr id="3102" name="Freeform 219"/>
            <p:cNvSpPr>
              <a:spLocks/>
            </p:cNvSpPr>
            <p:nvPr userDrawn="1"/>
          </p:nvSpPr>
          <p:spPr bwMode="auto">
            <a:xfrm>
              <a:off x="121" y="2784"/>
              <a:ext cx="207" cy="81"/>
            </a:xfrm>
            <a:custGeom>
              <a:avLst/>
              <a:gdLst>
                <a:gd name="T0" fmla="*/ 63715802 w 41"/>
                <a:gd name="T1" fmla="*/ 26329420 h 16"/>
                <a:gd name="T2" fmla="*/ 78934154 w 41"/>
                <a:gd name="T3" fmla="*/ 21986422 h 16"/>
                <a:gd name="T4" fmla="*/ 81023763 w 41"/>
                <a:gd name="T5" fmla="*/ 19864810 h 16"/>
                <a:gd name="T6" fmla="*/ 66314141 w 41"/>
                <a:gd name="T7" fmla="*/ 2137965 h 16"/>
                <a:gd name="T8" fmla="*/ 16894103 w 41"/>
                <a:gd name="T9" fmla="*/ 24207807 h 16"/>
                <a:gd name="T10" fmla="*/ 63715802 w 41"/>
                <a:gd name="T11" fmla="*/ 2632942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03" name="Freeform 220"/>
            <p:cNvSpPr>
              <a:spLocks noEditPoints="1"/>
            </p:cNvSpPr>
            <p:nvPr userDrawn="1"/>
          </p:nvSpPr>
          <p:spPr bwMode="auto">
            <a:xfrm>
              <a:off x="96" y="2789"/>
              <a:ext cx="1062" cy="976"/>
            </a:xfrm>
            <a:custGeom>
              <a:avLst/>
              <a:gdLst>
                <a:gd name="T0" fmla="*/ 352498458 w 210"/>
                <a:gd name="T1" fmla="*/ 335344958 h 193"/>
                <a:gd name="T2" fmla="*/ 328980332 w 210"/>
                <a:gd name="T3" fmla="*/ 270301936 h 193"/>
                <a:gd name="T4" fmla="*/ 307149516 w 210"/>
                <a:gd name="T5" fmla="*/ 214307455 h 193"/>
                <a:gd name="T6" fmla="*/ 356814624 w 210"/>
                <a:gd name="T7" fmla="*/ 201028879 h 193"/>
                <a:gd name="T8" fmla="*/ 315696861 w 210"/>
                <a:gd name="T9" fmla="*/ 177531072 h 193"/>
                <a:gd name="T10" fmla="*/ 339634311 w 210"/>
                <a:gd name="T11" fmla="*/ 179638125 h 193"/>
                <a:gd name="T12" fmla="*/ 339634311 w 210"/>
                <a:gd name="T13" fmla="*/ 166359579 h 193"/>
                <a:gd name="T14" fmla="*/ 292179266 w 210"/>
                <a:gd name="T15" fmla="*/ 168483072 h 193"/>
                <a:gd name="T16" fmla="*/ 276791766 w 210"/>
                <a:gd name="T17" fmla="*/ 270301936 h 193"/>
                <a:gd name="T18" fmla="*/ 268241199 w 210"/>
                <a:gd name="T19" fmla="*/ 181744692 h 193"/>
                <a:gd name="T20" fmla="*/ 255394084 w 210"/>
                <a:gd name="T21" fmla="*/ 144968314 h 193"/>
                <a:gd name="T22" fmla="*/ 268241199 w 210"/>
                <a:gd name="T23" fmla="*/ 110365094 h 193"/>
                <a:gd name="T24" fmla="*/ 261817657 w 210"/>
                <a:gd name="T25" fmla="*/ 80011550 h 193"/>
                <a:gd name="T26" fmla="*/ 257504713 w 210"/>
                <a:gd name="T27" fmla="*/ 51761224 h 193"/>
                <a:gd name="T28" fmla="*/ 285755723 w 210"/>
                <a:gd name="T29" fmla="*/ 84241614 h 193"/>
                <a:gd name="T30" fmla="*/ 322556658 w 210"/>
                <a:gd name="T31" fmla="*/ 38902460 h 193"/>
                <a:gd name="T32" fmla="*/ 317823906 w 210"/>
                <a:gd name="T33" fmla="*/ 77802336 h 193"/>
                <a:gd name="T34" fmla="*/ 309276565 w 210"/>
                <a:gd name="T35" fmla="*/ 103942362 h 193"/>
                <a:gd name="T36" fmla="*/ 311466318 w 210"/>
                <a:gd name="T37" fmla="*/ 144968314 h 193"/>
                <a:gd name="T38" fmla="*/ 430331538 w 210"/>
                <a:gd name="T39" fmla="*/ 62833909 h 193"/>
                <a:gd name="T40" fmla="*/ 194641883 w 210"/>
                <a:gd name="T41" fmla="*/ 2106542 h 193"/>
                <a:gd name="T42" fmla="*/ 121058225 w 210"/>
                <a:gd name="T43" fmla="*/ 17092051 h 193"/>
                <a:gd name="T44" fmla="*/ 183987798 w 210"/>
                <a:gd name="T45" fmla="*/ 26057526 h 193"/>
                <a:gd name="T46" fmla="*/ 129605565 w 210"/>
                <a:gd name="T47" fmla="*/ 47448791 h 193"/>
                <a:gd name="T48" fmla="*/ 125371806 w 210"/>
                <a:gd name="T49" fmla="*/ 62833909 h 193"/>
                <a:gd name="T50" fmla="*/ 82133588 w 210"/>
                <a:gd name="T51" fmla="*/ 36792672 h 193"/>
                <a:gd name="T52" fmla="*/ 28254232 w 210"/>
                <a:gd name="T53" fmla="*/ 248911313 h 193"/>
                <a:gd name="T54" fmla="*/ 131795348 w 210"/>
                <a:gd name="T55" fmla="*/ 315644185 h 193"/>
                <a:gd name="T56" fmla="*/ 97537382 w 210"/>
                <a:gd name="T57" fmla="*/ 287813773 h 193"/>
                <a:gd name="T58" fmla="*/ 75709919 w 210"/>
                <a:gd name="T59" fmla="*/ 313517466 h 193"/>
                <a:gd name="T60" fmla="*/ 69286372 w 210"/>
                <a:gd name="T61" fmla="*/ 276724668 h 193"/>
                <a:gd name="T62" fmla="*/ 99644122 w 210"/>
                <a:gd name="T63" fmla="*/ 186060352 h 193"/>
                <a:gd name="T64" fmla="*/ 144993065 w 210"/>
                <a:gd name="T65" fmla="*/ 179638125 h 193"/>
                <a:gd name="T66" fmla="*/ 153626164 w 210"/>
                <a:gd name="T67" fmla="*/ 205258813 h 193"/>
                <a:gd name="T68" fmla="*/ 131795348 w 210"/>
                <a:gd name="T69" fmla="*/ 261756242 h 193"/>
                <a:gd name="T70" fmla="*/ 196765044 w 210"/>
                <a:gd name="T71" fmla="*/ 389212724 h 193"/>
                <a:gd name="T72" fmla="*/ 402580285 w 210"/>
                <a:gd name="T73" fmla="*/ 358859078 h 193"/>
                <a:gd name="T74" fmla="*/ 393616352 w 210"/>
                <a:gd name="T75" fmla="*/ 142845459 h 193"/>
                <a:gd name="T76" fmla="*/ 356814624 w 210"/>
                <a:gd name="T77" fmla="*/ 129566908 h 193"/>
                <a:gd name="T78" fmla="*/ 244306996 w 210"/>
                <a:gd name="T79" fmla="*/ 131772774 h 193"/>
                <a:gd name="T80" fmla="*/ 233566646 w 210"/>
                <a:gd name="T81" fmla="*/ 188183819 h 193"/>
                <a:gd name="T82" fmla="*/ 246846739 w 210"/>
                <a:gd name="T83" fmla="*/ 108175516 h 193"/>
                <a:gd name="T84" fmla="*/ 192534506 w 210"/>
                <a:gd name="T85" fmla="*/ 55994511 h 193"/>
                <a:gd name="T86" fmla="*/ 227126658 w 210"/>
                <a:gd name="T87" fmla="*/ 75695258 h 193"/>
                <a:gd name="T88" fmla="*/ 131795348 w 210"/>
                <a:gd name="T89" fmla="*/ 155706807 h 193"/>
                <a:gd name="T90" fmla="*/ 51771853 w 210"/>
                <a:gd name="T91" fmla="*/ 80011550 h 193"/>
                <a:gd name="T92" fmla="*/ 147186201 w 210"/>
                <a:gd name="T93" fmla="*/ 86434413 h 193"/>
                <a:gd name="T94" fmla="*/ 171140713 w 210"/>
                <a:gd name="T95" fmla="*/ 86434413 h 193"/>
                <a:gd name="T96" fmla="*/ 233566646 w 210"/>
                <a:gd name="T97" fmla="*/ 97520165 h 193"/>
                <a:gd name="T98" fmla="*/ 214361969 w 210"/>
                <a:gd name="T99" fmla="*/ 201028879 h 193"/>
                <a:gd name="T100" fmla="*/ 201081851 w 210"/>
                <a:gd name="T101" fmla="*/ 110365094 h 193"/>
                <a:gd name="T102" fmla="*/ 131795348 w 210"/>
                <a:gd name="T103" fmla="*/ 155706807 h 193"/>
                <a:gd name="T104" fmla="*/ 173247428 w 210"/>
                <a:gd name="T105" fmla="*/ 177531072 h 193"/>
                <a:gd name="T106" fmla="*/ 190341375 w 210"/>
                <a:gd name="T107" fmla="*/ 125333622 h 193"/>
                <a:gd name="T108" fmla="*/ 220703110 w 210"/>
                <a:gd name="T109" fmla="*/ 313517466 h 193"/>
                <a:gd name="T110" fmla="*/ 177564256 w 210"/>
                <a:gd name="T111" fmla="*/ 207468032 h 193"/>
                <a:gd name="T112" fmla="*/ 253270286 w 210"/>
                <a:gd name="T113" fmla="*/ 2292929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04" name="Freeform 221"/>
            <p:cNvSpPr>
              <a:spLocks/>
            </p:cNvSpPr>
            <p:nvPr userDrawn="1"/>
          </p:nvSpPr>
          <p:spPr bwMode="auto">
            <a:xfrm>
              <a:off x="348" y="3254"/>
              <a:ext cx="86" cy="102"/>
            </a:xfrm>
            <a:custGeom>
              <a:avLst/>
              <a:gdLst>
                <a:gd name="T0" fmla="*/ 30438122 w 17"/>
                <a:gd name="T1" fmla="*/ 11931149 h 20"/>
                <a:gd name="T2" fmla="*/ 19760063 w 17"/>
                <a:gd name="T3" fmla="*/ 46665036 h 20"/>
                <a:gd name="T4" fmla="*/ 30438122 w 17"/>
                <a:gd name="T5" fmla="*/ 11931149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05" name="Freeform 222"/>
            <p:cNvSpPr>
              <a:spLocks/>
            </p:cNvSpPr>
            <p:nvPr userDrawn="1"/>
          </p:nvSpPr>
          <p:spPr bwMode="auto">
            <a:xfrm>
              <a:off x="267" y="3295"/>
              <a:ext cx="76" cy="136"/>
            </a:xfrm>
            <a:custGeom>
              <a:avLst/>
              <a:gdLst>
                <a:gd name="T0" fmla="*/ 15175553 w 15"/>
                <a:gd name="T1" fmla="*/ 20725972 h 27"/>
                <a:gd name="T2" fmla="*/ 8661279 w 15"/>
                <a:gd name="T3" fmla="*/ 52246022 h 27"/>
                <a:gd name="T4" fmla="*/ 33005655 w 15"/>
                <a:gd name="T5" fmla="*/ 33562553 h 27"/>
                <a:gd name="T6" fmla="*/ 28625263 w 15"/>
                <a:gd name="T7" fmla="*/ 16527027 h 27"/>
                <a:gd name="T8" fmla="*/ 15175553 w 15"/>
                <a:gd name="T9" fmla="*/ 2072597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06" name="Freeform 223"/>
            <p:cNvSpPr>
              <a:spLocks/>
            </p:cNvSpPr>
            <p:nvPr userDrawn="1"/>
          </p:nvSpPr>
          <p:spPr bwMode="auto">
            <a:xfrm>
              <a:off x="222" y="3022"/>
              <a:ext cx="243" cy="116"/>
            </a:xfrm>
            <a:custGeom>
              <a:avLst/>
              <a:gdLst>
                <a:gd name="T0" fmla="*/ 87604214 w 48"/>
                <a:gd name="T1" fmla="*/ 4147474 h 23"/>
                <a:gd name="T2" fmla="*/ 19864810 w 48"/>
                <a:gd name="T3" fmla="*/ 2072375 h 23"/>
                <a:gd name="T4" fmla="*/ 2137965 w 48"/>
                <a:gd name="T5" fmla="*/ 18845194 h 23"/>
                <a:gd name="T6" fmla="*/ 47893533 w 48"/>
                <a:gd name="T7" fmla="*/ 44403378 h 23"/>
                <a:gd name="T8" fmla="*/ 74223079 w 48"/>
                <a:gd name="T9" fmla="*/ 42249399 h 23"/>
                <a:gd name="T10" fmla="*/ 87604214 w 48"/>
                <a:gd name="T11" fmla="*/ 40173791 h 23"/>
                <a:gd name="T12" fmla="*/ 87604214 w 48"/>
                <a:gd name="T13" fmla="*/ 414747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07" name="Freeform 224"/>
            <p:cNvSpPr>
              <a:spLocks/>
            </p:cNvSpPr>
            <p:nvPr userDrawn="1"/>
          </p:nvSpPr>
          <p:spPr bwMode="auto">
            <a:xfrm>
              <a:off x="500" y="3345"/>
              <a:ext cx="177" cy="187"/>
            </a:xfrm>
            <a:custGeom>
              <a:avLst/>
              <a:gdLst>
                <a:gd name="T0" fmla="*/ 51771853 w 35"/>
                <a:gd name="T1" fmla="*/ 4299731 h 37"/>
                <a:gd name="T2" fmla="*/ 23938067 w 35"/>
                <a:gd name="T3" fmla="*/ 4299731 h 37"/>
                <a:gd name="T4" fmla="*/ 8547345 w 35"/>
                <a:gd name="T5" fmla="*/ 42964332 h 37"/>
                <a:gd name="T6" fmla="*/ 60735780 w 35"/>
                <a:gd name="T7" fmla="*/ 47247819 h 37"/>
                <a:gd name="T8" fmla="*/ 51771853 w 35"/>
                <a:gd name="T9" fmla="*/ 429973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08" name="Freeform 225"/>
            <p:cNvSpPr>
              <a:spLocks/>
            </p:cNvSpPr>
            <p:nvPr userDrawn="1"/>
          </p:nvSpPr>
          <p:spPr bwMode="auto">
            <a:xfrm>
              <a:off x="905" y="3158"/>
              <a:ext cx="177" cy="36"/>
            </a:xfrm>
            <a:custGeom>
              <a:avLst/>
              <a:gdLst>
                <a:gd name="T0" fmla="*/ 10654085 w 35"/>
                <a:gd name="T1" fmla="*/ 0 h 7"/>
                <a:gd name="T2" fmla="*/ 30378055 w 35"/>
                <a:gd name="T3" fmla="*/ 12746479 h 7"/>
                <a:gd name="T4" fmla="*/ 1065408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09" name="Freeform 226"/>
            <p:cNvSpPr>
              <a:spLocks/>
            </p:cNvSpPr>
            <p:nvPr userDrawn="1"/>
          </p:nvSpPr>
          <p:spPr bwMode="auto">
            <a:xfrm>
              <a:off x="965" y="3153"/>
              <a:ext cx="137" cy="81"/>
            </a:xfrm>
            <a:custGeom>
              <a:avLst/>
              <a:gdLst>
                <a:gd name="T0" fmla="*/ 15855172 w 27"/>
                <a:gd name="T1" fmla="*/ 28467511 h 16"/>
                <a:gd name="T2" fmla="*/ 55772355 w 27"/>
                <a:gd name="T3" fmla="*/ 12962050 h 16"/>
                <a:gd name="T4" fmla="*/ 37751050 w 27"/>
                <a:gd name="T5" fmla="*/ 2137965 h 16"/>
                <a:gd name="T6" fmla="*/ 15855172 w 27"/>
                <a:gd name="T7" fmla="*/ 24207807 h 16"/>
                <a:gd name="T8" fmla="*/ 15855172 w 27"/>
                <a:gd name="T9" fmla="*/ 28467511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10" name="Freeform 227"/>
            <p:cNvSpPr>
              <a:spLocks/>
            </p:cNvSpPr>
            <p:nvPr userDrawn="1"/>
          </p:nvSpPr>
          <p:spPr bwMode="auto">
            <a:xfrm>
              <a:off x="960" y="3204"/>
              <a:ext cx="177" cy="86"/>
            </a:xfrm>
            <a:custGeom>
              <a:avLst/>
              <a:gdLst>
                <a:gd name="T0" fmla="*/ 53879230 w 35"/>
                <a:gd name="T1" fmla="*/ 12888516 h 17"/>
                <a:gd name="T2" fmla="*/ 17093922 w 35"/>
                <a:gd name="T3" fmla="*/ 21873579 h 17"/>
                <a:gd name="T4" fmla="*/ 12863510 w 35"/>
                <a:gd name="T5" fmla="*/ 28324631 h 17"/>
                <a:gd name="T6" fmla="*/ 58629065 w 35"/>
                <a:gd name="T7" fmla="*/ 26197401 h 17"/>
                <a:gd name="T8" fmla="*/ 53879230 w 35"/>
                <a:gd name="T9" fmla="*/ 128885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11" name="Freeform 228"/>
            <p:cNvSpPr>
              <a:spLocks/>
            </p:cNvSpPr>
            <p:nvPr userDrawn="1"/>
          </p:nvSpPr>
          <p:spPr bwMode="auto">
            <a:xfrm>
              <a:off x="844" y="3285"/>
              <a:ext cx="248" cy="60"/>
            </a:xfrm>
            <a:custGeom>
              <a:avLst/>
              <a:gdLst>
                <a:gd name="T0" fmla="*/ 86952262 w 49"/>
                <a:gd name="T1" fmla="*/ 5859375 h 12"/>
                <a:gd name="T2" fmla="*/ 63302855 w 49"/>
                <a:gd name="T3" fmla="*/ 1953125 h 12"/>
                <a:gd name="T4" fmla="*/ 15061232 w 49"/>
                <a:gd name="T5" fmla="*/ 0 h 12"/>
                <a:gd name="T6" fmla="*/ 4337378 w 49"/>
                <a:gd name="T7" fmla="*/ 9765625 h 12"/>
                <a:gd name="T8" fmla="*/ 43466014 w 49"/>
                <a:gd name="T9" fmla="*/ 15625000 h 12"/>
                <a:gd name="T10" fmla="*/ 89572443 w 49"/>
                <a:gd name="T11" fmla="*/ 15625000 h 12"/>
                <a:gd name="T12" fmla="*/ 86952262 w 49"/>
                <a:gd name="T13" fmla="*/ 58593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12" name="Freeform 229"/>
            <p:cNvSpPr>
              <a:spLocks/>
            </p:cNvSpPr>
            <p:nvPr userDrawn="1"/>
          </p:nvSpPr>
          <p:spPr bwMode="auto">
            <a:xfrm>
              <a:off x="869" y="3340"/>
              <a:ext cx="203" cy="56"/>
            </a:xfrm>
            <a:custGeom>
              <a:avLst/>
              <a:gdLst>
                <a:gd name="T0" fmla="*/ 82725317 w 40"/>
                <a:gd name="T1" fmla="*/ 4527345 h 11"/>
                <a:gd name="T2" fmla="*/ 58089135 w 40"/>
                <a:gd name="T3" fmla="*/ 9034531 h 11"/>
                <a:gd name="T4" fmla="*/ 29046189 w 40"/>
                <a:gd name="T5" fmla="*/ 6736622 h 11"/>
                <a:gd name="T6" fmla="*/ 2171095 w 40"/>
                <a:gd name="T7" fmla="*/ 4527345 h 11"/>
                <a:gd name="T8" fmla="*/ 78301454 w 40"/>
                <a:gd name="T9" fmla="*/ 18523731 h 11"/>
                <a:gd name="T10" fmla="*/ 82725317 w 40"/>
                <a:gd name="T11" fmla="*/ 452734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13" name="Freeform 230"/>
            <p:cNvSpPr>
              <a:spLocks/>
            </p:cNvSpPr>
            <p:nvPr userDrawn="1"/>
          </p:nvSpPr>
          <p:spPr bwMode="auto">
            <a:xfrm>
              <a:off x="859" y="3386"/>
              <a:ext cx="207" cy="172"/>
            </a:xfrm>
            <a:custGeom>
              <a:avLst/>
              <a:gdLst>
                <a:gd name="T0" fmla="*/ 59539794 w 41"/>
                <a:gd name="T1" fmla="*/ 19760063 h 34"/>
                <a:gd name="T2" fmla="*/ 27841091 w 41"/>
                <a:gd name="T3" fmla="*/ 12888516 h 34"/>
                <a:gd name="T4" fmla="*/ 8447372 w 41"/>
                <a:gd name="T5" fmla="*/ 32565332 h 34"/>
                <a:gd name="T6" fmla="*/ 2086398 w 41"/>
                <a:gd name="T7" fmla="*/ 41216370 h 34"/>
                <a:gd name="T8" fmla="*/ 18980476 w 41"/>
                <a:gd name="T9" fmla="*/ 41216370 h 34"/>
                <a:gd name="T10" fmla="*/ 36288463 w 41"/>
                <a:gd name="T11" fmla="*/ 58762758 h 34"/>
                <a:gd name="T12" fmla="*/ 44735325 w 41"/>
                <a:gd name="T13" fmla="*/ 65200728 h 34"/>
                <a:gd name="T14" fmla="*/ 61629403 w 41"/>
                <a:gd name="T15" fmla="*/ 41216370 h 34"/>
                <a:gd name="T16" fmla="*/ 83208219 w 41"/>
                <a:gd name="T17" fmla="*/ 41216370 h 34"/>
                <a:gd name="T18" fmla="*/ 59539794 w 41"/>
                <a:gd name="T19" fmla="*/ 1976006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14" name="Freeform 231"/>
            <p:cNvSpPr>
              <a:spLocks/>
            </p:cNvSpPr>
            <p:nvPr userDrawn="1"/>
          </p:nvSpPr>
          <p:spPr bwMode="auto">
            <a:xfrm>
              <a:off x="996" y="3305"/>
              <a:ext cx="126" cy="318"/>
            </a:xfrm>
            <a:custGeom>
              <a:avLst/>
              <a:gdLst>
                <a:gd name="T0" fmla="*/ 46172130 w 25"/>
                <a:gd name="T1" fmla="*/ 4168223 h 63"/>
                <a:gd name="T2" fmla="*/ 37911762 w 25"/>
                <a:gd name="T3" fmla="*/ 36236943 h 63"/>
                <a:gd name="T4" fmla="*/ 14536625 w 25"/>
                <a:gd name="T5" fmla="*/ 42573966 h 63"/>
                <a:gd name="T6" fmla="*/ 14536625 w 25"/>
                <a:gd name="T7" fmla="*/ 48923992 h 63"/>
                <a:gd name="T8" fmla="*/ 35762504 w 25"/>
                <a:gd name="T9" fmla="*/ 72460227 h 63"/>
                <a:gd name="T10" fmla="*/ 24946251 w 25"/>
                <a:gd name="T11" fmla="*/ 95678538 h 63"/>
                <a:gd name="T12" fmla="*/ 0 w 25"/>
                <a:gd name="T13" fmla="*/ 117130969 h 63"/>
                <a:gd name="T14" fmla="*/ 10406426 w 25"/>
                <a:gd name="T15" fmla="*/ 123464812 h 63"/>
                <a:gd name="T16" fmla="*/ 33697077 w 25"/>
                <a:gd name="T17" fmla="*/ 131902488 h 63"/>
                <a:gd name="T18" fmla="*/ 48318213 w 25"/>
                <a:gd name="T19" fmla="*/ 121381004 h 63"/>
                <a:gd name="T20" fmla="*/ 52448387 w 25"/>
                <a:gd name="T21" fmla="*/ 29886256 h 63"/>
                <a:gd name="T22" fmla="*/ 52448387 w 25"/>
                <a:gd name="T23" fmla="*/ 4168223 h 63"/>
                <a:gd name="T24" fmla="*/ 46172130 w 25"/>
                <a:gd name="T25" fmla="*/ 416822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3081" name="Group 232"/>
          <p:cNvGrpSpPr>
            <a:grpSpLocks/>
          </p:cNvGrpSpPr>
          <p:nvPr/>
        </p:nvGrpSpPr>
        <p:grpSpPr bwMode="auto">
          <a:xfrm>
            <a:off x="6934200" y="-7938"/>
            <a:ext cx="2317750" cy="2063751"/>
            <a:chOff x="4080" y="-5"/>
            <a:chExt cx="1748" cy="1556"/>
          </a:xfrm>
        </p:grpSpPr>
        <p:sp>
          <p:nvSpPr>
            <p:cNvPr id="3087" name="Freeform 233"/>
            <p:cNvSpPr>
              <a:spLocks/>
            </p:cNvSpPr>
            <p:nvPr userDrawn="1"/>
          </p:nvSpPr>
          <p:spPr bwMode="auto">
            <a:xfrm>
              <a:off x="4161" y="-5"/>
              <a:ext cx="1586" cy="1443"/>
            </a:xfrm>
            <a:custGeom>
              <a:avLst/>
              <a:gdLst>
                <a:gd name="T0" fmla="*/ 339944 w 546"/>
                <a:gd name="T1" fmla="*/ 61042 h 497"/>
                <a:gd name="T2" fmla="*/ 162103 w 546"/>
                <a:gd name="T3" fmla="*/ 1039863 h 497"/>
                <a:gd name="T4" fmla="*/ 369991 w 546"/>
                <a:gd name="T5" fmla="*/ 5762242 h 497"/>
                <a:gd name="T6" fmla="*/ 795940 w 546"/>
                <a:gd name="T7" fmla="*/ 6701614 h 497"/>
                <a:gd name="T8" fmla="*/ 2325913 w 546"/>
                <a:gd name="T9" fmla="*/ 7065166 h 497"/>
                <a:gd name="T10" fmla="*/ 3006440 w 546"/>
                <a:gd name="T11" fmla="*/ 7256171 h 497"/>
                <a:gd name="T12" fmla="*/ 7653118 w 546"/>
                <a:gd name="T13" fmla="*/ 6963840 h 497"/>
                <a:gd name="T14" fmla="*/ 7847057 w 546"/>
                <a:gd name="T15" fmla="*/ 2448887 h 497"/>
                <a:gd name="T16" fmla="*/ 5433502 w 546"/>
                <a:gd name="T17" fmla="*/ 232933 h 497"/>
                <a:gd name="T18" fmla="*/ 3664264 w 546"/>
                <a:gd name="T19" fmla="*/ 424181 h 497"/>
                <a:gd name="T20" fmla="*/ 2914040 w 546"/>
                <a:gd name="T21" fmla="*/ 161735 h 497"/>
                <a:gd name="T22" fmla="*/ 2224955 w 546"/>
                <a:gd name="T23" fmla="*/ 29269 h 497"/>
                <a:gd name="T24" fmla="*/ 339944 w 546"/>
                <a:gd name="T25" fmla="*/ 61042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3088" name="Group 234"/>
            <p:cNvGrpSpPr>
              <a:grpSpLocks/>
            </p:cNvGrpSpPr>
            <p:nvPr userDrawn="1"/>
          </p:nvGrpSpPr>
          <p:grpSpPr bwMode="auto">
            <a:xfrm>
              <a:off x="4080" y="0"/>
              <a:ext cx="1748" cy="1551"/>
              <a:chOff x="2918" y="18"/>
              <a:chExt cx="2958" cy="2699"/>
            </a:xfrm>
          </p:grpSpPr>
          <p:sp>
            <p:nvSpPr>
              <p:cNvPr id="3089" name="Freeform 235"/>
              <p:cNvSpPr>
                <a:spLocks/>
              </p:cNvSpPr>
              <p:nvPr/>
            </p:nvSpPr>
            <p:spPr bwMode="auto">
              <a:xfrm>
                <a:off x="3060" y="18"/>
                <a:ext cx="490" cy="187"/>
              </a:xfrm>
              <a:custGeom>
                <a:avLst/>
                <a:gdLst>
                  <a:gd name="T0" fmla="*/ 152274562 w 97"/>
                  <a:gd name="T1" fmla="*/ 53648627 h 37"/>
                  <a:gd name="T2" fmla="*/ 195080113 w 97"/>
                  <a:gd name="T3" fmla="*/ 42964332 h 37"/>
                  <a:gd name="T4" fmla="*/ 197175611 w 97"/>
                  <a:gd name="T5" fmla="*/ 36649761 h 37"/>
                  <a:gd name="T6" fmla="*/ 188698621 w 97"/>
                  <a:gd name="T7" fmla="*/ 0 h 37"/>
                  <a:gd name="T8" fmla="*/ 53391052 w 97"/>
                  <a:gd name="T9" fmla="*/ 0 h 37"/>
                  <a:gd name="T10" fmla="*/ 21650928 w 97"/>
                  <a:gd name="T11" fmla="*/ 47247819 h 37"/>
                  <a:gd name="T12" fmla="*/ 152274562 w 97"/>
                  <a:gd name="T13" fmla="*/ 5364862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0" name="Freeform 236"/>
              <p:cNvSpPr>
                <a:spLocks noEditPoints="1"/>
              </p:cNvSpPr>
              <p:nvPr/>
            </p:nvSpPr>
            <p:spPr bwMode="auto">
              <a:xfrm>
                <a:off x="2918" y="18"/>
                <a:ext cx="2958" cy="2699"/>
              </a:xfrm>
              <a:custGeom>
                <a:avLst/>
                <a:gdLst>
                  <a:gd name="T0" fmla="*/ 1088800436 w 585"/>
                  <a:gd name="T1" fmla="*/ 2101389 h 534"/>
                  <a:gd name="T2" fmla="*/ 339289836 w 585"/>
                  <a:gd name="T3" fmla="*/ 0 h 534"/>
                  <a:gd name="T4" fmla="*/ 486263269 w 585"/>
                  <a:gd name="T5" fmla="*/ 45162428 h 534"/>
                  <a:gd name="T6" fmla="*/ 376057710 w 585"/>
                  <a:gd name="T7" fmla="*/ 83922332 h 534"/>
                  <a:gd name="T8" fmla="*/ 447389309 w 585"/>
                  <a:gd name="T9" fmla="*/ 152859543 h 534"/>
                  <a:gd name="T10" fmla="*/ 159807983 w 585"/>
                  <a:gd name="T11" fmla="*/ 129001884 h 534"/>
                  <a:gd name="T12" fmla="*/ 55939148 w 585"/>
                  <a:gd name="T13" fmla="*/ 135403897 h 534"/>
                  <a:gd name="T14" fmla="*/ 429891419 w 585"/>
                  <a:gd name="T15" fmla="*/ 1048140855 h 534"/>
                  <a:gd name="T16" fmla="*/ 311078763 w 585"/>
                  <a:gd name="T17" fmla="*/ 734254934 h 534"/>
                  <a:gd name="T18" fmla="*/ 226895716 w 585"/>
                  <a:gd name="T19" fmla="*/ 809175969 h 534"/>
                  <a:gd name="T20" fmla="*/ 202978648 w 585"/>
                  <a:gd name="T21" fmla="*/ 936495447 h 534"/>
                  <a:gd name="T22" fmla="*/ 267891685 w 585"/>
                  <a:gd name="T23" fmla="*/ 570293373 h 534"/>
                  <a:gd name="T24" fmla="*/ 330765188 w 585"/>
                  <a:gd name="T25" fmla="*/ 490652044 h 534"/>
                  <a:gd name="T26" fmla="*/ 451702947 w 585"/>
                  <a:gd name="T27" fmla="*/ 510208568 h 534"/>
                  <a:gd name="T28" fmla="*/ 406393982 w 585"/>
                  <a:gd name="T29" fmla="*/ 658849721 h 534"/>
                  <a:gd name="T30" fmla="*/ 414931180 w 585"/>
                  <a:gd name="T31" fmla="*/ 850036474 h 534"/>
                  <a:gd name="T32" fmla="*/ 1112717504 w 585"/>
                  <a:gd name="T33" fmla="*/ 1039624398 h 534"/>
                  <a:gd name="T34" fmla="*/ 981137008 w 585"/>
                  <a:gd name="T35" fmla="*/ 919040336 h 534"/>
                  <a:gd name="T36" fmla="*/ 918260253 w 585"/>
                  <a:gd name="T37" fmla="*/ 742774636 h 534"/>
                  <a:gd name="T38" fmla="*/ 855469098 w 585"/>
                  <a:gd name="T39" fmla="*/ 581329432 h 534"/>
                  <a:gd name="T40" fmla="*/ 993888410 w 585"/>
                  <a:gd name="T41" fmla="*/ 551069710 h 534"/>
                  <a:gd name="T42" fmla="*/ 879386166 w 585"/>
                  <a:gd name="T43" fmla="*/ 479948871 h 534"/>
                  <a:gd name="T44" fmla="*/ 948595888 w 585"/>
                  <a:gd name="T45" fmla="*/ 486351551 h 534"/>
                  <a:gd name="T46" fmla="*/ 946490318 w 585"/>
                  <a:gd name="T47" fmla="*/ 449708669 h 534"/>
                  <a:gd name="T48" fmla="*/ 812285367 w 585"/>
                  <a:gd name="T49" fmla="*/ 454009955 h 534"/>
                  <a:gd name="T50" fmla="*/ 771303106 w 585"/>
                  <a:gd name="T51" fmla="*/ 738473986 h 534"/>
                  <a:gd name="T52" fmla="*/ 749927526 w 585"/>
                  <a:gd name="T53" fmla="*/ 494871223 h 534"/>
                  <a:gd name="T54" fmla="*/ 715264555 w 585"/>
                  <a:gd name="T55" fmla="*/ 391824404 h 534"/>
                  <a:gd name="T56" fmla="*/ 749927526 w 585"/>
                  <a:gd name="T57" fmla="*/ 292564726 h 534"/>
                  <a:gd name="T58" fmla="*/ 732429020 w 585"/>
                  <a:gd name="T59" fmla="*/ 212927436 h 534"/>
                  <a:gd name="T60" fmla="*/ 715264555 w 585"/>
                  <a:gd name="T61" fmla="*/ 133303170 h 534"/>
                  <a:gd name="T62" fmla="*/ 797325745 w 585"/>
                  <a:gd name="T63" fmla="*/ 221862869 h 534"/>
                  <a:gd name="T64" fmla="*/ 896451333 w 585"/>
                  <a:gd name="T65" fmla="*/ 101361066 h 534"/>
                  <a:gd name="T66" fmla="*/ 883699805 w 585"/>
                  <a:gd name="T67" fmla="*/ 204424009 h 534"/>
                  <a:gd name="T68" fmla="*/ 866535335 w 585"/>
                  <a:gd name="T69" fmla="*/ 279829242 h 534"/>
                  <a:gd name="T70" fmla="*/ 866535335 w 585"/>
                  <a:gd name="T71" fmla="*/ 389706765 h 534"/>
                  <a:gd name="T72" fmla="*/ 1205424531 w 585"/>
                  <a:gd name="T73" fmla="*/ 389706765 h 534"/>
                  <a:gd name="T74" fmla="*/ 1196884138 w 585"/>
                  <a:gd name="T75" fmla="*/ 163546592 h 534"/>
                  <a:gd name="T76" fmla="*/ 537974479 w 585"/>
                  <a:gd name="T77" fmla="*/ 148640516 h 534"/>
                  <a:gd name="T78" fmla="*/ 633306141 w 585"/>
                  <a:gd name="T79" fmla="*/ 200204982 h 534"/>
                  <a:gd name="T80" fmla="*/ 369642521 w 585"/>
                  <a:gd name="T81" fmla="*/ 419967099 h 534"/>
                  <a:gd name="T82" fmla="*/ 149161994 w 585"/>
                  <a:gd name="T83" fmla="*/ 210826042 h 534"/>
                  <a:gd name="T84" fmla="*/ 412743261 w 585"/>
                  <a:gd name="T85" fmla="*/ 228264781 h 534"/>
                  <a:gd name="T86" fmla="*/ 475183966 w 585"/>
                  <a:gd name="T87" fmla="*/ 226164156 h 534"/>
                  <a:gd name="T88" fmla="*/ 652490450 w 585"/>
                  <a:gd name="T89" fmla="*/ 260622647 h 534"/>
                  <a:gd name="T90" fmla="*/ 596534890 w 585"/>
                  <a:gd name="T91" fmla="*/ 551069710 h 534"/>
                  <a:gd name="T92" fmla="*/ 561892214 w 585"/>
                  <a:gd name="T93" fmla="*/ 294748374 h 534"/>
                  <a:gd name="T94" fmla="*/ 369642521 w 585"/>
                  <a:gd name="T95" fmla="*/ 419967099 h 534"/>
                  <a:gd name="T96" fmla="*/ 482035999 w 585"/>
                  <a:gd name="T97" fmla="*/ 484250157 h 534"/>
                  <a:gd name="T98" fmla="*/ 533661482 w 585"/>
                  <a:gd name="T99" fmla="*/ 340243663 h 534"/>
                  <a:gd name="T100" fmla="*/ 704201665 w 585"/>
                  <a:gd name="T101" fmla="*/ 628592607 h 534"/>
                  <a:gd name="T102" fmla="*/ 464454987 w 585"/>
                  <a:gd name="T103" fmla="*/ 690774918 h 534"/>
                  <a:gd name="T104" fmla="*/ 667450047 w 585"/>
                  <a:gd name="T105" fmla="*/ 596232163 h 534"/>
                  <a:gd name="T106" fmla="*/ 687136473 w 585"/>
                  <a:gd name="T107" fmla="*/ 286145802 h 534"/>
                  <a:gd name="T108" fmla="*/ 676407524 w 585"/>
                  <a:gd name="T109" fmla="*/ 458644108 h 534"/>
                  <a:gd name="T110" fmla="*/ 646058181 w 585"/>
                  <a:gd name="T111" fmla="*/ 310085719 h 534"/>
                  <a:gd name="T112" fmla="*/ 1095636050 w 585"/>
                  <a:gd name="T113" fmla="*/ 385406116 h 534"/>
                  <a:gd name="T114" fmla="*/ 996010261 w 585"/>
                  <a:gd name="T115" fmla="*/ 348763365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1" name="Freeform 237"/>
              <p:cNvSpPr>
                <a:spLocks/>
              </p:cNvSpPr>
              <p:nvPr/>
            </p:nvSpPr>
            <p:spPr bwMode="auto">
              <a:xfrm>
                <a:off x="3621" y="1287"/>
                <a:ext cx="238" cy="283"/>
              </a:xfrm>
              <a:custGeom>
                <a:avLst/>
                <a:gdLst>
                  <a:gd name="T0" fmla="*/ 87775838 w 47"/>
                  <a:gd name="T1" fmla="*/ 32330572 h 56"/>
                  <a:gd name="T2" fmla="*/ 59247447 w 47"/>
                  <a:gd name="T3" fmla="*/ 120378209 h 56"/>
                  <a:gd name="T4" fmla="*/ 87775838 w 47"/>
                  <a:gd name="T5" fmla="*/ 3233057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2" name="Freeform 238"/>
              <p:cNvSpPr>
                <a:spLocks/>
              </p:cNvSpPr>
              <p:nvPr/>
            </p:nvSpPr>
            <p:spPr bwMode="auto">
              <a:xfrm>
                <a:off x="3403" y="1403"/>
                <a:ext cx="208" cy="379"/>
              </a:xfrm>
              <a:custGeom>
                <a:avLst/>
                <a:gdLst>
                  <a:gd name="T0" fmla="*/ 42126372 w 41"/>
                  <a:gd name="T1" fmla="*/ 57815566 h 75"/>
                  <a:gd name="T2" fmla="*/ 26732338 w 41"/>
                  <a:gd name="T3" fmla="*/ 148434728 h 75"/>
                  <a:gd name="T4" fmla="*/ 89075787 w 41"/>
                  <a:gd name="T5" fmla="*/ 96514877 h 75"/>
                  <a:gd name="T6" fmla="*/ 82512763 w 41"/>
                  <a:gd name="T7" fmla="*/ 51422407 h 75"/>
                  <a:gd name="T8" fmla="*/ 42126372 w 41"/>
                  <a:gd name="T9" fmla="*/ 5781556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3" name="Freeform 239"/>
              <p:cNvSpPr>
                <a:spLocks/>
              </p:cNvSpPr>
              <p:nvPr/>
            </p:nvSpPr>
            <p:spPr bwMode="auto">
              <a:xfrm>
                <a:off x="3272" y="645"/>
                <a:ext cx="683" cy="318"/>
              </a:xfrm>
              <a:custGeom>
                <a:avLst/>
                <a:gdLst>
                  <a:gd name="T0" fmla="*/ 243409786 w 135"/>
                  <a:gd name="T1" fmla="*/ 8434465 h 63"/>
                  <a:gd name="T2" fmla="*/ 51916909 w 135"/>
                  <a:gd name="T3" fmla="*/ 8434465 h 63"/>
                  <a:gd name="T4" fmla="*/ 4325333 w 135"/>
                  <a:gd name="T5" fmla="*/ 53092240 h 63"/>
                  <a:gd name="T6" fmla="*/ 130483720 w 135"/>
                  <a:gd name="T7" fmla="*/ 123464812 h 63"/>
                  <a:gd name="T8" fmla="*/ 208629392 w 135"/>
                  <a:gd name="T9" fmla="*/ 115047186 h 63"/>
                  <a:gd name="T10" fmla="*/ 245524744 w 135"/>
                  <a:gd name="T11" fmla="*/ 112946538 h 63"/>
                  <a:gd name="T12" fmla="*/ 243409786 w 135"/>
                  <a:gd name="T13" fmla="*/ 8434465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4" name="Freeform 240"/>
              <p:cNvSpPr>
                <a:spLocks/>
              </p:cNvSpPr>
              <p:nvPr/>
            </p:nvSpPr>
            <p:spPr bwMode="auto">
              <a:xfrm>
                <a:off x="4046" y="1545"/>
                <a:ext cx="490" cy="515"/>
              </a:xfrm>
              <a:custGeom>
                <a:avLst/>
                <a:gdLst>
                  <a:gd name="T0" fmla="*/ 143284401 w 97"/>
                  <a:gd name="T1" fmla="*/ 10535784 h 102"/>
                  <a:gd name="T2" fmla="*/ 66564990 w 97"/>
                  <a:gd name="T3" fmla="*/ 10535784 h 102"/>
                  <a:gd name="T4" fmla="*/ 25854936 w 97"/>
                  <a:gd name="T5" fmla="*/ 121618512 h 102"/>
                  <a:gd name="T6" fmla="*/ 169225309 w 97"/>
                  <a:gd name="T7" fmla="*/ 132154145 h 102"/>
                  <a:gd name="T8" fmla="*/ 143284401 w 97"/>
                  <a:gd name="T9" fmla="*/ 10535784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5" name="Freeform 241"/>
              <p:cNvSpPr>
                <a:spLocks/>
              </p:cNvSpPr>
              <p:nvPr/>
            </p:nvSpPr>
            <p:spPr bwMode="auto">
              <a:xfrm>
                <a:off x="5173" y="1024"/>
                <a:ext cx="501" cy="96"/>
              </a:xfrm>
              <a:custGeom>
                <a:avLst/>
                <a:gdLst>
                  <a:gd name="T0" fmla="*/ 32718741 w 99"/>
                  <a:gd name="T1" fmla="*/ 0 h 19"/>
                  <a:gd name="T2" fmla="*/ 86869063 w 99"/>
                  <a:gd name="T3" fmla="*/ 32277827 h 19"/>
                  <a:gd name="T4" fmla="*/ 32718741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6" name="Freeform 242"/>
              <p:cNvSpPr>
                <a:spLocks/>
              </p:cNvSpPr>
              <p:nvPr/>
            </p:nvSpPr>
            <p:spPr bwMode="auto">
              <a:xfrm>
                <a:off x="5340" y="1004"/>
                <a:ext cx="385" cy="237"/>
              </a:xfrm>
              <a:custGeom>
                <a:avLst/>
                <a:gdLst>
                  <a:gd name="T0" fmla="*/ 45968048 w 76"/>
                  <a:gd name="T1" fmla="*/ 78171102 h 47"/>
                  <a:gd name="T2" fmla="*/ 153922833 w 76"/>
                  <a:gd name="T3" fmla="*/ 35970105 h 47"/>
                  <a:gd name="T4" fmla="*/ 105386359 w 76"/>
                  <a:gd name="T5" fmla="*/ 6295401 h 47"/>
                  <a:gd name="T6" fmla="*/ 41607882 w 76"/>
                  <a:gd name="T7" fmla="*/ 67321383 h 47"/>
                  <a:gd name="T8" fmla="*/ 45968048 w 76"/>
                  <a:gd name="T9" fmla="*/ 78171102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7" name="Freeform 243"/>
              <p:cNvSpPr>
                <a:spLocks/>
              </p:cNvSpPr>
              <p:nvPr/>
            </p:nvSpPr>
            <p:spPr bwMode="auto">
              <a:xfrm>
                <a:off x="5325" y="1201"/>
                <a:ext cx="415" cy="187"/>
              </a:xfrm>
              <a:custGeom>
                <a:avLst/>
                <a:gdLst>
                  <a:gd name="T0" fmla="*/ 156643122 w 82"/>
                  <a:gd name="T1" fmla="*/ 12801489 h 37"/>
                  <a:gd name="T2" fmla="*/ 52041840 w 82"/>
                  <a:gd name="T3" fmla="*/ 36649761 h 37"/>
                  <a:gd name="T4" fmla="*/ 37001223 w 82"/>
                  <a:gd name="T5" fmla="*/ 55765821 h 37"/>
                  <a:gd name="T6" fmla="*/ 165667104 w 82"/>
                  <a:gd name="T7" fmla="*/ 49365144 h 37"/>
                  <a:gd name="T8" fmla="*/ 178589976 w 82"/>
                  <a:gd name="T9" fmla="*/ 42964332 h 37"/>
                  <a:gd name="T10" fmla="*/ 178589976 w 82"/>
                  <a:gd name="T11" fmla="*/ 0 h 37"/>
                  <a:gd name="T12" fmla="*/ 156643122 w 82"/>
                  <a:gd name="T13" fmla="*/ 1280148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8" name="Freeform 244"/>
              <p:cNvSpPr>
                <a:spLocks/>
              </p:cNvSpPr>
              <p:nvPr/>
            </p:nvSpPr>
            <p:spPr bwMode="auto">
              <a:xfrm>
                <a:off x="5001" y="1378"/>
                <a:ext cx="698" cy="167"/>
              </a:xfrm>
              <a:custGeom>
                <a:avLst/>
                <a:gdLst>
                  <a:gd name="T0" fmla="*/ 45392452 w 138"/>
                  <a:gd name="T1" fmla="*/ 2134133 h 33"/>
                  <a:gd name="T2" fmla="*/ 17111773 w 138"/>
                  <a:gd name="T3" fmla="*/ 30518405 h 33"/>
                  <a:gd name="T4" fmla="*/ 123385794 w 138"/>
                  <a:gd name="T5" fmla="*/ 47767481 h 33"/>
                  <a:gd name="T6" fmla="*/ 253570467 w 138"/>
                  <a:gd name="T7" fmla="*/ 49901614 h 33"/>
                  <a:gd name="T8" fmla="*/ 247125636 w 138"/>
                  <a:gd name="T9" fmla="*/ 17165743 h 33"/>
                  <a:gd name="T10" fmla="*/ 177768982 w 138"/>
                  <a:gd name="T11" fmla="*/ 6465380 h 33"/>
                  <a:gd name="T12" fmla="*/ 45392452 w 138"/>
                  <a:gd name="T13" fmla="*/ 2134133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99" name="Freeform 245"/>
              <p:cNvSpPr>
                <a:spLocks/>
              </p:cNvSpPr>
              <p:nvPr/>
            </p:nvSpPr>
            <p:spPr bwMode="auto">
              <a:xfrm>
                <a:off x="5077" y="1540"/>
                <a:ext cx="567" cy="146"/>
              </a:xfrm>
              <a:custGeom>
                <a:avLst/>
                <a:gdLst>
                  <a:gd name="T0" fmla="*/ 213996730 w 112"/>
                  <a:gd name="T1" fmla="*/ 39600134 h 29"/>
                  <a:gd name="T2" fmla="*/ 224820816 w 112"/>
                  <a:gd name="T3" fmla="*/ 8273090 h 29"/>
                  <a:gd name="T4" fmla="*/ 161760200 w 112"/>
                  <a:gd name="T5" fmla="*/ 20663440 h 29"/>
                  <a:gd name="T6" fmla="*/ 78495753 w 112"/>
                  <a:gd name="T7" fmla="*/ 12374280 h 29"/>
                  <a:gd name="T8" fmla="*/ 4342997 w 112"/>
                  <a:gd name="T9" fmla="*/ 8273090 h 29"/>
                  <a:gd name="T10" fmla="*/ 213996730 w 112"/>
                  <a:gd name="T11" fmla="*/ 39600134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00" name="Freeform 246"/>
              <p:cNvSpPr>
                <a:spLocks/>
              </p:cNvSpPr>
              <p:nvPr/>
            </p:nvSpPr>
            <p:spPr bwMode="auto">
              <a:xfrm>
                <a:off x="5042" y="1656"/>
                <a:ext cx="581" cy="480"/>
              </a:xfrm>
              <a:custGeom>
                <a:avLst/>
                <a:gdLst>
                  <a:gd name="T0" fmla="*/ 6385276 w 115"/>
                  <a:gd name="T1" fmla="*/ 113821506 h 95"/>
                  <a:gd name="T2" fmla="*/ 55626249 w 115"/>
                  <a:gd name="T3" fmla="*/ 115935749 h 95"/>
                  <a:gd name="T4" fmla="*/ 107374721 w 115"/>
                  <a:gd name="T5" fmla="*/ 165185336 h 95"/>
                  <a:gd name="T6" fmla="*/ 126531367 w 115"/>
                  <a:gd name="T7" fmla="*/ 180076098 h 95"/>
                  <a:gd name="T8" fmla="*/ 173575983 w 115"/>
                  <a:gd name="T9" fmla="*/ 111724138 h 95"/>
                  <a:gd name="T10" fmla="*/ 238095801 w 115"/>
                  <a:gd name="T11" fmla="*/ 111724138 h 95"/>
                  <a:gd name="T12" fmla="*/ 169366668 w 115"/>
                  <a:gd name="T13" fmla="*/ 57752155 h 95"/>
                  <a:gd name="T14" fmla="*/ 79387047 w 115"/>
                  <a:gd name="T15" fmla="*/ 34391970 h 95"/>
                  <a:gd name="T16" fmla="*/ 25874249 w 115"/>
                  <a:gd name="T17" fmla="*/ 87931973 h 95"/>
                  <a:gd name="T18" fmla="*/ 6385276 w 115"/>
                  <a:gd name="T19" fmla="*/ 11382150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01" name="Freeform 247"/>
              <p:cNvSpPr>
                <a:spLocks/>
              </p:cNvSpPr>
              <p:nvPr/>
            </p:nvSpPr>
            <p:spPr bwMode="auto">
              <a:xfrm>
                <a:off x="5421" y="1464"/>
                <a:ext cx="329" cy="854"/>
              </a:xfrm>
              <a:custGeom>
                <a:avLst/>
                <a:gdLst>
                  <a:gd name="T0" fmla="*/ 111147548 w 65"/>
                  <a:gd name="T1" fmla="*/ 85900560 h 169"/>
                  <a:gd name="T2" fmla="*/ 47838088 w 65"/>
                  <a:gd name="T3" fmla="*/ 105430272 h 169"/>
                  <a:gd name="T4" fmla="*/ 47838088 w 65"/>
                  <a:gd name="T5" fmla="*/ 126709471 h 169"/>
                  <a:gd name="T6" fmla="*/ 109028176 w 65"/>
                  <a:gd name="T7" fmla="*/ 193429742 h 169"/>
                  <a:gd name="T8" fmla="*/ 74135812 w 65"/>
                  <a:gd name="T9" fmla="*/ 253422029 h 169"/>
                  <a:gd name="T10" fmla="*/ 0 w 65"/>
                  <a:gd name="T11" fmla="*/ 318040176 h 169"/>
                  <a:gd name="T12" fmla="*/ 37028211 w 65"/>
                  <a:gd name="T13" fmla="*/ 332943517 h 169"/>
                  <a:gd name="T14" fmla="*/ 102553390 w 65"/>
                  <a:gd name="T15" fmla="*/ 356753396 h 169"/>
                  <a:gd name="T16" fmla="*/ 137445242 w 65"/>
                  <a:gd name="T17" fmla="*/ 348245338 h 169"/>
                  <a:gd name="T18" fmla="*/ 141700968 w 65"/>
                  <a:gd name="T19" fmla="*/ 0 h 169"/>
                  <a:gd name="T20" fmla="*/ 111147548 w 65"/>
                  <a:gd name="T21" fmla="*/ 85900560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3082" name="Rectangle 248"/>
          <p:cNvSpPr>
            <a:spLocks noGrp="1" noRot="1" noChangeArrowheads="1"/>
          </p:cNvSpPr>
          <p:nvPr>
            <p:ph type="title"/>
          </p:nvPr>
        </p:nvSpPr>
        <p:spPr bwMode="auto">
          <a:xfrm>
            <a:off x="298450"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83"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4394"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endParaRPr lang="en-US" altLang="zh-CN"/>
          </a:p>
        </p:txBody>
      </p:sp>
      <p:sp>
        <p:nvSpPr>
          <p:cNvPr id="134395"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zh-CN"/>
          </a:p>
        </p:txBody>
      </p:sp>
      <p:sp>
        <p:nvSpPr>
          <p:cNvPr id="134396"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ea typeface="+mn-ea"/>
              </a:defRPr>
            </a:lvl1pPr>
          </a:lstStyle>
          <a:p>
            <a:pPr>
              <a:defRPr/>
            </a:pPr>
            <a:fld id="{21C9F9FD-EB3D-4402-BF21-5D43087E80B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93"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 id="2147484695" r:id="rId12"/>
  </p:sldLayoutIdLst>
  <p:transition>
    <p:strips dir="ld"/>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229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9629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ea typeface="+mn-ea"/>
              </a:defRPr>
            </a:lvl1pPr>
          </a:lstStyle>
          <a:p>
            <a:pPr>
              <a:defRPr/>
            </a:pPr>
            <a:endParaRPr lang="en-US" altLang="zh-CN"/>
          </a:p>
        </p:txBody>
      </p:sp>
      <p:sp>
        <p:nvSpPr>
          <p:cNvPr id="39629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ea typeface="+mn-ea"/>
              </a:defRPr>
            </a:lvl1pPr>
          </a:lstStyle>
          <a:p>
            <a:pPr>
              <a:defRPr/>
            </a:pPr>
            <a:endParaRPr lang="en-US" altLang="zh-CN"/>
          </a:p>
        </p:txBody>
      </p:sp>
      <p:sp>
        <p:nvSpPr>
          <p:cNvPr id="396294"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ea typeface="+mn-ea"/>
              </a:defRPr>
            </a:lvl1pPr>
          </a:lstStyle>
          <a:p>
            <a:pPr>
              <a:defRPr/>
            </a:pPr>
            <a:fld id="{F0E87766-9506-4A36-BEB2-426D543AB4D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82" r:id="rId1"/>
    <p:sldLayoutId id="2147484783" r:id="rId2"/>
    <p:sldLayoutId id="2147484784" r:id="rId3"/>
    <p:sldLayoutId id="2147484785" r:id="rId4"/>
    <p:sldLayoutId id="2147484786" r:id="rId5"/>
    <p:sldLayoutId id="2147484787" r:id="rId6"/>
    <p:sldLayoutId id="2147484788" r:id="rId7"/>
    <p:sldLayoutId id="2147484789" r:id="rId8"/>
    <p:sldLayoutId id="2147484790" r:id="rId9"/>
    <p:sldLayoutId id="2147484791" r:id="rId10"/>
    <p:sldLayoutId id="214748479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a typeface="宋体" pitchFamily="2" charset="-122"/>
            </a:endParaRPr>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a typeface="宋体" pitchFamily="2" charset="-122"/>
            </a:endParaRPr>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a typeface="宋体" pitchFamily="2" charset="-122"/>
            </a:endParaRPr>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a typeface="宋体" pitchFamily="2" charset="-122"/>
            </a:endParaRPr>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a typeface="宋体" pitchFamily="2" charset="-122"/>
            </a:endParaRPr>
          </a:p>
        </p:txBody>
      </p:sp>
      <p:sp>
        <p:nvSpPr>
          <p:cNvPr id="410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a typeface="宋体" pitchFamily="2" charset="-122"/>
            </a:endParaRPr>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a typeface="宋体" pitchFamily="2" charset="-122"/>
            </a:endParaRPr>
          </a:p>
        </p:txBody>
      </p:sp>
      <p:sp>
        <p:nvSpPr>
          <p:cNvPr id="4105" name="Rectangle 9"/>
          <p:cNvSpPr>
            <a:spLocks noGrp="1" noChangeArrowheads="1"/>
          </p:cNvSpPr>
          <p:nvPr>
            <p:ph type="title"/>
          </p:nvPr>
        </p:nvSpPr>
        <p:spPr bwMode="auto">
          <a:xfrm>
            <a:off x="1150938" y="1066800"/>
            <a:ext cx="7793037"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180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mn-lt"/>
                <a:ea typeface="+mn-ea"/>
              </a:defRPr>
            </a:lvl1pPr>
          </a:lstStyle>
          <a:p>
            <a:pPr>
              <a:defRPr/>
            </a:pPr>
            <a:endParaRPr lang="en-US" altLang="zh-CN"/>
          </a:p>
        </p:txBody>
      </p:sp>
      <p:sp>
        <p:nvSpPr>
          <p:cNvPr id="16180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mn-lt"/>
                <a:ea typeface="+mn-ea"/>
              </a:defRPr>
            </a:lvl1pPr>
          </a:lstStyle>
          <a:p>
            <a:pPr>
              <a:defRPr/>
            </a:pPr>
            <a:endParaRPr lang="en-US" altLang="zh-CN"/>
          </a:p>
        </p:txBody>
      </p:sp>
      <p:sp>
        <p:nvSpPr>
          <p:cNvPr id="16180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mn-lt"/>
                <a:ea typeface="+mn-ea"/>
              </a:defRPr>
            </a:lvl1pPr>
          </a:lstStyle>
          <a:p>
            <a:pPr>
              <a:defRPr/>
            </a:pPr>
            <a:fld id="{8807EE93-928D-463E-B65F-A0940AA2283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94"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ahoma" pitchFamily="34" charset="0"/>
          <a:ea typeface="宋体" pitchFamily="2" charset="-122"/>
        </a:defRPr>
      </a:lvl2pPr>
      <a:lvl3pPr algn="l" rtl="0" eaLnBrk="0" fontAlgn="base" hangingPunct="0">
        <a:spcBef>
          <a:spcPct val="0"/>
        </a:spcBef>
        <a:spcAft>
          <a:spcPct val="0"/>
        </a:spcAft>
        <a:defRPr sz="4000" b="1">
          <a:solidFill>
            <a:schemeClr val="tx2"/>
          </a:solidFill>
          <a:latin typeface="Tahoma" pitchFamily="34" charset="0"/>
          <a:ea typeface="宋体" pitchFamily="2" charset="-122"/>
        </a:defRPr>
      </a:lvl3pPr>
      <a:lvl4pPr algn="l" rtl="0" eaLnBrk="0" fontAlgn="base" hangingPunct="0">
        <a:spcBef>
          <a:spcPct val="0"/>
        </a:spcBef>
        <a:spcAft>
          <a:spcPct val="0"/>
        </a:spcAft>
        <a:defRPr sz="4000" b="1">
          <a:solidFill>
            <a:schemeClr val="tx2"/>
          </a:solidFill>
          <a:latin typeface="Tahoma" pitchFamily="34" charset="0"/>
          <a:ea typeface="宋体" pitchFamily="2" charset="-122"/>
        </a:defRPr>
      </a:lvl4pPr>
      <a:lvl5pPr algn="l" rtl="0" eaLnBrk="0" fontAlgn="base" hangingPunct="0">
        <a:spcBef>
          <a:spcPct val="0"/>
        </a:spcBef>
        <a:spcAft>
          <a:spcPct val="0"/>
        </a:spcAft>
        <a:defRPr sz="4000" b="1">
          <a:solidFill>
            <a:schemeClr val="tx2"/>
          </a:solidFill>
          <a:latin typeface="Tahoma" pitchFamily="34" charset="0"/>
          <a:ea typeface="宋体" pitchFamily="2" charset="-122"/>
        </a:defRPr>
      </a:lvl5pPr>
      <a:lvl6pPr marL="457200" algn="l" rtl="0" fontAlgn="base">
        <a:spcBef>
          <a:spcPct val="0"/>
        </a:spcBef>
        <a:spcAft>
          <a:spcPct val="0"/>
        </a:spcAft>
        <a:defRPr sz="4000" b="1">
          <a:solidFill>
            <a:schemeClr val="tx2"/>
          </a:solidFill>
          <a:latin typeface="Tahoma" pitchFamily="34" charset="0"/>
          <a:ea typeface="宋体" pitchFamily="2" charset="-122"/>
        </a:defRPr>
      </a:lvl6pPr>
      <a:lvl7pPr marL="914400" algn="l" rtl="0" fontAlgn="base">
        <a:spcBef>
          <a:spcPct val="0"/>
        </a:spcBef>
        <a:spcAft>
          <a:spcPct val="0"/>
        </a:spcAft>
        <a:defRPr sz="4000" b="1">
          <a:solidFill>
            <a:schemeClr val="tx2"/>
          </a:solidFill>
          <a:latin typeface="Tahoma" pitchFamily="34" charset="0"/>
          <a:ea typeface="宋体" pitchFamily="2" charset="-122"/>
        </a:defRPr>
      </a:lvl7pPr>
      <a:lvl8pPr marL="1371600" algn="l" rtl="0" fontAlgn="base">
        <a:spcBef>
          <a:spcPct val="0"/>
        </a:spcBef>
        <a:spcAft>
          <a:spcPct val="0"/>
        </a:spcAft>
        <a:defRPr sz="4000" b="1">
          <a:solidFill>
            <a:schemeClr val="tx2"/>
          </a:solidFill>
          <a:latin typeface="Tahoma" pitchFamily="34" charset="0"/>
          <a:ea typeface="宋体" pitchFamily="2" charset="-122"/>
        </a:defRPr>
      </a:lvl8pPr>
      <a:lvl9pPr marL="1828800" algn="l" rtl="0" fontAlgn="base">
        <a:spcBef>
          <a:spcPct val="0"/>
        </a:spcBef>
        <a:spcAft>
          <a:spcPct val="0"/>
        </a:spcAft>
        <a:defRPr sz="40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第五章 数组与广义表</a:t>
            </a:r>
          </a:p>
        </p:txBody>
      </p:sp>
      <p:sp>
        <p:nvSpPr>
          <p:cNvPr id="512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901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ea typeface="+mn-ea"/>
              </a:defRPr>
            </a:lvl1pPr>
          </a:lstStyle>
          <a:p>
            <a:pPr>
              <a:defRPr/>
            </a:pPr>
            <a:endParaRPr lang="en-US" altLang="zh-CN"/>
          </a:p>
        </p:txBody>
      </p:sp>
      <p:sp>
        <p:nvSpPr>
          <p:cNvPr id="29901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ea typeface="+mn-ea"/>
              </a:defRPr>
            </a:lvl1pPr>
          </a:lstStyle>
          <a:p>
            <a:pPr>
              <a:defRPr/>
            </a:pPr>
            <a:endParaRPr lang="en-US" altLang="zh-CN"/>
          </a:p>
        </p:txBody>
      </p:sp>
      <p:sp>
        <p:nvSpPr>
          <p:cNvPr id="299014"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ea typeface="+mn-ea"/>
              </a:defRPr>
            </a:lvl1pPr>
          </a:lstStyle>
          <a:p>
            <a:pPr>
              <a:defRPr/>
            </a:pPr>
            <a:fld id="{AEF09DAF-6551-431C-9F41-26449F45D168}" type="slidenum">
              <a:rPr lang="en-US" altLang="zh-CN"/>
              <a:pPr>
                <a:defRPr/>
              </a:pPr>
              <a:t>‹#›</a:t>
            </a:fld>
            <a:endParaRPr lang="en-US" altLang="zh-CN"/>
          </a:p>
        </p:txBody>
      </p:sp>
      <p:sp>
        <p:nvSpPr>
          <p:cNvPr id="5127" name="Text Box 7"/>
          <p:cNvSpPr txBox="1">
            <a:spLocks noChangeArrowheads="1"/>
          </p:cNvSpPr>
          <p:nvPr/>
        </p:nvSpPr>
        <p:spPr bwMode="auto">
          <a:xfrm>
            <a:off x="6616700" y="0"/>
            <a:ext cx="2474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r" eaLnBrk="1" hangingPunct="1">
              <a:spcBef>
                <a:spcPct val="50000"/>
              </a:spcBef>
              <a:defRPr/>
            </a:pPr>
            <a:r>
              <a:rPr lang="zh-CN" altLang="en-US" sz="2000" b="1" smtClean="0">
                <a:solidFill>
                  <a:schemeClr val="bg1"/>
                </a:solidFill>
                <a:latin typeface="Arial" charset="0"/>
                <a:ea typeface="华文新魏" pitchFamily="2" charset="-122"/>
              </a:rPr>
              <a:t>）</a:t>
            </a:r>
          </a:p>
        </p:txBody>
      </p:sp>
      <p:sp>
        <p:nvSpPr>
          <p:cNvPr id="5128" name="Rectangle 8"/>
          <p:cNvSpPr>
            <a:spLocks noChangeArrowheads="1"/>
          </p:cNvSpPr>
          <p:nvPr userDrawn="1"/>
        </p:nvSpPr>
        <p:spPr bwMode="auto">
          <a:xfrm>
            <a:off x="0" y="977900"/>
            <a:ext cx="8991600" cy="76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transition/>
  <p:txStyles>
    <p:titleStyle>
      <a:lvl1pPr algn="ctr" rtl="0" eaLnBrk="0" fontAlgn="base" hangingPunct="0">
        <a:spcBef>
          <a:spcPct val="0"/>
        </a:spcBef>
        <a:spcAft>
          <a:spcPct val="0"/>
        </a:spcAft>
        <a:defRPr sz="4400" b="1">
          <a:solidFill>
            <a:srgbClr val="663300"/>
          </a:solidFill>
          <a:latin typeface="+mj-lt"/>
          <a:ea typeface="+mj-ea"/>
          <a:cs typeface="+mj-cs"/>
        </a:defRPr>
      </a:lvl1pPr>
      <a:lvl2pPr algn="ctr" rtl="0" eaLnBrk="0" fontAlgn="base" hangingPunct="0">
        <a:spcBef>
          <a:spcPct val="0"/>
        </a:spcBef>
        <a:spcAft>
          <a:spcPct val="0"/>
        </a:spcAft>
        <a:defRPr sz="4400" b="1">
          <a:solidFill>
            <a:srgbClr val="663300"/>
          </a:solidFill>
          <a:latin typeface="Times New Roman" pitchFamily="18" charset="0"/>
          <a:ea typeface="宋体" pitchFamily="2" charset="-122"/>
        </a:defRPr>
      </a:lvl2pPr>
      <a:lvl3pPr algn="ctr" rtl="0" eaLnBrk="0" fontAlgn="base" hangingPunct="0">
        <a:spcBef>
          <a:spcPct val="0"/>
        </a:spcBef>
        <a:spcAft>
          <a:spcPct val="0"/>
        </a:spcAft>
        <a:defRPr sz="4400" b="1">
          <a:solidFill>
            <a:srgbClr val="663300"/>
          </a:solidFill>
          <a:latin typeface="Times New Roman" pitchFamily="18" charset="0"/>
          <a:ea typeface="宋体" pitchFamily="2" charset="-122"/>
        </a:defRPr>
      </a:lvl3pPr>
      <a:lvl4pPr algn="ctr" rtl="0" eaLnBrk="0" fontAlgn="base" hangingPunct="0">
        <a:spcBef>
          <a:spcPct val="0"/>
        </a:spcBef>
        <a:spcAft>
          <a:spcPct val="0"/>
        </a:spcAft>
        <a:defRPr sz="4400" b="1">
          <a:solidFill>
            <a:srgbClr val="663300"/>
          </a:solidFill>
          <a:latin typeface="Times New Roman" pitchFamily="18" charset="0"/>
          <a:ea typeface="宋体" pitchFamily="2" charset="-122"/>
        </a:defRPr>
      </a:lvl4pPr>
      <a:lvl5pPr algn="ctr" rtl="0" eaLnBrk="0" fontAlgn="base" hangingPunct="0">
        <a:spcBef>
          <a:spcPct val="0"/>
        </a:spcBef>
        <a:spcAft>
          <a:spcPct val="0"/>
        </a:spcAft>
        <a:defRPr sz="4400" b="1">
          <a:solidFill>
            <a:srgbClr val="663300"/>
          </a:solidFill>
          <a:latin typeface="Times New Roman" pitchFamily="18" charset="0"/>
          <a:ea typeface="宋体" pitchFamily="2" charset="-122"/>
        </a:defRPr>
      </a:lvl5pPr>
      <a:lvl6pPr marL="457200" algn="ctr" rtl="0" fontAlgn="base">
        <a:spcBef>
          <a:spcPct val="0"/>
        </a:spcBef>
        <a:spcAft>
          <a:spcPct val="0"/>
        </a:spcAft>
        <a:defRPr sz="4400" b="1">
          <a:solidFill>
            <a:srgbClr val="663300"/>
          </a:solidFill>
          <a:latin typeface="Times New Roman" pitchFamily="18" charset="0"/>
          <a:ea typeface="宋体" pitchFamily="2" charset="-122"/>
        </a:defRPr>
      </a:lvl6pPr>
      <a:lvl7pPr marL="914400" algn="ctr" rtl="0" fontAlgn="base">
        <a:spcBef>
          <a:spcPct val="0"/>
        </a:spcBef>
        <a:spcAft>
          <a:spcPct val="0"/>
        </a:spcAft>
        <a:defRPr sz="4400" b="1">
          <a:solidFill>
            <a:srgbClr val="663300"/>
          </a:solidFill>
          <a:latin typeface="Times New Roman" pitchFamily="18" charset="0"/>
          <a:ea typeface="宋体" pitchFamily="2" charset="-122"/>
        </a:defRPr>
      </a:lvl7pPr>
      <a:lvl8pPr marL="1371600" algn="ctr" rtl="0" fontAlgn="base">
        <a:spcBef>
          <a:spcPct val="0"/>
        </a:spcBef>
        <a:spcAft>
          <a:spcPct val="0"/>
        </a:spcAft>
        <a:defRPr sz="4400" b="1">
          <a:solidFill>
            <a:srgbClr val="663300"/>
          </a:solidFill>
          <a:latin typeface="Times New Roman" pitchFamily="18" charset="0"/>
          <a:ea typeface="宋体" pitchFamily="2" charset="-122"/>
        </a:defRPr>
      </a:lvl8pPr>
      <a:lvl9pPr marL="1828800" algn="ctr" rtl="0" fontAlgn="base">
        <a:spcBef>
          <a:spcPct val="0"/>
        </a:spcBef>
        <a:spcAft>
          <a:spcPct val="0"/>
        </a:spcAft>
        <a:defRPr sz="4400" b="1">
          <a:solidFill>
            <a:srgbClr val="66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925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ea typeface="+mn-ea"/>
              </a:defRPr>
            </a:lvl1pPr>
          </a:lstStyle>
          <a:p>
            <a:pPr>
              <a:defRPr/>
            </a:pPr>
            <a:endParaRPr lang="en-US" altLang="zh-CN"/>
          </a:p>
        </p:txBody>
      </p:sp>
      <p:sp>
        <p:nvSpPr>
          <p:cNvPr id="30925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ea typeface="+mn-ea"/>
              </a:defRPr>
            </a:lvl1pPr>
          </a:lstStyle>
          <a:p>
            <a:pPr>
              <a:defRPr/>
            </a:pPr>
            <a:endParaRPr lang="en-US" altLang="zh-CN"/>
          </a:p>
        </p:txBody>
      </p:sp>
      <p:sp>
        <p:nvSpPr>
          <p:cNvPr id="309254"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ea typeface="+mn-ea"/>
              </a:defRPr>
            </a:lvl1pPr>
          </a:lstStyle>
          <a:p>
            <a:pPr>
              <a:defRPr/>
            </a:pPr>
            <a:fld id="{BCC76DEE-4E2D-4022-814C-6AACE08F526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334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ea typeface="+mn-ea"/>
              </a:defRPr>
            </a:lvl1pPr>
          </a:lstStyle>
          <a:p>
            <a:pPr>
              <a:defRPr/>
            </a:pPr>
            <a:endParaRPr lang="en-US" altLang="zh-CN"/>
          </a:p>
        </p:txBody>
      </p:sp>
      <p:sp>
        <p:nvSpPr>
          <p:cNvPr id="31334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ea typeface="+mn-ea"/>
              </a:defRPr>
            </a:lvl1pPr>
          </a:lstStyle>
          <a:p>
            <a:pPr>
              <a:defRPr/>
            </a:pPr>
            <a:endParaRPr lang="en-US" altLang="zh-CN"/>
          </a:p>
        </p:txBody>
      </p:sp>
      <p:sp>
        <p:nvSpPr>
          <p:cNvPr id="31335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ea typeface="+mn-ea"/>
              </a:defRPr>
            </a:lvl1pPr>
          </a:lstStyle>
          <a:p>
            <a:pPr>
              <a:defRPr/>
            </a:pPr>
            <a:fld id="{8EB2050E-6E3F-4F55-A0CA-3FCBF77A593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28" r:id="rId1"/>
    <p:sldLayoutId id="2147484729" r:id="rId2"/>
    <p:sldLayoutId id="2147484730" r:id="rId3"/>
    <p:sldLayoutId id="2147484731" r:id="rId4"/>
    <p:sldLayoutId id="2147484732" r:id="rId5"/>
    <p:sldLayoutId id="2147484733" r:id="rId6"/>
    <p:sldLayoutId id="2147484734" r:id="rId7"/>
    <p:sldLayoutId id="2147484735" r:id="rId8"/>
    <p:sldLayoutId id="2147484736" r:id="rId9"/>
    <p:sldLayoutId id="2147484737" r:id="rId10"/>
    <p:sldLayoutId id="214748473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17442"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317443"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99FE1B4D-DE8F-4573-BCB0-0EF33B3ABD17}" type="slidenum">
              <a:rPr lang="en-US" altLang="zh-CN"/>
              <a:pPr>
                <a:defRPr/>
              </a:pPr>
              <a:t>‹#›</a:t>
            </a:fld>
            <a:endParaRPr lang="en-US" altLang="zh-CN"/>
          </a:p>
        </p:txBody>
      </p:sp>
      <p:grpSp>
        <p:nvGrpSpPr>
          <p:cNvPr id="8196" name="Group 4"/>
          <p:cNvGrpSpPr>
            <a:grpSpLocks/>
          </p:cNvGrpSpPr>
          <p:nvPr/>
        </p:nvGrpSpPr>
        <p:grpSpPr bwMode="auto">
          <a:xfrm>
            <a:off x="0" y="0"/>
            <a:ext cx="9140825" cy="6850063"/>
            <a:chOff x="0" y="0"/>
            <a:chExt cx="5758" cy="4315"/>
          </a:xfrm>
        </p:grpSpPr>
        <p:grpSp>
          <p:nvGrpSpPr>
            <p:cNvPr id="8200" name="Group 5"/>
            <p:cNvGrpSpPr>
              <a:grpSpLocks/>
            </p:cNvGrpSpPr>
            <p:nvPr userDrawn="1"/>
          </p:nvGrpSpPr>
          <p:grpSpPr bwMode="auto">
            <a:xfrm>
              <a:off x="1728" y="2230"/>
              <a:ext cx="4027" cy="2085"/>
              <a:chOff x="1728" y="2230"/>
              <a:chExt cx="4027" cy="2085"/>
            </a:xfrm>
          </p:grpSpPr>
          <p:sp>
            <p:nvSpPr>
              <p:cNvPr id="317446"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7447"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7448"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8206"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50"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317451"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8202" name="Freeform 12"/>
            <p:cNvSpPr>
              <a:spLocks/>
            </p:cNvSpPr>
            <p:nvPr/>
          </p:nvSpPr>
          <p:spPr bwMode="hidden">
            <a:xfrm>
              <a:off x="0" y="0"/>
              <a:ext cx="5758" cy="1776"/>
            </a:xfrm>
            <a:custGeom>
              <a:avLst/>
              <a:gdLst>
                <a:gd name="T0" fmla="*/ 0 w 5740"/>
                <a:gd name="T1" fmla="*/ 0 h 1906"/>
                <a:gd name="T2" fmla="*/ 0 w 5740"/>
                <a:gd name="T3" fmla="*/ 1010 h 1906"/>
                <a:gd name="T4" fmla="*/ 5902 w 5740"/>
                <a:gd name="T5" fmla="*/ 1010 h 1906"/>
                <a:gd name="T6" fmla="*/ 5902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7453"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17454"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ea typeface="+mn-ea"/>
              </a:defRPr>
            </a:lvl1pPr>
          </a:lstStyle>
          <a:p>
            <a:pPr>
              <a:defRPr/>
            </a:pPr>
            <a:endParaRPr lang="en-US" altLang="zh-CN"/>
          </a:p>
        </p:txBody>
      </p:sp>
      <p:sp>
        <p:nvSpPr>
          <p:cNvPr id="317455"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4795" r:id="rId1"/>
    <p:sldLayoutId id="2147484739" r:id="rId2"/>
    <p:sldLayoutId id="2147484740" r:id="rId3"/>
    <p:sldLayoutId id="2147484741" r:id="rId4"/>
    <p:sldLayoutId id="2147484742" r:id="rId5"/>
    <p:sldLayoutId id="2147484743" r:id="rId6"/>
    <p:sldLayoutId id="2147484744" r:id="rId7"/>
    <p:sldLayoutId id="2147484745" r:id="rId8"/>
    <p:sldLayoutId id="2147484746" r:id="rId9"/>
    <p:sldLayoutId id="2147484747" r:id="rId10"/>
    <p:sldLayoutId id="2147484748"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3000" b="1">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hlink"/>
            </a:gs>
            <a:gs pos="100000">
              <a:schemeClr val="bg1"/>
            </a:gs>
          </a:gsLst>
          <a:lin ang="5400000" scaled="1"/>
        </a:gra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第五章 数组与广义表</a:t>
            </a:r>
          </a:p>
        </p:txBody>
      </p:sp>
      <p:sp>
        <p:nvSpPr>
          <p:cNvPr id="9219"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56356"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ea typeface="+mn-ea"/>
              </a:defRPr>
            </a:lvl1pPr>
          </a:lstStyle>
          <a:p>
            <a:pPr>
              <a:defRPr/>
            </a:pPr>
            <a:endParaRPr lang="en-US" altLang="zh-CN"/>
          </a:p>
        </p:txBody>
      </p:sp>
      <p:sp>
        <p:nvSpPr>
          <p:cNvPr id="35635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ea typeface="+mn-ea"/>
              </a:defRPr>
            </a:lvl1pPr>
          </a:lstStyle>
          <a:p>
            <a:pPr>
              <a:defRPr/>
            </a:pPr>
            <a:endParaRPr lang="en-US" altLang="zh-CN"/>
          </a:p>
        </p:txBody>
      </p:sp>
      <p:sp>
        <p:nvSpPr>
          <p:cNvPr id="356358"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ea typeface="+mn-ea"/>
              </a:defRPr>
            </a:lvl1pPr>
          </a:lstStyle>
          <a:p>
            <a:pPr>
              <a:defRPr/>
            </a:pPr>
            <a:fld id="{F7413815-2AE1-4786-9CD6-5A8BCD24FE8A}" type="slidenum">
              <a:rPr lang="en-US" altLang="zh-CN"/>
              <a:pPr>
                <a:defRPr/>
              </a:pPr>
              <a:t>‹#›</a:t>
            </a:fld>
            <a:endParaRPr lang="en-US" altLang="zh-CN"/>
          </a:p>
        </p:txBody>
      </p:sp>
      <p:sp>
        <p:nvSpPr>
          <p:cNvPr id="9223" name="Text Box 7"/>
          <p:cNvSpPr txBox="1">
            <a:spLocks noChangeArrowheads="1"/>
          </p:cNvSpPr>
          <p:nvPr/>
        </p:nvSpPr>
        <p:spPr bwMode="auto">
          <a:xfrm>
            <a:off x="6616700" y="0"/>
            <a:ext cx="2474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r" eaLnBrk="1" hangingPunct="1">
              <a:spcBef>
                <a:spcPct val="50000"/>
              </a:spcBef>
              <a:defRPr/>
            </a:pPr>
            <a:r>
              <a:rPr lang="zh-CN" altLang="en-US" sz="2000" b="1" smtClean="0">
                <a:solidFill>
                  <a:schemeClr val="bg1"/>
                </a:solidFill>
                <a:latin typeface="Arial" charset="0"/>
                <a:ea typeface="华文新魏" pitchFamily="2" charset="-122"/>
              </a:rPr>
              <a:t>）</a:t>
            </a:r>
          </a:p>
        </p:txBody>
      </p:sp>
      <p:sp>
        <p:nvSpPr>
          <p:cNvPr id="9224" name="Rectangle 8"/>
          <p:cNvSpPr>
            <a:spLocks noChangeArrowheads="1"/>
          </p:cNvSpPr>
          <p:nvPr userDrawn="1"/>
        </p:nvSpPr>
        <p:spPr bwMode="auto">
          <a:xfrm>
            <a:off x="0" y="977900"/>
            <a:ext cx="8991600" cy="76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4749" r:id="rId1"/>
    <p:sldLayoutId id="2147484750" r:id="rId2"/>
    <p:sldLayoutId id="2147484751" r:id="rId3"/>
    <p:sldLayoutId id="2147484752" r:id="rId4"/>
    <p:sldLayoutId id="2147484753" r:id="rId5"/>
    <p:sldLayoutId id="2147484754" r:id="rId6"/>
    <p:sldLayoutId id="2147484755" r:id="rId7"/>
    <p:sldLayoutId id="2147484756" r:id="rId8"/>
    <p:sldLayoutId id="2147484757" r:id="rId9"/>
    <p:sldLayoutId id="2147484758" r:id="rId10"/>
    <p:sldLayoutId id="2147484759" r:id="rId11"/>
  </p:sldLayoutIdLst>
  <p:transition/>
  <p:txStyles>
    <p:titleStyle>
      <a:lvl1pPr algn="ctr" rtl="0" eaLnBrk="0" fontAlgn="base" hangingPunct="0">
        <a:spcBef>
          <a:spcPct val="0"/>
        </a:spcBef>
        <a:spcAft>
          <a:spcPct val="0"/>
        </a:spcAft>
        <a:defRPr sz="4400" b="1">
          <a:solidFill>
            <a:srgbClr val="663300"/>
          </a:solidFill>
          <a:latin typeface="+mj-lt"/>
          <a:ea typeface="+mj-ea"/>
          <a:cs typeface="+mj-cs"/>
        </a:defRPr>
      </a:lvl1pPr>
      <a:lvl2pPr algn="ctr" rtl="0" eaLnBrk="0" fontAlgn="base" hangingPunct="0">
        <a:spcBef>
          <a:spcPct val="0"/>
        </a:spcBef>
        <a:spcAft>
          <a:spcPct val="0"/>
        </a:spcAft>
        <a:defRPr sz="4400" b="1">
          <a:solidFill>
            <a:srgbClr val="663300"/>
          </a:solidFill>
          <a:latin typeface="Times New Roman" pitchFamily="18" charset="0"/>
          <a:ea typeface="宋体" pitchFamily="2" charset="-122"/>
        </a:defRPr>
      </a:lvl2pPr>
      <a:lvl3pPr algn="ctr" rtl="0" eaLnBrk="0" fontAlgn="base" hangingPunct="0">
        <a:spcBef>
          <a:spcPct val="0"/>
        </a:spcBef>
        <a:spcAft>
          <a:spcPct val="0"/>
        </a:spcAft>
        <a:defRPr sz="4400" b="1">
          <a:solidFill>
            <a:srgbClr val="663300"/>
          </a:solidFill>
          <a:latin typeface="Times New Roman" pitchFamily="18" charset="0"/>
          <a:ea typeface="宋体" pitchFamily="2" charset="-122"/>
        </a:defRPr>
      </a:lvl3pPr>
      <a:lvl4pPr algn="ctr" rtl="0" eaLnBrk="0" fontAlgn="base" hangingPunct="0">
        <a:spcBef>
          <a:spcPct val="0"/>
        </a:spcBef>
        <a:spcAft>
          <a:spcPct val="0"/>
        </a:spcAft>
        <a:defRPr sz="4400" b="1">
          <a:solidFill>
            <a:srgbClr val="663300"/>
          </a:solidFill>
          <a:latin typeface="Times New Roman" pitchFamily="18" charset="0"/>
          <a:ea typeface="宋体" pitchFamily="2" charset="-122"/>
        </a:defRPr>
      </a:lvl4pPr>
      <a:lvl5pPr algn="ctr" rtl="0" eaLnBrk="0" fontAlgn="base" hangingPunct="0">
        <a:spcBef>
          <a:spcPct val="0"/>
        </a:spcBef>
        <a:spcAft>
          <a:spcPct val="0"/>
        </a:spcAft>
        <a:defRPr sz="4400" b="1">
          <a:solidFill>
            <a:srgbClr val="663300"/>
          </a:solidFill>
          <a:latin typeface="Times New Roman" pitchFamily="18" charset="0"/>
          <a:ea typeface="宋体" pitchFamily="2" charset="-122"/>
        </a:defRPr>
      </a:lvl5pPr>
      <a:lvl6pPr marL="457200" algn="ctr" rtl="0" fontAlgn="base">
        <a:spcBef>
          <a:spcPct val="0"/>
        </a:spcBef>
        <a:spcAft>
          <a:spcPct val="0"/>
        </a:spcAft>
        <a:defRPr sz="4400" b="1">
          <a:solidFill>
            <a:srgbClr val="663300"/>
          </a:solidFill>
          <a:latin typeface="Times New Roman" pitchFamily="18" charset="0"/>
          <a:ea typeface="宋体" pitchFamily="2" charset="-122"/>
        </a:defRPr>
      </a:lvl6pPr>
      <a:lvl7pPr marL="914400" algn="ctr" rtl="0" fontAlgn="base">
        <a:spcBef>
          <a:spcPct val="0"/>
        </a:spcBef>
        <a:spcAft>
          <a:spcPct val="0"/>
        </a:spcAft>
        <a:defRPr sz="4400" b="1">
          <a:solidFill>
            <a:srgbClr val="663300"/>
          </a:solidFill>
          <a:latin typeface="Times New Roman" pitchFamily="18" charset="0"/>
          <a:ea typeface="宋体" pitchFamily="2" charset="-122"/>
        </a:defRPr>
      </a:lvl7pPr>
      <a:lvl8pPr marL="1371600" algn="ctr" rtl="0" fontAlgn="base">
        <a:spcBef>
          <a:spcPct val="0"/>
        </a:spcBef>
        <a:spcAft>
          <a:spcPct val="0"/>
        </a:spcAft>
        <a:defRPr sz="4400" b="1">
          <a:solidFill>
            <a:srgbClr val="663300"/>
          </a:solidFill>
          <a:latin typeface="Times New Roman" pitchFamily="18" charset="0"/>
          <a:ea typeface="宋体" pitchFamily="2" charset="-122"/>
        </a:defRPr>
      </a:lvl8pPr>
      <a:lvl9pPr marL="1828800" algn="ctr" rtl="0" fontAlgn="base">
        <a:spcBef>
          <a:spcPct val="0"/>
        </a:spcBef>
        <a:spcAft>
          <a:spcPct val="0"/>
        </a:spcAft>
        <a:defRPr sz="4400" b="1">
          <a:solidFill>
            <a:srgbClr val="66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7376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ea typeface="+mn-ea"/>
              </a:defRPr>
            </a:lvl1pPr>
          </a:lstStyle>
          <a:p>
            <a:pPr>
              <a:defRPr/>
            </a:pPr>
            <a:endParaRPr lang="en-US" altLang="zh-CN"/>
          </a:p>
        </p:txBody>
      </p:sp>
      <p:sp>
        <p:nvSpPr>
          <p:cNvPr id="3737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ea typeface="+mn-ea"/>
              </a:defRPr>
            </a:lvl1pPr>
          </a:lstStyle>
          <a:p>
            <a:pPr>
              <a:defRPr/>
            </a:pPr>
            <a:endParaRPr lang="en-US" altLang="zh-CN"/>
          </a:p>
        </p:txBody>
      </p:sp>
      <p:sp>
        <p:nvSpPr>
          <p:cNvPr id="37376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ea typeface="+mn-ea"/>
              </a:defRPr>
            </a:lvl1pPr>
          </a:lstStyle>
          <a:p>
            <a:pPr>
              <a:defRPr/>
            </a:pPr>
            <a:fld id="{2FBB57B2-FF73-4372-BDC2-712E05F38F2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60" r:id="rId1"/>
    <p:sldLayoutId id="2147484761" r:id="rId2"/>
    <p:sldLayoutId id="2147484762" r:id="rId3"/>
    <p:sldLayoutId id="2147484763" r:id="rId4"/>
    <p:sldLayoutId id="2147484764" r:id="rId5"/>
    <p:sldLayoutId id="2147484765" r:id="rId6"/>
    <p:sldLayoutId id="2147484766" r:id="rId7"/>
    <p:sldLayoutId id="2147484767" r:id="rId8"/>
    <p:sldLayoutId id="2147484768" r:id="rId9"/>
    <p:sldLayoutId id="2147484769" r:id="rId10"/>
    <p:sldLayoutId id="214748477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26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7888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ea typeface="+mn-ea"/>
              </a:defRPr>
            </a:lvl1pPr>
          </a:lstStyle>
          <a:p>
            <a:pPr>
              <a:defRPr/>
            </a:pPr>
            <a:endParaRPr lang="en-US" altLang="zh-CN"/>
          </a:p>
        </p:txBody>
      </p:sp>
      <p:sp>
        <p:nvSpPr>
          <p:cNvPr id="37888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ea typeface="+mn-ea"/>
              </a:defRPr>
            </a:lvl1pPr>
          </a:lstStyle>
          <a:p>
            <a:pPr>
              <a:defRPr/>
            </a:pPr>
            <a:endParaRPr lang="en-US" altLang="zh-CN"/>
          </a:p>
        </p:txBody>
      </p:sp>
      <p:sp>
        <p:nvSpPr>
          <p:cNvPr id="37888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ea typeface="+mn-ea"/>
              </a:defRPr>
            </a:lvl1pPr>
          </a:lstStyle>
          <a:p>
            <a:pPr>
              <a:defRPr/>
            </a:pPr>
            <a:fld id="{8B0BDD1A-158F-49DD-B83A-B16437E4A0C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71" r:id="rId1"/>
    <p:sldLayoutId id="2147484772" r:id="rId2"/>
    <p:sldLayoutId id="2147484773" r:id="rId3"/>
    <p:sldLayoutId id="2147484774" r:id="rId4"/>
    <p:sldLayoutId id="2147484775" r:id="rId5"/>
    <p:sldLayoutId id="2147484776" r:id="rId6"/>
    <p:sldLayoutId id="2147484777" r:id="rId7"/>
    <p:sldLayoutId id="2147484778" r:id="rId8"/>
    <p:sldLayoutId id="2147484779" r:id="rId9"/>
    <p:sldLayoutId id="2147484780" r:id="rId10"/>
    <p:sldLayoutId id="214748478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6.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58.xml"/><Relationship Id="rId1" Type="http://schemas.openxmlformats.org/officeDocument/2006/relationships/vmlDrawing" Target="../drawings/vmlDrawing21.vml"/><Relationship Id="rId4" Type="http://schemas.openxmlformats.org/officeDocument/2006/relationships/image" Target="../media/image16.wmf"/></Relationships>
</file>

<file path=ppt/slides/_rels/slide101.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oleObject" Target="../embeddings/oleObject33.bin"/><Relationship Id="rId4" Type="http://schemas.openxmlformats.org/officeDocument/2006/relationships/image" Target="../media/image16.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ontrol" Target="../activeX/activeX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wmf"/><Relationship Id="rId2" Type="http://schemas.openxmlformats.org/officeDocument/2006/relationships/slideLayout" Target="../slideLayouts/slideLayout30.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0.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5.wmf"/></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8.wmf"/></Relationships>
</file>

<file path=ppt/slides/_rels/slide5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7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23.bin"/><Relationship Id="rId4" Type="http://schemas.openxmlformats.org/officeDocument/2006/relationships/image" Target="../media/image3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52.xml"/><Relationship Id="rId1" Type="http://schemas.openxmlformats.org/officeDocument/2006/relationships/vmlDrawing" Target="../drawings/vmlDrawing17.vml"/><Relationship Id="rId6" Type="http://schemas.openxmlformats.org/officeDocument/2006/relationships/image" Target="../media/image33.wmf"/><Relationship Id="rId5" Type="http://schemas.openxmlformats.org/officeDocument/2006/relationships/oleObject" Target="../embeddings/oleObject25.bin"/><Relationship Id="rId4" Type="http://schemas.openxmlformats.org/officeDocument/2006/relationships/image" Target="../media/image3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4.xml"/><Relationship Id="rId1" Type="http://schemas.openxmlformats.org/officeDocument/2006/relationships/vmlDrawing" Target="../drawings/vmlDrawing18.vml"/><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5.emf"/></Relationships>
</file>

<file path=ppt/slides/_rels/slide71.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8.xml"/><Relationship Id="rId4" Type="http://schemas.openxmlformats.org/officeDocument/2006/relationships/image" Target="../media/image4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4.xml"/><Relationship Id="rId1" Type="http://schemas.openxmlformats.org/officeDocument/2006/relationships/vmlDrawing" Target="../drawings/vmlDrawing20.vml"/><Relationship Id="rId6" Type="http://schemas.openxmlformats.org/officeDocument/2006/relationships/image" Target="../media/image43.wmf"/><Relationship Id="rId5" Type="http://schemas.openxmlformats.org/officeDocument/2006/relationships/oleObject" Target="../embeddings/oleObject30.bin"/><Relationship Id="rId4" Type="http://schemas.openxmlformats.org/officeDocument/2006/relationships/image" Target="../media/image42.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WordArt 2057"/>
          <p:cNvSpPr>
            <a:spLocks noChangeArrowheads="1" noChangeShapeType="1" noTextEdit="1"/>
          </p:cNvSpPr>
          <p:nvPr/>
        </p:nvSpPr>
        <p:spPr bwMode="auto">
          <a:xfrm>
            <a:off x="1331913" y="908050"/>
            <a:ext cx="6551612" cy="3962400"/>
          </a:xfrm>
          <a:prstGeom prst="rect">
            <a:avLst/>
          </a:prstGeom>
        </p:spPr>
        <p:txBody>
          <a:bodyPr wrap="none" fromWordArt="1">
            <a:prstTxWarp prst="textSlantUp">
              <a:avLst>
                <a:gd name="adj" fmla="val 292"/>
              </a:avLst>
            </a:prstTxWarp>
          </a:bodyPr>
          <a:lstStyle/>
          <a:p>
            <a:pPr algn="ctr"/>
            <a:r>
              <a:rPr lang="zh-CN" altLang="en-US" sz="3600" kern="10">
                <a:ln w="9525">
                  <a:solidFill>
                    <a:srgbClr val="339966"/>
                  </a:solidFill>
                  <a:round/>
                  <a:headEnd/>
                  <a:tailEnd/>
                </a:ln>
                <a:solidFill>
                  <a:srgbClr val="1560AB"/>
                </a:solidFill>
                <a:latin typeface="华文彩云"/>
                <a:ea typeface="华文彩云"/>
              </a:rPr>
              <a:t>第五章</a:t>
            </a:r>
          </a:p>
          <a:p>
            <a:pPr algn="ctr"/>
            <a:endParaRPr lang="zh-CN" altLang="en-US" sz="3600" kern="10">
              <a:ln w="9525">
                <a:solidFill>
                  <a:srgbClr val="339966"/>
                </a:solidFill>
                <a:round/>
                <a:headEnd/>
                <a:tailEnd/>
              </a:ln>
              <a:solidFill>
                <a:srgbClr val="1560AB"/>
              </a:solidFill>
              <a:latin typeface="华文彩云"/>
              <a:ea typeface="华文彩云"/>
            </a:endParaRPr>
          </a:p>
          <a:p>
            <a:pPr algn="ctr"/>
            <a:r>
              <a:rPr lang="zh-CN" altLang="en-US" sz="3600" kern="10">
                <a:ln w="9525">
                  <a:solidFill>
                    <a:srgbClr val="339966"/>
                  </a:solidFill>
                  <a:round/>
                  <a:headEnd/>
                  <a:tailEnd/>
                </a:ln>
                <a:solidFill>
                  <a:srgbClr val="1560AB"/>
                </a:solidFill>
                <a:latin typeface="华文彩云"/>
                <a:ea typeface="华文彩云"/>
              </a:rPr>
              <a:t>数组和广义表</a:t>
            </a:r>
          </a:p>
        </p:txBody>
      </p:sp>
    </p:spTree>
  </p:cSld>
  <p:clrMapOvr>
    <a:masterClrMapping/>
  </p:clrMapOvr>
  <p:transition>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Rot="1" noChangeArrowheads="1"/>
          </p:cNvSpPr>
          <p:nvPr>
            <p:ph type="title" idx="4294967295"/>
          </p:nvPr>
        </p:nvSpPr>
        <p:spPr>
          <a:xfrm>
            <a:off x="323850" y="404813"/>
            <a:ext cx="2520950" cy="57943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l" eaLnBrk="1" hangingPunct="1"/>
            <a:r>
              <a:rPr kumimoji="1" lang="zh-CN" altLang="en-US" sz="3200" b="1" smtClean="0">
                <a:solidFill>
                  <a:schemeClr val="tx1"/>
                </a:solidFill>
                <a:latin typeface="楷体_GB2312" pitchFamily="49" charset="-122"/>
                <a:ea typeface="楷体_GB2312" pitchFamily="49" charset="-122"/>
              </a:rPr>
              <a:t>基本操作：</a:t>
            </a:r>
          </a:p>
        </p:txBody>
      </p:sp>
      <p:sp>
        <p:nvSpPr>
          <p:cNvPr id="25603" name="Text Box 3">
            <a:hlinkClick r:id="rId2" action="ppaction://hlinksldjump"/>
          </p:cNvPr>
          <p:cNvSpPr txBox="1">
            <a:spLocks noChangeArrowheads="1"/>
          </p:cNvSpPr>
          <p:nvPr/>
        </p:nvSpPr>
        <p:spPr bwMode="auto">
          <a:xfrm>
            <a:off x="395288" y="1844675"/>
            <a:ext cx="7588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b="1"/>
              <a:t>InitArray(&amp;A, n, bound1, ..., boundn)</a:t>
            </a:r>
            <a:endParaRPr kumimoji="1" lang="en-US" altLang="zh-CN" sz="2400"/>
          </a:p>
        </p:txBody>
      </p:sp>
      <p:sp>
        <p:nvSpPr>
          <p:cNvPr id="25604" name="Text Box 4">
            <a:hlinkClick r:id="rId3" action="ppaction://hlinksldjump"/>
          </p:cNvPr>
          <p:cNvSpPr txBox="1">
            <a:spLocks noChangeArrowheads="1"/>
          </p:cNvSpPr>
          <p:nvPr/>
        </p:nvSpPr>
        <p:spPr bwMode="auto">
          <a:xfrm>
            <a:off x="414338" y="2636838"/>
            <a:ext cx="391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b="1"/>
              <a:t>DestroyArray(&amp;A)</a:t>
            </a:r>
          </a:p>
        </p:txBody>
      </p:sp>
      <p:sp>
        <p:nvSpPr>
          <p:cNvPr id="25605" name="Text Box 5">
            <a:hlinkClick r:id="rId4" action="ppaction://hlinksldjump"/>
          </p:cNvPr>
          <p:cNvSpPr txBox="1">
            <a:spLocks noChangeArrowheads="1"/>
          </p:cNvSpPr>
          <p:nvPr/>
        </p:nvSpPr>
        <p:spPr bwMode="auto">
          <a:xfrm>
            <a:off x="452438" y="3429000"/>
            <a:ext cx="641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b="1"/>
              <a:t>Value(A, &amp;e, index1, ..., indexn)</a:t>
            </a:r>
          </a:p>
        </p:txBody>
      </p:sp>
      <p:sp>
        <p:nvSpPr>
          <p:cNvPr id="25606" name="Text Box 6">
            <a:hlinkClick r:id="rId5" action="ppaction://hlinksldjump"/>
          </p:cNvPr>
          <p:cNvSpPr txBox="1">
            <a:spLocks noChangeArrowheads="1"/>
          </p:cNvSpPr>
          <p:nvPr/>
        </p:nvSpPr>
        <p:spPr bwMode="auto">
          <a:xfrm>
            <a:off x="471488" y="4148138"/>
            <a:ext cx="657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b="1"/>
              <a:t>Assign(&amp;A, e, index1, ..., indexn)</a:t>
            </a:r>
          </a:p>
        </p:txBody>
      </p:sp>
    </p:spTree>
  </p:cSld>
  <p:clrMapOvr>
    <a:masterClrMapping/>
  </p:clrMapOvr>
  <p:transition>
    <p:strips dir="l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5714" name="Text Box 6"/>
          <p:cNvSpPr txBox="1">
            <a:spLocks noChangeArrowheads="1"/>
          </p:cNvSpPr>
          <p:nvPr/>
        </p:nvSpPr>
        <p:spPr bwMode="auto">
          <a:xfrm>
            <a:off x="447675" y="333375"/>
            <a:ext cx="5883275" cy="579438"/>
          </a:xfrm>
          <a:prstGeom prst="rect">
            <a:avLst/>
          </a:prstGeom>
          <a:noFill/>
          <a:ln>
            <a:noFill/>
          </a:ln>
          <a:effectLst/>
          <a:extLst>
            <a:ext uri="{909E8E84-426E-40DD-AFC4-6F175D3DCCD1}">
              <a14:hiddenFill xmlns:a14="http://schemas.microsoft.com/office/drawing/2010/main">
                <a:solidFill>
                  <a:srgbClr val="E1F4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a:solidFill>
                  <a:srgbClr val="000000"/>
                </a:solidFill>
                <a:ea typeface="楷体_GB2312" pitchFamily="49" charset="-122"/>
              </a:rPr>
              <a:t>广义表是</a:t>
            </a:r>
            <a:r>
              <a:rPr kumimoji="1" lang="zh-CN" altLang="en-US" sz="3200" b="1">
                <a:solidFill>
                  <a:srgbClr val="FF0000"/>
                </a:solidFill>
                <a:ea typeface="楷体_GB2312" pitchFamily="49" charset="-122"/>
              </a:rPr>
              <a:t>递归</a:t>
            </a:r>
            <a:r>
              <a:rPr kumimoji="1" lang="zh-CN" altLang="en-US" sz="3200">
                <a:solidFill>
                  <a:srgbClr val="000000"/>
                </a:solidFill>
                <a:ea typeface="楷体_GB2312" pitchFamily="49" charset="-122"/>
              </a:rPr>
              <a:t>定义的</a:t>
            </a:r>
            <a:r>
              <a:rPr kumimoji="1" lang="zh-CN" altLang="en-US" sz="3200" b="1">
                <a:solidFill>
                  <a:srgbClr val="FF0000"/>
                </a:solidFill>
                <a:ea typeface="楷体_GB2312" pitchFamily="49" charset="-122"/>
              </a:rPr>
              <a:t>线性结构</a:t>
            </a:r>
            <a:r>
              <a:rPr kumimoji="1" lang="zh-CN" altLang="en-US" sz="3200">
                <a:solidFill>
                  <a:srgbClr val="000000"/>
                </a:solidFill>
                <a:ea typeface="楷体_GB2312" pitchFamily="49" charset="-122"/>
              </a:rPr>
              <a:t>，</a:t>
            </a:r>
          </a:p>
        </p:txBody>
      </p:sp>
      <p:sp>
        <p:nvSpPr>
          <p:cNvPr id="115715" name="Text Box 7"/>
          <p:cNvSpPr txBox="1">
            <a:spLocks noChangeArrowheads="1"/>
          </p:cNvSpPr>
          <p:nvPr/>
        </p:nvSpPr>
        <p:spPr bwMode="auto">
          <a:xfrm>
            <a:off x="1309688" y="877888"/>
            <a:ext cx="5621337" cy="1260475"/>
          </a:xfrm>
          <a:prstGeom prst="rect">
            <a:avLst/>
          </a:prstGeom>
          <a:noFill/>
          <a:ln>
            <a:noFill/>
          </a:ln>
          <a:effectLst/>
          <a:extLst>
            <a:ext uri="{909E8E84-426E-40DD-AFC4-6F175D3DCCD1}">
              <a14:hiddenFill xmlns:a14="http://schemas.microsoft.com/office/drawing/2010/main">
                <a:solidFill>
                  <a:srgbClr val="E1F4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en-US" altLang="zh-CN" sz="3200">
                <a:solidFill>
                  <a:srgbClr val="000000"/>
                </a:solidFill>
                <a:ea typeface="楷体_GB2312" pitchFamily="49" charset="-122"/>
              </a:rPr>
              <a:t>       LS = ( </a:t>
            </a:r>
            <a:r>
              <a:rPr kumimoji="1" lang="en-US" altLang="zh-CN" sz="3200">
                <a:solidFill>
                  <a:srgbClr val="000000"/>
                </a:solidFill>
                <a:ea typeface="楷体_GB2312" pitchFamily="49" charset="-122"/>
                <a:sym typeface="Symbol" pitchFamily="18" charset="2"/>
              </a:rPr>
              <a:t>a</a:t>
            </a:r>
            <a:r>
              <a:rPr kumimoji="1" lang="en-US" altLang="zh-CN" sz="3200" baseline="-25000">
                <a:solidFill>
                  <a:srgbClr val="000000"/>
                </a:solidFill>
                <a:ea typeface="楷体_GB2312" pitchFamily="49" charset="-122"/>
              </a:rPr>
              <a:t>1</a:t>
            </a:r>
            <a:r>
              <a:rPr kumimoji="1" lang="en-US" altLang="zh-CN" sz="3200">
                <a:solidFill>
                  <a:srgbClr val="000000"/>
                </a:solidFill>
                <a:ea typeface="楷体_GB2312" pitchFamily="49" charset="-122"/>
              </a:rPr>
              <a:t>, </a:t>
            </a:r>
            <a:r>
              <a:rPr kumimoji="1" lang="en-US" altLang="zh-CN" sz="3200">
                <a:solidFill>
                  <a:srgbClr val="000000"/>
                </a:solidFill>
                <a:ea typeface="楷体_GB2312" pitchFamily="49" charset="-122"/>
                <a:sym typeface="Symbol" pitchFamily="18" charset="2"/>
              </a:rPr>
              <a:t>a</a:t>
            </a:r>
            <a:r>
              <a:rPr kumimoji="1" lang="en-US" altLang="zh-CN" sz="3200" baseline="-25000">
                <a:solidFill>
                  <a:srgbClr val="000000"/>
                </a:solidFill>
                <a:ea typeface="楷体_GB2312" pitchFamily="49" charset="-122"/>
              </a:rPr>
              <a:t>2</a:t>
            </a:r>
            <a:r>
              <a:rPr kumimoji="1" lang="en-US" altLang="zh-CN" sz="3200">
                <a:solidFill>
                  <a:srgbClr val="000000"/>
                </a:solidFill>
                <a:ea typeface="楷体_GB2312" pitchFamily="49" charset="-122"/>
              </a:rPr>
              <a:t>, </a:t>
            </a:r>
            <a:r>
              <a:rPr kumimoji="1" lang="en-US" altLang="zh-CN" sz="3200">
                <a:solidFill>
                  <a:srgbClr val="000000"/>
                </a:solidFill>
                <a:ea typeface="楷体_GB2312" pitchFamily="49" charset="-122"/>
                <a:sym typeface="Symbol" pitchFamily="18" charset="2"/>
              </a:rPr>
              <a:t></a:t>
            </a:r>
            <a:r>
              <a:rPr kumimoji="1" lang="en-US" altLang="zh-CN" sz="3200">
                <a:solidFill>
                  <a:srgbClr val="000000"/>
                </a:solidFill>
                <a:ea typeface="楷体_GB2312" pitchFamily="49" charset="-122"/>
              </a:rPr>
              <a:t>, </a:t>
            </a:r>
            <a:r>
              <a:rPr kumimoji="1" lang="en-US" altLang="zh-CN" sz="3200">
                <a:solidFill>
                  <a:srgbClr val="000000"/>
                </a:solidFill>
                <a:ea typeface="楷体_GB2312" pitchFamily="49" charset="-122"/>
                <a:sym typeface="Symbol" pitchFamily="18" charset="2"/>
              </a:rPr>
              <a:t>a</a:t>
            </a:r>
            <a:r>
              <a:rPr kumimoji="1" lang="en-US" altLang="zh-CN" sz="3200" baseline="-25000">
                <a:solidFill>
                  <a:srgbClr val="000000"/>
                </a:solidFill>
                <a:ea typeface="楷体_GB2312" pitchFamily="49" charset="-122"/>
              </a:rPr>
              <a:t>n</a:t>
            </a:r>
            <a:r>
              <a:rPr kumimoji="1" lang="en-US" altLang="zh-CN" sz="3200">
                <a:solidFill>
                  <a:srgbClr val="000000"/>
                </a:solidFill>
                <a:ea typeface="楷体_GB2312" pitchFamily="49" charset="-122"/>
              </a:rPr>
              <a:t> )</a:t>
            </a:r>
          </a:p>
          <a:p>
            <a:pPr eaLnBrk="1" hangingPunct="1">
              <a:lnSpc>
                <a:spcPct val="120000"/>
              </a:lnSpc>
            </a:pPr>
            <a:r>
              <a:rPr kumimoji="1" lang="zh-CN" altLang="en-US" sz="3200">
                <a:solidFill>
                  <a:srgbClr val="000000"/>
                </a:solidFill>
                <a:ea typeface="楷体_GB2312" pitchFamily="49" charset="-122"/>
              </a:rPr>
              <a:t>其中：</a:t>
            </a:r>
            <a:r>
              <a:rPr kumimoji="1" lang="en-US" altLang="zh-CN" sz="3200">
                <a:solidFill>
                  <a:srgbClr val="000000"/>
                </a:solidFill>
                <a:ea typeface="楷体_GB2312" pitchFamily="49" charset="-122"/>
                <a:sym typeface="Symbol" pitchFamily="18" charset="2"/>
              </a:rPr>
              <a:t>a</a:t>
            </a:r>
            <a:r>
              <a:rPr kumimoji="1" lang="en-US" altLang="zh-CN" sz="3200" baseline="-25000">
                <a:solidFill>
                  <a:srgbClr val="000000"/>
                </a:solidFill>
                <a:ea typeface="楷体_GB2312" pitchFamily="49" charset="-122"/>
              </a:rPr>
              <a:t>i</a:t>
            </a:r>
            <a:r>
              <a:rPr kumimoji="1" lang="en-US" altLang="zh-CN" sz="3200">
                <a:solidFill>
                  <a:srgbClr val="000000"/>
                </a:solidFill>
                <a:ea typeface="楷体_GB2312" pitchFamily="49" charset="-122"/>
              </a:rPr>
              <a:t>  </a:t>
            </a:r>
            <a:r>
              <a:rPr kumimoji="1" lang="zh-CN" altLang="en-US" sz="3200">
                <a:solidFill>
                  <a:srgbClr val="000000"/>
                </a:solidFill>
                <a:ea typeface="楷体_GB2312" pitchFamily="49" charset="-122"/>
              </a:rPr>
              <a:t>或为原子 或为广义表</a:t>
            </a:r>
          </a:p>
        </p:txBody>
      </p:sp>
      <p:sp>
        <p:nvSpPr>
          <p:cNvPr id="115716" name="Text Box 13"/>
          <p:cNvSpPr txBox="1">
            <a:spLocks noChangeArrowheads="1"/>
          </p:cNvSpPr>
          <p:nvPr/>
        </p:nvSpPr>
        <p:spPr bwMode="auto">
          <a:xfrm>
            <a:off x="261938" y="3103563"/>
            <a:ext cx="8559800" cy="244316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FF3300"/>
                </a:solidFill>
                <a:ea typeface="楷体_GB2312" pitchFamily="49" charset="-122"/>
              </a:rPr>
              <a:t>长度：</a:t>
            </a:r>
            <a:r>
              <a:rPr lang="zh-CN" altLang="en-US" sz="2800" b="1">
                <a:solidFill>
                  <a:srgbClr val="000000"/>
                </a:solidFill>
                <a:ea typeface="楷体_GB2312" pitchFamily="49" charset="-122"/>
              </a:rPr>
              <a:t>广义表</a:t>
            </a:r>
            <a:r>
              <a:rPr lang="en-US" altLang="zh-CN" sz="2800" b="1" i="1">
                <a:solidFill>
                  <a:srgbClr val="000000"/>
                </a:solidFill>
                <a:ea typeface="楷体_GB2312" pitchFamily="49" charset="-122"/>
              </a:rPr>
              <a:t>LS</a:t>
            </a:r>
            <a:r>
              <a:rPr lang="zh-CN" altLang="en-US" sz="2800" b="1">
                <a:solidFill>
                  <a:srgbClr val="000000"/>
                </a:solidFill>
                <a:ea typeface="楷体_GB2312" pitchFamily="49" charset="-122"/>
              </a:rPr>
              <a:t>中的直接元素的个数；</a:t>
            </a:r>
          </a:p>
          <a:p>
            <a:pPr eaLnBrk="1" hangingPunct="1">
              <a:spcBef>
                <a:spcPct val="50000"/>
              </a:spcBef>
            </a:pPr>
            <a:r>
              <a:rPr lang="zh-CN" altLang="en-US" sz="2800" b="1">
                <a:solidFill>
                  <a:srgbClr val="FF3300"/>
                </a:solidFill>
                <a:ea typeface="楷体_GB2312" pitchFamily="49" charset="-122"/>
              </a:rPr>
              <a:t>深度：</a:t>
            </a:r>
            <a:r>
              <a:rPr lang="zh-CN" altLang="en-US" sz="2800" b="1">
                <a:solidFill>
                  <a:srgbClr val="000000"/>
                </a:solidFill>
                <a:ea typeface="楷体_GB2312" pitchFamily="49" charset="-122"/>
              </a:rPr>
              <a:t>广义表</a:t>
            </a:r>
            <a:r>
              <a:rPr lang="en-US" altLang="zh-CN" sz="2800" b="1" i="1">
                <a:solidFill>
                  <a:srgbClr val="000000"/>
                </a:solidFill>
                <a:ea typeface="楷体_GB2312" pitchFamily="49" charset="-122"/>
              </a:rPr>
              <a:t>LS</a:t>
            </a:r>
            <a:r>
              <a:rPr lang="zh-CN" altLang="en-US" sz="2800" b="1">
                <a:solidFill>
                  <a:srgbClr val="000000"/>
                </a:solidFill>
                <a:ea typeface="楷体_GB2312" pitchFamily="49" charset="-122"/>
              </a:rPr>
              <a:t>中括号的最大嵌套层数。</a:t>
            </a:r>
          </a:p>
          <a:p>
            <a:pPr eaLnBrk="1" hangingPunct="1">
              <a:spcBef>
                <a:spcPct val="50000"/>
              </a:spcBef>
            </a:pPr>
            <a:r>
              <a:rPr lang="zh-CN" altLang="en-US" sz="2800" b="1">
                <a:solidFill>
                  <a:srgbClr val="FF3300"/>
                </a:solidFill>
                <a:ea typeface="楷体_GB2312" pitchFamily="49" charset="-122"/>
              </a:rPr>
              <a:t>表头：</a:t>
            </a:r>
            <a:r>
              <a:rPr lang="zh-CN" altLang="en-US" sz="2800" b="1">
                <a:solidFill>
                  <a:srgbClr val="000000"/>
                </a:solidFill>
                <a:ea typeface="楷体_GB2312" pitchFamily="49" charset="-122"/>
              </a:rPr>
              <a:t>广义表</a:t>
            </a:r>
            <a:r>
              <a:rPr lang="en-US" altLang="zh-CN" sz="2800" b="1" i="1">
                <a:solidFill>
                  <a:srgbClr val="000000"/>
                </a:solidFill>
                <a:ea typeface="楷体_GB2312" pitchFamily="49" charset="-122"/>
              </a:rPr>
              <a:t>LS</a:t>
            </a:r>
            <a:r>
              <a:rPr lang="zh-CN" altLang="en-US" sz="2800" b="1">
                <a:solidFill>
                  <a:srgbClr val="000000"/>
                </a:solidFill>
                <a:ea typeface="楷体_GB2312" pitchFamily="49" charset="-122"/>
              </a:rPr>
              <a:t>非空时，称第一个元素为</a:t>
            </a:r>
            <a:r>
              <a:rPr lang="en-US" altLang="zh-CN" sz="2800" b="1" i="1">
                <a:solidFill>
                  <a:srgbClr val="000000"/>
                </a:solidFill>
                <a:ea typeface="楷体_GB2312" pitchFamily="49" charset="-122"/>
              </a:rPr>
              <a:t>LS</a:t>
            </a:r>
            <a:r>
              <a:rPr lang="zh-CN" altLang="en-US" sz="2800" b="1">
                <a:solidFill>
                  <a:srgbClr val="000000"/>
                </a:solidFill>
                <a:ea typeface="楷体_GB2312" pitchFamily="49" charset="-122"/>
              </a:rPr>
              <a:t>的表头；</a:t>
            </a:r>
          </a:p>
          <a:p>
            <a:pPr eaLnBrk="1" hangingPunct="1">
              <a:spcBef>
                <a:spcPct val="50000"/>
              </a:spcBef>
            </a:pPr>
            <a:r>
              <a:rPr lang="zh-CN" altLang="en-US" sz="2800" b="1">
                <a:solidFill>
                  <a:srgbClr val="FF3300"/>
                </a:solidFill>
                <a:ea typeface="楷体_GB2312" pitchFamily="49" charset="-122"/>
              </a:rPr>
              <a:t>表尾：</a:t>
            </a:r>
            <a:r>
              <a:rPr lang="zh-CN" altLang="en-US" sz="2800" b="1">
                <a:solidFill>
                  <a:srgbClr val="000000"/>
                </a:solidFill>
                <a:ea typeface="楷体_GB2312" pitchFamily="49" charset="-122"/>
              </a:rPr>
              <a:t>广义表</a:t>
            </a:r>
            <a:r>
              <a:rPr lang="en-US" altLang="zh-CN" sz="2800" b="1" i="1">
                <a:solidFill>
                  <a:srgbClr val="000000"/>
                </a:solidFill>
                <a:ea typeface="楷体_GB2312" pitchFamily="49" charset="-122"/>
              </a:rPr>
              <a:t>LS</a:t>
            </a:r>
            <a:r>
              <a:rPr lang="zh-CN" altLang="en-US" sz="2800" b="1">
                <a:solidFill>
                  <a:srgbClr val="000000"/>
                </a:solidFill>
                <a:ea typeface="楷体_GB2312" pitchFamily="49" charset="-122"/>
              </a:rPr>
              <a:t>中除表头外其余元素组成的广义表。</a:t>
            </a:r>
          </a:p>
        </p:txBody>
      </p:sp>
      <p:grpSp>
        <p:nvGrpSpPr>
          <p:cNvPr id="371726" name="Group 14"/>
          <p:cNvGrpSpPr>
            <a:grpSpLocks/>
          </p:cNvGrpSpPr>
          <p:nvPr/>
        </p:nvGrpSpPr>
        <p:grpSpPr bwMode="auto">
          <a:xfrm>
            <a:off x="538163" y="5805488"/>
            <a:ext cx="6316662" cy="533400"/>
            <a:chOff x="441" y="3256"/>
            <a:chExt cx="3979" cy="336"/>
          </a:xfrm>
        </p:grpSpPr>
        <p:sp>
          <p:nvSpPr>
            <p:cNvPr id="115719" name="Text Box 15"/>
            <p:cNvSpPr txBox="1">
              <a:spLocks noChangeArrowheads="1"/>
            </p:cNvSpPr>
            <p:nvPr/>
          </p:nvSpPr>
          <p:spPr bwMode="auto">
            <a:xfrm>
              <a:off x="820" y="3256"/>
              <a:ext cx="3600"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000000"/>
                  </a:solidFill>
                  <a:ea typeface="楷体_GB2312" pitchFamily="49" charset="-122"/>
                </a:rPr>
                <a:t>广义表</a:t>
              </a:r>
              <a:r>
                <a:rPr lang="en-US" altLang="zh-CN" sz="2800" b="1">
                  <a:solidFill>
                    <a:srgbClr val="000000"/>
                  </a:solidFill>
                  <a:ea typeface="楷体_GB2312" pitchFamily="49" charset="-122"/>
                  <a:cs typeface="Times New Roman" pitchFamily="18" charset="0"/>
                </a:rPr>
                <a:t>(</a:t>
              </a:r>
              <a:r>
                <a:rPr lang="en-US" altLang="zh-CN" sz="2800" b="1">
                  <a:solidFill>
                    <a:srgbClr val="000000"/>
                  </a:solidFill>
                  <a:ea typeface="楷体_GB2312" pitchFamily="49" charset="-122"/>
                </a:rPr>
                <a:t> )</a:t>
              </a:r>
              <a:r>
                <a:rPr lang="zh-CN" altLang="en-US" sz="2800" b="1">
                  <a:solidFill>
                    <a:srgbClr val="000000"/>
                  </a:solidFill>
                  <a:ea typeface="楷体_GB2312" pitchFamily="49" charset="-122"/>
                </a:rPr>
                <a:t>和广义表</a:t>
              </a:r>
              <a:r>
                <a:rPr lang="en-US" altLang="zh-CN" sz="2800" b="1">
                  <a:solidFill>
                    <a:srgbClr val="000000"/>
                  </a:solidFill>
                  <a:ea typeface="楷体_GB2312" pitchFamily="49" charset="-122"/>
                </a:rPr>
                <a:t>(( ))</a:t>
              </a:r>
              <a:r>
                <a:rPr lang="zh-CN" altLang="en-US" sz="2800" b="1">
                  <a:solidFill>
                    <a:srgbClr val="000000"/>
                  </a:solidFill>
                  <a:ea typeface="楷体_GB2312" pitchFamily="49" charset="-122"/>
                </a:rPr>
                <a:t>不同？ </a:t>
              </a:r>
            </a:p>
          </p:txBody>
        </p:sp>
        <p:graphicFrame>
          <p:nvGraphicFramePr>
            <p:cNvPr id="115720" name="Object 16"/>
            <p:cNvGraphicFramePr>
              <a:graphicFrameLocks noChangeAspect="1"/>
            </p:cNvGraphicFramePr>
            <p:nvPr/>
          </p:nvGraphicFramePr>
          <p:xfrm>
            <a:off x="441" y="3286"/>
            <a:ext cx="312" cy="306"/>
          </p:xfrm>
          <a:graphic>
            <a:graphicData uri="http://schemas.openxmlformats.org/presentationml/2006/ole">
              <mc:AlternateContent xmlns:mc="http://schemas.openxmlformats.org/markup-compatibility/2006">
                <mc:Choice xmlns:v="urn:schemas-microsoft-com:vml" Requires="v">
                  <p:oleObj spid="_x0000_s115730" name="Clip" r:id="rId3" imgW="861365" imgH="844906" progId="MS_ClipArt_Gallery.5">
                    <p:embed/>
                  </p:oleObj>
                </mc:Choice>
                <mc:Fallback>
                  <p:oleObj name="Clip" r:id="rId3" imgW="861365" imgH="844906" progId="MS_ClipArt_Gallery.5">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 y="3286"/>
                          <a:ext cx="312" cy="30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5718" name="Text Box 17"/>
          <p:cNvSpPr txBox="1">
            <a:spLocks noChangeArrowheads="1"/>
          </p:cNvSpPr>
          <p:nvPr/>
        </p:nvSpPr>
        <p:spPr bwMode="auto">
          <a:xfrm>
            <a:off x="179388" y="2324100"/>
            <a:ext cx="6096000"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eaLnBrk="1" hangingPunct="1">
              <a:spcBef>
                <a:spcPct val="50000"/>
              </a:spcBef>
            </a:pPr>
            <a:r>
              <a:rPr lang="zh-CN" altLang="en-US" sz="3200" b="1">
                <a:solidFill>
                  <a:srgbClr val="3333CC"/>
                </a:solidFill>
                <a:ea typeface="楷体_GB2312" pitchFamily="49" charset="-122"/>
              </a:rPr>
              <a:t>广义表的基本概念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1726"/>
                                        </p:tgtEl>
                                        <p:attrNameLst>
                                          <p:attrName>style.visibility</p:attrName>
                                        </p:attrNameLst>
                                      </p:cBhvr>
                                      <p:to>
                                        <p:strVal val="visible"/>
                                      </p:to>
                                    </p:set>
                                    <p:animEffect transition="in" filter="wipe(down)">
                                      <p:cBhvr>
                                        <p:cTn id="7" dur="500"/>
                                        <p:tgtEl>
                                          <p:spTgt spid="371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Text Box 1031"/>
          <p:cNvSpPr txBox="1">
            <a:spLocks noChangeArrowheads="1"/>
          </p:cNvSpPr>
          <p:nvPr/>
        </p:nvSpPr>
        <p:spPr bwMode="auto">
          <a:xfrm>
            <a:off x="395288" y="1784350"/>
            <a:ext cx="864235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zh-CN" altLang="en-US" sz="3200" b="1">
                <a:solidFill>
                  <a:schemeClr val="bg1"/>
                </a:solidFill>
                <a:ea typeface="楷体_GB2312" pitchFamily="49" charset="-122"/>
              </a:rPr>
              <a:t>例如</a:t>
            </a:r>
            <a:r>
              <a:rPr kumimoji="1" lang="en-US" altLang="zh-CN" sz="3200" b="1">
                <a:solidFill>
                  <a:schemeClr val="bg1"/>
                </a:solidFill>
                <a:ea typeface="楷体_GB2312" pitchFamily="49" charset="-122"/>
              </a:rPr>
              <a:t>:</a:t>
            </a:r>
            <a:r>
              <a:rPr kumimoji="1" lang="en-US" altLang="zh-CN" sz="3200">
                <a:solidFill>
                  <a:schemeClr val="bg1"/>
                </a:solidFill>
                <a:ea typeface="楷体_GB2312" pitchFamily="49" charset="-122"/>
              </a:rPr>
              <a:t>   A = ( );</a:t>
            </a:r>
            <a:r>
              <a:rPr kumimoji="1" lang="en-US" altLang="zh-CN" sz="3200">
                <a:ea typeface="楷体_GB2312" pitchFamily="49" charset="-122"/>
              </a:rPr>
              <a:t>        </a:t>
            </a:r>
            <a:r>
              <a:rPr kumimoji="1" lang="zh-CN" altLang="en-US" sz="3200">
                <a:ea typeface="楷体_GB2312" pitchFamily="49" charset="-122"/>
              </a:rPr>
              <a:t>空表</a:t>
            </a:r>
            <a:r>
              <a:rPr kumimoji="1" lang="en-US" altLang="zh-CN" sz="3200">
                <a:ea typeface="楷体_GB2312" pitchFamily="49" charset="-122"/>
              </a:rPr>
              <a:t>,</a:t>
            </a:r>
            <a:r>
              <a:rPr kumimoji="1" lang="zh-CN" altLang="en-US" sz="3200">
                <a:ea typeface="楷体_GB2312" pitchFamily="49" charset="-122"/>
              </a:rPr>
              <a:t>长度为</a:t>
            </a:r>
            <a:r>
              <a:rPr kumimoji="1" lang="en-US" altLang="zh-CN" sz="3200">
                <a:ea typeface="楷体_GB2312" pitchFamily="49" charset="-122"/>
              </a:rPr>
              <a:t>0</a:t>
            </a:r>
          </a:p>
          <a:p>
            <a:pPr eaLnBrk="1" hangingPunct="1">
              <a:lnSpc>
                <a:spcPct val="120000"/>
              </a:lnSpc>
            </a:pPr>
            <a:r>
              <a:rPr kumimoji="1" lang="en-US" altLang="zh-CN" sz="3200">
                <a:solidFill>
                  <a:schemeClr val="bg1"/>
                </a:solidFill>
                <a:ea typeface="楷体_GB2312" pitchFamily="49" charset="-122"/>
              </a:rPr>
              <a:t>            B = ( e );</a:t>
            </a:r>
            <a:r>
              <a:rPr kumimoji="1" lang="en-US" altLang="zh-CN" sz="3200">
                <a:ea typeface="楷体_GB2312" pitchFamily="49" charset="-122"/>
              </a:rPr>
              <a:t>      </a:t>
            </a:r>
            <a:r>
              <a:rPr kumimoji="1" lang="zh-CN" altLang="en-US" sz="3200">
                <a:ea typeface="楷体_GB2312" pitchFamily="49" charset="-122"/>
              </a:rPr>
              <a:t>一个原子</a:t>
            </a:r>
            <a:r>
              <a:rPr kumimoji="1" lang="en-US" altLang="zh-CN" sz="3200">
                <a:ea typeface="楷体_GB2312" pitchFamily="49" charset="-122"/>
              </a:rPr>
              <a:t>,</a:t>
            </a:r>
            <a:r>
              <a:rPr kumimoji="1" lang="zh-CN" altLang="en-US" sz="3200">
                <a:ea typeface="楷体_GB2312" pitchFamily="49" charset="-122"/>
              </a:rPr>
              <a:t>长度为</a:t>
            </a:r>
            <a:r>
              <a:rPr kumimoji="1" lang="en-US" altLang="zh-CN" sz="3200">
                <a:ea typeface="楷体_GB2312" pitchFamily="49" charset="-122"/>
              </a:rPr>
              <a:t>1</a:t>
            </a:r>
          </a:p>
          <a:p>
            <a:pPr eaLnBrk="1" hangingPunct="1">
              <a:lnSpc>
                <a:spcPct val="120000"/>
              </a:lnSpc>
            </a:pPr>
            <a:r>
              <a:rPr kumimoji="1" lang="en-US" altLang="zh-CN" sz="3200">
                <a:ea typeface="楷体_GB2312" pitchFamily="49" charset="-122"/>
              </a:rPr>
              <a:t>            </a:t>
            </a:r>
            <a:r>
              <a:rPr kumimoji="1" lang="en-US" altLang="zh-CN" sz="3200">
                <a:solidFill>
                  <a:schemeClr val="bg1"/>
                </a:solidFill>
                <a:ea typeface="楷体_GB2312" pitchFamily="49" charset="-122"/>
              </a:rPr>
              <a:t>C = (a, (b,c,d)</a:t>
            </a:r>
            <a:r>
              <a:rPr kumimoji="1" lang="zh-CN" altLang="en-US" sz="3200">
                <a:ea typeface="楷体_GB2312" pitchFamily="49" charset="-122"/>
              </a:rPr>
              <a:t>一个原子</a:t>
            </a:r>
            <a:r>
              <a:rPr kumimoji="1" lang="en-US" altLang="zh-CN" sz="3200">
                <a:ea typeface="楷体_GB2312" pitchFamily="49" charset="-122"/>
              </a:rPr>
              <a:t>,</a:t>
            </a:r>
            <a:r>
              <a:rPr kumimoji="1" lang="zh-CN" altLang="en-US" sz="3200">
                <a:ea typeface="楷体_GB2312" pitchFamily="49" charset="-122"/>
              </a:rPr>
              <a:t>一个子表</a:t>
            </a:r>
            <a:r>
              <a:rPr kumimoji="1" lang="en-US" altLang="zh-CN" sz="3200">
                <a:ea typeface="楷体_GB2312" pitchFamily="49" charset="-122"/>
              </a:rPr>
              <a:t>,</a:t>
            </a:r>
            <a:r>
              <a:rPr kumimoji="1" lang="zh-CN" altLang="en-US" sz="3200">
                <a:ea typeface="楷体_GB2312" pitchFamily="49" charset="-122"/>
              </a:rPr>
              <a:t>长度为</a:t>
            </a:r>
            <a:r>
              <a:rPr kumimoji="1" lang="en-US" altLang="zh-CN" sz="3200">
                <a:ea typeface="楷体_GB2312" pitchFamily="49" charset="-122"/>
              </a:rPr>
              <a:t>2</a:t>
            </a:r>
          </a:p>
          <a:p>
            <a:pPr eaLnBrk="1" hangingPunct="1">
              <a:lnSpc>
                <a:spcPct val="120000"/>
              </a:lnSpc>
            </a:pPr>
            <a:r>
              <a:rPr kumimoji="1" lang="en-US" altLang="zh-CN" sz="3200">
                <a:solidFill>
                  <a:schemeClr val="bg1"/>
                </a:solidFill>
                <a:ea typeface="楷体_GB2312" pitchFamily="49" charset="-122"/>
              </a:rPr>
              <a:t>            D = ( A, B, C );</a:t>
            </a:r>
            <a:r>
              <a:rPr kumimoji="1" lang="en-US" altLang="zh-CN" sz="3200">
                <a:ea typeface="楷体_GB2312" pitchFamily="49" charset="-122"/>
              </a:rPr>
              <a:t>   </a:t>
            </a:r>
            <a:r>
              <a:rPr kumimoji="1" lang="zh-CN" altLang="en-US" sz="3200">
                <a:ea typeface="楷体_GB2312" pitchFamily="49" charset="-122"/>
              </a:rPr>
              <a:t>三个子表</a:t>
            </a:r>
            <a:r>
              <a:rPr kumimoji="1" lang="en-US" altLang="zh-CN" sz="3200">
                <a:ea typeface="楷体_GB2312" pitchFamily="49" charset="-122"/>
              </a:rPr>
              <a:t>,</a:t>
            </a:r>
            <a:r>
              <a:rPr kumimoji="1" lang="zh-CN" altLang="en-US" sz="3200">
                <a:ea typeface="楷体_GB2312" pitchFamily="49" charset="-122"/>
              </a:rPr>
              <a:t>长度为</a:t>
            </a:r>
            <a:r>
              <a:rPr kumimoji="1" lang="en-US" altLang="zh-CN" sz="3200">
                <a:ea typeface="楷体_GB2312" pitchFamily="49" charset="-122"/>
              </a:rPr>
              <a:t>3</a:t>
            </a:r>
          </a:p>
          <a:p>
            <a:pPr eaLnBrk="1" hangingPunct="1">
              <a:lnSpc>
                <a:spcPct val="120000"/>
              </a:lnSpc>
            </a:pPr>
            <a:r>
              <a:rPr kumimoji="1" lang="en-US" altLang="zh-CN" sz="3200">
                <a:solidFill>
                  <a:schemeClr val="bg1"/>
                </a:solidFill>
                <a:ea typeface="楷体_GB2312" pitchFamily="49" charset="-122"/>
              </a:rPr>
              <a:t>            E = ( a, E );</a:t>
            </a:r>
            <a:r>
              <a:rPr kumimoji="1" lang="en-US" altLang="zh-CN" sz="3200">
                <a:ea typeface="楷体_GB2312" pitchFamily="49" charset="-122"/>
              </a:rPr>
              <a:t>  </a:t>
            </a:r>
            <a:r>
              <a:rPr kumimoji="1" lang="zh-CN" altLang="en-US" sz="3200">
                <a:ea typeface="楷体_GB2312" pitchFamily="49" charset="-122"/>
              </a:rPr>
              <a:t>递归表，长度为</a:t>
            </a:r>
            <a:r>
              <a:rPr kumimoji="1" lang="en-US" altLang="zh-CN" sz="3200">
                <a:ea typeface="楷体_GB2312" pitchFamily="49" charset="-122"/>
              </a:rPr>
              <a:t>2</a:t>
            </a:r>
          </a:p>
        </p:txBody>
      </p:sp>
      <p:sp>
        <p:nvSpPr>
          <p:cNvPr id="116739" name="Text Box 1028"/>
          <p:cNvSpPr txBox="1">
            <a:spLocks noChangeArrowheads="1"/>
          </p:cNvSpPr>
          <p:nvPr/>
        </p:nvSpPr>
        <p:spPr bwMode="auto">
          <a:xfrm>
            <a:off x="58738" y="1139825"/>
            <a:ext cx="4657725"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zh-CN" altLang="en-US" sz="3200" b="1">
                <a:solidFill>
                  <a:srgbClr val="990033"/>
                </a:solidFill>
                <a:ea typeface="楷体_GB2312" pitchFamily="49" charset="-122"/>
              </a:rPr>
              <a:t>例如</a:t>
            </a:r>
            <a:r>
              <a:rPr kumimoji="1" lang="en-US" altLang="zh-CN" sz="3200" b="1">
                <a:solidFill>
                  <a:srgbClr val="990033"/>
                </a:solidFill>
                <a:ea typeface="楷体_GB2312" pitchFamily="49" charset="-122"/>
              </a:rPr>
              <a:t>:</a:t>
            </a:r>
            <a:r>
              <a:rPr kumimoji="1" lang="en-US" altLang="zh-CN" sz="3200">
                <a:ea typeface="楷体_GB2312" pitchFamily="49" charset="-122"/>
              </a:rPr>
              <a:t> </a:t>
            </a:r>
          </a:p>
          <a:p>
            <a:pPr eaLnBrk="1" hangingPunct="1">
              <a:lnSpc>
                <a:spcPct val="120000"/>
              </a:lnSpc>
            </a:pPr>
            <a:r>
              <a:rPr kumimoji="1" lang="en-US" altLang="zh-CN" sz="3200">
                <a:ea typeface="楷体_GB2312" pitchFamily="49" charset="-122"/>
              </a:rPr>
              <a:t>          A = ( );        </a:t>
            </a:r>
          </a:p>
          <a:p>
            <a:pPr eaLnBrk="1" hangingPunct="1">
              <a:lnSpc>
                <a:spcPct val="120000"/>
              </a:lnSpc>
            </a:pPr>
            <a:r>
              <a:rPr kumimoji="1" lang="en-US" altLang="zh-CN" sz="3200">
                <a:ea typeface="楷体_GB2312" pitchFamily="49" charset="-122"/>
              </a:rPr>
              <a:t>          B = ( e ); </a:t>
            </a:r>
          </a:p>
          <a:p>
            <a:pPr eaLnBrk="1" hangingPunct="1">
              <a:lnSpc>
                <a:spcPct val="120000"/>
              </a:lnSpc>
            </a:pPr>
            <a:r>
              <a:rPr kumimoji="1" lang="en-US" altLang="zh-CN" sz="3200">
                <a:ea typeface="楷体_GB2312" pitchFamily="49" charset="-122"/>
              </a:rPr>
              <a:t>          C = (a, (b,c,d));  </a:t>
            </a:r>
          </a:p>
          <a:p>
            <a:pPr eaLnBrk="1" hangingPunct="1">
              <a:lnSpc>
                <a:spcPct val="120000"/>
              </a:lnSpc>
            </a:pPr>
            <a:r>
              <a:rPr kumimoji="1" lang="en-US" altLang="zh-CN" sz="3200">
                <a:ea typeface="楷体_GB2312" pitchFamily="49" charset="-122"/>
              </a:rPr>
              <a:t>          D = ( A, B, C ); </a:t>
            </a:r>
          </a:p>
          <a:p>
            <a:pPr eaLnBrk="1" hangingPunct="1">
              <a:lnSpc>
                <a:spcPct val="120000"/>
              </a:lnSpc>
            </a:pPr>
            <a:r>
              <a:rPr kumimoji="1" lang="en-US" altLang="zh-CN" sz="3200">
                <a:ea typeface="楷体_GB2312" pitchFamily="49" charset="-122"/>
              </a:rPr>
              <a:t>          E = ( a, E ); </a:t>
            </a:r>
          </a:p>
        </p:txBody>
      </p:sp>
      <p:sp>
        <p:nvSpPr>
          <p:cNvPr id="88072" name="AutoShape 1032">
            <a:hlinkClick r:id="rId2" action="ppaction://hlinksldjump" highlightClick="1"/>
          </p:cNvPr>
          <p:cNvSpPr>
            <a:spLocks noChangeArrowheads="1"/>
          </p:cNvSpPr>
          <p:nvPr/>
        </p:nvSpPr>
        <p:spPr bwMode="auto">
          <a:xfrm>
            <a:off x="3779838" y="5495925"/>
            <a:ext cx="533400" cy="381000"/>
          </a:xfrm>
          <a:prstGeom prst="notchedRightArrow">
            <a:avLst>
              <a:gd name="adj1" fmla="val 50000"/>
              <a:gd name="adj2" fmla="val 35000"/>
            </a:avLst>
          </a:prstGeom>
          <a:gradFill rotWithShape="0">
            <a:gsLst>
              <a:gs pos="0">
                <a:srgbClr val="A5A5FF"/>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8" name="Rectangle 40"/>
          <p:cNvSpPr>
            <a:spLocks noChangeArrowheads="1"/>
          </p:cNvSpPr>
          <p:nvPr/>
        </p:nvSpPr>
        <p:spPr bwMode="auto">
          <a:xfrm>
            <a:off x="684213" y="4899025"/>
            <a:ext cx="80645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楷体_GB2312" pitchFamily="49" charset="-122"/>
              </a:rPr>
              <a:t>C </a:t>
            </a:r>
            <a:r>
              <a:rPr kumimoji="1" lang="zh-CN" altLang="en-US" sz="3200">
                <a:ea typeface="楷体_GB2312" pitchFamily="49" charset="-122"/>
              </a:rPr>
              <a:t>中的表头是原子</a:t>
            </a:r>
            <a:r>
              <a:rPr kumimoji="1" lang="en-US" altLang="zh-CN" sz="3200">
                <a:ea typeface="楷体_GB2312" pitchFamily="49" charset="-122"/>
              </a:rPr>
              <a:t>(</a:t>
            </a:r>
            <a:r>
              <a:rPr kumimoji="1" lang="zh-CN" altLang="en-US" sz="3200">
                <a:ea typeface="楷体_GB2312" pitchFamily="49" charset="-122"/>
              </a:rPr>
              <a:t>元素</a:t>
            </a:r>
            <a:r>
              <a:rPr kumimoji="1" lang="en-US" altLang="zh-CN" sz="3200">
                <a:ea typeface="楷体_GB2312" pitchFamily="49" charset="-122"/>
              </a:rPr>
              <a:t>a)</a:t>
            </a:r>
            <a:r>
              <a:rPr kumimoji="1" lang="zh-CN" altLang="en-US" sz="3200">
                <a:ea typeface="楷体_GB2312" pitchFamily="49" charset="-122"/>
              </a:rPr>
              <a:t>，可以看作是：</a:t>
            </a:r>
          </a:p>
          <a:p>
            <a:pPr lvl="1"/>
            <a:r>
              <a:rPr kumimoji="1" lang="en-US" altLang="zh-CN" sz="3200">
                <a:ea typeface="楷体_GB2312" pitchFamily="49" charset="-122"/>
              </a:rPr>
              <a:t>F = ( a );</a:t>
            </a:r>
          </a:p>
          <a:p>
            <a:pPr lvl="1"/>
            <a:r>
              <a:rPr kumimoji="1" lang="en-US" altLang="zh-CN" sz="3200">
                <a:ea typeface="楷体_GB2312" pitchFamily="49" charset="-122"/>
              </a:rPr>
              <a:t>C = ( F, ( b, c, d ));	</a:t>
            </a:r>
          </a:p>
        </p:txBody>
      </p:sp>
      <p:sp>
        <p:nvSpPr>
          <p:cNvPr id="116742" name="Rectangle 44"/>
          <p:cNvSpPr>
            <a:spLocks noChangeArrowheads="1"/>
          </p:cNvSpPr>
          <p:nvPr/>
        </p:nvSpPr>
        <p:spPr bwMode="auto">
          <a:xfrm>
            <a:off x="250825" y="0"/>
            <a:ext cx="8820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　</a:t>
            </a:r>
            <a:r>
              <a:rPr kumimoji="1" lang="zh-CN" altLang="en-US" sz="3200">
                <a:ea typeface="楷体_GB2312" pitchFamily="49" charset="-122"/>
              </a:rPr>
              <a:t>通常，以大写的字母表示广义表的表名，而用单个的小写字母表示单原子。 </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animBg="1"/>
      <p:bldP spid="37928"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115888"/>
            <a:ext cx="758348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05000"/>
              </a:lnSpc>
            </a:pPr>
            <a:r>
              <a:rPr kumimoji="1" lang="zh-CN" altLang="en-US" sz="3200" b="1">
                <a:solidFill>
                  <a:srgbClr val="CC3399"/>
                </a:solidFill>
                <a:ea typeface="楷体_GB2312" pitchFamily="49" charset="-122"/>
              </a:rPr>
              <a:t>广义表</a:t>
            </a:r>
            <a:r>
              <a:rPr kumimoji="1" lang="zh-CN" altLang="en-US" sz="3200" b="1">
                <a:solidFill>
                  <a:srgbClr val="6600CC"/>
                </a:solidFill>
                <a:ea typeface="楷体_GB2312" pitchFamily="49" charset="-122"/>
              </a:rPr>
              <a:t> </a:t>
            </a:r>
            <a:r>
              <a:rPr kumimoji="1" lang="en-US" altLang="zh-CN" sz="3200" b="1">
                <a:solidFill>
                  <a:srgbClr val="6600CC"/>
                </a:solidFill>
                <a:ea typeface="楷体_GB2312" pitchFamily="49" charset="-122"/>
              </a:rPr>
              <a:t>LS = ( </a:t>
            </a:r>
            <a:r>
              <a:rPr kumimoji="1" lang="en-US" altLang="zh-CN" sz="3200" b="1">
                <a:solidFill>
                  <a:srgbClr val="6600CC"/>
                </a:solidFill>
                <a:ea typeface="楷体_GB2312" pitchFamily="49" charset="-122"/>
                <a:sym typeface="Symbol" pitchFamily="18" charset="2"/>
              </a:rPr>
              <a:t>a</a:t>
            </a:r>
            <a:r>
              <a:rPr kumimoji="1" lang="en-US" altLang="zh-CN" sz="3200" b="1" baseline="-25000">
                <a:solidFill>
                  <a:srgbClr val="6600CC"/>
                </a:solidFill>
                <a:ea typeface="楷体_GB2312" pitchFamily="49" charset="-122"/>
              </a:rPr>
              <a:t>1</a:t>
            </a:r>
            <a:r>
              <a:rPr kumimoji="1" lang="en-US" altLang="zh-CN" sz="3200" b="1">
                <a:solidFill>
                  <a:srgbClr val="6600CC"/>
                </a:solidFill>
                <a:ea typeface="楷体_GB2312" pitchFamily="49" charset="-122"/>
              </a:rPr>
              <a:t>, </a:t>
            </a:r>
            <a:r>
              <a:rPr kumimoji="1" lang="en-US" altLang="zh-CN" sz="3200" b="1">
                <a:solidFill>
                  <a:srgbClr val="6600CC"/>
                </a:solidFill>
                <a:ea typeface="楷体_GB2312" pitchFamily="49" charset="-122"/>
                <a:sym typeface="Symbol" pitchFamily="18" charset="2"/>
              </a:rPr>
              <a:t>a</a:t>
            </a:r>
            <a:r>
              <a:rPr kumimoji="1" lang="en-US" altLang="zh-CN" sz="3200" b="1" baseline="-25000">
                <a:solidFill>
                  <a:srgbClr val="6600CC"/>
                </a:solidFill>
                <a:ea typeface="楷体_GB2312" pitchFamily="49" charset="-122"/>
              </a:rPr>
              <a:t>2</a:t>
            </a:r>
            <a:r>
              <a:rPr kumimoji="1" lang="en-US" altLang="zh-CN" sz="3200" b="1">
                <a:solidFill>
                  <a:srgbClr val="6600CC"/>
                </a:solidFill>
                <a:ea typeface="楷体_GB2312" pitchFamily="49" charset="-122"/>
              </a:rPr>
              <a:t>, …, </a:t>
            </a:r>
            <a:r>
              <a:rPr kumimoji="1" lang="en-US" altLang="zh-CN" sz="3200" b="1">
                <a:solidFill>
                  <a:srgbClr val="6600CC"/>
                </a:solidFill>
                <a:ea typeface="楷体_GB2312" pitchFamily="49" charset="-122"/>
                <a:sym typeface="Symbol" pitchFamily="18" charset="2"/>
              </a:rPr>
              <a:t>a</a:t>
            </a:r>
            <a:r>
              <a:rPr kumimoji="1" lang="en-US" altLang="zh-CN" sz="3200" b="1" baseline="-25000">
                <a:solidFill>
                  <a:srgbClr val="6600CC"/>
                </a:solidFill>
                <a:ea typeface="楷体_GB2312" pitchFamily="49" charset="-122"/>
              </a:rPr>
              <a:t>n</a:t>
            </a:r>
            <a:r>
              <a:rPr kumimoji="1" lang="en-US" altLang="zh-CN" sz="3200" b="1">
                <a:solidFill>
                  <a:srgbClr val="6600CC"/>
                </a:solidFill>
                <a:ea typeface="楷体_GB2312" pitchFamily="49" charset="-122"/>
              </a:rPr>
              <a:t> )</a:t>
            </a:r>
            <a:r>
              <a:rPr kumimoji="1" lang="zh-CN" altLang="en-US" sz="3200" b="1">
                <a:solidFill>
                  <a:srgbClr val="6600CC"/>
                </a:solidFill>
                <a:ea typeface="楷体_GB2312" pitchFamily="49" charset="-122"/>
              </a:rPr>
              <a:t>的结构特点</a:t>
            </a:r>
            <a:r>
              <a:rPr kumimoji="1" lang="en-US" altLang="zh-CN" sz="3200" b="1">
                <a:solidFill>
                  <a:srgbClr val="6600CC"/>
                </a:solidFill>
                <a:ea typeface="楷体_GB2312" pitchFamily="49" charset="-122"/>
              </a:rPr>
              <a:t>:</a:t>
            </a:r>
          </a:p>
        </p:txBody>
      </p:sp>
      <p:sp>
        <p:nvSpPr>
          <p:cNvPr id="33795" name="Text Box 3"/>
          <p:cNvSpPr txBox="1">
            <a:spLocks noChangeArrowheads="1"/>
          </p:cNvSpPr>
          <p:nvPr/>
        </p:nvSpPr>
        <p:spPr bwMode="auto">
          <a:xfrm>
            <a:off x="76200" y="765175"/>
            <a:ext cx="6530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1)  </a:t>
            </a:r>
            <a:r>
              <a:rPr kumimoji="1" lang="zh-CN" altLang="en-US" sz="3200">
                <a:ea typeface="楷体_GB2312" pitchFamily="49" charset="-122"/>
              </a:rPr>
              <a:t>广义表中的数据元素有相对</a:t>
            </a:r>
            <a:r>
              <a:rPr kumimoji="1" lang="zh-CN" altLang="en-US" sz="3200" b="1">
                <a:solidFill>
                  <a:srgbClr val="FF0000"/>
                </a:solidFill>
                <a:ea typeface="楷体_GB2312" pitchFamily="49" charset="-122"/>
              </a:rPr>
              <a:t>次序</a:t>
            </a:r>
            <a:r>
              <a:rPr kumimoji="1" lang="en-US" altLang="zh-CN" sz="3200">
                <a:ea typeface="楷体_GB2312" pitchFamily="49" charset="-122"/>
              </a:rPr>
              <a:t>;</a:t>
            </a:r>
          </a:p>
        </p:txBody>
      </p:sp>
      <p:sp>
        <p:nvSpPr>
          <p:cNvPr id="33796" name="Text Box 4"/>
          <p:cNvSpPr txBox="1">
            <a:spLocks noChangeArrowheads="1"/>
          </p:cNvSpPr>
          <p:nvPr/>
        </p:nvSpPr>
        <p:spPr bwMode="auto">
          <a:xfrm>
            <a:off x="34925" y="1484313"/>
            <a:ext cx="8456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2)  </a:t>
            </a:r>
            <a:r>
              <a:rPr kumimoji="1" lang="zh-CN" altLang="en-US" sz="3200">
                <a:ea typeface="楷体_GB2312" pitchFamily="49" charset="-122"/>
              </a:rPr>
              <a:t>广义表的</a:t>
            </a:r>
            <a:r>
              <a:rPr kumimoji="1" lang="zh-CN" altLang="en-US" sz="3200" b="1">
                <a:solidFill>
                  <a:srgbClr val="FF0000"/>
                </a:solidFill>
                <a:ea typeface="楷体_GB2312" pitchFamily="49" charset="-122"/>
              </a:rPr>
              <a:t>长度</a:t>
            </a:r>
            <a:r>
              <a:rPr kumimoji="1" lang="zh-CN" altLang="en-US" sz="3200">
                <a:ea typeface="楷体_GB2312" pitchFamily="49" charset="-122"/>
              </a:rPr>
              <a:t>定义为最外层包含元素个数</a:t>
            </a:r>
            <a:r>
              <a:rPr kumimoji="1" lang="en-US" altLang="zh-CN" sz="3200">
                <a:ea typeface="楷体_GB2312" pitchFamily="49" charset="-122"/>
              </a:rPr>
              <a:t>;</a:t>
            </a:r>
          </a:p>
        </p:txBody>
      </p:sp>
      <p:sp>
        <p:nvSpPr>
          <p:cNvPr id="33799" name="Text Box 7"/>
          <p:cNvSpPr txBox="1">
            <a:spLocks noChangeArrowheads="1"/>
          </p:cNvSpPr>
          <p:nvPr/>
        </p:nvSpPr>
        <p:spPr bwMode="auto">
          <a:xfrm>
            <a:off x="93663" y="2790825"/>
            <a:ext cx="5718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3)  </a:t>
            </a:r>
            <a:r>
              <a:rPr kumimoji="1" lang="zh-CN" altLang="en-US" sz="3200">
                <a:ea typeface="楷体_GB2312" pitchFamily="49" charset="-122"/>
              </a:rPr>
              <a:t>广义表可以被其他列表</a:t>
            </a:r>
            <a:r>
              <a:rPr kumimoji="1" lang="zh-CN" altLang="en-US" sz="3200" b="1">
                <a:solidFill>
                  <a:srgbClr val="FF0000"/>
                </a:solidFill>
                <a:ea typeface="楷体_GB2312" pitchFamily="49" charset="-122"/>
              </a:rPr>
              <a:t>共享</a:t>
            </a:r>
            <a:r>
              <a:rPr kumimoji="1" lang="en-US" altLang="zh-CN" sz="3200">
                <a:ea typeface="楷体_GB2312" pitchFamily="49" charset="-122"/>
              </a:rPr>
              <a:t>;</a:t>
            </a:r>
          </a:p>
        </p:txBody>
      </p:sp>
      <p:sp>
        <p:nvSpPr>
          <p:cNvPr id="33800" name="Text Box 8"/>
          <p:cNvSpPr txBox="1">
            <a:spLocks noChangeArrowheads="1"/>
          </p:cNvSpPr>
          <p:nvPr/>
        </p:nvSpPr>
        <p:spPr bwMode="auto">
          <a:xfrm>
            <a:off x="34925" y="3587750"/>
            <a:ext cx="8007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4)  </a:t>
            </a:r>
            <a:r>
              <a:rPr kumimoji="1" lang="zh-CN" altLang="en-US" sz="3200">
                <a:ea typeface="楷体_GB2312" pitchFamily="49" charset="-122"/>
              </a:rPr>
              <a:t>广义表可以是一个</a:t>
            </a:r>
            <a:r>
              <a:rPr kumimoji="1" lang="zh-CN" altLang="en-US" sz="3200" b="1">
                <a:solidFill>
                  <a:srgbClr val="FF0000"/>
                </a:solidFill>
                <a:ea typeface="楷体_GB2312" pitchFamily="49" charset="-122"/>
              </a:rPr>
              <a:t>递归</a:t>
            </a:r>
            <a:r>
              <a:rPr kumimoji="1" lang="zh-CN" altLang="en-US" sz="3200">
                <a:ea typeface="楷体_GB2312" pitchFamily="49" charset="-122"/>
              </a:rPr>
              <a:t>的表</a:t>
            </a:r>
            <a:r>
              <a:rPr kumimoji="1" lang="en-US" altLang="zh-CN" sz="3200">
                <a:ea typeface="楷体_GB2312" pitchFamily="49" charset="-122"/>
              </a:rPr>
              <a:t>;</a:t>
            </a:r>
          </a:p>
          <a:p>
            <a:pPr eaLnBrk="1" hangingPunct="1"/>
            <a:r>
              <a:rPr kumimoji="1" lang="en-US" altLang="zh-CN" sz="3200">
                <a:solidFill>
                  <a:srgbClr val="0000FF"/>
                </a:solidFill>
                <a:ea typeface="楷体_GB2312" pitchFamily="49" charset="-122"/>
              </a:rPr>
              <a:t>     </a:t>
            </a:r>
            <a:r>
              <a:rPr kumimoji="1" lang="zh-CN" altLang="en-US" sz="3200">
                <a:solidFill>
                  <a:srgbClr val="0000FF"/>
                </a:solidFill>
                <a:ea typeface="楷体_GB2312" pitchFamily="49" charset="-122"/>
              </a:rPr>
              <a:t>递归表的深度是无穷值，长度是有限值</a:t>
            </a:r>
            <a:r>
              <a:rPr kumimoji="1" lang="zh-CN" altLang="en-US" sz="3200">
                <a:ea typeface="楷体_GB2312" pitchFamily="49" charset="-122"/>
              </a:rPr>
              <a:t>。</a:t>
            </a:r>
          </a:p>
        </p:txBody>
      </p:sp>
      <p:sp>
        <p:nvSpPr>
          <p:cNvPr id="33801" name="AutoShape 9">
            <a:hlinkClick r:id="rId2" action="ppaction://hlinksldjump" highlightClick="1"/>
          </p:cNvPr>
          <p:cNvSpPr>
            <a:spLocks noChangeArrowheads="1"/>
          </p:cNvSpPr>
          <p:nvPr/>
        </p:nvSpPr>
        <p:spPr bwMode="auto">
          <a:xfrm>
            <a:off x="7999413" y="2132013"/>
            <a:ext cx="533400" cy="381000"/>
          </a:xfrm>
          <a:prstGeom prst="notchedRightArrow">
            <a:avLst>
              <a:gd name="adj1" fmla="val 50000"/>
              <a:gd name="adj2" fmla="val 35000"/>
            </a:avLst>
          </a:prstGeom>
          <a:gradFill rotWithShape="0">
            <a:gsLst>
              <a:gs pos="0">
                <a:srgbClr val="A5A5FF"/>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2" name="Rectangle 10"/>
          <p:cNvSpPr>
            <a:spLocks noChangeArrowheads="1"/>
          </p:cNvSpPr>
          <p:nvPr/>
        </p:nvSpPr>
        <p:spPr bwMode="auto">
          <a:xfrm>
            <a:off x="250825" y="2060575"/>
            <a:ext cx="8208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楷体_GB2312" pitchFamily="49" charset="-122"/>
              </a:rPr>
              <a:t>“</a:t>
            </a:r>
            <a:r>
              <a:rPr kumimoji="1" lang="zh-CN" altLang="en-US" sz="3200">
                <a:ea typeface="楷体_GB2312" pitchFamily="49" charset="-122"/>
              </a:rPr>
              <a:t>原子”的长度为 </a:t>
            </a:r>
            <a:r>
              <a:rPr kumimoji="1" lang="en-US" altLang="zh-CN" sz="3200" b="1">
                <a:solidFill>
                  <a:srgbClr val="9933FF"/>
                </a:solidFill>
                <a:ea typeface="楷体_GB2312" pitchFamily="49" charset="-122"/>
              </a:rPr>
              <a:t>1 </a:t>
            </a:r>
            <a:r>
              <a:rPr kumimoji="1" lang="en-US" altLang="zh-CN" sz="3200">
                <a:ea typeface="楷体_GB2312" pitchFamily="49" charset="-122"/>
              </a:rPr>
              <a:t>;“</a:t>
            </a:r>
            <a:r>
              <a:rPr kumimoji="1" lang="zh-CN" altLang="en-US" sz="3200">
                <a:ea typeface="楷体_GB2312" pitchFamily="49" charset="-122"/>
              </a:rPr>
              <a:t>空表”的长度为 </a:t>
            </a:r>
            <a:r>
              <a:rPr kumimoji="1" lang="en-US" altLang="zh-CN" sz="3200" b="1">
                <a:solidFill>
                  <a:srgbClr val="9933FF"/>
                </a:solidFill>
                <a:ea typeface="楷体_GB2312" pitchFamily="49" charset="-122"/>
              </a:rPr>
              <a:t>0</a:t>
            </a:r>
            <a:r>
              <a:rPr kumimoji="1" lang="zh-CN" altLang="en-US" sz="3200" b="1">
                <a:solidFill>
                  <a:srgbClr val="9933FF"/>
                </a:solidFill>
                <a:ea typeface="楷体_GB2312" pitchFamily="49" charset="-122"/>
              </a:rPr>
              <a:t>。</a:t>
            </a:r>
          </a:p>
        </p:txBody>
      </p:sp>
      <p:sp>
        <p:nvSpPr>
          <p:cNvPr id="33803" name="Text Box 11"/>
          <p:cNvSpPr txBox="1">
            <a:spLocks noChangeArrowheads="1"/>
          </p:cNvSpPr>
          <p:nvPr/>
        </p:nvSpPr>
        <p:spPr bwMode="auto">
          <a:xfrm>
            <a:off x="34925" y="4799013"/>
            <a:ext cx="8497888"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5)  </a:t>
            </a:r>
            <a:r>
              <a:rPr kumimoji="1" lang="zh-CN" altLang="en-US" sz="3200">
                <a:ea typeface="楷体_GB2312" pitchFamily="49" charset="-122"/>
              </a:rPr>
              <a:t>任何一个</a:t>
            </a:r>
            <a:r>
              <a:rPr kumimoji="1" lang="zh-CN" altLang="en-US" sz="3200" b="1">
                <a:ea typeface="楷体_GB2312" pitchFamily="49" charset="-122"/>
              </a:rPr>
              <a:t>非空广义表</a:t>
            </a:r>
            <a:r>
              <a:rPr kumimoji="1" lang="zh-CN" altLang="en-US" sz="3200">
                <a:ea typeface="楷体_GB2312" pitchFamily="49" charset="-122"/>
              </a:rPr>
              <a:t>   </a:t>
            </a:r>
            <a:r>
              <a:rPr kumimoji="1" lang="en-US" altLang="zh-CN" sz="3200">
                <a:ea typeface="楷体_GB2312" pitchFamily="49" charset="-122"/>
              </a:rPr>
              <a:t>LS = ( </a:t>
            </a:r>
            <a:r>
              <a:rPr kumimoji="1" lang="en-US" altLang="zh-CN" sz="3200">
                <a:ea typeface="楷体_GB2312" pitchFamily="49" charset="-122"/>
                <a:sym typeface="Symbol" pitchFamily="18" charset="2"/>
              </a:rPr>
              <a:t>a</a:t>
            </a:r>
            <a:r>
              <a:rPr kumimoji="1" lang="en-US" altLang="zh-CN" sz="3200" baseline="-25000">
                <a:ea typeface="楷体_GB2312" pitchFamily="49" charset="-122"/>
              </a:rPr>
              <a:t>1</a:t>
            </a:r>
            <a:r>
              <a:rPr kumimoji="1" lang="en-US" altLang="zh-CN" sz="3200">
                <a:ea typeface="楷体_GB2312" pitchFamily="49" charset="-122"/>
              </a:rPr>
              <a:t>, </a:t>
            </a:r>
            <a:r>
              <a:rPr kumimoji="1" lang="en-US" altLang="zh-CN" sz="3200">
                <a:ea typeface="楷体_GB2312" pitchFamily="49" charset="-122"/>
                <a:sym typeface="Symbol" pitchFamily="18" charset="2"/>
              </a:rPr>
              <a:t>a</a:t>
            </a:r>
            <a:r>
              <a:rPr kumimoji="1" lang="en-US" altLang="zh-CN" sz="3200" baseline="-25000">
                <a:ea typeface="楷体_GB2312" pitchFamily="49" charset="-122"/>
              </a:rPr>
              <a:t>2</a:t>
            </a:r>
            <a:r>
              <a:rPr kumimoji="1" lang="en-US" altLang="zh-CN" sz="3200">
                <a:ea typeface="楷体_GB2312" pitchFamily="49" charset="-122"/>
              </a:rPr>
              <a:t>, …, </a:t>
            </a:r>
            <a:r>
              <a:rPr kumimoji="1" lang="en-US" altLang="zh-CN" sz="3200">
                <a:ea typeface="楷体_GB2312" pitchFamily="49" charset="-122"/>
                <a:sym typeface="Symbol" pitchFamily="18" charset="2"/>
              </a:rPr>
              <a:t>a</a:t>
            </a:r>
            <a:r>
              <a:rPr kumimoji="1" lang="en-US" altLang="zh-CN" sz="3200" baseline="-25000">
                <a:ea typeface="楷体_GB2312" pitchFamily="49" charset="-122"/>
              </a:rPr>
              <a:t>n</a:t>
            </a:r>
            <a:r>
              <a:rPr kumimoji="1" lang="en-US" altLang="zh-CN" sz="3200">
                <a:ea typeface="楷体_GB2312" pitchFamily="49" charset="-122"/>
              </a:rPr>
              <a:t>)</a:t>
            </a:r>
          </a:p>
          <a:p>
            <a:pPr eaLnBrk="1" hangingPunct="1"/>
            <a:r>
              <a:rPr kumimoji="1" lang="en-US" altLang="zh-CN" sz="3200">
                <a:ea typeface="楷体_GB2312" pitchFamily="49" charset="-122"/>
              </a:rPr>
              <a:t>     </a:t>
            </a:r>
            <a:r>
              <a:rPr kumimoji="1" lang="zh-CN" altLang="en-US" sz="3200">
                <a:ea typeface="楷体_GB2312" pitchFamily="49" charset="-122"/>
              </a:rPr>
              <a:t>均可分解为两部分</a:t>
            </a:r>
          </a:p>
          <a:p>
            <a:pPr eaLnBrk="1" hangingPunct="1"/>
            <a:r>
              <a:rPr kumimoji="1" lang="zh-CN" altLang="en-US" sz="3200">
                <a:ea typeface="楷体_GB2312" pitchFamily="49" charset="-122"/>
              </a:rPr>
              <a:t>           </a:t>
            </a:r>
            <a:r>
              <a:rPr kumimoji="1" lang="zh-CN" altLang="en-US" sz="3200" b="1">
                <a:solidFill>
                  <a:srgbClr val="FF0000"/>
                </a:solidFill>
                <a:ea typeface="楷体_GB2312" pitchFamily="49" charset="-122"/>
              </a:rPr>
              <a:t>表头</a:t>
            </a:r>
            <a:r>
              <a:rPr kumimoji="1" lang="zh-CN" altLang="en-US" sz="3200">
                <a:ea typeface="楷体_GB2312" pitchFamily="49" charset="-122"/>
              </a:rPr>
              <a:t>  </a:t>
            </a:r>
            <a:r>
              <a:rPr kumimoji="1" lang="en-US" altLang="zh-CN" sz="3200">
                <a:ea typeface="楷体_GB2312" pitchFamily="49" charset="-122"/>
              </a:rPr>
              <a:t>GetHead(LS) = </a:t>
            </a:r>
            <a:r>
              <a:rPr kumimoji="1" lang="en-US" altLang="zh-CN" sz="3200">
                <a:ea typeface="楷体_GB2312" pitchFamily="49" charset="-122"/>
                <a:sym typeface="Symbol" pitchFamily="18" charset="2"/>
              </a:rPr>
              <a:t>a</a:t>
            </a:r>
            <a:r>
              <a:rPr kumimoji="1" lang="en-US" altLang="zh-CN" sz="3200" baseline="-25000">
                <a:ea typeface="楷体_GB2312" pitchFamily="49" charset="-122"/>
              </a:rPr>
              <a:t>1</a:t>
            </a:r>
            <a:r>
              <a:rPr kumimoji="1" lang="en-US" altLang="zh-CN" sz="3200">
                <a:ea typeface="楷体_GB2312" pitchFamily="49" charset="-122"/>
              </a:rPr>
              <a:t>   </a:t>
            </a:r>
            <a:r>
              <a:rPr kumimoji="1" lang="zh-CN" altLang="en-US" sz="3200">
                <a:ea typeface="楷体_GB2312" pitchFamily="49" charset="-122"/>
              </a:rPr>
              <a:t>和</a:t>
            </a:r>
          </a:p>
          <a:p>
            <a:pPr eaLnBrk="1" hangingPunct="1"/>
            <a:r>
              <a:rPr kumimoji="1" lang="zh-CN" altLang="en-US" sz="3200">
                <a:ea typeface="楷体_GB2312" pitchFamily="49" charset="-122"/>
              </a:rPr>
              <a:t>           </a:t>
            </a:r>
            <a:r>
              <a:rPr kumimoji="1" lang="zh-CN" altLang="en-US" sz="3200" b="1">
                <a:solidFill>
                  <a:srgbClr val="FF0000"/>
                </a:solidFill>
                <a:ea typeface="楷体_GB2312" pitchFamily="49" charset="-122"/>
              </a:rPr>
              <a:t>表尾</a:t>
            </a:r>
            <a:r>
              <a:rPr kumimoji="1" lang="zh-CN" altLang="en-US" sz="3200">
                <a:ea typeface="楷体_GB2312" pitchFamily="49" charset="-122"/>
              </a:rPr>
              <a:t>  </a:t>
            </a:r>
            <a:r>
              <a:rPr kumimoji="1" lang="en-US" altLang="zh-CN" sz="3200">
                <a:ea typeface="楷体_GB2312" pitchFamily="49" charset="-122"/>
              </a:rPr>
              <a:t>GetTail(LS) = ( </a:t>
            </a:r>
            <a:r>
              <a:rPr kumimoji="1" lang="en-US" altLang="zh-CN" sz="3200">
                <a:ea typeface="楷体_GB2312" pitchFamily="49" charset="-122"/>
                <a:sym typeface="Symbol" pitchFamily="18" charset="2"/>
              </a:rPr>
              <a:t>a</a:t>
            </a:r>
            <a:r>
              <a:rPr kumimoji="1" lang="en-US" altLang="zh-CN" sz="3200" baseline="-25000">
                <a:ea typeface="楷体_GB2312" pitchFamily="49" charset="-122"/>
              </a:rPr>
              <a:t>2</a:t>
            </a:r>
            <a:r>
              <a:rPr kumimoji="1" lang="en-US" altLang="zh-CN" sz="3200">
                <a:ea typeface="楷体_GB2312" pitchFamily="49" charset="-122"/>
              </a:rPr>
              <a:t>, …, </a:t>
            </a:r>
            <a:r>
              <a:rPr kumimoji="1" lang="en-US" altLang="zh-CN" sz="3200">
                <a:ea typeface="楷体_GB2312" pitchFamily="49" charset="-122"/>
                <a:sym typeface="Symbol" pitchFamily="18" charset="2"/>
              </a:rPr>
              <a:t>a</a:t>
            </a:r>
            <a:r>
              <a:rPr kumimoji="1" lang="en-US" altLang="zh-CN" sz="3200" baseline="-25000">
                <a:ea typeface="楷体_GB2312" pitchFamily="49" charset="-122"/>
              </a:rPr>
              <a:t>n</a:t>
            </a:r>
            <a:r>
              <a:rPr kumimoji="1" lang="en-US" altLang="zh-CN" sz="3200">
                <a:ea typeface="楷体_GB2312" pitchFamily="49" charset="-122"/>
              </a:rPr>
              <a:t>)</a:t>
            </a:r>
          </a:p>
        </p:txBody>
      </p:sp>
      <p:sp>
        <p:nvSpPr>
          <p:cNvPr id="243712" name="AutoShape 0">
            <a:hlinkClick r:id="rId3" action="ppaction://hlinksldjump" highlightClick="1"/>
          </p:cNvPr>
          <p:cNvSpPr>
            <a:spLocks noChangeArrowheads="1"/>
          </p:cNvSpPr>
          <p:nvPr/>
        </p:nvSpPr>
        <p:spPr bwMode="auto">
          <a:xfrm>
            <a:off x="6084888" y="2924175"/>
            <a:ext cx="533400" cy="381000"/>
          </a:xfrm>
          <a:prstGeom prst="notchedRightArrow">
            <a:avLst>
              <a:gd name="adj1" fmla="val 50000"/>
              <a:gd name="adj2" fmla="val 35000"/>
            </a:avLst>
          </a:prstGeom>
          <a:gradFill rotWithShape="0">
            <a:gsLst>
              <a:gs pos="0">
                <a:srgbClr val="A5A5FF"/>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strips(downRight)">
                                      <p:cBhvr>
                                        <p:cTn id="12" dur="500"/>
                                        <p:tgtEl>
                                          <p:spTgt spid="33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strips(downRight)">
                                      <p:cBhvr>
                                        <p:cTn id="17" dur="500"/>
                                        <p:tgtEl>
                                          <p:spTgt spid="33796"/>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3802"/>
                                        </p:tgtEl>
                                        <p:attrNameLst>
                                          <p:attrName>style.visibility</p:attrName>
                                        </p:attrNameLst>
                                      </p:cBhvr>
                                      <p:to>
                                        <p:strVal val="visible"/>
                                      </p:to>
                                    </p:set>
                                    <p:animEffect transition="in" filter="blinds(horizontal)">
                                      <p:cBhvr>
                                        <p:cTn id="21" dur="500"/>
                                        <p:tgtEl>
                                          <p:spTgt spid="33802"/>
                                        </p:tgtEl>
                                      </p:cBhvr>
                                    </p:animEffect>
                                  </p:childTnLst>
                                </p:cTn>
                              </p:par>
                            </p:childTnLst>
                          </p:cTn>
                        </p:par>
                        <p:par>
                          <p:cTn id="22" fill="hold" nodeType="afterGroup">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33801"/>
                                        </p:tgtEl>
                                        <p:attrNameLst>
                                          <p:attrName>style.visibility</p:attrName>
                                        </p:attrNameLst>
                                      </p:cBhvr>
                                      <p:to>
                                        <p:strVal val="visible"/>
                                      </p:to>
                                    </p:set>
                                    <p:anim calcmode="lin" valueType="num">
                                      <p:cBhvr additive="base">
                                        <p:cTn id="25" dur="500" fill="hold"/>
                                        <p:tgtEl>
                                          <p:spTgt spid="33801"/>
                                        </p:tgtEl>
                                        <p:attrNameLst>
                                          <p:attrName>ppt_x</p:attrName>
                                        </p:attrNameLst>
                                      </p:cBhvr>
                                      <p:tavLst>
                                        <p:tav tm="0">
                                          <p:val>
                                            <p:strVal val="1+#ppt_w/2"/>
                                          </p:val>
                                        </p:tav>
                                        <p:tav tm="100000">
                                          <p:val>
                                            <p:strVal val="#ppt_x"/>
                                          </p:val>
                                        </p:tav>
                                      </p:tavLst>
                                    </p:anim>
                                    <p:anim calcmode="lin" valueType="num">
                                      <p:cBhvr additive="base">
                                        <p:cTn id="26" dur="500" fill="hold"/>
                                        <p:tgtEl>
                                          <p:spTgt spid="3380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3799"/>
                                        </p:tgtEl>
                                        <p:attrNameLst>
                                          <p:attrName>style.visibility</p:attrName>
                                        </p:attrNameLst>
                                      </p:cBhvr>
                                      <p:to>
                                        <p:strVal val="visible"/>
                                      </p:to>
                                    </p:set>
                                    <p:animEffect transition="in" filter="strips(downRight)">
                                      <p:cBhvr>
                                        <p:cTn id="31" dur="500"/>
                                        <p:tgtEl>
                                          <p:spTgt spid="33799"/>
                                        </p:tgtEl>
                                      </p:cBhvr>
                                    </p:animEffect>
                                  </p:childTnLst>
                                </p:cTn>
                              </p:par>
                            </p:childTnLst>
                          </p:cTn>
                        </p:par>
                        <p:par>
                          <p:cTn id="32" fill="hold" nodeType="afterGroup">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243712"/>
                                        </p:tgtEl>
                                        <p:attrNameLst>
                                          <p:attrName>style.visibility</p:attrName>
                                        </p:attrNameLst>
                                      </p:cBhvr>
                                      <p:to>
                                        <p:strVal val="visible"/>
                                      </p:to>
                                    </p:set>
                                    <p:anim calcmode="lin" valueType="num">
                                      <p:cBhvr additive="base">
                                        <p:cTn id="35" dur="500" fill="hold"/>
                                        <p:tgtEl>
                                          <p:spTgt spid="243712"/>
                                        </p:tgtEl>
                                        <p:attrNameLst>
                                          <p:attrName>ppt_x</p:attrName>
                                        </p:attrNameLst>
                                      </p:cBhvr>
                                      <p:tavLst>
                                        <p:tav tm="0">
                                          <p:val>
                                            <p:strVal val="1+#ppt_w/2"/>
                                          </p:val>
                                        </p:tav>
                                        <p:tav tm="100000">
                                          <p:val>
                                            <p:strVal val="#ppt_x"/>
                                          </p:val>
                                        </p:tav>
                                      </p:tavLst>
                                    </p:anim>
                                    <p:anim calcmode="lin" valueType="num">
                                      <p:cBhvr additive="base">
                                        <p:cTn id="36" dur="500" fill="hold"/>
                                        <p:tgtEl>
                                          <p:spTgt spid="24371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33800"/>
                                        </p:tgtEl>
                                        <p:attrNameLst>
                                          <p:attrName>style.visibility</p:attrName>
                                        </p:attrNameLst>
                                      </p:cBhvr>
                                      <p:to>
                                        <p:strVal val="visible"/>
                                      </p:to>
                                    </p:set>
                                    <p:animEffect transition="in" filter="strips(downRight)">
                                      <p:cBhvr>
                                        <p:cTn id="41" dur="500"/>
                                        <p:tgtEl>
                                          <p:spTgt spid="3380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33803"/>
                                        </p:tgtEl>
                                        <p:attrNameLst>
                                          <p:attrName>style.visibility</p:attrName>
                                        </p:attrNameLst>
                                      </p:cBhvr>
                                      <p:to>
                                        <p:strVal val="visible"/>
                                      </p:to>
                                    </p:set>
                                    <p:animEffect transition="in" filter="strips(downRight)">
                                      <p:cBhvr>
                                        <p:cTn id="46" dur="500"/>
                                        <p:tgtEl>
                                          <p:spTgt spid="3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796" grpId="0" autoUpdateAnimBg="0"/>
      <p:bldP spid="33799" grpId="0" autoUpdateAnimBg="0"/>
      <p:bldP spid="33800" grpId="0" autoUpdateAnimBg="0"/>
      <p:bldP spid="33801" grpId="0" animBg="1"/>
      <p:bldP spid="33802" grpId="0"/>
      <p:bldP spid="33803" grpId="0" autoUpdateAnimBg="0"/>
      <p:bldP spid="243712"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250825" y="333375"/>
            <a:ext cx="5173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2800">
                <a:ea typeface="楷体_GB2312" pitchFamily="49" charset="-122"/>
              </a:rPr>
              <a:t>广义表是一个</a:t>
            </a:r>
            <a:r>
              <a:rPr kumimoji="1" lang="zh-CN" altLang="en-US" sz="2800" b="1">
                <a:solidFill>
                  <a:srgbClr val="FF0000"/>
                </a:solidFill>
                <a:ea typeface="楷体_GB2312" pitchFamily="49" charset="-122"/>
              </a:rPr>
              <a:t>多层次</a:t>
            </a:r>
            <a:r>
              <a:rPr kumimoji="1" lang="zh-CN" altLang="en-US" sz="2800">
                <a:ea typeface="楷体_GB2312" pitchFamily="49" charset="-122"/>
              </a:rPr>
              <a:t>的</a:t>
            </a:r>
            <a:r>
              <a:rPr kumimoji="1" lang="zh-CN" altLang="en-US" sz="2800" b="1">
                <a:solidFill>
                  <a:srgbClr val="FF0000"/>
                </a:solidFill>
                <a:ea typeface="楷体_GB2312" pitchFamily="49" charset="-122"/>
              </a:rPr>
              <a:t>线性结构</a:t>
            </a:r>
          </a:p>
        </p:txBody>
      </p:sp>
      <p:sp>
        <p:nvSpPr>
          <p:cNvPr id="31748" name="Text Box 4"/>
          <p:cNvSpPr txBox="1">
            <a:spLocks noChangeArrowheads="1"/>
          </p:cNvSpPr>
          <p:nvPr/>
        </p:nvSpPr>
        <p:spPr bwMode="auto">
          <a:xfrm>
            <a:off x="233363" y="1208088"/>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2800" b="1">
                <a:ea typeface="楷体_GB2312" pitchFamily="49" charset="-122"/>
              </a:rPr>
              <a:t>例如：</a:t>
            </a:r>
          </a:p>
        </p:txBody>
      </p:sp>
      <p:sp>
        <p:nvSpPr>
          <p:cNvPr id="31750" name="Text Box 6"/>
          <p:cNvSpPr txBox="1">
            <a:spLocks noChangeArrowheads="1"/>
          </p:cNvSpPr>
          <p:nvPr/>
        </p:nvSpPr>
        <p:spPr bwMode="auto">
          <a:xfrm>
            <a:off x="1331913" y="1196975"/>
            <a:ext cx="22717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b="1">
                <a:solidFill>
                  <a:srgbClr val="FF0000"/>
                </a:solidFill>
                <a:ea typeface="楷体_GB2312" pitchFamily="49" charset="-122"/>
              </a:rPr>
              <a:t>D=(</a:t>
            </a:r>
            <a:r>
              <a:rPr kumimoji="1" lang="en-US" altLang="zh-CN" sz="4400" b="1">
                <a:solidFill>
                  <a:srgbClr val="0000FF"/>
                </a:solidFill>
                <a:ea typeface="楷体_GB2312" pitchFamily="49" charset="-122"/>
              </a:rPr>
              <a:t>E</a:t>
            </a:r>
            <a:r>
              <a:rPr kumimoji="1" lang="en-US" altLang="zh-CN" sz="4400" b="1">
                <a:solidFill>
                  <a:srgbClr val="FF0000"/>
                </a:solidFill>
                <a:ea typeface="楷体_GB2312" pitchFamily="49" charset="-122"/>
              </a:rPr>
              <a:t>, </a:t>
            </a:r>
            <a:r>
              <a:rPr kumimoji="1" lang="en-US" altLang="zh-CN" sz="4400" b="1">
                <a:solidFill>
                  <a:srgbClr val="0000FF"/>
                </a:solidFill>
                <a:ea typeface="楷体_GB2312" pitchFamily="49" charset="-122"/>
              </a:rPr>
              <a:t>F</a:t>
            </a:r>
            <a:r>
              <a:rPr kumimoji="1" lang="en-US" altLang="zh-CN" sz="4400" b="1">
                <a:solidFill>
                  <a:srgbClr val="FF0000"/>
                </a:solidFill>
                <a:ea typeface="楷体_GB2312" pitchFamily="49" charset="-122"/>
              </a:rPr>
              <a:t>)</a:t>
            </a:r>
          </a:p>
        </p:txBody>
      </p:sp>
      <p:sp>
        <p:nvSpPr>
          <p:cNvPr id="31751" name="Text Box 7"/>
          <p:cNvSpPr txBox="1">
            <a:spLocks noChangeArrowheads="1"/>
          </p:cNvSpPr>
          <p:nvPr/>
        </p:nvSpPr>
        <p:spPr bwMode="auto">
          <a:xfrm>
            <a:off x="3924300" y="1196975"/>
            <a:ext cx="26638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zh-CN" altLang="zh-CN" sz="3200">
                <a:ea typeface="楷体_GB2312" pitchFamily="49" charset="-122"/>
              </a:rPr>
              <a:t>其中:</a:t>
            </a:r>
          </a:p>
          <a:p>
            <a:pPr eaLnBrk="1" hangingPunct="1">
              <a:lnSpc>
                <a:spcPct val="120000"/>
              </a:lnSpc>
            </a:pPr>
            <a:r>
              <a:rPr kumimoji="1" lang="zh-CN" altLang="zh-CN" sz="3200">
                <a:ea typeface="楷体_GB2312" pitchFamily="49" charset="-122"/>
              </a:rPr>
              <a:t> </a:t>
            </a:r>
            <a:r>
              <a:rPr kumimoji="1" lang="en-US" altLang="zh-CN" sz="3200">
                <a:solidFill>
                  <a:srgbClr val="0000FF"/>
                </a:solidFill>
                <a:ea typeface="楷体_GB2312" pitchFamily="49" charset="-122"/>
              </a:rPr>
              <a:t>E=(</a:t>
            </a:r>
            <a:r>
              <a:rPr kumimoji="1" lang="en-US" altLang="zh-CN" sz="3200" b="1">
                <a:solidFill>
                  <a:srgbClr val="990033"/>
                </a:solidFill>
                <a:ea typeface="楷体_GB2312" pitchFamily="49" charset="-122"/>
              </a:rPr>
              <a:t>a</a:t>
            </a:r>
            <a:r>
              <a:rPr kumimoji="1" lang="en-US" altLang="zh-CN" sz="3200">
                <a:solidFill>
                  <a:srgbClr val="0000FF"/>
                </a:solidFill>
                <a:ea typeface="楷体_GB2312" pitchFamily="49" charset="-122"/>
              </a:rPr>
              <a:t>,</a:t>
            </a:r>
            <a:r>
              <a:rPr kumimoji="1" lang="en-US" altLang="zh-CN" sz="3200">
                <a:ea typeface="楷体_GB2312" pitchFamily="49" charset="-122"/>
              </a:rPr>
              <a:t> </a:t>
            </a:r>
            <a:r>
              <a:rPr kumimoji="1" lang="en-US" altLang="zh-CN" sz="3200">
                <a:solidFill>
                  <a:srgbClr val="990033"/>
                </a:solidFill>
                <a:ea typeface="楷体_GB2312" pitchFamily="49" charset="-122"/>
              </a:rPr>
              <a:t>(</a:t>
            </a:r>
            <a:r>
              <a:rPr kumimoji="1" lang="en-US" altLang="zh-CN" sz="3200" b="1">
                <a:solidFill>
                  <a:srgbClr val="9933FF"/>
                </a:solidFill>
                <a:ea typeface="楷体_GB2312" pitchFamily="49" charset="-122"/>
              </a:rPr>
              <a:t>b</a:t>
            </a:r>
            <a:r>
              <a:rPr kumimoji="1" lang="en-US" altLang="zh-CN" sz="3200">
                <a:solidFill>
                  <a:srgbClr val="990033"/>
                </a:solidFill>
                <a:ea typeface="楷体_GB2312" pitchFamily="49" charset="-122"/>
              </a:rPr>
              <a:t>,</a:t>
            </a:r>
            <a:r>
              <a:rPr kumimoji="1" lang="en-US" altLang="zh-CN" sz="3200">
                <a:ea typeface="楷体_GB2312" pitchFamily="49" charset="-122"/>
              </a:rPr>
              <a:t> </a:t>
            </a:r>
            <a:r>
              <a:rPr kumimoji="1" lang="en-US" altLang="zh-CN" sz="3200" b="1">
                <a:solidFill>
                  <a:srgbClr val="9933FF"/>
                </a:solidFill>
                <a:ea typeface="楷体_GB2312" pitchFamily="49" charset="-122"/>
              </a:rPr>
              <a:t>c</a:t>
            </a:r>
            <a:r>
              <a:rPr kumimoji="1" lang="en-US" altLang="zh-CN" sz="3200">
                <a:solidFill>
                  <a:srgbClr val="990033"/>
                </a:solidFill>
                <a:ea typeface="楷体_GB2312" pitchFamily="49" charset="-122"/>
              </a:rPr>
              <a:t>)</a:t>
            </a:r>
            <a:r>
              <a:rPr kumimoji="1" lang="en-US" altLang="zh-CN" sz="3200">
                <a:solidFill>
                  <a:srgbClr val="0000FF"/>
                </a:solidFill>
                <a:ea typeface="楷体_GB2312" pitchFamily="49" charset="-122"/>
              </a:rPr>
              <a:t>)</a:t>
            </a:r>
            <a:endParaRPr kumimoji="1" lang="en-US" altLang="zh-CN" sz="3200">
              <a:ea typeface="楷体_GB2312" pitchFamily="49" charset="-122"/>
            </a:endParaRPr>
          </a:p>
          <a:p>
            <a:pPr eaLnBrk="1" hangingPunct="1">
              <a:lnSpc>
                <a:spcPct val="120000"/>
              </a:lnSpc>
            </a:pPr>
            <a:r>
              <a:rPr kumimoji="1" lang="en-US" altLang="zh-CN" sz="3200">
                <a:ea typeface="楷体_GB2312" pitchFamily="49" charset="-122"/>
              </a:rPr>
              <a:t>  </a:t>
            </a:r>
            <a:r>
              <a:rPr kumimoji="1" lang="en-US" altLang="zh-CN" sz="3200">
                <a:solidFill>
                  <a:srgbClr val="0000FF"/>
                </a:solidFill>
                <a:ea typeface="楷体_GB2312" pitchFamily="49" charset="-122"/>
              </a:rPr>
              <a:t>F=(</a:t>
            </a:r>
            <a:r>
              <a:rPr kumimoji="1" lang="en-US" altLang="zh-CN" sz="3200" b="1">
                <a:solidFill>
                  <a:srgbClr val="990033"/>
                </a:solidFill>
                <a:ea typeface="楷体_GB2312" pitchFamily="49" charset="-122"/>
              </a:rPr>
              <a:t>d</a:t>
            </a:r>
            <a:r>
              <a:rPr kumimoji="1" lang="en-US" altLang="zh-CN" sz="3200">
                <a:solidFill>
                  <a:srgbClr val="0000FF"/>
                </a:solidFill>
                <a:ea typeface="楷体_GB2312" pitchFamily="49" charset="-122"/>
              </a:rPr>
              <a:t>,</a:t>
            </a:r>
            <a:r>
              <a:rPr kumimoji="1" lang="en-US" altLang="zh-CN" sz="3200">
                <a:solidFill>
                  <a:srgbClr val="990033"/>
                </a:solidFill>
                <a:ea typeface="楷体_GB2312" pitchFamily="49" charset="-122"/>
              </a:rPr>
              <a:t> (</a:t>
            </a:r>
            <a:r>
              <a:rPr kumimoji="1" lang="en-US" altLang="zh-CN" sz="3200" b="1">
                <a:solidFill>
                  <a:srgbClr val="9933FF"/>
                </a:solidFill>
                <a:ea typeface="楷体_GB2312" pitchFamily="49" charset="-122"/>
              </a:rPr>
              <a:t>e</a:t>
            </a:r>
            <a:r>
              <a:rPr kumimoji="1" lang="en-US" altLang="zh-CN" sz="3200">
                <a:solidFill>
                  <a:srgbClr val="990033"/>
                </a:solidFill>
                <a:ea typeface="楷体_GB2312" pitchFamily="49" charset="-122"/>
              </a:rPr>
              <a:t>)</a:t>
            </a:r>
            <a:r>
              <a:rPr kumimoji="1" lang="en-US" altLang="zh-CN" sz="3200">
                <a:solidFill>
                  <a:srgbClr val="0000FF"/>
                </a:solidFill>
                <a:ea typeface="楷体_GB2312" pitchFamily="49" charset="-122"/>
              </a:rPr>
              <a:t>)</a:t>
            </a:r>
            <a:endParaRPr kumimoji="1" lang="en-US" altLang="zh-CN" sz="3200">
              <a:ea typeface="楷体_GB2312" pitchFamily="49" charset="-122"/>
            </a:endParaRPr>
          </a:p>
        </p:txBody>
      </p:sp>
      <p:sp>
        <p:nvSpPr>
          <p:cNvPr id="31753" name="Text Box 9"/>
          <p:cNvSpPr txBox="1">
            <a:spLocks noChangeArrowheads="1"/>
          </p:cNvSpPr>
          <p:nvPr/>
        </p:nvSpPr>
        <p:spPr bwMode="auto">
          <a:xfrm>
            <a:off x="2479675" y="2871788"/>
            <a:ext cx="587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b="1">
                <a:solidFill>
                  <a:srgbClr val="FF0000"/>
                </a:solidFill>
                <a:ea typeface="楷体_GB2312" pitchFamily="49" charset="-122"/>
              </a:rPr>
              <a:t>D</a:t>
            </a:r>
          </a:p>
        </p:txBody>
      </p:sp>
      <p:sp>
        <p:nvSpPr>
          <p:cNvPr id="31754" name="Text Box 10"/>
          <p:cNvSpPr txBox="1">
            <a:spLocks noChangeArrowheads="1"/>
          </p:cNvSpPr>
          <p:nvPr/>
        </p:nvSpPr>
        <p:spPr bwMode="auto">
          <a:xfrm>
            <a:off x="1238250" y="3862388"/>
            <a:ext cx="55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b="1">
                <a:solidFill>
                  <a:srgbClr val="0000FF"/>
                </a:solidFill>
                <a:ea typeface="楷体_GB2312" pitchFamily="49" charset="-122"/>
              </a:rPr>
              <a:t>E</a:t>
            </a:r>
            <a:endParaRPr kumimoji="1" lang="en-US" altLang="zh-CN" sz="4400">
              <a:ea typeface="楷体_GB2312" pitchFamily="49" charset="-122"/>
            </a:endParaRPr>
          </a:p>
        </p:txBody>
      </p:sp>
      <p:sp>
        <p:nvSpPr>
          <p:cNvPr id="31755" name="Text Box 11"/>
          <p:cNvSpPr txBox="1">
            <a:spLocks noChangeArrowheads="1"/>
          </p:cNvSpPr>
          <p:nvPr/>
        </p:nvSpPr>
        <p:spPr bwMode="auto">
          <a:xfrm>
            <a:off x="4019550" y="3862388"/>
            <a:ext cx="525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b="1">
                <a:solidFill>
                  <a:srgbClr val="0000FF"/>
                </a:solidFill>
                <a:ea typeface="楷体_GB2312" pitchFamily="49" charset="-122"/>
              </a:rPr>
              <a:t>F</a:t>
            </a:r>
            <a:endParaRPr kumimoji="1" lang="en-US" altLang="zh-CN" sz="4400">
              <a:ea typeface="楷体_GB2312" pitchFamily="49" charset="-122"/>
            </a:endParaRPr>
          </a:p>
        </p:txBody>
      </p:sp>
      <p:sp>
        <p:nvSpPr>
          <p:cNvPr id="31756" name="Text Box 12"/>
          <p:cNvSpPr txBox="1">
            <a:spLocks noChangeArrowheads="1"/>
          </p:cNvSpPr>
          <p:nvPr/>
        </p:nvSpPr>
        <p:spPr bwMode="auto">
          <a:xfrm>
            <a:off x="323850" y="4548188"/>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b="1">
                <a:solidFill>
                  <a:srgbClr val="990033"/>
                </a:solidFill>
                <a:ea typeface="楷体_GB2312" pitchFamily="49" charset="-122"/>
              </a:rPr>
              <a:t>a</a:t>
            </a:r>
            <a:endParaRPr kumimoji="1" lang="en-US" altLang="zh-CN" sz="4400">
              <a:ea typeface="楷体_GB2312" pitchFamily="49" charset="-122"/>
            </a:endParaRPr>
          </a:p>
        </p:txBody>
      </p:sp>
      <p:sp>
        <p:nvSpPr>
          <p:cNvPr id="31757" name="Text Box 13"/>
          <p:cNvSpPr txBox="1">
            <a:spLocks noChangeArrowheads="1"/>
          </p:cNvSpPr>
          <p:nvPr/>
        </p:nvSpPr>
        <p:spPr bwMode="auto">
          <a:xfrm>
            <a:off x="2079625" y="4548188"/>
            <a:ext cx="835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a:solidFill>
                  <a:srgbClr val="990033"/>
                </a:solidFill>
                <a:ea typeface="楷体_GB2312" pitchFamily="49" charset="-122"/>
              </a:rPr>
              <a:t>(  )</a:t>
            </a:r>
            <a:endParaRPr kumimoji="1" lang="en-US" altLang="zh-CN" sz="4400">
              <a:ea typeface="楷体_GB2312" pitchFamily="49" charset="-122"/>
            </a:endParaRPr>
          </a:p>
        </p:txBody>
      </p:sp>
      <p:sp>
        <p:nvSpPr>
          <p:cNvPr id="31758" name="Text Box 14"/>
          <p:cNvSpPr txBox="1">
            <a:spLocks noChangeArrowheads="1"/>
          </p:cNvSpPr>
          <p:nvPr/>
        </p:nvSpPr>
        <p:spPr bwMode="auto">
          <a:xfrm>
            <a:off x="3127375" y="4548188"/>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b="1">
                <a:solidFill>
                  <a:srgbClr val="990033"/>
                </a:solidFill>
                <a:ea typeface="楷体_GB2312" pitchFamily="49" charset="-122"/>
              </a:rPr>
              <a:t>d</a:t>
            </a:r>
            <a:endParaRPr kumimoji="1" lang="en-US" altLang="zh-CN" sz="4400">
              <a:ea typeface="楷体_GB2312" pitchFamily="49" charset="-122"/>
            </a:endParaRPr>
          </a:p>
        </p:txBody>
      </p:sp>
      <p:sp>
        <p:nvSpPr>
          <p:cNvPr id="31759" name="Text Box 15"/>
          <p:cNvSpPr txBox="1">
            <a:spLocks noChangeArrowheads="1"/>
          </p:cNvSpPr>
          <p:nvPr/>
        </p:nvSpPr>
        <p:spPr bwMode="auto">
          <a:xfrm>
            <a:off x="4667250" y="4548188"/>
            <a:ext cx="835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a:solidFill>
                  <a:srgbClr val="990033"/>
                </a:solidFill>
                <a:ea typeface="楷体_GB2312" pitchFamily="49" charset="-122"/>
              </a:rPr>
              <a:t>(  )</a:t>
            </a:r>
            <a:endParaRPr kumimoji="1" lang="en-US" altLang="zh-CN" sz="4400">
              <a:ea typeface="楷体_GB2312" pitchFamily="49" charset="-122"/>
            </a:endParaRPr>
          </a:p>
        </p:txBody>
      </p:sp>
      <p:sp>
        <p:nvSpPr>
          <p:cNvPr id="31760" name="Text Box 16"/>
          <p:cNvSpPr txBox="1">
            <a:spLocks noChangeArrowheads="1"/>
          </p:cNvSpPr>
          <p:nvPr/>
        </p:nvSpPr>
        <p:spPr bwMode="auto">
          <a:xfrm>
            <a:off x="1695450" y="5691188"/>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b="1">
                <a:solidFill>
                  <a:srgbClr val="9933FF"/>
                </a:solidFill>
                <a:ea typeface="楷体_GB2312" pitchFamily="49" charset="-122"/>
              </a:rPr>
              <a:t>b</a:t>
            </a:r>
            <a:endParaRPr kumimoji="1" lang="en-US" altLang="zh-CN" sz="4400">
              <a:ea typeface="楷体_GB2312" pitchFamily="49" charset="-122"/>
            </a:endParaRPr>
          </a:p>
        </p:txBody>
      </p:sp>
      <p:sp>
        <p:nvSpPr>
          <p:cNvPr id="31761" name="Text Box 17"/>
          <p:cNvSpPr txBox="1">
            <a:spLocks noChangeArrowheads="1"/>
          </p:cNvSpPr>
          <p:nvPr/>
        </p:nvSpPr>
        <p:spPr bwMode="auto">
          <a:xfrm>
            <a:off x="2814638" y="5691188"/>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b="1">
                <a:solidFill>
                  <a:srgbClr val="9933FF"/>
                </a:solidFill>
                <a:ea typeface="楷体_GB2312" pitchFamily="49" charset="-122"/>
              </a:rPr>
              <a:t>c</a:t>
            </a:r>
            <a:endParaRPr kumimoji="1" lang="en-US" altLang="zh-CN" sz="4400">
              <a:ea typeface="楷体_GB2312" pitchFamily="49" charset="-122"/>
            </a:endParaRPr>
          </a:p>
        </p:txBody>
      </p:sp>
      <p:sp>
        <p:nvSpPr>
          <p:cNvPr id="31762" name="Text Box 18"/>
          <p:cNvSpPr txBox="1">
            <a:spLocks noChangeArrowheads="1"/>
          </p:cNvSpPr>
          <p:nvPr/>
        </p:nvSpPr>
        <p:spPr bwMode="auto">
          <a:xfrm>
            <a:off x="4921250" y="5614988"/>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400" b="1">
                <a:solidFill>
                  <a:srgbClr val="9933FF"/>
                </a:solidFill>
                <a:ea typeface="楷体_GB2312" pitchFamily="49" charset="-122"/>
              </a:rPr>
              <a:t>e</a:t>
            </a:r>
            <a:endParaRPr kumimoji="1" lang="en-US" altLang="zh-CN" sz="4400">
              <a:ea typeface="楷体_GB2312" pitchFamily="49" charset="-122"/>
            </a:endParaRPr>
          </a:p>
        </p:txBody>
      </p:sp>
      <p:sp>
        <p:nvSpPr>
          <p:cNvPr id="31763" name="Line 19"/>
          <p:cNvSpPr>
            <a:spLocks noChangeShapeType="1"/>
          </p:cNvSpPr>
          <p:nvPr/>
        </p:nvSpPr>
        <p:spPr bwMode="auto">
          <a:xfrm flipH="1">
            <a:off x="1695450" y="3481388"/>
            <a:ext cx="8382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4" name="Line 20"/>
          <p:cNvSpPr>
            <a:spLocks noChangeShapeType="1"/>
          </p:cNvSpPr>
          <p:nvPr/>
        </p:nvSpPr>
        <p:spPr bwMode="auto">
          <a:xfrm>
            <a:off x="2990850" y="3481388"/>
            <a:ext cx="10668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5" name="Line 21"/>
          <p:cNvSpPr>
            <a:spLocks noChangeShapeType="1"/>
          </p:cNvSpPr>
          <p:nvPr/>
        </p:nvSpPr>
        <p:spPr bwMode="auto">
          <a:xfrm flipH="1">
            <a:off x="628650" y="4395788"/>
            <a:ext cx="685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22"/>
          <p:cNvSpPr>
            <a:spLocks noChangeShapeType="1"/>
          </p:cNvSpPr>
          <p:nvPr/>
        </p:nvSpPr>
        <p:spPr bwMode="auto">
          <a:xfrm>
            <a:off x="1771650" y="4471988"/>
            <a:ext cx="6858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Line 23"/>
          <p:cNvSpPr>
            <a:spLocks noChangeShapeType="1"/>
          </p:cNvSpPr>
          <p:nvPr/>
        </p:nvSpPr>
        <p:spPr bwMode="auto">
          <a:xfrm flipH="1">
            <a:off x="1924050" y="5310188"/>
            <a:ext cx="4572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Line 24"/>
          <p:cNvSpPr>
            <a:spLocks noChangeShapeType="1"/>
          </p:cNvSpPr>
          <p:nvPr/>
        </p:nvSpPr>
        <p:spPr bwMode="auto">
          <a:xfrm>
            <a:off x="2533650" y="5310188"/>
            <a:ext cx="4572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25"/>
          <p:cNvSpPr>
            <a:spLocks noChangeShapeType="1"/>
          </p:cNvSpPr>
          <p:nvPr/>
        </p:nvSpPr>
        <p:spPr bwMode="auto">
          <a:xfrm flipH="1">
            <a:off x="3524250" y="4471988"/>
            <a:ext cx="5334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Line 26"/>
          <p:cNvSpPr>
            <a:spLocks noChangeShapeType="1"/>
          </p:cNvSpPr>
          <p:nvPr/>
        </p:nvSpPr>
        <p:spPr bwMode="auto">
          <a:xfrm>
            <a:off x="4514850" y="4395788"/>
            <a:ext cx="6096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27"/>
          <p:cNvSpPr>
            <a:spLocks noChangeShapeType="1"/>
          </p:cNvSpPr>
          <p:nvPr/>
        </p:nvSpPr>
        <p:spPr bwMode="auto">
          <a:xfrm>
            <a:off x="5124450" y="5233988"/>
            <a:ext cx="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0" name="AutoShape 2"/>
          <p:cNvSpPr>
            <a:spLocks noChangeArrowheads="1"/>
          </p:cNvSpPr>
          <p:nvPr/>
        </p:nvSpPr>
        <p:spPr bwMode="auto">
          <a:xfrm>
            <a:off x="5724525" y="3284538"/>
            <a:ext cx="3419475" cy="2808287"/>
          </a:xfrm>
          <a:prstGeom prst="wedgeRoundRectCallout">
            <a:avLst>
              <a:gd name="adj1" fmla="val -88069"/>
              <a:gd name="adj2" fmla="val -1761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a:ea typeface="楷体_GB2312" pitchFamily="49" charset="-122"/>
              </a:rPr>
              <a:t>列表</a:t>
            </a:r>
            <a:r>
              <a:rPr lang="en-US" altLang="zh-CN" sz="2800">
                <a:ea typeface="楷体_GB2312" pitchFamily="49" charset="-122"/>
              </a:rPr>
              <a:t>E</a:t>
            </a:r>
            <a:r>
              <a:rPr lang="zh-CN" altLang="en-US" sz="2800">
                <a:ea typeface="楷体_GB2312" pitchFamily="49" charset="-122"/>
              </a:rPr>
              <a:t>、</a:t>
            </a:r>
            <a:r>
              <a:rPr lang="en-US" altLang="zh-CN" sz="2800">
                <a:ea typeface="楷体_GB2312" pitchFamily="49" charset="-122"/>
              </a:rPr>
              <a:t>F</a:t>
            </a:r>
            <a:r>
              <a:rPr lang="zh-CN" altLang="en-US" sz="2800">
                <a:ea typeface="楷体_GB2312" pitchFamily="49" charset="-122"/>
              </a:rPr>
              <a:t>是</a:t>
            </a:r>
            <a:r>
              <a:rPr lang="en-US" altLang="zh-CN" sz="2800">
                <a:ea typeface="楷体_GB2312" pitchFamily="49" charset="-122"/>
              </a:rPr>
              <a:t>D</a:t>
            </a:r>
            <a:r>
              <a:rPr lang="zh-CN" altLang="en-US" sz="2800">
                <a:ea typeface="楷体_GB2312" pitchFamily="49" charset="-122"/>
              </a:rPr>
              <a:t>的子表，在</a:t>
            </a:r>
            <a:r>
              <a:rPr lang="en-US" altLang="zh-CN" sz="2800">
                <a:ea typeface="楷体_GB2312" pitchFamily="49" charset="-122"/>
              </a:rPr>
              <a:t>D</a:t>
            </a:r>
            <a:r>
              <a:rPr lang="zh-CN" altLang="en-US" sz="2800">
                <a:ea typeface="楷体_GB2312" pitchFamily="49" charset="-122"/>
              </a:rPr>
              <a:t>中可以不必列出子表值，而是通过子表名称来引用。这种方式称为共享</a:t>
            </a:r>
          </a:p>
        </p:txBody>
      </p:sp>
      <p:sp>
        <p:nvSpPr>
          <p:cNvPr id="118810" name="AutoShape 3">
            <a:hlinkClick r:id="rId2" action="ppaction://hlinksldjump" highlightClick="1"/>
          </p:cNvPr>
          <p:cNvSpPr>
            <a:spLocks noChangeArrowheads="1"/>
          </p:cNvSpPr>
          <p:nvPr/>
        </p:nvSpPr>
        <p:spPr bwMode="auto">
          <a:xfrm>
            <a:off x="7812088" y="6308725"/>
            <a:ext cx="431800" cy="35877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ppt_x"/>
                                          </p:val>
                                        </p:tav>
                                        <p:tav tm="100000">
                                          <p:val>
                                            <p:strVal val="#ppt_x"/>
                                          </p:val>
                                        </p:tav>
                                      </p:tavLst>
                                    </p:anim>
                                    <p:anim calcmode="lin" valueType="num">
                                      <p:cBhvr additive="base">
                                        <p:cTn id="8" dur="500" fill="hold"/>
                                        <p:tgtEl>
                                          <p:spTgt spid="3174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8"/>
                                        </p:tgtEl>
                                        <p:attrNameLst>
                                          <p:attrName>style.visibility</p:attrName>
                                        </p:attrNameLst>
                                      </p:cBhvr>
                                      <p:to>
                                        <p:strVal val="visible"/>
                                      </p:to>
                                    </p:set>
                                    <p:anim calcmode="lin" valueType="num">
                                      <p:cBhvr additive="base">
                                        <p:cTn id="13" dur="500" fill="hold"/>
                                        <p:tgtEl>
                                          <p:spTgt spid="31748"/>
                                        </p:tgtEl>
                                        <p:attrNameLst>
                                          <p:attrName>ppt_x</p:attrName>
                                        </p:attrNameLst>
                                      </p:cBhvr>
                                      <p:tavLst>
                                        <p:tav tm="0">
                                          <p:val>
                                            <p:strVal val="0-#ppt_w/2"/>
                                          </p:val>
                                        </p:tav>
                                        <p:tav tm="100000">
                                          <p:val>
                                            <p:strVal val="#ppt_x"/>
                                          </p:val>
                                        </p:tav>
                                      </p:tavLst>
                                    </p:anim>
                                    <p:anim calcmode="lin" valueType="num">
                                      <p:cBhvr additive="base">
                                        <p:cTn id="14"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1750"/>
                                        </p:tgtEl>
                                        <p:attrNameLst>
                                          <p:attrName>style.visibility</p:attrName>
                                        </p:attrNameLst>
                                      </p:cBhvr>
                                      <p:to>
                                        <p:strVal val="visible"/>
                                      </p:to>
                                    </p:set>
                                    <p:animEffect transition="in" filter="wipe(left)">
                                      <p:cBhvr>
                                        <p:cTn id="19" dur="500"/>
                                        <p:tgtEl>
                                          <p:spTgt spid="3175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1751"/>
                                        </p:tgtEl>
                                        <p:attrNameLst>
                                          <p:attrName>style.visibility</p:attrName>
                                        </p:attrNameLst>
                                      </p:cBhvr>
                                      <p:to>
                                        <p:strVal val="visible"/>
                                      </p:to>
                                    </p:set>
                                    <p:animEffect transition="in" filter="strips(downRight)">
                                      <p:cBhvr>
                                        <p:cTn id="24" dur="500"/>
                                        <p:tgtEl>
                                          <p:spTgt spid="3175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1753"/>
                                        </p:tgtEl>
                                        <p:attrNameLst>
                                          <p:attrName>style.visibility</p:attrName>
                                        </p:attrNameLst>
                                      </p:cBhvr>
                                      <p:to>
                                        <p:strVal val="visible"/>
                                      </p:to>
                                    </p:set>
                                    <p:animEffect transition="in" filter="wipe(up)">
                                      <p:cBhvr>
                                        <p:cTn id="29" dur="500"/>
                                        <p:tgtEl>
                                          <p:spTgt spid="317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1763"/>
                                        </p:tgtEl>
                                        <p:attrNameLst>
                                          <p:attrName>style.visibility</p:attrName>
                                        </p:attrNameLst>
                                      </p:cBhvr>
                                      <p:to>
                                        <p:strVal val="visible"/>
                                      </p:to>
                                    </p:set>
                                    <p:animEffect transition="in" filter="wipe(up)">
                                      <p:cBhvr>
                                        <p:cTn id="34" dur="500"/>
                                        <p:tgtEl>
                                          <p:spTgt spid="31763"/>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31754"/>
                                        </p:tgtEl>
                                        <p:attrNameLst>
                                          <p:attrName>style.visibility</p:attrName>
                                        </p:attrNameLst>
                                      </p:cBhvr>
                                      <p:to>
                                        <p:strVal val="visible"/>
                                      </p:to>
                                    </p:set>
                                    <p:animEffect transition="in" filter="wipe(up)">
                                      <p:cBhvr>
                                        <p:cTn id="38" dur="500"/>
                                        <p:tgtEl>
                                          <p:spTgt spid="317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764"/>
                                        </p:tgtEl>
                                        <p:attrNameLst>
                                          <p:attrName>style.visibility</p:attrName>
                                        </p:attrNameLst>
                                      </p:cBhvr>
                                      <p:to>
                                        <p:strVal val="visible"/>
                                      </p:to>
                                    </p:set>
                                    <p:animEffect transition="in" filter="wipe(up)">
                                      <p:cBhvr>
                                        <p:cTn id="43" dur="500"/>
                                        <p:tgtEl>
                                          <p:spTgt spid="31764"/>
                                        </p:tgtEl>
                                      </p:cBhvr>
                                    </p:animEffect>
                                  </p:childTnLst>
                                </p:cTn>
                              </p:par>
                            </p:childTnLst>
                          </p:cTn>
                        </p:par>
                        <p:par>
                          <p:cTn id="44" fill="hold" nodeType="afterGroup">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31755"/>
                                        </p:tgtEl>
                                        <p:attrNameLst>
                                          <p:attrName>style.visibility</p:attrName>
                                        </p:attrNameLst>
                                      </p:cBhvr>
                                      <p:to>
                                        <p:strVal val="visible"/>
                                      </p:to>
                                    </p:set>
                                    <p:animEffect transition="in" filter="wipe(up)">
                                      <p:cBhvr>
                                        <p:cTn id="47" dur="500"/>
                                        <p:tgtEl>
                                          <p:spTgt spid="317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1765"/>
                                        </p:tgtEl>
                                        <p:attrNameLst>
                                          <p:attrName>style.visibility</p:attrName>
                                        </p:attrNameLst>
                                      </p:cBhvr>
                                      <p:to>
                                        <p:strVal val="visible"/>
                                      </p:to>
                                    </p:set>
                                    <p:animEffect transition="in" filter="wipe(up)">
                                      <p:cBhvr>
                                        <p:cTn id="52" dur="500"/>
                                        <p:tgtEl>
                                          <p:spTgt spid="31765"/>
                                        </p:tgtEl>
                                      </p:cBhvr>
                                    </p:animEffect>
                                  </p:childTnLst>
                                </p:cTn>
                              </p:par>
                            </p:childTnLst>
                          </p:cTn>
                        </p:par>
                        <p:par>
                          <p:cTn id="53" fill="hold" nodeType="afterGroup">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31756"/>
                                        </p:tgtEl>
                                        <p:attrNameLst>
                                          <p:attrName>style.visibility</p:attrName>
                                        </p:attrNameLst>
                                      </p:cBhvr>
                                      <p:to>
                                        <p:strVal val="visible"/>
                                      </p:to>
                                    </p:set>
                                    <p:animEffect transition="in" filter="wipe(up)">
                                      <p:cBhvr>
                                        <p:cTn id="56" dur="500"/>
                                        <p:tgtEl>
                                          <p:spTgt spid="3175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wipe(up)">
                                      <p:cBhvr>
                                        <p:cTn id="61" dur="500"/>
                                        <p:tgtEl>
                                          <p:spTgt spid="31766"/>
                                        </p:tgtEl>
                                      </p:cBhvr>
                                    </p:animEffect>
                                  </p:childTnLst>
                                </p:cTn>
                              </p:par>
                            </p:childTnLst>
                          </p:cTn>
                        </p:par>
                        <p:par>
                          <p:cTn id="62" fill="hold" nodeType="afterGroup">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31757"/>
                                        </p:tgtEl>
                                        <p:attrNameLst>
                                          <p:attrName>style.visibility</p:attrName>
                                        </p:attrNameLst>
                                      </p:cBhvr>
                                      <p:to>
                                        <p:strVal val="visible"/>
                                      </p:to>
                                    </p:set>
                                    <p:animEffect transition="in" filter="wipe(up)">
                                      <p:cBhvr>
                                        <p:cTn id="65" dur="500"/>
                                        <p:tgtEl>
                                          <p:spTgt spid="3175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1767"/>
                                        </p:tgtEl>
                                        <p:attrNameLst>
                                          <p:attrName>style.visibility</p:attrName>
                                        </p:attrNameLst>
                                      </p:cBhvr>
                                      <p:to>
                                        <p:strVal val="visible"/>
                                      </p:to>
                                    </p:set>
                                    <p:animEffect transition="in" filter="wipe(up)">
                                      <p:cBhvr>
                                        <p:cTn id="70" dur="500"/>
                                        <p:tgtEl>
                                          <p:spTgt spid="31767"/>
                                        </p:tgtEl>
                                      </p:cBhvr>
                                    </p:animEffect>
                                  </p:childTnLst>
                                </p:cTn>
                              </p:par>
                            </p:childTnLst>
                          </p:cTn>
                        </p:par>
                        <p:par>
                          <p:cTn id="71" fill="hold" nodeType="afterGroup">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31760"/>
                                        </p:tgtEl>
                                        <p:attrNameLst>
                                          <p:attrName>style.visibility</p:attrName>
                                        </p:attrNameLst>
                                      </p:cBhvr>
                                      <p:to>
                                        <p:strVal val="visible"/>
                                      </p:to>
                                    </p:set>
                                    <p:animEffect transition="in" filter="wipe(up)">
                                      <p:cBhvr>
                                        <p:cTn id="74" dur="500"/>
                                        <p:tgtEl>
                                          <p:spTgt spid="3176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31768"/>
                                        </p:tgtEl>
                                        <p:attrNameLst>
                                          <p:attrName>style.visibility</p:attrName>
                                        </p:attrNameLst>
                                      </p:cBhvr>
                                      <p:to>
                                        <p:strVal val="visible"/>
                                      </p:to>
                                    </p:set>
                                    <p:animEffect transition="in" filter="wipe(up)">
                                      <p:cBhvr>
                                        <p:cTn id="79" dur="500"/>
                                        <p:tgtEl>
                                          <p:spTgt spid="31768"/>
                                        </p:tgtEl>
                                      </p:cBhvr>
                                    </p:animEffect>
                                  </p:childTnLst>
                                </p:cTn>
                              </p:par>
                            </p:childTnLst>
                          </p:cTn>
                        </p:par>
                        <p:par>
                          <p:cTn id="80" fill="hold" nodeType="afterGroup">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31761"/>
                                        </p:tgtEl>
                                        <p:attrNameLst>
                                          <p:attrName>style.visibility</p:attrName>
                                        </p:attrNameLst>
                                      </p:cBhvr>
                                      <p:to>
                                        <p:strVal val="visible"/>
                                      </p:to>
                                    </p:set>
                                    <p:animEffect transition="in" filter="wipe(up)">
                                      <p:cBhvr>
                                        <p:cTn id="83" dur="500"/>
                                        <p:tgtEl>
                                          <p:spTgt spid="3176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31769"/>
                                        </p:tgtEl>
                                        <p:attrNameLst>
                                          <p:attrName>style.visibility</p:attrName>
                                        </p:attrNameLst>
                                      </p:cBhvr>
                                      <p:to>
                                        <p:strVal val="visible"/>
                                      </p:to>
                                    </p:set>
                                    <p:animEffect transition="in" filter="wipe(up)">
                                      <p:cBhvr>
                                        <p:cTn id="88" dur="500"/>
                                        <p:tgtEl>
                                          <p:spTgt spid="31769"/>
                                        </p:tgtEl>
                                      </p:cBhvr>
                                    </p:animEffect>
                                  </p:childTnLst>
                                </p:cTn>
                              </p:par>
                            </p:childTnLst>
                          </p:cTn>
                        </p:par>
                        <p:par>
                          <p:cTn id="89" fill="hold" nodeType="afterGroup">
                            <p:stCondLst>
                              <p:cond delay="500"/>
                            </p:stCondLst>
                            <p:childTnLst>
                              <p:par>
                                <p:cTn id="90" presetID="22" presetClass="entr" presetSubtype="1" fill="hold" grpId="0" nodeType="afterEffect">
                                  <p:stCondLst>
                                    <p:cond delay="0"/>
                                  </p:stCondLst>
                                  <p:childTnLst>
                                    <p:set>
                                      <p:cBhvr>
                                        <p:cTn id="91" dur="1" fill="hold">
                                          <p:stCondLst>
                                            <p:cond delay="0"/>
                                          </p:stCondLst>
                                        </p:cTn>
                                        <p:tgtEl>
                                          <p:spTgt spid="31758"/>
                                        </p:tgtEl>
                                        <p:attrNameLst>
                                          <p:attrName>style.visibility</p:attrName>
                                        </p:attrNameLst>
                                      </p:cBhvr>
                                      <p:to>
                                        <p:strVal val="visible"/>
                                      </p:to>
                                    </p:set>
                                    <p:animEffect transition="in" filter="wipe(up)">
                                      <p:cBhvr>
                                        <p:cTn id="92" dur="500"/>
                                        <p:tgtEl>
                                          <p:spTgt spid="3175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1770"/>
                                        </p:tgtEl>
                                        <p:attrNameLst>
                                          <p:attrName>style.visibility</p:attrName>
                                        </p:attrNameLst>
                                      </p:cBhvr>
                                      <p:to>
                                        <p:strVal val="visible"/>
                                      </p:to>
                                    </p:set>
                                    <p:animEffect transition="in" filter="wipe(up)">
                                      <p:cBhvr>
                                        <p:cTn id="97" dur="500"/>
                                        <p:tgtEl>
                                          <p:spTgt spid="31770"/>
                                        </p:tgtEl>
                                      </p:cBhvr>
                                    </p:animEffect>
                                  </p:childTnLst>
                                </p:cTn>
                              </p:par>
                            </p:childTnLst>
                          </p:cTn>
                        </p:par>
                        <p:par>
                          <p:cTn id="98" fill="hold" nodeType="afterGroup">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31759"/>
                                        </p:tgtEl>
                                        <p:attrNameLst>
                                          <p:attrName>style.visibility</p:attrName>
                                        </p:attrNameLst>
                                      </p:cBhvr>
                                      <p:to>
                                        <p:strVal val="visible"/>
                                      </p:to>
                                    </p:set>
                                    <p:animEffect transition="in" filter="wipe(up)">
                                      <p:cBhvr>
                                        <p:cTn id="101" dur="500"/>
                                        <p:tgtEl>
                                          <p:spTgt spid="3175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31771"/>
                                        </p:tgtEl>
                                        <p:attrNameLst>
                                          <p:attrName>style.visibility</p:attrName>
                                        </p:attrNameLst>
                                      </p:cBhvr>
                                      <p:to>
                                        <p:strVal val="visible"/>
                                      </p:to>
                                    </p:set>
                                    <p:animEffect transition="in" filter="wipe(up)">
                                      <p:cBhvr>
                                        <p:cTn id="106" dur="500"/>
                                        <p:tgtEl>
                                          <p:spTgt spid="31771"/>
                                        </p:tgtEl>
                                      </p:cBhvr>
                                    </p:animEffect>
                                  </p:childTnLst>
                                </p:cTn>
                              </p:par>
                            </p:childTnLst>
                          </p:cTn>
                        </p:par>
                        <p:par>
                          <p:cTn id="107" fill="hold" nodeType="afterGroup">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31762"/>
                                        </p:tgtEl>
                                        <p:attrNameLst>
                                          <p:attrName>style.visibility</p:attrName>
                                        </p:attrNameLst>
                                      </p:cBhvr>
                                      <p:to>
                                        <p:strVal val="visible"/>
                                      </p:to>
                                    </p:set>
                                    <p:animEffect transition="in" filter="wipe(up)">
                                      <p:cBhvr>
                                        <p:cTn id="110" dur="500"/>
                                        <p:tgtEl>
                                          <p:spTgt spid="3176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37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P spid="31748" grpId="0" autoUpdateAnimBg="0"/>
      <p:bldP spid="31750" grpId="0" autoUpdateAnimBg="0"/>
      <p:bldP spid="31751" grpId="0" autoUpdateAnimBg="0"/>
      <p:bldP spid="31753" grpId="0" autoUpdateAnimBg="0"/>
      <p:bldP spid="31754" grpId="0" autoUpdateAnimBg="0"/>
      <p:bldP spid="31755" grpId="0" autoUpdateAnimBg="0"/>
      <p:bldP spid="31756" grpId="0" autoUpdateAnimBg="0"/>
      <p:bldP spid="31757" grpId="0" autoUpdateAnimBg="0"/>
      <p:bldP spid="31758" grpId="0" autoUpdateAnimBg="0"/>
      <p:bldP spid="31759" grpId="0" autoUpdateAnimBg="0"/>
      <p:bldP spid="31760" grpId="0" autoUpdateAnimBg="0"/>
      <p:bldP spid="31761" grpId="0" autoUpdateAnimBg="0"/>
      <p:bldP spid="31762" grpId="0" autoUpdateAnimBg="0"/>
      <p:bldP spid="31763" grpId="0" animBg="1"/>
      <p:bldP spid="31764" grpId="0" animBg="1"/>
      <p:bldP spid="31765" grpId="0" animBg="1"/>
      <p:bldP spid="31766" grpId="0" animBg="1"/>
      <p:bldP spid="31767" grpId="0" animBg="1"/>
      <p:bldP spid="31768" grpId="0" animBg="1"/>
      <p:bldP spid="31769" grpId="0" animBg="1"/>
      <p:bldP spid="31770" grpId="0" animBg="1"/>
      <p:bldP spid="31771" grpId="0" animBg="1"/>
      <p:bldP spid="237570"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323850" y="1268413"/>
            <a:ext cx="6362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solidFill>
                  <a:srgbClr val="990033"/>
                </a:solidFill>
                <a:ea typeface="楷体_GB2312" pitchFamily="49" charset="-122"/>
              </a:rPr>
              <a:t>例如</a:t>
            </a:r>
            <a:r>
              <a:rPr kumimoji="1" lang="en-US" altLang="zh-CN" sz="3200" b="1">
                <a:solidFill>
                  <a:srgbClr val="990033"/>
                </a:solidFill>
                <a:ea typeface="楷体_GB2312" pitchFamily="49" charset="-122"/>
              </a:rPr>
              <a:t>:</a:t>
            </a:r>
            <a:r>
              <a:rPr kumimoji="1" lang="en-US" altLang="zh-CN" sz="3200" b="1">
                <a:ea typeface="楷体_GB2312" pitchFamily="49" charset="-122"/>
              </a:rPr>
              <a:t> </a:t>
            </a:r>
            <a:r>
              <a:rPr kumimoji="1" lang="en-US" altLang="zh-CN" sz="3200">
                <a:ea typeface="楷体_GB2312" pitchFamily="49" charset="-122"/>
              </a:rPr>
              <a:t>  D = ( E, F ) =  ((a, (b, c))</a:t>
            </a:r>
            <a:r>
              <a:rPr kumimoji="1" lang="zh-CN" altLang="en-US" sz="3200">
                <a:ea typeface="楷体_GB2312" pitchFamily="49" charset="-122"/>
              </a:rPr>
              <a:t>，</a:t>
            </a:r>
            <a:r>
              <a:rPr kumimoji="1" lang="en-US" altLang="zh-CN" sz="3200">
                <a:ea typeface="楷体_GB2312" pitchFamily="49" charset="-122"/>
              </a:rPr>
              <a:t>F )</a:t>
            </a:r>
            <a:endParaRPr kumimoji="1" lang="en-US" altLang="zh-CN" sz="2800">
              <a:ea typeface="楷体_GB2312" pitchFamily="49" charset="-122"/>
            </a:endParaRPr>
          </a:p>
        </p:txBody>
      </p:sp>
      <p:sp>
        <p:nvSpPr>
          <p:cNvPr id="34822" name="Text Box 6"/>
          <p:cNvSpPr txBox="1">
            <a:spLocks noChangeArrowheads="1"/>
          </p:cNvSpPr>
          <p:nvPr/>
        </p:nvSpPr>
        <p:spPr bwMode="auto">
          <a:xfrm>
            <a:off x="323850" y="1916113"/>
            <a:ext cx="7937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a:ea typeface="楷体_GB2312" pitchFamily="49" charset="-122"/>
              </a:rPr>
              <a:t>GetHead( </a:t>
            </a:r>
            <a:r>
              <a:rPr kumimoji="1" lang="en-US" altLang="zh-CN" sz="3600" b="1">
                <a:solidFill>
                  <a:srgbClr val="0000FF"/>
                </a:solidFill>
                <a:ea typeface="楷体_GB2312" pitchFamily="49" charset="-122"/>
              </a:rPr>
              <a:t>D </a:t>
            </a:r>
            <a:r>
              <a:rPr kumimoji="1" lang="en-US" altLang="zh-CN" sz="3600">
                <a:ea typeface="楷体_GB2312" pitchFamily="49" charset="-122"/>
              </a:rPr>
              <a:t>) = </a:t>
            </a:r>
            <a:r>
              <a:rPr kumimoji="1" lang="en-US" altLang="zh-CN" sz="3600" b="1">
                <a:solidFill>
                  <a:srgbClr val="FF0066"/>
                </a:solidFill>
                <a:ea typeface="楷体_GB2312" pitchFamily="49" charset="-122"/>
              </a:rPr>
              <a:t>E</a:t>
            </a:r>
            <a:r>
              <a:rPr kumimoji="1" lang="en-US" altLang="zh-CN" sz="3600">
                <a:ea typeface="楷体_GB2312" pitchFamily="49" charset="-122"/>
              </a:rPr>
              <a:t>        GetTail( </a:t>
            </a:r>
            <a:r>
              <a:rPr kumimoji="1" lang="en-US" altLang="zh-CN" sz="3600" b="1">
                <a:solidFill>
                  <a:srgbClr val="0000FF"/>
                </a:solidFill>
                <a:ea typeface="楷体_GB2312" pitchFamily="49" charset="-122"/>
              </a:rPr>
              <a:t>D</a:t>
            </a:r>
            <a:r>
              <a:rPr kumimoji="1" lang="en-US" altLang="zh-CN" sz="3600">
                <a:ea typeface="楷体_GB2312" pitchFamily="49" charset="-122"/>
              </a:rPr>
              <a:t> ) = </a:t>
            </a:r>
            <a:r>
              <a:rPr kumimoji="1" lang="en-US" altLang="zh-CN" sz="3600" b="1">
                <a:solidFill>
                  <a:srgbClr val="FF0066"/>
                </a:solidFill>
                <a:ea typeface="楷体_GB2312" pitchFamily="49" charset="-122"/>
              </a:rPr>
              <a:t>( F )</a:t>
            </a:r>
          </a:p>
        </p:txBody>
      </p:sp>
      <p:sp>
        <p:nvSpPr>
          <p:cNvPr id="34823" name="Text Box 7"/>
          <p:cNvSpPr txBox="1">
            <a:spLocks noChangeArrowheads="1"/>
          </p:cNvSpPr>
          <p:nvPr/>
        </p:nvSpPr>
        <p:spPr bwMode="auto">
          <a:xfrm>
            <a:off x="250825" y="2708275"/>
            <a:ext cx="8750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a:ea typeface="楷体_GB2312" pitchFamily="49" charset="-122"/>
              </a:rPr>
              <a:t>GetHead(</a:t>
            </a:r>
            <a:r>
              <a:rPr kumimoji="1" lang="en-US" altLang="zh-CN" sz="3600" b="1">
                <a:solidFill>
                  <a:srgbClr val="0000FF"/>
                </a:solidFill>
                <a:ea typeface="楷体_GB2312" pitchFamily="49" charset="-122"/>
              </a:rPr>
              <a:t> E </a:t>
            </a:r>
            <a:r>
              <a:rPr kumimoji="1" lang="en-US" altLang="zh-CN" sz="3600">
                <a:ea typeface="楷体_GB2312" pitchFamily="49" charset="-122"/>
              </a:rPr>
              <a:t>) =</a:t>
            </a:r>
            <a:r>
              <a:rPr kumimoji="1" lang="en-US" altLang="zh-CN" sz="3600" b="1">
                <a:solidFill>
                  <a:srgbClr val="FF0066"/>
                </a:solidFill>
                <a:ea typeface="楷体_GB2312" pitchFamily="49" charset="-122"/>
              </a:rPr>
              <a:t> a </a:t>
            </a:r>
            <a:r>
              <a:rPr kumimoji="1" lang="en-US" altLang="zh-CN" sz="3600">
                <a:ea typeface="楷体_GB2312" pitchFamily="49" charset="-122"/>
              </a:rPr>
              <a:t>        GetTail(</a:t>
            </a:r>
            <a:r>
              <a:rPr kumimoji="1" lang="en-US" altLang="zh-CN" sz="3600" b="1">
                <a:solidFill>
                  <a:srgbClr val="0000FF"/>
                </a:solidFill>
                <a:ea typeface="楷体_GB2312" pitchFamily="49" charset="-122"/>
              </a:rPr>
              <a:t> E</a:t>
            </a:r>
            <a:r>
              <a:rPr kumimoji="1" lang="en-US" altLang="zh-CN" sz="3600">
                <a:ea typeface="楷体_GB2312" pitchFamily="49" charset="-122"/>
              </a:rPr>
              <a:t> ) = </a:t>
            </a:r>
            <a:r>
              <a:rPr kumimoji="1" lang="en-US" altLang="zh-CN" sz="3600" b="1">
                <a:solidFill>
                  <a:srgbClr val="FF0066"/>
                </a:solidFill>
                <a:ea typeface="楷体_GB2312" pitchFamily="49" charset="-122"/>
              </a:rPr>
              <a:t>( ( b, c) )</a:t>
            </a:r>
          </a:p>
        </p:txBody>
      </p:sp>
      <p:sp>
        <p:nvSpPr>
          <p:cNvPr id="34824" name="Text Box 8"/>
          <p:cNvSpPr txBox="1">
            <a:spLocks noChangeArrowheads="1"/>
          </p:cNvSpPr>
          <p:nvPr/>
        </p:nvSpPr>
        <p:spPr bwMode="auto">
          <a:xfrm>
            <a:off x="250825" y="3384550"/>
            <a:ext cx="557212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0000"/>
              </a:lnSpc>
            </a:pPr>
            <a:r>
              <a:rPr kumimoji="1" lang="en-US" altLang="zh-CN" sz="3600">
                <a:ea typeface="楷体_GB2312" pitchFamily="49" charset="-122"/>
              </a:rPr>
              <a:t>GetHead(</a:t>
            </a:r>
            <a:r>
              <a:rPr kumimoji="1" lang="en-US" altLang="zh-CN" sz="3600" b="1">
                <a:solidFill>
                  <a:srgbClr val="0000FF"/>
                </a:solidFill>
                <a:ea typeface="楷体_GB2312" pitchFamily="49" charset="-122"/>
              </a:rPr>
              <a:t> (( b, c))</a:t>
            </a:r>
            <a:r>
              <a:rPr kumimoji="1" lang="en-US" altLang="zh-CN" sz="3600">
                <a:ea typeface="楷体_GB2312" pitchFamily="49" charset="-122"/>
              </a:rPr>
              <a:t> ) = </a:t>
            </a:r>
            <a:r>
              <a:rPr kumimoji="1" lang="en-US" altLang="zh-CN" sz="3600" b="1">
                <a:solidFill>
                  <a:srgbClr val="FF0066"/>
                </a:solidFill>
                <a:ea typeface="楷体_GB2312" pitchFamily="49" charset="-122"/>
              </a:rPr>
              <a:t>(b, c)</a:t>
            </a:r>
            <a:r>
              <a:rPr kumimoji="1" lang="en-US" altLang="zh-CN" sz="3600">
                <a:ea typeface="楷体_GB2312" pitchFamily="49" charset="-122"/>
              </a:rPr>
              <a:t>   </a:t>
            </a:r>
          </a:p>
          <a:p>
            <a:pPr eaLnBrk="1" hangingPunct="1">
              <a:lnSpc>
                <a:spcPct val="110000"/>
              </a:lnSpc>
            </a:pPr>
            <a:r>
              <a:rPr kumimoji="1" lang="en-US" altLang="zh-CN" sz="3600">
                <a:ea typeface="楷体_GB2312" pitchFamily="49" charset="-122"/>
              </a:rPr>
              <a:t>GetTail( </a:t>
            </a:r>
            <a:r>
              <a:rPr kumimoji="1" lang="en-US" altLang="zh-CN" sz="3600" b="1">
                <a:solidFill>
                  <a:srgbClr val="0000FF"/>
                </a:solidFill>
                <a:ea typeface="楷体_GB2312" pitchFamily="49" charset="-122"/>
              </a:rPr>
              <a:t>(( b, c))</a:t>
            </a:r>
            <a:r>
              <a:rPr kumimoji="1" lang="en-US" altLang="zh-CN" sz="3600">
                <a:ea typeface="楷体_GB2312" pitchFamily="49" charset="-122"/>
              </a:rPr>
              <a:t> ) = </a:t>
            </a:r>
            <a:r>
              <a:rPr kumimoji="1" lang="en-US" altLang="zh-CN" sz="3600" b="1">
                <a:solidFill>
                  <a:srgbClr val="FF0066"/>
                </a:solidFill>
                <a:ea typeface="楷体_GB2312" pitchFamily="49" charset="-122"/>
              </a:rPr>
              <a:t>( )</a:t>
            </a:r>
          </a:p>
        </p:txBody>
      </p:sp>
      <p:sp>
        <p:nvSpPr>
          <p:cNvPr id="34825" name="Text Box 9"/>
          <p:cNvSpPr txBox="1">
            <a:spLocks noChangeArrowheads="1"/>
          </p:cNvSpPr>
          <p:nvPr/>
        </p:nvSpPr>
        <p:spPr bwMode="auto">
          <a:xfrm>
            <a:off x="250825" y="4652963"/>
            <a:ext cx="464502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0000"/>
              </a:lnSpc>
            </a:pPr>
            <a:r>
              <a:rPr kumimoji="1" lang="en-US" altLang="zh-CN" sz="3600">
                <a:ea typeface="楷体_GB2312" pitchFamily="49" charset="-122"/>
              </a:rPr>
              <a:t>GetHead(</a:t>
            </a:r>
            <a:r>
              <a:rPr kumimoji="1" lang="en-US" altLang="zh-CN" sz="3600" b="1">
                <a:solidFill>
                  <a:srgbClr val="0000FF"/>
                </a:solidFill>
                <a:ea typeface="楷体_GB2312" pitchFamily="49" charset="-122"/>
              </a:rPr>
              <a:t> ( b, c) </a:t>
            </a:r>
            <a:r>
              <a:rPr kumimoji="1" lang="en-US" altLang="zh-CN" sz="3600">
                <a:ea typeface="楷体_GB2312" pitchFamily="49" charset="-122"/>
              </a:rPr>
              <a:t>) =</a:t>
            </a:r>
            <a:r>
              <a:rPr kumimoji="1" lang="en-US" altLang="zh-CN" sz="3600" b="1">
                <a:solidFill>
                  <a:srgbClr val="FF0066"/>
                </a:solidFill>
                <a:ea typeface="楷体_GB2312" pitchFamily="49" charset="-122"/>
              </a:rPr>
              <a:t> b</a:t>
            </a:r>
            <a:r>
              <a:rPr kumimoji="1" lang="en-US" altLang="zh-CN" sz="3600">
                <a:ea typeface="楷体_GB2312" pitchFamily="49" charset="-122"/>
              </a:rPr>
              <a:t>    </a:t>
            </a:r>
          </a:p>
          <a:p>
            <a:pPr eaLnBrk="1" hangingPunct="1">
              <a:lnSpc>
                <a:spcPct val="110000"/>
              </a:lnSpc>
            </a:pPr>
            <a:r>
              <a:rPr kumimoji="1" lang="en-US" altLang="zh-CN" sz="3600">
                <a:ea typeface="楷体_GB2312" pitchFamily="49" charset="-122"/>
              </a:rPr>
              <a:t>GetTail( </a:t>
            </a:r>
            <a:r>
              <a:rPr kumimoji="1" lang="en-US" altLang="zh-CN" sz="3600" b="1">
                <a:solidFill>
                  <a:srgbClr val="0000FF"/>
                </a:solidFill>
                <a:ea typeface="楷体_GB2312" pitchFamily="49" charset="-122"/>
              </a:rPr>
              <a:t>( b, c)</a:t>
            </a:r>
            <a:r>
              <a:rPr kumimoji="1" lang="en-US" altLang="zh-CN" sz="3600">
                <a:ea typeface="楷体_GB2312" pitchFamily="49" charset="-122"/>
              </a:rPr>
              <a:t> ) = </a:t>
            </a:r>
            <a:r>
              <a:rPr kumimoji="1" lang="en-US" altLang="zh-CN" sz="3600" b="1">
                <a:solidFill>
                  <a:srgbClr val="FF0066"/>
                </a:solidFill>
                <a:ea typeface="楷体_GB2312" pitchFamily="49" charset="-122"/>
              </a:rPr>
              <a:t>( c )</a:t>
            </a:r>
          </a:p>
        </p:txBody>
      </p:sp>
      <p:sp>
        <p:nvSpPr>
          <p:cNvPr id="34826" name="Text Box 10"/>
          <p:cNvSpPr txBox="1">
            <a:spLocks noChangeArrowheads="1"/>
          </p:cNvSpPr>
          <p:nvPr/>
        </p:nvSpPr>
        <p:spPr bwMode="auto">
          <a:xfrm>
            <a:off x="304800" y="6027738"/>
            <a:ext cx="825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a:ea typeface="楷体_GB2312" pitchFamily="49" charset="-122"/>
              </a:rPr>
              <a:t>GetHead( </a:t>
            </a:r>
            <a:r>
              <a:rPr kumimoji="1" lang="en-US" altLang="zh-CN" sz="3600" b="1">
                <a:solidFill>
                  <a:srgbClr val="0000FF"/>
                </a:solidFill>
                <a:ea typeface="楷体_GB2312" pitchFamily="49" charset="-122"/>
              </a:rPr>
              <a:t>( c )</a:t>
            </a:r>
            <a:r>
              <a:rPr kumimoji="1" lang="en-US" altLang="zh-CN" sz="3600">
                <a:ea typeface="楷体_GB2312" pitchFamily="49" charset="-122"/>
              </a:rPr>
              <a:t> ) =</a:t>
            </a:r>
            <a:r>
              <a:rPr kumimoji="1" lang="en-US" altLang="zh-CN" sz="3600">
                <a:solidFill>
                  <a:srgbClr val="9933FF"/>
                </a:solidFill>
                <a:ea typeface="楷体_GB2312" pitchFamily="49" charset="-122"/>
              </a:rPr>
              <a:t> </a:t>
            </a:r>
            <a:r>
              <a:rPr kumimoji="1" lang="en-US" altLang="zh-CN" sz="3600" b="1">
                <a:solidFill>
                  <a:srgbClr val="FF0066"/>
                </a:solidFill>
                <a:ea typeface="楷体_GB2312" pitchFamily="49" charset="-122"/>
              </a:rPr>
              <a:t>c </a:t>
            </a:r>
            <a:r>
              <a:rPr kumimoji="1" lang="en-US" altLang="zh-CN" sz="3600">
                <a:ea typeface="楷体_GB2312" pitchFamily="49" charset="-122"/>
              </a:rPr>
              <a:t>       GetTail( </a:t>
            </a:r>
            <a:r>
              <a:rPr kumimoji="1" lang="en-US" altLang="zh-CN" sz="3600" b="1">
                <a:solidFill>
                  <a:srgbClr val="0000FF"/>
                </a:solidFill>
                <a:ea typeface="楷体_GB2312" pitchFamily="49" charset="-122"/>
              </a:rPr>
              <a:t>( c )</a:t>
            </a:r>
            <a:r>
              <a:rPr kumimoji="1" lang="en-US" altLang="zh-CN" sz="3600">
                <a:ea typeface="楷体_GB2312" pitchFamily="49" charset="-122"/>
              </a:rPr>
              <a:t> ) = </a:t>
            </a:r>
            <a:r>
              <a:rPr kumimoji="1" lang="en-US" altLang="zh-CN" sz="3600" b="1">
                <a:solidFill>
                  <a:srgbClr val="FF0066"/>
                </a:solidFill>
                <a:ea typeface="楷体_GB2312" pitchFamily="49" charset="-122"/>
              </a:rPr>
              <a:t>( )</a:t>
            </a:r>
          </a:p>
        </p:txBody>
      </p:sp>
      <p:sp>
        <p:nvSpPr>
          <p:cNvPr id="119816" name="Text Box 12"/>
          <p:cNvSpPr txBox="1">
            <a:spLocks noChangeArrowheads="1"/>
          </p:cNvSpPr>
          <p:nvPr/>
        </p:nvSpPr>
        <p:spPr bwMode="auto">
          <a:xfrm>
            <a:off x="295275" y="115888"/>
            <a:ext cx="838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a:ea typeface="楷体_GB2312" pitchFamily="49" charset="-122"/>
              </a:rPr>
              <a:t>任何一个非空列表其表头可能是原子，也可能是列表，但表尾必定为列表。</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wipe(left)">
                                      <p:cBhvr>
                                        <p:cTn id="7" dur="500"/>
                                        <p:tgtEl>
                                          <p:spTgt spid="34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wipe(left)">
                                      <p:cBhvr>
                                        <p:cTn id="12" dur="500"/>
                                        <p:tgtEl>
                                          <p:spTgt spid="34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3"/>
                                        </p:tgtEl>
                                        <p:attrNameLst>
                                          <p:attrName>style.visibility</p:attrName>
                                        </p:attrNameLst>
                                      </p:cBhvr>
                                      <p:to>
                                        <p:strVal val="visible"/>
                                      </p:to>
                                    </p:set>
                                    <p:animEffect transition="in" filter="wipe(left)">
                                      <p:cBhvr>
                                        <p:cTn id="17" dur="500"/>
                                        <p:tgtEl>
                                          <p:spTgt spid="34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4"/>
                                        </p:tgtEl>
                                        <p:attrNameLst>
                                          <p:attrName>style.visibility</p:attrName>
                                        </p:attrNameLst>
                                      </p:cBhvr>
                                      <p:to>
                                        <p:strVal val="visible"/>
                                      </p:to>
                                    </p:set>
                                    <p:animEffect transition="in" filter="wipe(left)">
                                      <p:cBhvr>
                                        <p:cTn id="22" dur="500"/>
                                        <p:tgtEl>
                                          <p:spTgt spid="348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5"/>
                                        </p:tgtEl>
                                        <p:attrNameLst>
                                          <p:attrName>style.visibility</p:attrName>
                                        </p:attrNameLst>
                                      </p:cBhvr>
                                      <p:to>
                                        <p:strVal val="visible"/>
                                      </p:to>
                                    </p:set>
                                    <p:animEffect transition="in" filter="wipe(left)">
                                      <p:cBhvr>
                                        <p:cTn id="27" dur="500"/>
                                        <p:tgtEl>
                                          <p:spTgt spid="348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26"/>
                                        </p:tgtEl>
                                        <p:attrNameLst>
                                          <p:attrName>style.visibility</p:attrName>
                                        </p:attrNameLst>
                                      </p:cBhvr>
                                      <p:to>
                                        <p:strVal val="visible"/>
                                      </p:to>
                                    </p:set>
                                    <p:animEffect transition="in" filter="wipe(left)">
                                      <p:cBhvr>
                                        <p:cTn id="32" dur="500"/>
                                        <p:tgtEl>
                                          <p:spTgt spid="3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2" grpId="0" autoUpdateAnimBg="0"/>
      <p:bldP spid="34823" grpId="0" autoUpdateAnimBg="0"/>
      <p:bldP spid="34824" grpId="0" autoUpdateAnimBg="0"/>
      <p:bldP spid="34825" grpId="0" autoUpdateAnimBg="0"/>
      <p:bldP spid="34826"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4"/>
          <p:cNvSpPr>
            <a:spLocks noChangeArrowheads="1"/>
          </p:cNvSpPr>
          <p:nvPr/>
        </p:nvSpPr>
        <p:spPr bwMode="auto">
          <a:xfrm>
            <a:off x="323850" y="333375"/>
            <a:ext cx="849630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200">
                <a:ea typeface="楷体_GB2312" pitchFamily="49" charset="-122"/>
              </a:rPr>
              <a:t>注意：广义表（ ）和 </a:t>
            </a:r>
            <a:r>
              <a:rPr kumimoji="1" lang="en-US" altLang="zh-CN" sz="3200">
                <a:ea typeface="楷体_GB2312" pitchFamily="49" charset="-122"/>
              </a:rPr>
              <a:t>( ( ) ) </a:t>
            </a:r>
            <a:r>
              <a:rPr kumimoji="1" lang="zh-CN" altLang="en-US" sz="3200">
                <a:ea typeface="楷体_GB2312" pitchFamily="49" charset="-122"/>
              </a:rPr>
              <a:t>不同。</a:t>
            </a:r>
          </a:p>
          <a:p>
            <a:pPr>
              <a:lnSpc>
                <a:spcPct val="115000"/>
              </a:lnSpc>
            </a:pPr>
            <a:r>
              <a:rPr kumimoji="1" lang="zh-CN" altLang="en-US" sz="3200">
                <a:ea typeface="楷体_GB2312" pitchFamily="49" charset="-122"/>
              </a:rPr>
              <a:t>前者是长度为</a:t>
            </a:r>
            <a:r>
              <a:rPr kumimoji="1" lang="en-US" altLang="zh-CN" sz="3200">
                <a:ea typeface="楷体_GB2312" pitchFamily="49" charset="-122"/>
              </a:rPr>
              <a:t>0</a:t>
            </a:r>
            <a:r>
              <a:rPr kumimoji="1" lang="zh-CN" altLang="en-US" sz="3200">
                <a:ea typeface="楷体_GB2312" pitchFamily="49" charset="-122"/>
              </a:rPr>
              <a:t>的空表，对其不能做求表头的和表尾的运算；</a:t>
            </a:r>
          </a:p>
          <a:p>
            <a:pPr>
              <a:lnSpc>
                <a:spcPct val="115000"/>
              </a:lnSpc>
            </a:pPr>
            <a:r>
              <a:rPr kumimoji="1" lang="zh-CN" altLang="en-US" sz="3200">
                <a:ea typeface="楷体_GB2312" pitchFamily="49" charset="-122"/>
              </a:rPr>
              <a:t>后者是长度为</a:t>
            </a:r>
            <a:r>
              <a:rPr kumimoji="1" lang="en-US" altLang="zh-CN" sz="3200">
                <a:ea typeface="楷体_GB2312" pitchFamily="49" charset="-122"/>
              </a:rPr>
              <a:t>1</a:t>
            </a:r>
            <a:r>
              <a:rPr kumimoji="1" lang="zh-CN" altLang="en-US" sz="3200">
                <a:ea typeface="楷体_GB2312" pitchFamily="49" charset="-122"/>
              </a:rPr>
              <a:t>的非空表（只不过该表中唯一的一个元素是空表）。对其可进行分解，得到表头和表尾均为空表（ ）。</a:t>
            </a:r>
          </a:p>
        </p:txBody>
      </p:sp>
    </p:spTree>
  </p:cSld>
  <p:clrMapOvr>
    <a:masterClrMapping/>
  </p:clrMapOvr>
  <p:transition>
    <p:strips dir="l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1858" name="Text Box 4"/>
          <p:cNvSpPr txBox="1">
            <a:spLocks noChangeArrowheads="1"/>
          </p:cNvSpPr>
          <p:nvPr/>
        </p:nvSpPr>
        <p:spPr bwMode="auto">
          <a:xfrm>
            <a:off x="323850" y="333375"/>
            <a:ext cx="7696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eaLnBrk="1" hangingPunct="1">
              <a:spcBef>
                <a:spcPct val="50000"/>
              </a:spcBef>
            </a:pPr>
            <a:r>
              <a:rPr kumimoji="1" lang="zh-CN" altLang="en-US" sz="2800" b="1">
                <a:ea typeface="宋体" pitchFamily="2" charset="-122"/>
              </a:rPr>
              <a:t>广义表也可以用树和图来描述 </a:t>
            </a:r>
          </a:p>
          <a:p>
            <a:pPr algn="just" eaLnBrk="1" hangingPunct="1">
              <a:spcBef>
                <a:spcPct val="50000"/>
              </a:spcBef>
            </a:pPr>
            <a:r>
              <a:rPr kumimoji="1" lang="zh-CN" altLang="en-US" sz="2800" b="1">
                <a:ea typeface="宋体" pitchFamily="2" charset="-122"/>
              </a:rPr>
              <a:t>例如，广义表</a:t>
            </a:r>
            <a:r>
              <a:rPr kumimoji="1" lang="en-US" altLang="zh-CN" sz="2800" b="1">
                <a:ea typeface="宋体" pitchFamily="2" charset="-122"/>
              </a:rPr>
              <a:t>A</a:t>
            </a:r>
            <a:r>
              <a:rPr kumimoji="1" lang="zh-CN" altLang="en-US" sz="2800" b="1">
                <a:ea typeface="宋体" pitchFamily="2" charset="-122"/>
              </a:rPr>
              <a:t>、</a:t>
            </a:r>
            <a:r>
              <a:rPr kumimoji="1" lang="en-US" altLang="zh-CN" sz="2800" b="1">
                <a:ea typeface="宋体" pitchFamily="2" charset="-122"/>
              </a:rPr>
              <a:t>B</a:t>
            </a:r>
            <a:r>
              <a:rPr kumimoji="1" lang="zh-CN" altLang="en-US" sz="2800" b="1">
                <a:ea typeface="宋体" pitchFamily="2" charset="-122"/>
              </a:rPr>
              <a:t>、</a:t>
            </a:r>
            <a:r>
              <a:rPr kumimoji="1" lang="en-US" altLang="zh-CN" sz="2800" b="1">
                <a:ea typeface="宋体" pitchFamily="2" charset="-122"/>
              </a:rPr>
              <a:t>C</a:t>
            </a:r>
            <a:r>
              <a:rPr kumimoji="1" lang="zh-CN" altLang="en-US" sz="2800" b="1">
                <a:ea typeface="宋体" pitchFamily="2" charset="-122"/>
              </a:rPr>
              <a:t>可以描述为：              </a:t>
            </a:r>
          </a:p>
        </p:txBody>
      </p:sp>
      <p:sp>
        <p:nvSpPr>
          <p:cNvPr id="121859" name="Rectangle 5"/>
          <p:cNvSpPr>
            <a:spLocks noChangeArrowheads="1"/>
          </p:cNvSpPr>
          <p:nvPr/>
        </p:nvSpPr>
        <p:spPr bwMode="auto">
          <a:xfrm>
            <a:off x="971550" y="2366963"/>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宋体" pitchFamily="2" charset="-122"/>
              </a:rPr>
              <a:t> </a:t>
            </a:r>
            <a:endParaRPr kumimoji="1" lang="en-US" altLang="zh-CN" sz="2400" b="1">
              <a:ea typeface="宋体" pitchFamily="2" charset="-122"/>
            </a:endParaRPr>
          </a:p>
        </p:txBody>
      </p:sp>
      <p:grpSp>
        <p:nvGrpSpPr>
          <p:cNvPr id="121860" name="Group 6"/>
          <p:cNvGrpSpPr>
            <a:grpSpLocks/>
          </p:cNvGrpSpPr>
          <p:nvPr/>
        </p:nvGrpSpPr>
        <p:grpSpPr bwMode="auto">
          <a:xfrm>
            <a:off x="6291263" y="2730500"/>
            <a:ext cx="360362" cy="561975"/>
            <a:chOff x="3857" y="1819"/>
            <a:chExt cx="227" cy="354"/>
          </a:xfrm>
        </p:grpSpPr>
        <p:sp>
          <p:nvSpPr>
            <p:cNvPr id="121955" name="Line 7"/>
            <p:cNvSpPr>
              <a:spLocks noChangeShapeType="1"/>
            </p:cNvSpPr>
            <p:nvPr/>
          </p:nvSpPr>
          <p:spPr bwMode="auto">
            <a:xfrm flipH="1">
              <a:off x="3905" y="1819"/>
              <a:ext cx="179" cy="2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56" name="Freeform 8"/>
            <p:cNvSpPr>
              <a:spLocks/>
            </p:cNvSpPr>
            <p:nvPr/>
          </p:nvSpPr>
          <p:spPr bwMode="auto">
            <a:xfrm>
              <a:off x="3857" y="2029"/>
              <a:ext cx="110" cy="144"/>
            </a:xfrm>
            <a:custGeom>
              <a:avLst/>
              <a:gdLst>
                <a:gd name="T0" fmla="*/ 40 w 110"/>
                <a:gd name="T1" fmla="*/ 0 h 144"/>
                <a:gd name="T2" fmla="*/ 0 w 110"/>
                <a:gd name="T3" fmla="*/ 144 h 144"/>
                <a:gd name="T4" fmla="*/ 110 w 110"/>
                <a:gd name="T5" fmla="*/ 53 h 144"/>
                <a:gd name="T6" fmla="*/ 51 w 110"/>
                <a:gd name="T7" fmla="*/ 64 h 144"/>
                <a:gd name="T8" fmla="*/ 40 w 110"/>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 h="144">
                  <a:moveTo>
                    <a:pt x="40" y="0"/>
                  </a:moveTo>
                  <a:lnTo>
                    <a:pt x="0" y="144"/>
                  </a:lnTo>
                  <a:lnTo>
                    <a:pt x="110" y="53"/>
                  </a:lnTo>
                  <a:lnTo>
                    <a:pt x="51" y="64"/>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1861" name="Rectangle 9"/>
          <p:cNvSpPr>
            <a:spLocks noChangeArrowheads="1"/>
          </p:cNvSpPr>
          <p:nvPr/>
        </p:nvSpPr>
        <p:spPr bwMode="auto">
          <a:xfrm>
            <a:off x="6956425" y="3157538"/>
            <a:ext cx="530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62" name="Rectangle 10"/>
          <p:cNvSpPr>
            <a:spLocks noChangeArrowheads="1"/>
          </p:cNvSpPr>
          <p:nvPr/>
        </p:nvSpPr>
        <p:spPr bwMode="auto">
          <a:xfrm>
            <a:off x="7146925" y="3267075"/>
            <a:ext cx="1444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B</a:t>
            </a:r>
            <a:endParaRPr kumimoji="1" lang="en-US" altLang="zh-CN" sz="2400" b="1">
              <a:ea typeface="宋体" pitchFamily="2" charset="-122"/>
            </a:endParaRPr>
          </a:p>
        </p:txBody>
      </p:sp>
      <p:sp>
        <p:nvSpPr>
          <p:cNvPr id="121863" name="Rectangle 11"/>
          <p:cNvSpPr>
            <a:spLocks noChangeArrowheads="1"/>
          </p:cNvSpPr>
          <p:nvPr/>
        </p:nvSpPr>
        <p:spPr bwMode="auto">
          <a:xfrm>
            <a:off x="7280275" y="3267075"/>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864" name="Oval 12"/>
          <p:cNvSpPr>
            <a:spLocks noChangeArrowheads="1"/>
          </p:cNvSpPr>
          <p:nvPr/>
        </p:nvSpPr>
        <p:spPr bwMode="auto">
          <a:xfrm>
            <a:off x="7073900" y="3303588"/>
            <a:ext cx="319088" cy="34131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65" name="Rectangle 13"/>
          <p:cNvSpPr>
            <a:spLocks noChangeArrowheads="1"/>
          </p:cNvSpPr>
          <p:nvPr/>
        </p:nvSpPr>
        <p:spPr bwMode="auto">
          <a:xfrm>
            <a:off x="5938838" y="3122613"/>
            <a:ext cx="528637"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66" name="Rectangle 14"/>
          <p:cNvSpPr>
            <a:spLocks noChangeArrowheads="1"/>
          </p:cNvSpPr>
          <p:nvPr/>
        </p:nvSpPr>
        <p:spPr bwMode="auto">
          <a:xfrm>
            <a:off x="6129338" y="3232150"/>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A</a:t>
            </a:r>
            <a:endParaRPr kumimoji="1" lang="en-US" altLang="zh-CN" sz="2400" b="1">
              <a:ea typeface="宋体" pitchFamily="2" charset="-122"/>
            </a:endParaRPr>
          </a:p>
        </p:txBody>
      </p:sp>
      <p:sp>
        <p:nvSpPr>
          <p:cNvPr id="121867" name="Rectangle 15"/>
          <p:cNvSpPr>
            <a:spLocks noChangeArrowheads="1"/>
          </p:cNvSpPr>
          <p:nvPr/>
        </p:nvSpPr>
        <p:spPr bwMode="auto">
          <a:xfrm>
            <a:off x="6273800" y="3232150"/>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868" name="Oval 16"/>
          <p:cNvSpPr>
            <a:spLocks noChangeArrowheads="1"/>
          </p:cNvSpPr>
          <p:nvPr/>
        </p:nvSpPr>
        <p:spPr bwMode="auto">
          <a:xfrm>
            <a:off x="6056313" y="3268663"/>
            <a:ext cx="317500" cy="3429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69" name="Rectangle 17"/>
          <p:cNvSpPr>
            <a:spLocks noChangeArrowheads="1"/>
          </p:cNvSpPr>
          <p:nvPr/>
        </p:nvSpPr>
        <p:spPr bwMode="auto">
          <a:xfrm>
            <a:off x="6496050" y="2349500"/>
            <a:ext cx="5318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70" name="Rectangle 18"/>
          <p:cNvSpPr>
            <a:spLocks noChangeArrowheads="1"/>
          </p:cNvSpPr>
          <p:nvPr/>
        </p:nvSpPr>
        <p:spPr bwMode="auto">
          <a:xfrm>
            <a:off x="6686550" y="2459038"/>
            <a:ext cx="1555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C</a:t>
            </a:r>
            <a:endParaRPr kumimoji="1" lang="en-US" altLang="zh-CN" sz="2400" b="1">
              <a:ea typeface="宋体" pitchFamily="2" charset="-122"/>
            </a:endParaRPr>
          </a:p>
        </p:txBody>
      </p:sp>
      <p:sp>
        <p:nvSpPr>
          <p:cNvPr id="121871" name="Rectangle 19"/>
          <p:cNvSpPr>
            <a:spLocks noChangeArrowheads="1"/>
          </p:cNvSpPr>
          <p:nvPr/>
        </p:nvSpPr>
        <p:spPr bwMode="auto">
          <a:xfrm>
            <a:off x="6819900" y="2459038"/>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872" name="Oval 20"/>
          <p:cNvSpPr>
            <a:spLocks noChangeArrowheads="1"/>
          </p:cNvSpPr>
          <p:nvPr/>
        </p:nvSpPr>
        <p:spPr bwMode="auto">
          <a:xfrm>
            <a:off x="6613525" y="2425700"/>
            <a:ext cx="317500" cy="3429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3" name="Rectangle 21"/>
          <p:cNvSpPr>
            <a:spLocks noChangeArrowheads="1"/>
          </p:cNvSpPr>
          <p:nvPr/>
        </p:nvSpPr>
        <p:spPr bwMode="auto">
          <a:xfrm>
            <a:off x="5608638" y="4048125"/>
            <a:ext cx="5302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74" name="Rectangle 22"/>
          <p:cNvSpPr>
            <a:spLocks noChangeArrowheads="1"/>
          </p:cNvSpPr>
          <p:nvPr/>
        </p:nvSpPr>
        <p:spPr bwMode="auto">
          <a:xfrm>
            <a:off x="5799138" y="4157663"/>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b</a:t>
            </a:r>
            <a:endParaRPr kumimoji="1" lang="en-US" altLang="zh-CN" sz="2400" b="1">
              <a:ea typeface="宋体" pitchFamily="2" charset="-122"/>
            </a:endParaRPr>
          </a:p>
        </p:txBody>
      </p:sp>
      <p:sp>
        <p:nvSpPr>
          <p:cNvPr id="121875" name="Rectangle 23"/>
          <p:cNvSpPr>
            <a:spLocks noChangeArrowheads="1"/>
          </p:cNvSpPr>
          <p:nvPr/>
        </p:nvSpPr>
        <p:spPr bwMode="auto">
          <a:xfrm>
            <a:off x="5899150" y="415766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876" name="Oval 24"/>
          <p:cNvSpPr>
            <a:spLocks noChangeArrowheads="1"/>
          </p:cNvSpPr>
          <p:nvPr/>
        </p:nvSpPr>
        <p:spPr bwMode="auto">
          <a:xfrm>
            <a:off x="5724525" y="4194175"/>
            <a:ext cx="320675" cy="3429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7" name="Rectangle 25"/>
          <p:cNvSpPr>
            <a:spLocks noChangeArrowheads="1"/>
          </p:cNvSpPr>
          <p:nvPr/>
        </p:nvSpPr>
        <p:spPr bwMode="auto">
          <a:xfrm>
            <a:off x="7329488" y="4059238"/>
            <a:ext cx="53022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78" name="Rectangle 26"/>
          <p:cNvSpPr>
            <a:spLocks noChangeArrowheads="1"/>
          </p:cNvSpPr>
          <p:nvPr/>
        </p:nvSpPr>
        <p:spPr bwMode="auto">
          <a:xfrm>
            <a:off x="7521575" y="4170363"/>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a</a:t>
            </a:r>
            <a:endParaRPr kumimoji="1" lang="en-US" altLang="zh-CN" sz="2400" b="1">
              <a:ea typeface="宋体" pitchFamily="2" charset="-122"/>
            </a:endParaRPr>
          </a:p>
        </p:txBody>
      </p:sp>
      <p:sp>
        <p:nvSpPr>
          <p:cNvPr id="121879" name="Rectangle 27"/>
          <p:cNvSpPr>
            <a:spLocks noChangeArrowheads="1"/>
          </p:cNvSpPr>
          <p:nvPr/>
        </p:nvSpPr>
        <p:spPr bwMode="auto">
          <a:xfrm>
            <a:off x="7608888" y="417036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880" name="Oval 28"/>
          <p:cNvSpPr>
            <a:spLocks noChangeArrowheads="1"/>
          </p:cNvSpPr>
          <p:nvPr/>
        </p:nvSpPr>
        <p:spPr bwMode="auto">
          <a:xfrm>
            <a:off x="7446963" y="4205288"/>
            <a:ext cx="319087" cy="3429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81" name="Rectangle 29"/>
          <p:cNvSpPr>
            <a:spLocks noChangeArrowheads="1"/>
          </p:cNvSpPr>
          <p:nvPr/>
        </p:nvSpPr>
        <p:spPr bwMode="auto">
          <a:xfrm>
            <a:off x="6330950" y="4041775"/>
            <a:ext cx="5302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82" name="Rectangle 30"/>
          <p:cNvSpPr>
            <a:spLocks noChangeArrowheads="1"/>
          </p:cNvSpPr>
          <p:nvPr/>
        </p:nvSpPr>
        <p:spPr bwMode="auto">
          <a:xfrm>
            <a:off x="6523038" y="4152900"/>
            <a:ext cx="952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c</a:t>
            </a:r>
            <a:endParaRPr kumimoji="1" lang="en-US" altLang="zh-CN" sz="2400" b="1">
              <a:ea typeface="宋体" pitchFamily="2" charset="-122"/>
            </a:endParaRPr>
          </a:p>
        </p:txBody>
      </p:sp>
      <p:sp>
        <p:nvSpPr>
          <p:cNvPr id="121883" name="Rectangle 31"/>
          <p:cNvSpPr>
            <a:spLocks noChangeArrowheads="1"/>
          </p:cNvSpPr>
          <p:nvPr/>
        </p:nvSpPr>
        <p:spPr bwMode="auto">
          <a:xfrm>
            <a:off x="6610350" y="4152900"/>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884" name="Oval 32"/>
          <p:cNvSpPr>
            <a:spLocks noChangeArrowheads="1"/>
          </p:cNvSpPr>
          <p:nvPr/>
        </p:nvSpPr>
        <p:spPr bwMode="auto">
          <a:xfrm>
            <a:off x="6448425" y="4187825"/>
            <a:ext cx="319088" cy="3429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1885" name="Group 33"/>
          <p:cNvGrpSpPr>
            <a:grpSpLocks/>
          </p:cNvGrpSpPr>
          <p:nvPr/>
        </p:nvGrpSpPr>
        <p:grpSpPr bwMode="auto">
          <a:xfrm>
            <a:off x="6865938" y="2735263"/>
            <a:ext cx="309562" cy="598487"/>
            <a:chOff x="4219" y="1822"/>
            <a:chExt cx="195" cy="377"/>
          </a:xfrm>
        </p:grpSpPr>
        <p:sp>
          <p:nvSpPr>
            <p:cNvPr id="121953" name="Line 34"/>
            <p:cNvSpPr>
              <a:spLocks noChangeShapeType="1"/>
            </p:cNvSpPr>
            <p:nvPr/>
          </p:nvSpPr>
          <p:spPr bwMode="auto">
            <a:xfrm>
              <a:off x="4219" y="1822"/>
              <a:ext cx="153" cy="2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54" name="Freeform 35"/>
            <p:cNvSpPr>
              <a:spLocks/>
            </p:cNvSpPr>
            <p:nvPr/>
          </p:nvSpPr>
          <p:spPr bwMode="auto">
            <a:xfrm>
              <a:off x="4313" y="2052"/>
              <a:ext cx="101" cy="147"/>
            </a:xfrm>
            <a:custGeom>
              <a:avLst/>
              <a:gdLst>
                <a:gd name="T0" fmla="*/ 0 w 101"/>
                <a:gd name="T1" fmla="*/ 44 h 147"/>
                <a:gd name="T2" fmla="*/ 101 w 101"/>
                <a:gd name="T3" fmla="*/ 147 h 147"/>
                <a:gd name="T4" fmla="*/ 75 w 101"/>
                <a:gd name="T5" fmla="*/ 0 h 147"/>
                <a:gd name="T6" fmla="*/ 57 w 101"/>
                <a:gd name="T7" fmla="*/ 62 h 147"/>
                <a:gd name="T8" fmla="*/ 0 w 101"/>
                <a:gd name="T9" fmla="*/ 44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47">
                  <a:moveTo>
                    <a:pt x="0" y="44"/>
                  </a:moveTo>
                  <a:lnTo>
                    <a:pt x="101" y="147"/>
                  </a:lnTo>
                  <a:lnTo>
                    <a:pt x="75" y="0"/>
                  </a:lnTo>
                  <a:lnTo>
                    <a:pt x="57" y="62"/>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1886" name="Group 36"/>
          <p:cNvGrpSpPr>
            <a:grpSpLocks/>
          </p:cNvGrpSpPr>
          <p:nvPr/>
        </p:nvGrpSpPr>
        <p:grpSpPr bwMode="auto">
          <a:xfrm>
            <a:off x="5868988" y="3598863"/>
            <a:ext cx="280987" cy="612775"/>
            <a:chOff x="3591" y="2366"/>
            <a:chExt cx="177" cy="386"/>
          </a:xfrm>
        </p:grpSpPr>
        <p:sp>
          <p:nvSpPr>
            <p:cNvPr id="121951" name="Line 37"/>
            <p:cNvSpPr>
              <a:spLocks noChangeShapeType="1"/>
            </p:cNvSpPr>
            <p:nvPr/>
          </p:nvSpPr>
          <p:spPr bwMode="auto">
            <a:xfrm flipH="1">
              <a:off x="3630" y="2366"/>
              <a:ext cx="138" cy="3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52" name="Freeform 38"/>
            <p:cNvSpPr>
              <a:spLocks/>
            </p:cNvSpPr>
            <p:nvPr/>
          </p:nvSpPr>
          <p:spPr bwMode="auto">
            <a:xfrm>
              <a:off x="3591" y="2604"/>
              <a:ext cx="97" cy="148"/>
            </a:xfrm>
            <a:custGeom>
              <a:avLst/>
              <a:gdLst>
                <a:gd name="T0" fmla="*/ 20 w 97"/>
                <a:gd name="T1" fmla="*/ 0 h 148"/>
                <a:gd name="T2" fmla="*/ 0 w 97"/>
                <a:gd name="T3" fmla="*/ 148 h 148"/>
                <a:gd name="T4" fmla="*/ 97 w 97"/>
                <a:gd name="T5" fmla="*/ 41 h 148"/>
                <a:gd name="T6" fmla="*/ 40 w 97"/>
                <a:gd name="T7" fmla="*/ 61 h 148"/>
                <a:gd name="T8" fmla="*/ 20 w 97"/>
                <a:gd name="T9" fmla="*/ 0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48">
                  <a:moveTo>
                    <a:pt x="20" y="0"/>
                  </a:moveTo>
                  <a:lnTo>
                    <a:pt x="0" y="148"/>
                  </a:lnTo>
                  <a:lnTo>
                    <a:pt x="97" y="41"/>
                  </a:lnTo>
                  <a:lnTo>
                    <a:pt x="40" y="61"/>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1887" name="Group 39"/>
          <p:cNvGrpSpPr>
            <a:grpSpLocks/>
          </p:cNvGrpSpPr>
          <p:nvPr/>
        </p:nvGrpSpPr>
        <p:grpSpPr bwMode="auto">
          <a:xfrm>
            <a:off x="6318250" y="3590925"/>
            <a:ext cx="266700" cy="620713"/>
            <a:chOff x="3874" y="2361"/>
            <a:chExt cx="168" cy="391"/>
          </a:xfrm>
        </p:grpSpPr>
        <p:sp>
          <p:nvSpPr>
            <p:cNvPr id="121949" name="Line 40"/>
            <p:cNvSpPr>
              <a:spLocks noChangeShapeType="1"/>
            </p:cNvSpPr>
            <p:nvPr/>
          </p:nvSpPr>
          <p:spPr bwMode="auto">
            <a:xfrm>
              <a:off x="3874" y="2361"/>
              <a:ext cx="131" cy="3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50" name="Freeform 41"/>
            <p:cNvSpPr>
              <a:spLocks/>
            </p:cNvSpPr>
            <p:nvPr/>
          </p:nvSpPr>
          <p:spPr bwMode="auto">
            <a:xfrm>
              <a:off x="3948" y="2602"/>
              <a:ext cx="94" cy="150"/>
            </a:xfrm>
            <a:custGeom>
              <a:avLst/>
              <a:gdLst>
                <a:gd name="T0" fmla="*/ 0 w 94"/>
                <a:gd name="T1" fmla="*/ 39 h 150"/>
                <a:gd name="T2" fmla="*/ 94 w 94"/>
                <a:gd name="T3" fmla="*/ 150 h 150"/>
                <a:gd name="T4" fmla="*/ 79 w 94"/>
                <a:gd name="T5" fmla="*/ 0 h 150"/>
                <a:gd name="T6" fmla="*/ 57 w 94"/>
                <a:gd name="T7" fmla="*/ 61 h 150"/>
                <a:gd name="T8" fmla="*/ 0 w 94"/>
                <a:gd name="T9" fmla="*/ 39 h 1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50">
                  <a:moveTo>
                    <a:pt x="0" y="39"/>
                  </a:moveTo>
                  <a:lnTo>
                    <a:pt x="94" y="150"/>
                  </a:lnTo>
                  <a:lnTo>
                    <a:pt x="79" y="0"/>
                  </a:lnTo>
                  <a:lnTo>
                    <a:pt x="57" y="61"/>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1888" name="Group 42"/>
          <p:cNvGrpSpPr>
            <a:grpSpLocks/>
          </p:cNvGrpSpPr>
          <p:nvPr/>
        </p:nvGrpSpPr>
        <p:grpSpPr bwMode="auto">
          <a:xfrm>
            <a:off x="7281863" y="3629025"/>
            <a:ext cx="309562" cy="598488"/>
            <a:chOff x="4481" y="2385"/>
            <a:chExt cx="195" cy="377"/>
          </a:xfrm>
        </p:grpSpPr>
        <p:sp>
          <p:nvSpPr>
            <p:cNvPr id="121947" name="Line 43"/>
            <p:cNvSpPr>
              <a:spLocks noChangeShapeType="1"/>
            </p:cNvSpPr>
            <p:nvPr/>
          </p:nvSpPr>
          <p:spPr bwMode="auto">
            <a:xfrm>
              <a:off x="4481" y="2385"/>
              <a:ext cx="153" cy="2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48" name="Freeform 44"/>
            <p:cNvSpPr>
              <a:spLocks/>
            </p:cNvSpPr>
            <p:nvPr/>
          </p:nvSpPr>
          <p:spPr bwMode="auto">
            <a:xfrm>
              <a:off x="4574" y="2615"/>
              <a:ext cx="102" cy="147"/>
            </a:xfrm>
            <a:custGeom>
              <a:avLst/>
              <a:gdLst>
                <a:gd name="T0" fmla="*/ 0 w 102"/>
                <a:gd name="T1" fmla="*/ 44 h 147"/>
                <a:gd name="T2" fmla="*/ 102 w 102"/>
                <a:gd name="T3" fmla="*/ 147 h 147"/>
                <a:gd name="T4" fmla="*/ 76 w 102"/>
                <a:gd name="T5" fmla="*/ 0 h 147"/>
                <a:gd name="T6" fmla="*/ 58 w 102"/>
                <a:gd name="T7" fmla="*/ 62 h 147"/>
                <a:gd name="T8" fmla="*/ 0 w 102"/>
                <a:gd name="T9" fmla="*/ 44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47">
                  <a:moveTo>
                    <a:pt x="0" y="44"/>
                  </a:moveTo>
                  <a:lnTo>
                    <a:pt x="102" y="147"/>
                  </a:lnTo>
                  <a:lnTo>
                    <a:pt x="76" y="0"/>
                  </a:lnTo>
                  <a:lnTo>
                    <a:pt x="58" y="62"/>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1889" name="Group 45"/>
          <p:cNvGrpSpPr>
            <a:grpSpLocks/>
          </p:cNvGrpSpPr>
          <p:nvPr/>
        </p:nvGrpSpPr>
        <p:grpSpPr bwMode="auto">
          <a:xfrm>
            <a:off x="6361113" y="3397250"/>
            <a:ext cx="719137" cy="146050"/>
            <a:chOff x="3901" y="2239"/>
            <a:chExt cx="453" cy="92"/>
          </a:xfrm>
        </p:grpSpPr>
        <p:sp>
          <p:nvSpPr>
            <p:cNvPr id="121945" name="Line 46"/>
            <p:cNvSpPr>
              <a:spLocks noChangeShapeType="1"/>
            </p:cNvSpPr>
            <p:nvPr/>
          </p:nvSpPr>
          <p:spPr bwMode="auto">
            <a:xfrm flipH="1">
              <a:off x="3988" y="2285"/>
              <a:ext cx="36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46" name="Freeform 47"/>
            <p:cNvSpPr>
              <a:spLocks/>
            </p:cNvSpPr>
            <p:nvPr/>
          </p:nvSpPr>
          <p:spPr bwMode="auto">
            <a:xfrm>
              <a:off x="3901" y="2239"/>
              <a:ext cx="133" cy="92"/>
            </a:xfrm>
            <a:custGeom>
              <a:avLst/>
              <a:gdLst>
                <a:gd name="T0" fmla="*/ 133 w 133"/>
                <a:gd name="T1" fmla="*/ 0 h 92"/>
                <a:gd name="T2" fmla="*/ 0 w 133"/>
                <a:gd name="T3" fmla="*/ 47 h 92"/>
                <a:gd name="T4" fmla="*/ 133 w 133"/>
                <a:gd name="T5" fmla="*/ 92 h 92"/>
                <a:gd name="T6" fmla="*/ 90 w 133"/>
                <a:gd name="T7" fmla="*/ 47 h 92"/>
                <a:gd name="T8" fmla="*/ 133 w 133"/>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 h="92">
                  <a:moveTo>
                    <a:pt x="133" y="0"/>
                  </a:moveTo>
                  <a:lnTo>
                    <a:pt x="0" y="47"/>
                  </a:lnTo>
                  <a:lnTo>
                    <a:pt x="133" y="92"/>
                  </a:lnTo>
                  <a:lnTo>
                    <a:pt x="90" y="47"/>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1890" name="Rectangle 48"/>
          <p:cNvSpPr>
            <a:spLocks noChangeArrowheads="1"/>
          </p:cNvSpPr>
          <p:nvPr/>
        </p:nvSpPr>
        <p:spPr bwMode="auto">
          <a:xfrm>
            <a:off x="1581150" y="2360613"/>
            <a:ext cx="53181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91" name="Rectangle 49"/>
          <p:cNvSpPr>
            <a:spLocks noChangeArrowheads="1"/>
          </p:cNvSpPr>
          <p:nvPr/>
        </p:nvSpPr>
        <p:spPr bwMode="auto">
          <a:xfrm>
            <a:off x="1771650" y="2470150"/>
            <a:ext cx="155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A</a:t>
            </a:r>
            <a:endParaRPr kumimoji="1" lang="en-US" altLang="zh-CN" sz="2400" b="1">
              <a:ea typeface="宋体" pitchFamily="2" charset="-122"/>
            </a:endParaRPr>
          </a:p>
        </p:txBody>
      </p:sp>
      <p:sp>
        <p:nvSpPr>
          <p:cNvPr id="121892" name="Rectangle 50"/>
          <p:cNvSpPr>
            <a:spLocks noChangeArrowheads="1"/>
          </p:cNvSpPr>
          <p:nvPr/>
        </p:nvSpPr>
        <p:spPr bwMode="auto">
          <a:xfrm>
            <a:off x="1916113" y="2470150"/>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893" name="Oval 51"/>
          <p:cNvSpPr>
            <a:spLocks noChangeArrowheads="1"/>
          </p:cNvSpPr>
          <p:nvPr/>
        </p:nvSpPr>
        <p:spPr bwMode="auto">
          <a:xfrm>
            <a:off x="1698625" y="2506663"/>
            <a:ext cx="319088" cy="3429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94" name="Rectangle 52"/>
          <p:cNvSpPr>
            <a:spLocks noChangeArrowheads="1"/>
          </p:cNvSpPr>
          <p:nvPr/>
        </p:nvSpPr>
        <p:spPr bwMode="auto">
          <a:xfrm>
            <a:off x="981075" y="3321050"/>
            <a:ext cx="530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95" name="Rectangle 53"/>
          <p:cNvSpPr>
            <a:spLocks noChangeArrowheads="1"/>
          </p:cNvSpPr>
          <p:nvPr/>
        </p:nvSpPr>
        <p:spPr bwMode="auto">
          <a:xfrm>
            <a:off x="1171575" y="3430588"/>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b</a:t>
            </a:r>
            <a:endParaRPr kumimoji="1" lang="en-US" altLang="zh-CN" sz="2400" b="1">
              <a:ea typeface="宋体" pitchFamily="2" charset="-122"/>
            </a:endParaRPr>
          </a:p>
        </p:txBody>
      </p:sp>
      <p:sp>
        <p:nvSpPr>
          <p:cNvPr id="121896" name="Rectangle 54"/>
          <p:cNvSpPr>
            <a:spLocks noChangeArrowheads="1"/>
          </p:cNvSpPr>
          <p:nvPr/>
        </p:nvSpPr>
        <p:spPr bwMode="auto">
          <a:xfrm>
            <a:off x="1271588" y="3430588"/>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897" name="Oval 55"/>
          <p:cNvSpPr>
            <a:spLocks noChangeArrowheads="1"/>
          </p:cNvSpPr>
          <p:nvPr/>
        </p:nvSpPr>
        <p:spPr bwMode="auto">
          <a:xfrm>
            <a:off x="1098550" y="3467100"/>
            <a:ext cx="319088" cy="34131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98" name="Rectangle 56"/>
          <p:cNvSpPr>
            <a:spLocks noChangeArrowheads="1"/>
          </p:cNvSpPr>
          <p:nvPr/>
        </p:nvSpPr>
        <p:spPr bwMode="auto">
          <a:xfrm>
            <a:off x="2016125" y="3417888"/>
            <a:ext cx="528638"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99" name="Rectangle 57"/>
          <p:cNvSpPr>
            <a:spLocks noChangeArrowheads="1"/>
          </p:cNvSpPr>
          <p:nvPr/>
        </p:nvSpPr>
        <p:spPr bwMode="auto">
          <a:xfrm>
            <a:off x="2206625" y="3529013"/>
            <a:ext cx="952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c</a:t>
            </a:r>
            <a:endParaRPr kumimoji="1" lang="en-US" altLang="zh-CN" sz="2400" b="1">
              <a:ea typeface="宋体" pitchFamily="2" charset="-122"/>
            </a:endParaRPr>
          </a:p>
        </p:txBody>
      </p:sp>
      <p:sp>
        <p:nvSpPr>
          <p:cNvPr id="121900" name="Rectangle 58"/>
          <p:cNvSpPr>
            <a:spLocks noChangeArrowheads="1"/>
          </p:cNvSpPr>
          <p:nvPr/>
        </p:nvSpPr>
        <p:spPr bwMode="auto">
          <a:xfrm>
            <a:off x="2293938" y="352901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901" name="Oval 59"/>
          <p:cNvSpPr>
            <a:spLocks noChangeArrowheads="1"/>
          </p:cNvSpPr>
          <p:nvPr/>
        </p:nvSpPr>
        <p:spPr bwMode="auto">
          <a:xfrm>
            <a:off x="2133600" y="3563938"/>
            <a:ext cx="317500" cy="3429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1902" name="Group 60"/>
          <p:cNvGrpSpPr>
            <a:grpSpLocks/>
          </p:cNvGrpSpPr>
          <p:nvPr/>
        </p:nvGrpSpPr>
        <p:grpSpPr bwMode="auto">
          <a:xfrm>
            <a:off x="1247775" y="2805113"/>
            <a:ext cx="479425" cy="669925"/>
            <a:chOff x="680" y="1866"/>
            <a:chExt cx="302" cy="422"/>
          </a:xfrm>
        </p:grpSpPr>
        <p:sp>
          <p:nvSpPr>
            <p:cNvPr id="121943" name="Line 61"/>
            <p:cNvSpPr>
              <a:spLocks noChangeShapeType="1"/>
            </p:cNvSpPr>
            <p:nvPr/>
          </p:nvSpPr>
          <p:spPr bwMode="auto">
            <a:xfrm flipH="1">
              <a:off x="732" y="1866"/>
              <a:ext cx="250" cy="3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44" name="Freeform 62"/>
            <p:cNvSpPr>
              <a:spLocks/>
            </p:cNvSpPr>
            <p:nvPr/>
          </p:nvSpPr>
          <p:spPr bwMode="auto">
            <a:xfrm>
              <a:off x="680" y="2147"/>
              <a:ext cx="115" cy="141"/>
            </a:xfrm>
            <a:custGeom>
              <a:avLst/>
              <a:gdLst>
                <a:gd name="T0" fmla="*/ 46 w 115"/>
                <a:gd name="T1" fmla="*/ 0 h 141"/>
                <a:gd name="T2" fmla="*/ 0 w 115"/>
                <a:gd name="T3" fmla="*/ 141 h 141"/>
                <a:gd name="T4" fmla="*/ 115 w 115"/>
                <a:gd name="T5" fmla="*/ 57 h 141"/>
                <a:gd name="T6" fmla="*/ 55 w 115"/>
                <a:gd name="T7" fmla="*/ 64 h 141"/>
                <a:gd name="T8" fmla="*/ 46 w 115"/>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41">
                  <a:moveTo>
                    <a:pt x="46" y="0"/>
                  </a:moveTo>
                  <a:lnTo>
                    <a:pt x="0" y="141"/>
                  </a:lnTo>
                  <a:lnTo>
                    <a:pt x="115" y="57"/>
                  </a:lnTo>
                  <a:lnTo>
                    <a:pt x="55" y="64"/>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1903" name="Group 63"/>
          <p:cNvGrpSpPr>
            <a:grpSpLocks/>
          </p:cNvGrpSpPr>
          <p:nvPr/>
        </p:nvGrpSpPr>
        <p:grpSpPr bwMode="auto">
          <a:xfrm>
            <a:off x="1949450" y="2825750"/>
            <a:ext cx="346075" cy="762000"/>
            <a:chOff x="1122" y="1879"/>
            <a:chExt cx="218" cy="480"/>
          </a:xfrm>
        </p:grpSpPr>
        <p:sp>
          <p:nvSpPr>
            <p:cNvPr id="121941" name="Line 64"/>
            <p:cNvSpPr>
              <a:spLocks noChangeShapeType="1"/>
            </p:cNvSpPr>
            <p:nvPr/>
          </p:nvSpPr>
          <p:spPr bwMode="auto">
            <a:xfrm>
              <a:off x="1122" y="1879"/>
              <a:ext cx="178" cy="3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42" name="Freeform 65"/>
            <p:cNvSpPr>
              <a:spLocks/>
            </p:cNvSpPr>
            <p:nvPr/>
          </p:nvSpPr>
          <p:spPr bwMode="auto">
            <a:xfrm>
              <a:off x="1244" y="2211"/>
              <a:ext cx="96" cy="148"/>
            </a:xfrm>
            <a:custGeom>
              <a:avLst/>
              <a:gdLst>
                <a:gd name="T0" fmla="*/ 0 w 96"/>
                <a:gd name="T1" fmla="*/ 40 h 148"/>
                <a:gd name="T2" fmla="*/ 96 w 96"/>
                <a:gd name="T3" fmla="*/ 148 h 148"/>
                <a:gd name="T4" fmla="*/ 76 w 96"/>
                <a:gd name="T5" fmla="*/ 0 h 148"/>
                <a:gd name="T6" fmla="*/ 56 w 96"/>
                <a:gd name="T7" fmla="*/ 61 h 148"/>
                <a:gd name="T8" fmla="*/ 0 w 96"/>
                <a:gd name="T9" fmla="*/ 40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148">
                  <a:moveTo>
                    <a:pt x="0" y="40"/>
                  </a:moveTo>
                  <a:lnTo>
                    <a:pt x="96" y="148"/>
                  </a:lnTo>
                  <a:lnTo>
                    <a:pt x="76" y="0"/>
                  </a:lnTo>
                  <a:lnTo>
                    <a:pt x="56" y="61"/>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1904" name="Group 66"/>
          <p:cNvGrpSpPr>
            <a:grpSpLocks/>
          </p:cNvGrpSpPr>
          <p:nvPr/>
        </p:nvGrpSpPr>
        <p:grpSpPr bwMode="auto">
          <a:xfrm>
            <a:off x="3325813" y="2833688"/>
            <a:ext cx="476250" cy="671512"/>
            <a:chOff x="1989" y="1884"/>
            <a:chExt cx="300" cy="423"/>
          </a:xfrm>
        </p:grpSpPr>
        <p:sp>
          <p:nvSpPr>
            <p:cNvPr id="121939" name="Line 67"/>
            <p:cNvSpPr>
              <a:spLocks noChangeShapeType="1"/>
            </p:cNvSpPr>
            <p:nvPr/>
          </p:nvSpPr>
          <p:spPr bwMode="auto">
            <a:xfrm flipH="1">
              <a:off x="2040" y="1884"/>
              <a:ext cx="249" cy="3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40" name="Freeform 68"/>
            <p:cNvSpPr>
              <a:spLocks/>
            </p:cNvSpPr>
            <p:nvPr/>
          </p:nvSpPr>
          <p:spPr bwMode="auto">
            <a:xfrm>
              <a:off x="1989" y="2166"/>
              <a:ext cx="113" cy="141"/>
            </a:xfrm>
            <a:custGeom>
              <a:avLst/>
              <a:gdLst>
                <a:gd name="T0" fmla="*/ 45 w 113"/>
                <a:gd name="T1" fmla="*/ 0 h 141"/>
                <a:gd name="T2" fmla="*/ 0 w 113"/>
                <a:gd name="T3" fmla="*/ 141 h 141"/>
                <a:gd name="T4" fmla="*/ 113 w 113"/>
                <a:gd name="T5" fmla="*/ 56 h 141"/>
                <a:gd name="T6" fmla="*/ 54 w 113"/>
                <a:gd name="T7" fmla="*/ 64 h 141"/>
                <a:gd name="T8" fmla="*/ 45 w 113"/>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141">
                  <a:moveTo>
                    <a:pt x="45" y="0"/>
                  </a:moveTo>
                  <a:lnTo>
                    <a:pt x="0" y="141"/>
                  </a:lnTo>
                  <a:lnTo>
                    <a:pt x="113" y="56"/>
                  </a:lnTo>
                  <a:lnTo>
                    <a:pt x="54" y="6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1905" name="Group 69"/>
          <p:cNvGrpSpPr>
            <a:grpSpLocks/>
          </p:cNvGrpSpPr>
          <p:nvPr/>
        </p:nvGrpSpPr>
        <p:grpSpPr bwMode="auto">
          <a:xfrm>
            <a:off x="3978275" y="2844800"/>
            <a:ext cx="481013" cy="671513"/>
            <a:chOff x="2400" y="1891"/>
            <a:chExt cx="303" cy="423"/>
          </a:xfrm>
        </p:grpSpPr>
        <p:sp>
          <p:nvSpPr>
            <p:cNvPr id="121937" name="Line 70"/>
            <p:cNvSpPr>
              <a:spLocks noChangeShapeType="1"/>
            </p:cNvSpPr>
            <p:nvPr/>
          </p:nvSpPr>
          <p:spPr bwMode="auto">
            <a:xfrm>
              <a:off x="2400" y="1891"/>
              <a:ext cx="250" cy="3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38" name="Freeform 71"/>
            <p:cNvSpPr>
              <a:spLocks/>
            </p:cNvSpPr>
            <p:nvPr/>
          </p:nvSpPr>
          <p:spPr bwMode="auto">
            <a:xfrm>
              <a:off x="2588" y="2172"/>
              <a:ext cx="115" cy="142"/>
            </a:xfrm>
            <a:custGeom>
              <a:avLst/>
              <a:gdLst>
                <a:gd name="T0" fmla="*/ 0 w 115"/>
                <a:gd name="T1" fmla="*/ 56 h 142"/>
                <a:gd name="T2" fmla="*/ 115 w 115"/>
                <a:gd name="T3" fmla="*/ 142 h 142"/>
                <a:gd name="T4" fmla="*/ 69 w 115"/>
                <a:gd name="T5" fmla="*/ 0 h 142"/>
                <a:gd name="T6" fmla="*/ 60 w 115"/>
                <a:gd name="T7" fmla="*/ 64 h 142"/>
                <a:gd name="T8" fmla="*/ 0 w 115"/>
                <a:gd name="T9" fmla="*/ 56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42">
                  <a:moveTo>
                    <a:pt x="0" y="56"/>
                  </a:moveTo>
                  <a:lnTo>
                    <a:pt x="115" y="142"/>
                  </a:lnTo>
                  <a:lnTo>
                    <a:pt x="69" y="0"/>
                  </a:lnTo>
                  <a:lnTo>
                    <a:pt x="60" y="64"/>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1906" name="Rectangle 72"/>
          <p:cNvSpPr>
            <a:spLocks noChangeArrowheads="1"/>
          </p:cNvSpPr>
          <p:nvPr/>
        </p:nvSpPr>
        <p:spPr bwMode="auto">
          <a:xfrm>
            <a:off x="3621088" y="2387600"/>
            <a:ext cx="5302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07" name="Rectangle 73"/>
          <p:cNvSpPr>
            <a:spLocks noChangeArrowheads="1"/>
          </p:cNvSpPr>
          <p:nvPr/>
        </p:nvSpPr>
        <p:spPr bwMode="auto">
          <a:xfrm>
            <a:off x="3811588" y="2498725"/>
            <a:ext cx="14446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B</a:t>
            </a:r>
            <a:endParaRPr kumimoji="1" lang="en-US" altLang="zh-CN" sz="2400" b="1">
              <a:ea typeface="宋体" pitchFamily="2" charset="-122"/>
            </a:endParaRPr>
          </a:p>
        </p:txBody>
      </p:sp>
      <p:sp>
        <p:nvSpPr>
          <p:cNvPr id="121908" name="Rectangle 74"/>
          <p:cNvSpPr>
            <a:spLocks noChangeArrowheads="1"/>
          </p:cNvSpPr>
          <p:nvPr/>
        </p:nvSpPr>
        <p:spPr bwMode="auto">
          <a:xfrm>
            <a:off x="3943350" y="2498725"/>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909" name="Oval 75"/>
          <p:cNvSpPr>
            <a:spLocks noChangeArrowheads="1"/>
          </p:cNvSpPr>
          <p:nvPr/>
        </p:nvSpPr>
        <p:spPr bwMode="auto">
          <a:xfrm>
            <a:off x="3736975" y="2535238"/>
            <a:ext cx="319088" cy="3429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910" name="Rectangle 76"/>
          <p:cNvSpPr>
            <a:spLocks noChangeArrowheads="1"/>
          </p:cNvSpPr>
          <p:nvPr/>
        </p:nvSpPr>
        <p:spPr bwMode="auto">
          <a:xfrm>
            <a:off x="3024188" y="3351213"/>
            <a:ext cx="5302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11" name="Rectangle 77"/>
          <p:cNvSpPr>
            <a:spLocks noChangeArrowheads="1"/>
          </p:cNvSpPr>
          <p:nvPr/>
        </p:nvSpPr>
        <p:spPr bwMode="auto">
          <a:xfrm>
            <a:off x="3216275" y="3460750"/>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a</a:t>
            </a:r>
            <a:endParaRPr kumimoji="1" lang="en-US" altLang="zh-CN" sz="2400" b="1">
              <a:ea typeface="宋体" pitchFamily="2" charset="-122"/>
            </a:endParaRPr>
          </a:p>
        </p:txBody>
      </p:sp>
      <p:sp>
        <p:nvSpPr>
          <p:cNvPr id="121912" name="Rectangle 78"/>
          <p:cNvSpPr>
            <a:spLocks noChangeArrowheads="1"/>
          </p:cNvSpPr>
          <p:nvPr/>
        </p:nvSpPr>
        <p:spPr bwMode="auto">
          <a:xfrm>
            <a:off x="3303588" y="3460750"/>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913" name="Oval 79"/>
          <p:cNvSpPr>
            <a:spLocks noChangeArrowheads="1"/>
          </p:cNvSpPr>
          <p:nvPr/>
        </p:nvSpPr>
        <p:spPr bwMode="auto">
          <a:xfrm>
            <a:off x="3143250" y="3497263"/>
            <a:ext cx="317500" cy="3444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914" name="Rectangle 80"/>
          <p:cNvSpPr>
            <a:spLocks noChangeArrowheads="1"/>
          </p:cNvSpPr>
          <p:nvPr/>
        </p:nvSpPr>
        <p:spPr bwMode="auto">
          <a:xfrm>
            <a:off x="4149725" y="3368675"/>
            <a:ext cx="52863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15" name="Rectangle 81"/>
          <p:cNvSpPr>
            <a:spLocks noChangeArrowheads="1"/>
          </p:cNvSpPr>
          <p:nvPr/>
        </p:nvSpPr>
        <p:spPr bwMode="auto">
          <a:xfrm>
            <a:off x="4340225" y="3478213"/>
            <a:ext cx="1555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A</a:t>
            </a:r>
            <a:endParaRPr kumimoji="1" lang="en-US" altLang="zh-CN" sz="2400" b="1">
              <a:ea typeface="宋体" pitchFamily="2" charset="-122"/>
            </a:endParaRPr>
          </a:p>
        </p:txBody>
      </p:sp>
      <p:sp>
        <p:nvSpPr>
          <p:cNvPr id="121916" name="Rectangle 82"/>
          <p:cNvSpPr>
            <a:spLocks noChangeArrowheads="1"/>
          </p:cNvSpPr>
          <p:nvPr/>
        </p:nvSpPr>
        <p:spPr bwMode="auto">
          <a:xfrm>
            <a:off x="4483100" y="347821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917" name="Oval 83"/>
          <p:cNvSpPr>
            <a:spLocks noChangeArrowheads="1"/>
          </p:cNvSpPr>
          <p:nvPr/>
        </p:nvSpPr>
        <p:spPr bwMode="auto">
          <a:xfrm>
            <a:off x="4265613" y="3514725"/>
            <a:ext cx="319087" cy="34448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918" name="Rectangle 84"/>
          <p:cNvSpPr>
            <a:spLocks noChangeArrowheads="1"/>
          </p:cNvSpPr>
          <p:nvPr/>
        </p:nvSpPr>
        <p:spPr bwMode="auto">
          <a:xfrm>
            <a:off x="3581400" y="4348163"/>
            <a:ext cx="5302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19" name="Rectangle 85"/>
          <p:cNvSpPr>
            <a:spLocks noChangeArrowheads="1"/>
          </p:cNvSpPr>
          <p:nvPr/>
        </p:nvSpPr>
        <p:spPr bwMode="auto">
          <a:xfrm>
            <a:off x="3770313" y="4459288"/>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b</a:t>
            </a:r>
            <a:endParaRPr kumimoji="1" lang="en-US" altLang="zh-CN" sz="2400" b="1">
              <a:ea typeface="宋体" pitchFamily="2" charset="-122"/>
            </a:endParaRPr>
          </a:p>
        </p:txBody>
      </p:sp>
      <p:sp>
        <p:nvSpPr>
          <p:cNvPr id="121920" name="Rectangle 86"/>
          <p:cNvSpPr>
            <a:spLocks noChangeArrowheads="1"/>
          </p:cNvSpPr>
          <p:nvPr/>
        </p:nvSpPr>
        <p:spPr bwMode="auto">
          <a:xfrm>
            <a:off x="3871913" y="4459288"/>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921" name="Oval 87"/>
          <p:cNvSpPr>
            <a:spLocks noChangeArrowheads="1"/>
          </p:cNvSpPr>
          <p:nvPr/>
        </p:nvSpPr>
        <p:spPr bwMode="auto">
          <a:xfrm>
            <a:off x="3697288" y="4494213"/>
            <a:ext cx="317500" cy="3444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922" name="Rectangle 88"/>
          <p:cNvSpPr>
            <a:spLocks noChangeArrowheads="1"/>
          </p:cNvSpPr>
          <p:nvPr/>
        </p:nvSpPr>
        <p:spPr bwMode="auto">
          <a:xfrm>
            <a:off x="4645025" y="4391025"/>
            <a:ext cx="52863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23" name="Rectangle 89"/>
          <p:cNvSpPr>
            <a:spLocks noChangeArrowheads="1"/>
          </p:cNvSpPr>
          <p:nvPr/>
        </p:nvSpPr>
        <p:spPr bwMode="auto">
          <a:xfrm>
            <a:off x="4835525" y="4502150"/>
            <a:ext cx="952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c</a:t>
            </a:r>
            <a:endParaRPr kumimoji="1" lang="en-US" altLang="zh-CN" sz="2400" b="1">
              <a:ea typeface="宋体" pitchFamily="2" charset="-122"/>
            </a:endParaRPr>
          </a:p>
        </p:txBody>
      </p:sp>
      <p:sp>
        <p:nvSpPr>
          <p:cNvPr id="121924" name="Rectangle 90"/>
          <p:cNvSpPr>
            <a:spLocks noChangeArrowheads="1"/>
          </p:cNvSpPr>
          <p:nvPr/>
        </p:nvSpPr>
        <p:spPr bwMode="auto">
          <a:xfrm>
            <a:off x="4922838" y="4502150"/>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ea typeface="宋体" pitchFamily="2" charset="-122"/>
              </a:rPr>
              <a:t> </a:t>
            </a:r>
            <a:endParaRPr kumimoji="1" lang="en-US" altLang="zh-CN" sz="2400" b="1">
              <a:ea typeface="宋体" pitchFamily="2" charset="-122"/>
            </a:endParaRPr>
          </a:p>
        </p:txBody>
      </p:sp>
      <p:sp>
        <p:nvSpPr>
          <p:cNvPr id="121925" name="Oval 91"/>
          <p:cNvSpPr>
            <a:spLocks noChangeArrowheads="1"/>
          </p:cNvSpPr>
          <p:nvPr/>
        </p:nvSpPr>
        <p:spPr bwMode="auto">
          <a:xfrm>
            <a:off x="4760913" y="4537075"/>
            <a:ext cx="319087" cy="34448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1926" name="Group 92"/>
          <p:cNvGrpSpPr>
            <a:grpSpLocks/>
          </p:cNvGrpSpPr>
          <p:nvPr/>
        </p:nvGrpSpPr>
        <p:grpSpPr bwMode="auto">
          <a:xfrm>
            <a:off x="4508500" y="3846513"/>
            <a:ext cx="414338" cy="719137"/>
            <a:chOff x="2734" y="2522"/>
            <a:chExt cx="261" cy="453"/>
          </a:xfrm>
        </p:grpSpPr>
        <p:sp>
          <p:nvSpPr>
            <p:cNvPr id="121935" name="Line 93"/>
            <p:cNvSpPr>
              <a:spLocks noChangeShapeType="1"/>
            </p:cNvSpPr>
            <p:nvPr/>
          </p:nvSpPr>
          <p:spPr bwMode="auto">
            <a:xfrm>
              <a:off x="2734" y="2522"/>
              <a:ext cx="216" cy="3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36" name="Freeform 94"/>
            <p:cNvSpPr>
              <a:spLocks/>
            </p:cNvSpPr>
            <p:nvPr/>
          </p:nvSpPr>
          <p:spPr bwMode="auto">
            <a:xfrm>
              <a:off x="2889" y="2830"/>
              <a:ext cx="106" cy="145"/>
            </a:xfrm>
            <a:custGeom>
              <a:avLst/>
              <a:gdLst>
                <a:gd name="T0" fmla="*/ 0 w 106"/>
                <a:gd name="T1" fmla="*/ 48 h 145"/>
                <a:gd name="T2" fmla="*/ 106 w 106"/>
                <a:gd name="T3" fmla="*/ 145 h 145"/>
                <a:gd name="T4" fmla="*/ 74 w 106"/>
                <a:gd name="T5" fmla="*/ 0 h 145"/>
                <a:gd name="T6" fmla="*/ 59 w 106"/>
                <a:gd name="T7" fmla="*/ 62 h 145"/>
                <a:gd name="T8" fmla="*/ 0 w 106"/>
                <a:gd name="T9" fmla="*/ 48 h 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145">
                  <a:moveTo>
                    <a:pt x="0" y="48"/>
                  </a:moveTo>
                  <a:lnTo>
                    <a:pt x="106" y="145"/>
                  </a:lnTo>
                  <a:lnTo>
                    <a:pt x="74" y="0"/>
                  </a:lnTo>
                  <a:lnTo>
                    <a:pt x="59" y="62"/>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1927" name="Group 95"/>
          <p:cNvGrpSpPr>
            <a:grpSpLocks/>
          </p:cNvGrpSpPr>
          <p:nvPr/>
        </p:nvGrpSpPr>
        <p:grpSpPr bwMode="auto">
          <a:xfrm>
            <a:off x="3868738" y="3824288"/>
            <a:ext cx="477837" cy="671512"/>
            <a:chOff x="2331" y="2508"/>
            <a:chExt cx="301" cy="423"/>
          </a:xfrm>
        </p:grpSpPr>
        <p:sp>
          <p:nvSpPr>
            <p:cNvPr id="121933" name="Line 96"/>
            <p:cNvSpPr>
              <a:spLocks noChangeShapeType="1"/>
            </p:cNvSpPr>
            <p:nvPr/>
          </p:nvSpPr>
          <p:spPr bwMode="auto">
            <a:xfrm flipH="1">
              <a:off x="2382" y="2508"/>
              <a:ext cx="250" cy="3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934" name="Freeform 97"/>
            <p:cNvSpPr>
              <a:spLocks/>
            </p:cNvSpPr>
            <p:nvPr/>
          </p:nvSpPr>
          <p:spPr bwMode="auto">
            <a:xfrm>
              <a:off x="2331" y="2789"/>
              <a:ext cx="113" cy="142"/>
            </a:xfrm>
            <a:custGeom>
              <a:avLst/>
              <a:gdLst>
                <a:gd name="T0" fmla="*/ 45 w 113"/>
                <a:gd name="T1" fmla="*/ 0 h 142"/>
                <a:gd name="T2" fmla="*/ 0 w 113"/>
                <a:gd name="T3" fmla="*/ 142 h 142"/>
                <a:gd name="T4" fmla="*/ 113 w 113"/>
                <a:gd name="T5" fmla="*/ 57 h 142"/>
                <a:gd name="T6" fmla="*/ 54 w 113"/>
                <a:gd name="T7" fmla="*/ 64 h 142"/>
                <a:gd name="T8" fmla="*/ 45 w 113"/>
                <a:gd name="T9" fmla="*/ 0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142">
                  <a:moveTo>
                    <a:pt x="45" y="0"/>
                  </a:moveTo>
                  <a:lnTo>
                    <a:pt x="0" y="142"/>
                  </a:lnTo>
                  <a:lnTo>
                    <a:pt x="113" y="57"/>
                  </a:lnTo>
                  <a:lnTo>
                    <a:pt x="54" y="6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1928" name="Rectangle 98"/>
          <p:cNvSpPr>
            <a:spLocks noChangeArrowheads="1"/>
          </p:cNvSpPr>
          <p:nvPr/>
        </p:nvSpPr>
        <p:spPr bwMode="auto">
          <a:xfrm>
            <a:off x="1692275" y="4781550"/>
            <a:ext cx="5753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29" name="Rectangle 99"/>
          <p:cNvSpPr>
            <a:spLocks noChangeArrowheads="1"/>
          </p:cNvSpPr>
          <p:nvPr/>
        </p:nvSpPr>
        <p:spPr bwMode="auto">
          <a:xfrm>
            <a:off x="1882775" y="4895850"/>
            <a:ext cx="5008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宋体" pitchFamily="2" charset="-122"/>
              </a:rPr>
              <a:t>(a) A=(b,c)  (b) B=(a,A)      (c) C=(A,B)</a:t>
            </a:r>
            <a:endParaRPr kumimoji="1" lang="en-US" altLang="zh-CN" sz="2400" b="1">
              <a:ea typeface="宋体" pitchFamily="2" charset="-122"/>
            </a:endParaRPr>
          </a:p>
        </p:txBody>
      </p:sp>
      <p:sp>
        <p:nvSpPr>
          <p:cNvPr id="121930" name="Rectangle 100"/>
          <p:cNvSpPr>
            <a:spLocks noChangeArrowheads="1"/>
          </p:cNvSpPr>
          <p:nvPr/>
        </p:nvSpPr>
        <p:spPr bwMode="auto">
          <a:xfrm>
            <a:off x="6959600" y="4895850"/>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宋体" pitchFamily="2" charset="-122"/>
              </a:rPr>
              <a:t> </a:t>
            </a:r>
            <a:endParaRPr kumimoji="1" lang="en-US" altLang="zh-CN" sz="2400" b="1">
              <a:ea typeface="宋体" pitchFamily="2" charset="-122"/>
            </a:endParaRPr>
          </a:p>
        </p:txBody>
      </p:sp>
      <p:sp>
        <p:nvSpPr>
          <p:cNvPr id="121931" name="Rectangle 101"/>
          <p:cNvSpPr>
            <a:spLocks noChangeArrowheads="1"/>
          </p:cNvSpPr>
          <p:nvPr/>
        </p:nvSpPr>
        <p:spPr bwMode="auto">
          <a:xfrm>
            <a:off x="2320925" y="5565775"/>
            <a:ext cx="42195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32" name="Rectangle 102"/>
          <p:cNvSpPr>
            <a:spLocks noChangeArrowheads="1"/>
          </p:cNvSpPr>
          <p:nvPr/>
        </p:nvSpPr>
        <p:spPr bwMode="auto">
          <a:xfrm>
            <a:off x="6457950" y="5948363"/>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宋体" pitchFamily="2" charset="-122"/>
              </a:rPr>
              <a:t> </a:t>
            </a:r>
            <a:endParaRPr kumimoji="1" lang="en-US" altLang="zh-CN" sz="2400" b="1">
              <a:ea typeface="宋体"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2882" name="Text Box 4"/>
          <p:cNvSpPr txBox="1">
            <a:spLocks noChangeArrowheads="1"/>
          </p:cNvSpPr>
          <p:nvPr/>
        </p:nvSpPr>
        <p:spPr bwMode="auto">
          <a:xfrm>
            <a:off x="466725" y="404813"/>
            <a:ext cx="8066088"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eaLnBrk="1" hangingPunct="1">
              <a:spcBef>
                <a:spcPct val="50000"/>
              </a:spcBef>
            </a:pPr>
            <a:r>
              <a:rPr kumimoji="1" lang="zh-CN" altLang="en-US" sz="2800" b="1">
                <a:ea typeface="宋体" pitchFamily="2" charset="-122"/>
              </a:rPr>
              <a:t>广义表</a:t>
            </a:r>
            <a:r>
              <a:rPr kumimoji="1" lang="en-US" altLang="zh-CN" sz="2800" b="1">
                <a:ea typeface="宋体" pitchFamily="2" charset="-122"/>
              </a:rPr>
              <a:t>A=(b,c)</a:t>
            </a:r>
            <a:r>
              <a:rPr kumimoji="1" lang="zh-CN" altLang="en-US" sz="2800" b="1">
                <a:ea typeface="宋体" pitchFamily="2" charset="-122"/>
              </a:rPr>
              <a:t>的深度为</a:t>
            </a:r>
            <a:r>
              <a:rPr kumimoji="1" lang="en-US" altLang="zh-CN" sz="2800" b="1">
                <a:ea typeface="宋体" pitchFamily="2" charset="-122"/>
              </a:rPr>
              <a:t>1</a:t>
            </a:r>
            <a:r>
              <a:rPr kumimoji="1" lang="zh-CN" altLang="en-US" sz="2800" b="1">
                <a:ea typeface="宋体" pitchFamily="2" charset="-122"/>
              </a:rPr>
              <a:t>，</a:t>
            </a:r>
            <a:r>
              <a:rPr kumimoji="1" lang="en-US" altLang="zh-CN" sz="2800" b="1">
                <a:ea typeface="宋体" pitchFamily="2" charset="-122"/>
              </a:rPr>
              <a:t>B=(A,d)</a:t>
            </a:r>
            <a:r>
              <a:rPr kumimoji="1" lang="zh-CN" altLang="en-US" sz="2800" b="1">
                <a:ea typeface="宋体" pitchFamily="2" charset="-122"/>
              </a:rPr>
              <a:t>的深度为</a:t>
            </a:r>
            <a:r>
              <a:rPr kumimoji="1" lang="en-US" altLang="zh-CN" sz="2800" b="1">
                <a:ea typeface="宋体" pitchFamily="2" charset="-122"/>
              </a:rPr>
              <a:t>2</a:t>
            </a:r>
            <a:r>
              <a:rPr kumimoji="1" lang="zh-CN" altLang="en-US" sz="2800" b="1">
                <a:ea typeface="宋体" pitchFamily="2" charset="-122"/>
              </a:rPr>
              <a:t>，</a:t>
            </a:r>
            <a:r>
              <a:rPr kumimoji="1" lang="en-US" altLang="zh-CN" sz="2800" b="1">
                <a:ea typeface="宋体" pitchFamily="2" charset="-122"/>
              </a:rPr>
              <a:t>C=(f,B,h)</a:t>
            </a:r>
            <a:r>
              <a:rPr kumimoji="1" lang="zh-CN" altLang="en-US" sz="2800" b="1">
                <a:ea typeface="宋体" pitchFamily="2" charset="-122"/>
              </a:rPr>
              <a:t>的深度为</a:t>
            </a:r>
            <a:r>
              <a:rPr kumimoji="1" lang="en-US" altLang="zh-CN" sz="2800" b="1">
                <a:ea typeface="宋体" pitchFamily="2" charset="-122"/>
              </a:rPr>
              <a:t>3</a:t>
            </a:r>
            <a:r>
              <a:rPr kumimoji="1" lang="zh-CN" altLang="en-US" sz="2800" b="1">
                <a:ea typeface="宋体" pitchFamily="2" charset="-122"/>
              </a:rPr>
              <a:t>。</a:t>
            </a:r>
          </a:p>
          <a:p>
            <a:pPr algn="just" eaLnBrk="1" hangingPunct="1">
              <a:spcBef>
                <a:spcPct val="50000"/>
              </a:spcBef>
            </a:pPr>
            <a:r>
              <a:rPr kumimoji="1" lang="zh-CN" altLang="en-US" sz="2800" b="1">
                <a:solidFill>
                  <a:schemeClr val="accent2"/>
                </a:solidFill>
                <a:latin typeface="宋体" pitchFamily="2" charset="-122"/>
                <a:ea typeface="宋体" pitchFamily="2" charset="-122"/>
              </a:rPr>
              <a:t>广义表</a:t>
            </a:r>
            <a:r>
              <a:rPr kumimoji="1" lang="en-US" altLang="zh-CN" sz="2800" b="1">
                <a:solidFill>
                  <a:schemeClr val="accent2"/>
                </a:solidFill>
                <a:latin typeface="宋体" pitchFamily="2" charset="-122"/>
                <a:ea typeface="宋体" pitchFamily="2" charset="-122"/>
              </a:rPr>
              <a:t>D(a,b,A)</a:t>
            </a:r>
            <a:r>
              <a:rPr kumimoji="1" lang="zh-CN" altLang="en-US" sz="2800" b="1">
                <a:solidFill>
                  <a:schemeClr val="accent2"/>
                </a:solidFill>
                <a:latin typeface="宋体" pitchFamily="2" charset="-122"/>
                <a:ea typeface="宋体" pitchFamily="2" charset="-122"/>
              </a:rPr>
              <a:t>的长度为</a:t>
            </a:r>
            <a:r>
              <a:rPr kumimoji="1" lang="en-US" altLang="zh-CN" sz="2800" b="1">
                <a:solidFill>
                  <a:schemeClr val="accent2"/>
                </a:solidFill>
                <a:ea typeface="宋体" pitchFamily="2" charset="-122"/>
              </a:rPr>
              <a:t>___</a:t>
            </a:r>
            <a:r>
              <a:rPr kumimoji="1" lang="zh-CN" altLang="en-US" sz="2800" b="1">
                <a:solidFill>
                  <a:schemeClr val="accent2"/>
                </a:solidFill>
                <a:latin typeface="宋体" pitchFamily="2" charset="-122"/>
                <a:ea typeface="宋体" pitchFamily="2" charset="-122"/>
              </a:rPr>
              <a:t>，深度为</a:t>
            </a:r>
            <a:r>
              <a:rPr kumimoji="1" lang="en-US" altLang="zh-CN" sz="2800" b="1">
                <a:solidFill>
                  <a:schemeClr val="accent2"/>
                </a:solidFill>
                <a:ea typeface="宋体" pitchFamily="2" charset="-122"/>
              </a:rPr>
              <a:t>___</a:t>
            </a:r>
            <a:r>
              <a:rPr kumimoji="1" lang="zh-CN" altLang="en-US" sz="2800" b="1">
                <a:solidFill>
                  <a:schemeClr val="accent2"/>
                </a:solidFill>
                <a:latin typeface="宋体" pitchFamily="2" charset="-122"/>
                <a:ea typeface="宋体" pitchFamily="2" charset="-122"/>
              </a:rPr>
              <a:t>。</a:t>
            </a:r>
          </a:p>
          <a:p>
            <a:pPr algn="just" eaLnBrk="1" hangingPunct="1">
              <a:spcBef>
                <a:spcPct val="50000"/>
              </a:spcBef>
            </a:pPr>
            <a:r>
              <a:rPr kumimoji="1" lang="zh-CN" altLang="en-US" sz="2800" b="1">
                <a:solidFill>
                  <a:schemeClr val="accent2"/>
                </a:solidFill>
                <a:ea typeface="宋体" pitchFamily="2" charset="-122"/>
              </a:rPr>
              <a:t>广义表</a:t>
            </a:r>
            <a:r>
              <a:rPr kumimoji="1" lang="en-US" altLang="zh-CN" sz="2800" b="1">
                <a:solidFill>
                  <a:schemeClr val="accent2"/>
                </a:solidFill>
                <a:ea typeface="宋体" pitchFamily="2" charset="-122"/>
              </a:rPr>
              <a:t>(a,(a,b),d,e,((i,j),k))</a:t>
            </a:r>
            <a:r>
              <a:rPr kumimoji="1" lang="zh-CN" altLang="en-US" sz="2800" b="1">
                <a:solidFill>
                  <a:schemeClr val="accent2"/>
                </a:solidFill>
                <a:ea typeface="宋体" pitchFamily="2" charset="-122"/>
              </a:rPr>
              <a:t>的长度是</a:t>
            </a:r>
            <a:r>
              <a:rPr kumimoji="1" lang="en-US" altLang="zh-CN" sz="2800" b="1">
                <a:solidFill>
                  <a:schemeClr val="accent2"/>
                </a:solidFill>
                <a:ea typeface="宋体" pitchFamily="2" charset="-122"/>
              </a:rPr>
              <a:t>___</a:t>
            </a:r>
            <a:r>
              <a:rPr kumimoji="1" lang="zh-CN" altLang="en-US" sz="2800" b="1">
                <a:solidFill>
                  <a:schemeClr val="accent2"/>
                </a:solidFill>
                <a:ea typeface="宋体" pitchFamily="2" charset="-122"/>
              </a:rPr>
              <a:t>，深度是</a:t>
            </a:r>
            <a:r>
              <a:rPr kumimoji="1" lang="en-US" altLang="zh-CN" sz="2800" b="1">
                <a:solidFill>
                  <a:schemeClr val="accent2"/>
                </a:solidFill>
                <a:ea typeface="宋体" pitchFamily="2" charset="-122"/>
              </a:rPr>
              <a:t>___</a:t>
            </a:r>
            <a:r>
              <a:rPr kumimoji="1" lang="zh-CN" altLang="en-US" sz="2800" b="1">
                <a:solidFill>
                  <a:schemeClr val="accent2"/>
                </a:solidFill>
                <a:ea typeface="宋体" pitchFamily="2" charset="-122"/>
              </a:rPr>
              <a:t>。</a:t>
            </a:r>
          </a:p>
        </p:txBody>
      </p:sp>
      <p:sp>
        <p:nvSpPr>
          <p:cNvPr id="122883" name="Rectangle 5"/>
          <p:cNvSpPr>
            <a:spLocks noChangeArrowheads="1"/>
          </p:cNvSpPr>
          <p:nvPr/>
        </p:nvSpPr>
        <p:spPr bwMode="auto">
          <a:xfrm>
            <a:off x="395288" y="3357563"/>
            <a:ext cx="8424862"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chemeClr val="accent2"/>
                </a:solidFill>
                <a:ea typeface="宋体" pitchFamily="2" charset="-122"/>
              </a:rPr>
              <a:t>广义表</a:t>
            </a:r>
            <a:r>
              <a:rPr kumimoji="1" lang="en-US" altLang="zh-CN" sz="2800" b="1">
                <a:solidFill>
                  <a:schemeClr val="accent2"/>
                </a:solidFill>
                <a:ea typeface="宋体" pitchFamily="2" charset="-122"/>
              </a:rPr>
              <a:t>((a),a)</a:t>
            </a:r>
            <a:r>
              <a:rPr kumimoji="1" lang="zh-CN" altLang="en-US" sz="2800" b="1">
                <a:solidFill>
                  <a:schemeClr val="accent2"/>
                </a:solidFill>
                <a:ea typeface="宋体" pitchFamily="2" charset="-122"/>
              </a:rPr>
              <a:t>的表头是</a:t>
            </a:r>
            <a:r>
              <a:rPr kumimoji="1" lang="en-US" altLang="zh-CN" sz="2800" b="1">
                <a:solidFill>
                  <a:schemeClr val="accent2"/>
                </a:solidFill>
                <a:ea typeface="宋体" pitchFamily="2" charset="-122"/>
              </a:rPr>
              <a:t>__</a:t>
            </a:r>
            <a:r>
              <a:rPr kumimoji="1" lang="zh-CN" altLang="en-US" sz="2800" b="1">
                <a:solidFill>
                  <a:schemeClr val="accent2"/>
                </a:solidFill>
                <a:ea typeface="宋体" pitchFamily="2" charset="-122"/>
              </a:rPr>
              <a:t>，表尾是</a:t>
            </a:r>
            <a:r>
              <a:rPr kumimoji="1" lang="en-US" altLang="zh-CN" sz="2800" b="1">
                <a:solidFill>
                  <a:schemeClr val="accent2"/>
                </a:solidFill>
                <a:ea typeface="宋体" pitchFamily="2" charset="-122"/>
              </a:rPr>
              <a:t>__</a:t>
            </a:r>
          </a:p>
          <a:p>
            <a:pPr>
              <a:spcBef>
                <a:spcPct val="50000"/>
              </a:spcBef>
            </a:pPr>
            <a:r>
              <a:rPr kumimoji="1" lang="zh-CN" altLang="en-US" sz="2800" b="1">
                <a:solidFill>
                  <a:schemeClr val="accent2"/>
                </a:solidFill>
                <a:ea typeface="宋体" pitchFamily="2" charset="-122"/>
              </a:rPr>
              <a:t>广义表</a:t>
            </a:r>
            <a:r>
              <a:rPr kumimoji="1" lang="en-US" altLang="zh-CN" sz="2800" b="1">
                <a:solidFill>
                  <a:schemeClr val="accent2"/>
                </a:solidFill>
                <a:ea typeface="宋体" pitchFamily="2" charset="-122"/>
              </a:rPr>
              <a:t>((a,b),c,d)</a:t>
            </a:r>
            <a:r>
              <a:rPr kumimoji="1" lang="zh-CN" altLang="en-US" sz="2800" b="1">
                <a:solidFill>
                  <a:schemeClr val="accent2"/>
                </a:solidFill>
                <a:ea typeface="宋体" pitchFamily="2" charset="-122"/>
              </a:rPr>
              <a:t>的表头是</a:t>
            </a:r>
            <a:r>
              <a:rPr kumimoji="1" lang="en-US" altLang="zh-CN" sz="2800" b="1">
                <a:solidFill>
                  <a:schemeClr val="accent2"/>
                </a:solidFill>
                <a:ea typeface="宋体" pitchFamily="2" charset="-122"/>
              </a:rPr>
              <a:t>__</a:t>
            </a:r>
            <a:r>
              <a:rPr kumimoji="1" lang="zh-CN" altLang="en-US" sz="2800" b="1">
                <a:solidFill>
                  <a:schemeClr val="accent2"/>
                </a:solidFill>
                <a:ea typeface="宋体" pitchFamily="2" charset="-122"/>
              </a:rPr>
              <a:t>，表尾是</a:t>
            </a:r>
            <a:r>
              <a:rPr kumimoji="1" lang="en-US" altLang="zh-CN" sz="2800" b="1">
                <a:solidFill>
                  <a:schemeClr val="accent2"/>
                </a:solidFill>
                <a:ea typeface="宋体" pitchFamily="2" charset="-122"/>
              </a:rPr>
              <a:t>__ </a:t>
            </a:r>
          </a:p>
          <a:p>
            <a:pPr>
              <a:spcBef>
                <a:spcPct val="50000"/>
              </a:spcBef>
            </a:pPr>
            <a:r>
              <a:rPr kumimoji="1" lang="zh-CN" altLang="en-US" sz="2800" b="1">
                <a:solidFill>
                  <a:schemeClr val="accent2"/>
                </a:solidFill>
                <a:ea typeface="宋体" pitchFamily="2" charset="-122"/>
              </a:rPr>
              <a:t>广义表</a:t>
            </a:r>
            <a:r>
              <a:rPr kumimoji="1" lang="en-US" altLang="zh-CN" sz="2800" b="1">
                <a:solidFill>
                  <a:schemeClr val="accent2"/>
                </a:solidFill>
                <a:ea typeface="宋体" pitchFamily="2" charset="-122"/>
              </a:rPr>
              <a:t>(a,b,c,d)</a:t>
            </a:r>
            <a:r>
              <a:rPr kumimoji="1" lang="zh-CN" altLang="en-US" sz="2800" b="1">
                <a:solidFill>
                  <a:schemeClr val="accent2"/>
                </a:solidFill>
                <a:ea typeface="宋体" pitchFamily="2" charset="-122"/>
              </a:rPr>
              <a:t>的表头是</a:t>
            </a:r>
            <a:r>
              <a:rPr kumimoji="1" lang="en-US" altLang="zh-CN" sz="2800" b="1">
                <a:solidFill>
                  <a:schemeClr val="accent2"/>
                </a:solidFill>
                <a:ea typeface="宋体" pitchFamily="2" charset="-122"/>
              </a:rPr>
              <a:t>__</a:t>
            </a:r>
            <a:r>
              <a:rPr kumimoji="1" lang="zh-CN" altLang="en-US" sz="2800" b="1">
                <a:solidFill>
                  <a:schemeClr val="accent2"/>
                </a:solidFill>
                <a:ea typeface="宋体" pitchFamily="2" charset="-122"/>
              </a:rPr>
              <a:t>，表尾是</a:t>
            </a:r>
            <a:r>
              <a:rPr kumimoji="1" lang="en-US" altLang="zh-CN" sz="2800" b="1">
                <a:solidFill>
                  <a:schemeClr val="accent2"/>
                </a:solidFill>
                <a:ea typeface="宋体" pitchFamily="2" charset="-122"/>
              </a:rPr>
              <a:t>__</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241300" y="928688"/>
            <a:ext cx="8499475" cy="567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en-US" altLang="zh-CN" sz="3600" b="1">
                <a:ea typeface="楷体_GB2312" pitchFamily="49" charset="-122"/>
              </a:rPr>
              <a:t>ADT Glist {</a:t>
            </a:r>
          </a:p>
          <a:p>
            <a:pPr eaLnBrk="1" hangingPunct="1">
              <a:lnSpc>
                <a:spcPct val="120000"/>
              </a:lnSpc>
            </a:pPr>
            <a:r>
              <a:rPr kumimoji="1" lang="en-US" altLang="zh-CN" sz="3600">
                <a:ea typeface="楷体_GB2312" pitchFamily="49" charset="-122"/>
              </a:rPr>
              <a:t>  </a:t>
            </a:r>
            <a:r>
              <a:rPr kumimoji="1" lang="zh-CN" altLang="en-US" sz="3600" b="1">
                <a:solidFill>
                  <a:srgbClr val="9933FF"/>
                </a:solidFill>
                <a:ea typeface="楷体_GB2312" pitchFamily="49" charset="-122"/>
              </a:rPr>
              <a:t>数据对象</a:t>
            </a:r>
            <a:r>
              <a:rPr kumimoji="1" lang="zh-CN" altLang="en-US" sz="3600">
                <a:solidFill>
                  <a:srgbClr val="9933FF"/>
                </a:solidFill>
                <a:ea typeface="楷体_GB2312" pitchFamily="49" charset="-122"/>
              </a:rPr>
              <a:t>：</a:t>
            </a:r>
            <a:r>
              <a:rPr kumimoji="1" lang="en-US" altLang="zh-CN" sz="3600">
                <a:ea typeface="楷体_GB2312" pitchFamily="49" charset="-122"/>
              </a:rPr>
              <a:t>D</a:t>
            </a:r>
            <a:r>
              <a:rPr kumimoji="1" lang="zh-CN" altLang="en-US" sz="3600">
                <a:ea typeface="楷体_GB2312" pitchFamily="49" charset="-122"/>
              </a:rPr>
              <a:t>＝</a:t>
            </a:r>
            <a:r>
              <a:rPr kumimoji="1" lang="en-US" altLang="zh-CN" sz="3600">
                <a:ea typeface="楷体_GB2312" pitchFamily="49" charset="-122"/>
              </a:rPr>
              <a:t>{e</a:t>
            </a:r>
            <a:r>
              <a:rPr kumimoji="1" lang="en-US" altLang="zh-CN" sz="3600" baseline="-25000">
                <a:ea typeface="楷体_GB2312" pitchFamily="49" charset="-122"/>
              </a:rPr>
              <a:t>i</a:t>
            </a:r>
            <a:r>
              <a:rPr kumimoji="1" lang="en-US" altLang="zh-CN" sz="3600">
                <a:ea typeface="楷体_GB2312" pitchFamily="49" charset="-122"/>
              </a:rPr>
              <a:t> | i=1,2,..,n;  n≥0; </a:t>
            </a:r>
          </a:p>
          <a:p>
            <a:pPr eaLnBrk="1" hangingPunct="1">
              <a:lnSpc>
                <a:spcPct val="120000"/>
              </a:lnSpc>
            </a:pPr>
            <a:r>
              <a:rPr kumimoji="1" lang="en-US" altLang="zh-CN" sz="3600">
                <a:ea typeface="楷体_GB2312" pitchFamily="49" charset="-122"/>
              </a:rPr>
              <a:t>                    e</a:t>
            </a:r>
            <a:r>
              <a:rPr kumimoji="1" lang="en-US" altLang="zh-CN" sz="3600" baseline="-25000">
                <a:ea typeface="楷体_GB2312" pitchFamily="49" charset="-122"/>
              </a:rPr>
              <a:t>i</a:t>
            </a:r>
            <a:r>
              <a:rPr kumimoji="1" lang="en-US" altLang="zh-CN" sz="3600">
                <a:ea typeface="楷体_GB2312" pitchFamily="49" charset="-122"/>
              </a:rPr>
              <a:t>∈AtomSet </a:t>
            </a:r>
            <a:r>
              <a:rPr kumimoji="1" lang="zh-CN" altLang="en-US" sz="3600">
                <a:ea typeface="楷体_GB2312" pitchFamily="49" charset="-122"/>
              </a:rPr>
              <a:t>或 </a:t>
            </a:r>
            <a:r>
              <a:rPr kumimoji="1" lang="en-US" altLang="zh-CN" sz="3600">
                <a:ea typeface="楷体_GB2312" pitchFamily="49" charset="-122"/>
              </a:rPr>
              <a:t>e</a:t>
            </a:r>
            <a:r>
              <a:rPr kumimoji="1" lang="en-US" altLang="zh-CN" sz="3600" baseline="-25000">
                <a:ea typeface="楷体_GB2312" pitchFamily="49" charset="-122"/>
              </a:rPr>
              <a:t>i</a:t>
            </a:r>
            <a:r>
              <a:rPr kumimoji="1" lang="en-US" altLang="zh-CN" sz="3600">
                <a:ea typeface="楷体_GB2312" pitchFamily="49" charset="-122"/>
              </a:rPr>
              <a:t>∈GList,</a:t>
            </a:r>
          </a:p>
          <a:p>
            <a:pPr eaLnBrk="1" hangingPunct="1">
              <a:lnSpc>
                <a:spcPct val="120000"/>
              </a:lnSpc>
            </a:pPr>
            <a:r>
              <a:rPr kumimoji="1" lang="en-US" altLang="zh-CN" sz="3600">
                <a:ea typeface="楷体_GB2312" pitchFamily="49" charset="-122"/>
              </a:rPr>
              <a:t>                    AtomSet</a:t>
            </a:r>
            <a:r>
              <a:rPr kumimoji="1" lang="zh-CN" altLang="en-US" sz="3600">
                <a:ea typeface="楷体_GB2312" pitchFamily="49" charset="-122"/>
              </a:rPr>
              <a:t>为某个数据对象  </a:t>
            </a:r>
            <a:r>
              <a:rPr kumimoji="1" lang="en-US" altLang="zh-CN" sz="3600">
                <a:ea typeface="楷体_GB2312" pitchFamily="49" charset="-122"/>
              </a:rPr>
              <a:t>}</a:t>
            </a:r>
          </a:p>
          <a:p>
            <a:pPr eaLnBrk="1" hangingPunct="1">
              <a:lnSpc>
                <a:spcPct val="120000"/>
              </a:lnSpc>
            </a:pPr>
            <a:r>
              <a:rPr kumimoji="1" lang="en-US" altLang="zh-CN" sz="3600">
                <a:ea typeface="楷体_GB2312" pitchFamily="49" charset="-122"/>
              </a:rPr>
              <a:t>  </a:t>
            </a:r>
            <a:r>
              <a:rPr kumimoji="1" lang="zh-CN" altLang="en-US" sz="3600" b="1">
                <a:solidFill>
                  <a:srgbClr val="9933FF"/>
                </a:solidFill>
                <a:ea typeface="楷体_GB2312" pitchFamily="49" charset="-122"/>
              </a:rPr>
              <a:t>数据关系：</a:t>
            </a:r>
            <a:endParaRPr kumimoji="1" lang="zh-CN" altLang="en-US" sz="3600">
              <a:ea typeface="楷体_GB2312" pitchFamily="49" charset="-122"/>
            </a:endParaRPr>
          </a:p>
          <a:p>
            <a:pPr eaLnBrk="1" hangingPunct="1">
              <a:lnSpc>
                <a:spcPct val="150000"/>
              </a:lnSpc>
            </a:pPr>
            <a:r>
              <a:rPr kumimoji="1" lang="zh-CN" altLang="en-US" sz="3600">
                <a:ea typeface="楷体_GB2312" pitchFamily="49" charset="-122"/>
              </a:rPr>
              <a:t>            </a:t>
            </a:r>
            <a:r>
              <a:rPr kumimoji="1" lang="en-US" altLang="zh-CN" sz="3600">
                <a:ea typeface="楷体_GB2312" pitchFamily="49" charset="-122"/>
              </a:rPr>
              <a:t>LR</a:t>
            </a:r>
            <a:r>
              <a:rPr kumimoji="1" lang="zh-CN" altLang="en-US" sz="3600">
                <a:ea typeface="楷体_GB2312" pitchFamily="49" charset="-122"/>
              </a:rPr>
              <a:t>＝</a:t>
            </a:r>
            <a:r>
              <a:rPr kumimoji="1" lang="en-US" altLang="zh-CN" sz="3600">
                <a:ea typeface="楷体_GB2312" pitchFamily="49" charset="-122"/>
              </a:rPr>
              <a:t>{&lt;e</a:t>
            </a:r>
            <a:r>
              <a:rPr kumimoji="1" lang="en-US" altLang="zh-CN" sz="3600" baseline="-25000">
                <a:ea typeface="楷体_GB2312" pitchFamily="49" charset="-122"/>
              </a:rPr>
              <a:t>i-1</a:t>
            </a:r>
            <a:r>
              <a:rPr kumimoji="1" lang="en-US" altLang="zh-CN" sz="3600">
                <a:ea typeface="楷体_GB2312" pitchFamily="49" charset="-122"/>
              </a:rPr>
              <a:t>, e</a:t>
            </a:r>
            <a:r>
              <a:rPr kumimoji="1" lang="en-US" altLang="zh-CN" sz="3600" baseline="-25000">
                <a:ea typeface="楷体_GB2312" pitchFamily="49" charset="-122"/>
              </a:rPr>
              <a:t>i</a:t>
            </a:r>
            <a:r>
              <a:rPr kumimoji="1" lang="en-US" altLang="zh-CN" sz="3600">
                <a:ea typeface="楷体_GB2312" pitchFamily="49" charset="-122"/>
              </a:rPr>
              <a:t> &gt;| e</a:t>
            </a:r>
            <a:r>
              <a:rPr kumimoji="1" lang="en-US" altLang="zh-CN" sz="3600" baseline="-25000">
                <a:ea typeface="楷体_GB2312" pitchFamily="49" charset="-122"/>
              </a:rPr>
              <a:t>i-1</a:t>
            </a:r>
            <a:r>
              <a:rPr kumimoji="1" lang="en-US" altLang="zh-CN" sz="3600">
                <a:ea typeface="楷体_GB2312" pitchFamily="49" charset="-122"/>
              </a:rPr>
              <a:t> ,e</a:t>
            </a:r>
            <a:r>
              <a:rPr kumimoji="1" lang="en-US" altLang="zh-CN" sz="3600" baseline="-25000">
                <a:ea typeface="楷体_GB2312" pitchFamily="49" charset="-122"/>
              </a:rPr>
              <a:t>i</a:t>
            </a:r>
            <a:r>
              <a:rPr kumimoji="1" lang="en-US" altLang="zh-CN" sz="3600">
                <a:ea typeface="楷体_GB2312" pitchFamily="49" charset="-122"/>
              </a:rPr>
              <a:t>∈D, 2≤i≤n}</a:t>
            </a:r>
          </a:p>
          <a:p>
            <a:pPr eaLnBrk="1" hangingPunct="1">
              <a:lnSpc>
                <a:spcPct val="150000"/>
              </a:lnSpc>
            </a:pPr>
            <a:endParaRPr kumimoji="1" lang="en-US" altLang="zh-CN" sz="3200" b="1">
              <a:ea typeface="楷体_GB2312" pitchFamily="49" charset="-122"/>
            </a:endParaRPr>
          </a:p>
          <a:p>
            <a:pPr eaLnBrk="1" hangingPunct="1">
              <a:lnSpc>
                <a:spcPct val="150000"/>
              </a:lnSpc>
            </a:pPr>
            <a:r>
              <a:rPr kumimoji="1" lang="en-US" altLang="zh-CN" sz="3200" b="1">
                <a:ea typeface="楷体_GB2312" pitchFamily="49" charset="-122"/>
              </a:rPr>
              <a:t>} ADT</a:t>
            </a:r>
            <a:r>
              <a:rPr kumimoji="1" lang="en-US" altLang="zh-CN" sz="3200">
                <a:ea typeface="楷体_GB2312" pitchFamily="49" charset="-122"/>
              </a:rPr>
              <a:t> Glist</a:t>
            </a:r>
          </a:p>
        </p:txBody>
      </p:sp>
      <p:sp>
        <p:nvSpPr>
          <p:cNvPr id="123907" name="Rectangle 4"/>
          <p:cNvSpPr>
            <a:spLocks noChangeArrowheads="1"/>
          </p:cNvSpPr>
          <p:nvPr/>
        </p:nvSpPr>
        <p:spPr bwMode="auto">
          <a:xfrm>
            <a:off x="533400" y="4951413"/>
            <a:ext cx="21717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kumimoji="1" lang="zh-CN" altLang="zh-CN" sz="3600" b="1" u="sng">
                <a:solidFill>
                  <a:srgbClr val="FF0000"/>
                </a:solidFill>
                <a:ea typeface="楷体_GB2312" pitchFamily="49" charset="-122"/>
              </a:rPr>
              <a:t>基本操作:</a:t>
            </a:r>
          </a:p>
        </p:txBody>
      </p:sp>
      <p:sp>
        <p:nvSpPr>
          <p:cNvPr id="123908" name="Text Box 5"/>
          <p:cNvSpPr txBox="1">
            <a:spLocks noChangeArrowheads="1"/>
          </p:cNvSpPr>
          <p:nvPr/>
        </p:nvSpPr>
        <p:spPr bwMode="auto">
          <a:xfrm>
            <a:off x="179388" y="188913"/>
            <a:ext cx="838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2800">
                <a:ea typeface="楷体_GB2312" pitchFamily="49" charset="-122"/>
              </a:rPr>
              <a:t>广义表的结构定义如下：</a:t>
            </a:r>
          </a:p>
        </p:txBody>
      </p:sp>
    </p:spTree>
  </p:cSld>
  <p:clrMapOvr>
    <a:masterClrMapping/>
  </p:clrMapOvr>
  <p:transition>
    <p:strips dir="l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4002" name="Rectangle 2"/>
          <p:cNvSpPr>
            <a:spLocks noGrp="1" noRot="1" noChangeArrowheads="1"/>
          </p:cNvSpPr>
          <p:nvPr>
            <p:ph type="title"/>
          </p:nvPr>
        </p:nvSpPr>
        <p:spPr>
          <a:xfrm>
            <a:off x="1828800" y="155575"/>
            <a:ext cx="4495800" cy="609600"/>
          </a:xfrm>
        </p:spPr>
        <p:txBody>
          <a:bodyPr/>
          <a:lstStyle/>
          <a:p>
            <a:pPr eaLnBrk="1" hangingPunct="1">
              <a:defRPr/>
            </a:pPr>
            <a:r>
              <a:rPr lang="zh-CN" altLang="en-US" sz="4000" smtClean="0">
                <a:solidFill>
                  <a:schemeClr val="bg2"/>
                </a:solidFill>
              </a:rPr>
              <a:t>基本操作</a:t>
            </a:r>
          </a:p>
        </p:txBody>
      </p:sp>
      <p:sp>
        <p:nvSpPr>
          <p:cNvPr id="384003" name="Rectangle 3"/>
          <p:cNvSpPr>
            <a:spLocks noGrp="1" noChangeArrowheads="1"/>
          </p:cNvSpPr>
          <p:nvPr>
            <p:ph type="body" idx="1"/>
          </p:nvPr>
        </p:nvSpPr>
        <p:spPr>
          <a:xfrm>
            <a:off x="0" y="965200"/>
            <a:ext cx="8915400" cy="5559425"/>
          </a:xfrm>
        </p:spPr>
        <p:txBody>
          <a:bodyPr/>
          <a:lstStyle/>
          <a:p>
            <a:pPr eaLnBrk="1" hangingPunct="1">
              <a:defRPr/>
            </a:pPr>
            <a:r>
              <a:rPr lang="zh-CN" altLang="en-US" sz="2800" smtClean="0">
                <a:solidFill>
                  <a:schemeClr val="bg2"/>
                </a:solidFill>
              </a:rPr>
              <a:t>结构的创建和销毁</a:t>
            </a:r>
          </a:p>
          <a:p>
            <a:pPr eaLnBrk="1" hangingPunct="1">
              <a:buFont typeface="Wingdings" pitchFamily="2" charset="2"/>
              <a:buNone/>
              <a:defRPr/>
            </a:pPr>
            <a:r>
              <a:rPr lang="zh-CN" altLang="en-US" sz="2800" smtClean="0">
                <a:solidFill>
                  <a:schemeClr val="bg2"/>
                </a:solidFill>
              </a:rPr>
              <a:t>	</a:t>
            </a:r>
            <a:r>
              <a:rPr lang="en-US" altLang="zh-CN" sz="2800" smtClean="0">
                <a:solidFill>
                  <a:schemeClr val="bg2"/>
                </a:solidFill>
              </a:rPr>
              <a:t>InitGList(&amp;L);	createGList(&amp;L, S);</a:t>
            </a:r>
            <a:br>
              <a:rPr lang="en-US" altLang="zh-CN" sz="2800" smtClean="0">
                <a:solidFill>
                  <a:schemeClr val="bg2"/>
                </a:solidFill>
              </a:rPr>
            </a:br>
            <a:r>
              <a:rPr lang="en-US" altLang="zh-CN" sz="2800" smtClean="0">
                <a:solidFill>
                  <a:schemeClr val="bg2"/>
                </a:solidFill>
              </a:rPr>
              <a:t>CopyGList(&amp;T, L);	DestroyGList(&amp;L);</a:t>
            </a:r>
          </a:p>
          <a:p>
            <a:pPr eaLnBrk="1" hangingPunct="1">
              <a:defRPr/>
            </a:pPr>
            <a:r>
              <a:rPr lang="zh-CN" altLang="en-US" sz="2800" smtClean="0">
                <a:solidFill>
                  <a:schemeClr val="bg2"/>
                </a:solidFill>
              </a:rPr>
              <a:t>状态函数</a:t>
            </a:r>
          </a:p>
          <a:p>
            <a:pPr eaLnBrk="1" hangingPunct="1">
              <a:buFont typeface="Wingdings" pitchFamily="2" charset="2"/>
              <a:buNone/>
              <a:defRPr/>
            </a:pPr>
            <a:r>
              <a:rPr lang="zh-CN" altLang="en-US" sz="2800" smtClean="0">
                <a:solidFill>
                  <a:schemeClr val="bg2"/>
                </a:solidFill>
              </a:rPr>
              <a:t>	</a:t>
            </a:r>
            <a:r>
              <a:rPr lang="en-US" altLang="zh-CN" sz="2800" smtClean="0">
                <a:solidFill>
                  <a:schemeClr val="bg2"/>
                </a:solidFill>
              </a:rPr>
              <a:t>GListLength(L);	GListDepth(L);</a:t>
            </a:r>
            <a:br>
              <a:rPr lang="en-US" altLang="zh-CN" sz="2800" smtClean="0">
                <a:solidFill>
                  <a:schemeClr val="bg2"/>
                </a:solidFill>
              </a:rPr>
            </a:br>
            <a:r>
              <a:rPr lang="en-US" altLang="zh-CN" sz="2800" smtClean="0">
                <a:solidFill>
                  <a:schemeClr val="bg2"/>
                </a:solidFill>
              </a:rPr>
              <a:t>GListEmpty(L);	GetHead(L);       GetTail(L);</a:t>
            </a:r>
          </a:p>
          <a:p>
            <a:pPr eaLnBrk="1" hangingPunct="1">
              <a:defRPr/>
            </a:pPr>
            <a:r>
              <a:rPr lang="zh-CN" altLang="en-US" sz="2800" smtClean="0">
                <a:solidFill>
                  <a:schemeClr val="bg2"/>
                </a:solidFill>
              </a:rPr>
              <a:t>插入和删除操作</a:t>
            </a:r>
          </a:p>
          <a:p>
            <a:pPr eaLnBrk="1" hangingPunct="1">
              <a:buFont typeface="Wingdings" pitchFamily="2" charset="2"/>
              <a:buNone/>
              <a:defRPr/>
            </a:pPr>
            <a:r>
              <a:rPr lang="zh-CN" altLang="en-US" sz="2800" smtClean="0">
                <a:solidFill>
                  <a:schemeClr val="bg2"/>
                </a:solidFill>
              </a:rPr>
              <a:t>	</a:t>
            </a:r>
            <a:r>
              <a:rPr lang="en-US" altLang="zh-CN" sz="2800" smtClean="0">
                <a:solidFill>
                  <a:schemeClr val="bg2"/>
                </a:solidFill>
              </a:rPr>
              <a:t>InsertFirst_GL(&amp;L, e);	DeleteFirst_GL(&amp;L, &amp;e);</a:t>
            </a:r>
          </a:p>
          <a:p>
            <a:pPr eaLnBrk="1" hangingPunct="1">
              <a:defRPr/>
            </a:pPr>
            <a:r>
              <a:rPr lang="zh-CN" altLang="en-US" sz="2800" smtClean="0">
                <a:solidFill>
                  <a:schemeClr val="bg2"/>
                </a:solidFill>
              </a:rPr>
              <a:t>遍历</a:t>
            </a:r>
          </a:p>
          <a:p>
            <a:pPr eaLnBrk="1" hangingPunct="1">
              <a:buFont typeface="Wingdings" pitchFamily="2" charset="2"/>
              <a:buNone/>
              <a:defRPr/>
            </a:pPr>
            <a:r>
              <a:rPr lang="zh-CN" altLang="en-US" sz="2800" smtClean="0">
                <a:solidFill>
                  <a:schemeClr val="bg2"/>
                </a:solidFill>
              </a:rPr>
              <a:t>	</a:t>
            </a:r>
            <a:r>
              <a:rPr lang="en-US" altLang="zh-CN" sz="2800" smtClean="0">
                <a:solidFill>
                  <a:schemeClr val="bg2"/>
                </a:solidFill>
              </a:rPr>
              <a:t>Traverse_GL(L, Visit());</a:t>
            </a:r>
          </a:p>
          <a:p>
            <a:pPr eaLnBrk="1" hangingPunct="1">
              <a:defRPr/>
            </a:pPr>
            <a:r>
              <a:rPr lang="en-US" altLang="zh-CN" sz="2800" smtClean="0">
                <a:solidFill>
                  <a:schemeClr val="bg2"/>
                </a:solidFill>
              </a:rPr>
              <a:t>}ADT GList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07950" y="431800"/>
            <a:ext cx="856932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a:solidFill>
                  <a:srgbClr val="0000FF"/>
                </a:solidFill>
                <a:ea typeface="楷体_GB2312" pitchFamily="49" charset="-122"/>
              </a:rPr>
              <a:t>   </a:t>
            </a:r>
            <a:r>
              <a:rPr kumimoji="1" lang="en-US" altLang="zh-CN" sz="2800">
                <a:ea typeface="楷体_GB2312" pitchFamily="49" charset="-122"/>
              </a:rPr>
              <a:t>InitArray(</a:t>
            </a:r>
            <a:r>
              <a:rPr kumimoji="1" lang="en-US" altLang="zh-CN" sz="2800" b="1">
                <a:ea typeface="楷体_GB2312" pitchFamily="49" charset="-122"/>
              </a:rPr>
              <a:t>&amp;</a:t>
            </a:r>
            <a:r>
              <a:rPr kumimoji="1" lang="en-US" altLang="zh-CN" sz="2800">
                <a:ea typeface="楷体_GB2312" pitchFamily="49" charset="-122"/>
              </a:rPr>
              <a:t>A, n, bound1, ..., boundn)</a:t>
            </a:r>
          </a:p>
          <a:p>
            <a:pPr eaLnBrk="1" hangingPunct="1">
              <a:lnSpc>
                <a:spcPct val="125000"/>
              </a:lnSpc>
            </a:pPr>
            <a:r>
              <a:rPr kumimoji="1" lang="en-US" altLang="zh-CN" sz="2800">
                <a:ea typeface="楷体_GB2312" pitchFamily="49" charset="-122"/>
              </a:rPr>
              <a:t>  </a:t>
            </a:r>
            <a:r>
              <a:rPr kumimoji="1" lang="zh-CN" altLang="en-US" sz="2800" b="1">
                <a:solidFill>
                  <a:srgbClr val="990033"/>
                </a:solidFill>
                <a:ea typeface="楷体_GB2312" pitchFamily="49" charset="-122"/>
              </a:rPr>
              <a:t>操作结果：</a:t>
            </a:r>
            <a:r>
              <a:rPr kumimoji="1" lang="zh-CN" altLang="en-US" sz="2800">
                <a:ea typeface="楷体_GB2312" pitchFamily="49" charset="-122"/>
              </a:rPr>
              <a:t>若维数 </a:t>
            </a:r>
            <a:r>
              <a:rPr kumimoji="1" lang="en-US" altLang="zh-CN" sz="2800">
                <a:ea typeface="楷体_GB2312" pitchFamily="49" charset="-122"/>
              </a:rPr>
              <a:t>n </a:t>
            </a:r>
            <a:r>
              <a:rPr kumimoji="1" lang="zh-CN" altLang="en-US" sz="2800">
                <a:ea typeface="楷体_GB2312" pitchFamily="49" charset="-122"/>
              </a:rPr>
              <a:t>和各维长度合法，则构造相应的   </a:t>
            </a:r>
          </a:p>
          <a:p>
            <a:pPr eaLnBrk="1" hangingPunct="1">
              <a:lnSpc>
                <a:spcPct val="125000"/>
              </a:lnSpc>
            </a:pPr>
            <a:r>
              <a:rPr kumimoji="1" lang="zh-CN" altLang="en-US" sz="2800">
                <a:ea typeface="楷体_GB2312" pitchFamily="49" charset="-122"/>
              </a:rPr>
              <a:t>                      数组</a:t>
            </a:r>
            <a:r>
              <a:rPr kumimoji="1" lang="en-US" altLang="zh-CN" sz="2800">
                <a:ea typeface="楷体_GB2312" pitchFamily="49" charset="-122"/>
              </a:rPr>
              <a:t>A</a:t>
            </a:r>
            <a:r>
              <a:rPr kumimoji="1" lang="zh-CN" altLang="en-US" sz="2800">
                <a:ea typeface="楷体_GB2312" pitchFamily="49" charset="-122"/>
              </a:rPr>
              <a:t>，并返回</a:t>
            </a:r>
            <a:r>
              <a:rPr kumimoji="1" lang="en-US" altLang="zh-CN" sz="2800">
                <a:ea typeface="楷体_GB2312" pitchFamily="49" charset="-122"/>
              </a:rPr>
              <a:t>OK</a:t>
            </a:r>
            <a:r>
              <a:rPr kumimoji="1" lang="zh-CN" altLang="en-US" sz="2800">
                <a:ea typeface="楷体_GB2312" pitchFamily="49" charset="-122"/>
              </a:rPr>
              <a:t>。 </a:t>
            </a:r>
            <a:endParaRPr kumimoji="1" lang="zh-CN" altLang="en-US" sz="2800">
              <a:solidFill>
                <a:srgbClr val="6600CC"/>
              </a:solidFill>
              <a:ea typeface="楷体_GB2312" pitchFamily="49" charset="-122"/>
            </a:endParaRPr>
          </a:p>
        </p:txBody>
      </p:sp>
      <p:sp>
        <p:nvSpPr>
          <p:cNvPr id="26627" name="Rectangle 3"/>
          <p:cNvSpPr>
            <a:spLocks noRot="1" noChangeArrowheads="1"/>
          </p:cNvSpPr>
          <p:nvPr/>
        </p:nvSpPr>
        <p:spPr bwMode="auto">
          <a:xfrm>
            <a:off x="252413" y="2060575"/>
            <a:ext cx="77724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a:ea typeface="楷体_GB2312" pitchFamily="49" charset="-122"/>
              </a:rPr>
              <a:t> DestroyArray(&amp;A)</a:t>
            </a:r>
            <a:br>
              <a:rPr kumimoji="1" lang="en-US" altLang="zh-CN" sz="2800">
                <a:ea typeface="楷体_GB2312" pitchFamily="49" charset="-122"/>
              </a:rPr>
            </a:br>
            <a:r>
              <a:rPr kumimoji="1" lang="en-US" altLang="zh-CN" sz="2800">
                <a:ea typeface="楷体_GB2312" pitchFamily="49" charset="-122"/>
              </a:rPr>
              <a:t>  </a:t>
            </a:r>
            <a:r>
              <a:rPr kumimoji="1" lang="zh-CN" altLang="en-US" sz="2800" b="1">
                <a:solidFill>
                  <a:srgbClr val="990033"/>
                </a:solidFill>
                <a:ea typeface="楷体_GB2312" pitchFamily="49" charset="-122"/>
              </a:rPr>
              <a:t>操作结果：</a:t>
            </a:r>
            <a:r>
              <a:rPr kumimoji="1" lang="zh-CN" altLang="en-US" sz="2800">
                <a:ea typeface="楷体_GB2312" pitchFamily="49" charset="-122"/>
              </a:rPr>
              <a:t>销毁数组</a:t>
            </a:r>
            <a:r>
              <a:rPr kumimoji="1" lang="en-US" altLang="zh-CN" sz="2800">
                <a:ea typeface="楷体_GB2312" pitchFamily="49" charset="-122"/>
              </a:rPr>
              <a:t>A</a:t>
            </a:r>
            <a:r>
              <a:rPr kumimoji="1" lang="zh-CN" altLang="en-US" sz="2800">
                <a:ea typeface="楷体_GB2312" pitchFamily="49" charset="-122"/>
              </a:rPr>
              <a:t>。</a:t>
            </a:r>
          </a:p>
        </p:txBody>
      </p:sp>
      <p:sp>
        <p:nvSpPr>
          <p:cNvPr id="26628" name="Text Box 4"/>
          <p:cNvSpPr txBox="1">
            <a:spLocks noChangeArrowheads="1"/>
          </p:cNvSpPr>
          <p:nvPr/>
        </p:nvSpPr>
        <p:spPr bwMode="auto">
          <a:xfrm>
            <a:off x="252413" y="3478213"/>
            <a:ext cx="8497887"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en-US" altLang="zh-CN" sz="2800">
                <a:ea typeface="楷体_GB2312" pitchFamily="49" charset="-122"/>
              </a:rPr>
              <a:t>Value(A, &amp;e, index1, ..., indexn)</a:t>
            </a:r>
          </a:p>
          <a:p>
            <a:pPr eaLnBrk="1" hangingPunct="1">
              <a:lnSpc>
                <a:spcPct val="125000"/>
              </a:lnSpc>
            </a:pPr>
            <a:r>
              <a:rPr kumimoji="1" lang="en-US" altLang="zh-CN" sz="2800">
                <a:ea typeface="楷体_GB2312" pitchFamily="49" charset="-122"/>
              </a:rPr>
              <a:t>  </a:t>
            </a:r>
            <a:r>
              <a:rPr kumimoji="1" lang="zh-CN" altLang="en-US" sz="2800" b="1">
                <a:solidFill>
                  <a:srgbClr val="990033"/>
                </a:solidFill>
                <a:ea typeface="楷体_GB2312" pitchFamily="49" charset="-122"/>
              </a:rPr>
              <a:t>初始条件：</a:t>
            </a:r>
            <a:r>
              <a:rPr kumimoji="1" lang="en-US" altLang="zh-CN" sz="2800">
                <a:ea typeface="楷体_GB2312" pitchFamily="49" charset="-122"/>
              </a:rPr>
              <a:t>A</a:t>
            </a:r>
            <a:r>
              <a:rPr kumimoji="1" lang="zh-CN" altLang="en-US" sz="2800">
                <a:ea typeface="楷体_GB2312" pitchFamily="49" charset="-122"/>
              </a:rPr>
              <a:t>是</a:t>
            </a:r>
            <a:r>
              <a:rPr kumimoji="1" lang="en-US" altLang="zh-CN" sz="2800">
                <a:ea typeface="楷体_GB2312" pitchFamily="49" charset="-122"/>
              </a:rPr>
              <a:t>n</a:t>
            </a:r>
            <a:r>
              <a:rPr kumimoji="1" lang="zh-CN" altLang="en-US" sz="2800">
                <a:ea typeface="楷体_GB2312" pitchFamily="49" charset="-122"/>
              </a:rPr>
              <a:t>维数组，</a:t>
            </a:r>
            <a:r>
              <a:rPr kumimoji="1" lang="en-US" altLang="zh-CN" sz="2800">
                <a:ea typeface="楷体_GB2312" pitchFamily="49" charset="-122"/>
              </a:rPr>
              <a:t>e</a:t>
            </a:r>
            <a:r>
              <a:rPr kumimoji="1" lang="zh-CN" altLang="en-US" sz="2800">
                <a:ea typeface="楷体_GB2312" pitchFamily="49" charset="-122"/>
              </a:rPr>
              <a:t>为元素变量，随后是</a:t>
            </a:r>
            <a:r>
              <a:rPr kumimoji="1" lang="en-US" altLang="zh-CN" sz="2800">
                <a:ea typeface="楷体_GB2312" pitchFamily="49" charset="-122"/>
              </a:rPr>
              <a:t>n </a:t>
            </a:r>
            <a:r>
              <a:rPr kumimoji="1" lang="zh-CN" altLang="en-US" sz="2800">
                <a:ea typeface="楷体_GB2312" pitchFamily="49" charset="-122"/>
              </a:rPr>
              <a:t>个</a:t>
            </a:r>
          </a:p>
          <a:p>
            <a:pPr eaLnBrk="1" hangingPunct="1">
              <a:lnSpc>
                <a:spcPct val="125000"/>
              </a:lnSpc>
            </a:pPr>
            <a:r>
              <a:rPr kumimoji="1" lang="zh-CN" altLang="en-US" sz="2800">
                <a:ea typeface="楷体_GB2312" pitchFamily="49" charset="-122"/>
              </a:rPr>
              <a:t>                      下标值。</a:t>
            </a:r>
          </a:p>
          <a:p>
            <a:pPr eaLnBrk="1" hangingPunct="1">
              <a:lnSpc>
                <a:spcPct val="125000"/>
              </a:lnSpc>
            </a:pPr>
            <a:r>
              <a:rPr kumimoji="1" lang="zh-CN" altLang="en-US" sz="2800">
                <a:ea typeface="楷体_GB2312" pitchFamily="49" charset="-122"/>
              </a:rPr>
              <a:t>  </a:t>
            </a:r>
            <a:r>
              <a:rPr kumimoji="1" lang="zh-CN" altLang="en-US" sz="2800" b="1">
                <a:solidFill>
                  <a:srgbClr val="990033"/>
                </a:solidFill>
                <a:ea typeface="楷体_GB2312" pitchFamily="49" charset="-122"/>
              </a:rPr>
              <a:t>操作结果：</a:t>
            </a:r>
            <a:r>
              <a:rPr kumimoji="1" lang="zh-CN" altLang="en-US" sz="2800">
                <a:ea typeface="楷体_GB2312" pitchFamily="49" charset="-122"/>
              </a:rPr>
              <a:t>若各下标不超界，则</a:t>
            </a:r>
            <a:r>
              <a:rPr kumimoji="1" lang="en-US" altLang="zh-CN" sz="2800">
                <a:ea typeface="楷体_GB2312" pitchFamily="49" charset="-122"/>
              </a:rPr>
              <a:t>e</a:t>
            </a:r>
            <a:r>
              <a:rPr kumimoji="1" lang="zh-CN" altLang="en-US" sz="2800">
                <a:ea typeface="楷体_GB2312" pitchFamily="49" charset="-122"/>
              </a:rPr>
              <a:t>赋值为所指定的</a:t>
            </a:r>
            <a:r>
              <a:rPr kumimoji="1" lang="en-US" altLang="zh-CN" sz="2800">
                <a:ea typeface="楷体_GB2312" pitchFamily="49" charset="-122"/>
              </a:rPr>
              <a:t>A </a:t>
            </a:r>
          </a:p>
          <a:p>
            <a:pPr eaLnBrk="1" hangingPunct="1">
              <a:lnSpc>
                <a:spcPct val="125000"/>
              </a:lnSpc>
            </a:pPr>
            <a:r>
              <a:rPr kumimoji="1" lang="en-US" altLang="zh-CN" sz="2800">
                <a:ea typeface="楷体_GB2312" pitchFamily="49" charset="-122"/>
              </a:rPr>
              <a:t>                      </a:t>
            </a:r>
            <a:r>
              <a:rPr kumimoji="1" lang="zh-CN" altLang="en-US" sz="2800">
                <a:ea typeface="楷体_GB2312" pitchFamily="49" charset="-122"/>
              </a:rPr>
              <a:t>的元素值，并返回</a:t>
            </a:r>
            <a:r>
              <a:rPr kumimoji="1" lang="en-US" altLang="zh-CN" sz="2800">
                <a:ea typeface="楷体_GB2312" pitchFamily="49" charset="-122"/>
              </a:rPr>
              <a:t>OK</a:t>
            </a:r>
            <a:r>
              <a:rPr kumimoji="1" lang="zh-CN" altLang="en-US" sz="2800">
                <a:ea typeface="楷体_GB2312" pitchFamily="49" charset="-122"/>
              </a:rPr>
              <a:t>。</a:t>
            </a:r>
          </a:p>
        </p:txBody>
      </p:sp>
    </p:spTree>
  </p:cSld>
  <p:clrMapOvr>
    <a:masterClrMapping/>
  </p:clrMapOvr>
  <p:transition>
    <p:strips dir="l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611188" y="404813"/>
            <a:ext cx="8208962" cy="595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800" b="1">
                <a:solidFill>
                  <a:schemeClr val="bg2"/>
                </a:solidFill>
                <a:ea typeface="楷体_GB2312" pitchFamily="49" charset="-122"/>
              </a:rPr>
              <a:t>设</a:t>
            </a:r>
            <a:r>
              <a:rPr kumimoji="1" lang="en-US" altLang="zh-CN" sz="2800" b="1">
                <a:solidFill>
                  <a:schemeClr val="bg2"/>
                </a:solidFill>
                <a:ea typeface="楷体_GB2312" pitchFamily="49" charset="-122"/>
              </a:rPr>
              <a:t>GetHead【p】</a:t>
            </a:r>
            <a:r>
              <a:rPr kumimoji="1" lang="zh-CN" altLang="en-US" sz="2800" b="1">
                <a:solidFill>
                  <a:schemeClr val="bg2"/>
                </a:solidFill>
                <a:ea typeface="楷体_GB2312" pitchFamily="49" charset="-122"/>
              </a:rPr>
              <a:t>为求广义表</a:t>
            </a:r>
            <a:r>
              <a:rPr kumimoji="1" lang="en-US" altLang="zh-CN" sz="2800" b="1">
                <a:solidFill>
                  <a:schemeClr val="bg2"/>
                </a:solidFill>
                <a:ea typeface="楷体_GB2312" pitchFamily="49" charset="-122"/>
              </a:rPr>
              <a:t>p</a:t>
            </a:r>
            <a:r>
              <a:rPr kumimoji="1" lang="zh-CN" altLang="en-US" sz="2800" b="1">
                <a:solidFill>
                  <a:schemeClr val="bg2"/>
                </a:solidFill>
                <a:ea typeface="楷体_GB2312" pitchFamily="49" charset="-122"/>
              </a:rPr>
              <a:t>的表头函数，</a:t>
            </a:r>
            <a:r>
              <a:rPr kumimoji="1" lang="en-US" altLang="zh-CN" sz="2800" b="1">
                <a:solidFill>
                  <a:schemeClr val="bg2"/>
                </a:solidFill>
                <a:ea typeface="楷体_GB2312" pitchFamily="49" charset="-122"/>
              </a:rPr>
              <a:t>GetTail【p】</a:t>
            </a:r>
            <a:r>
              <a:rPr kumimoji="1" lang="zh-CN" altLang="en-US" sz="2800" b="1">
                <a:solidFill>
                  <a:schemeClr val="bg2"/>
                </a:solidFill>
                <a:ea typeface="楷体_GB2312" pitchFamily="49" charset="-122"/>
              </a:rPr>
              <a:t>为求广义表</a:t>
            </a:r>
            <a:r>
              <a:rPr kumimoji="1" lang="en-US" altLang="zh-CN" sz="2800" b="1">
                <a:solidFill>
                  <a:schemeClr val="bg2"/>
                </a:solidFill>
                <a:ea typeface="楷体_GB2312" pitchFamily="49" charset="-122"/>
              </a:rPr>
              <a:t>p</a:t>
            </a:r>
            <a:r>
              <a:rPr kumimoji="1" lang="zh-CN" altLang="en-US" sz="2800" b="1">
                <a:solidFill>
                  <a:schemeClr val="bg2"/>
                </a:solidFill>
                <a:ea typeface="楷体_GB2312" pitchFamily="49" charset="-122"/>
              </a:rPr>
              <a:t>的表尾函数，其中</a:t>
            </a:r>
            <a:r>
              <a:rPr kumimoji="1" lang="en-US" altLang="zh-CN" sz="2800" b="1">
                <a:solidFill>
                  <a:schemeClr val="bg2"/>
                </a:solidFill>
                <a:ea typeface="楷体_GB2312" pitchFamily="49" charset="-122"/>
              </a:rPr>
              <a:t>【】</a:t>
            </a:r>
            <a:r>
              <a:rPr kumimoji="1" lang="zh-CN" altLang="en-US" sz="2800" b="1">
                <a:solidFill>
                  <a:schemeClr val="bg2"/>
                </a:solidFill>
                <a:ea typeface="楷体_GB2312" pitchFamily="49" charset="-122"/>
              </a:rPr>
              <a:t>是函数的符号，给出下列广义表的运算结果：</a:t>
            </a:r>
            <a:br>
              <a:rPr kumimoji="1" lang="zh-CN" altLang="en-US" sz="2800" b="1">
                <a:solidFill>
                  <a:schemeClr val="bg2"/>
                </a:solidFill>
                <a:ea typeface="楷体_GB2312" pitchFamily="49" charset="-122"/>
              </a:rPr>
            </a:br>
            <a:r>
              <a:rPr kumimoji="1" lang="en-US" altLang="zh-CN" sz="2800" b="1">
                <a:solidFill>
                  <a:schemeClr val="bg2"/>
                </a:solidFill>
                <a:ea typeface="楷体_GB2312" pitchFamily="49" charset="-122"/>
              </a:rPr>
              <a:t>GetHead【(a,b,c)】</a:t>
            </a:r>
            <a:r>
              <a:rPr kumimoji="1" lang="zh-CN" altLang="en-US" sz="2800" b="1">
                <a:solidFill>
                  <a:schemeClr val="bg2"/>
                </a:solidFill>
                <a:ea typeface="楷体_GB2312" pitchFamily="49" charset="-122"/>
              </a:rPr>
              <a:t>的结果是</a:t>
            </a:r>
            <a:r>
              <a:rPr kumimoji="1" lang="en-US" altLang="zh-CN" sz="2800" b="1">
                <a:solidFill>
                  <a:schemeClr val="bg2"/>
                </a:solidFill>
                <a:ea typeface="楷体_GB2312" pitchFamily="49" charset="-122"/>
              </a:rPr>
              <a:t>___</a:t>
            </a:r>
            <a:r>
              <a:rPr kumimoji="1" lang="zh-CN" altLang="en-US" sz="2800" b="1">
                <a:solidFill>
                  <a:schemeClr val="bg2"/>
                </a:solidFill>
                <a:ea typeface="楷体_GB2312" pitchFamily="49" charset="-122"/>
              </a:rPr>
              <a:t>。</a:t>
            </a:r>
            <a:br>
              <a:rPr kumimoji="1" lang="zh-CN" altLang="en-US" sz="2800" b="1">
                <a:solidFill>
                  <a:schemeClr val="bg2"/>
                </a:solidFill>
                <a:ea typeface="楷体_GB2312" pitchFamily="49" charset="-122"/>
              </a:rPr>
            </a:br>
            <a:r>
              <a:rPr kumimoji="1" lang="en-US" altLang="zh-CN" sz="2800" b="1">
                <a:solidFill>
                  <a:schemeClr val="bg2"/>
                </a:solidFill>
                <a:ea typeface="楷体_GB2312" pitchFamily="49" charset="-122"/>
              </a:rPr>
              <a:t>GetTail 【(a,b,c)】</a:t>
            </a:r>
            <a:r>
              <a:rPr kumimoji="1" lang="zh-CN" altLang="en-US" sz="2800" b="1">
                <a:solidFill>
                  <a:schemeClr val="bg2"/>
                </a:solidFill>
                <a:ea typeface="楷体_GB2312" pitchFamily="49" charset="-122"/>
              </a:rPr>
              <a:t>的结果是</a:t>
            </a:r>
            <a:r>
              <a:rPr kumimoji="1" lang="en-US" altLang="zh-CN" sz="2800" b="1">
                <a:solidFill>
                  <a:schemeClr val="bg2"/>
                </a:solidFill>
                <a:ea typeface="楷体_GB2312" pitchFamily="49" charset="-122"/>
              </a:rPr>
              <a:t>___</a:t>
            </a:r>
            <a:r>
              <a:rPr kumimoji="1" lang="zh-CN" altLang="en-US" sz="2800" b="1">
                <a:solidFill>
                  <a:schemeClr val="bg2"/>
                </a:solidFill>
                <a:ea typeface="楷体_GB2312" pitchFamily="49" charset="-122"/>
              </a:rPr>
              <a:t>。</a:t>
            </a:r>
            <a:br>
              <a:rPr kumimoji="1" lang="zh-CN" altLang="en-US" sz="2800" b="1">
                <a:solidFill>
                  <a:schemeClr val="bg2"/>
                </a:solidFill>
                <a:ea typeface="楷体_GB2312" pitchFamily="49" charset="-122"/>
              </a:rPr>
            </a:br>
            <a:r>
              <a:rPr kumimoji="1" lang="en-US" altLang="zh-CN" sz="2800" b="1">
                <a:solidFill>
                  <a:schemeClr val="bg2"/>
                </a:solidFill>
                <a:ea typeface="楷体_GB2312" pitchFamily="49" charset="-122"/>
              </a:rPr>
              <a:t>GetHead【((a),(b))】</a:t>
            </a:r>
            <a:r>
              <a:rPr kumimoji="1" lang="zh-CN" altLang="en-US" sz="2800" b="1">
                <a:solidFill>
                  <a:schemeClr val="bg2"/>
                </a:solidFill>
                <a:ea typeface="楷体_GB2312" pitchFamily="49" charset="-122"/>
              </a:rPr>
              <a:t>的结果是</a:t>
            </a:r>
            <a:r>
              <a:rPr kumimoji="1" lang="en-US" altLang="zh-CN" sz="2800" b="1">
                <a:solidFill>
                  <a:schemeClr val="bg2"/>
                </a:solidFill>
                <a:ea typeface="楷体_GB2312" pitchFamily="49" charset="-122"/>
              </a:rPr>
              <a:t>___</a:t>
            </a:r>
            <a:r>
              <a:rPr kumimoji="1" lang="zh-CN" altLang="en-US" sz="2800" b="1">
                <a:solidFill>
                  <a:schemeClr val="bg2"/>
                </a:solidFill>
                <a:ea typeface="楷体_GB2312" pitchFamily="49" charset="-122"/>
              </a:rPr>
              <a:t>。</a:t>
            </a:r>
            <a:br>
              <a:rPr kumimoji="1" lang="zh-CN" altLang="en-US" sz="2800" b="1">
                <a:solidFill>
                  <a:schemeClr val="bg2"/>
                </a:solidFill>
                <a:ea typeface="楷体_GB2312" pitchFamily="49" charset="-122"/>
              </a:rPr>
            </a:br>
            <a:r>
              <a:rPr kumimoji="1" lang="en-US" altLang="zh-CN" sz="2800" b="1">
                <a:solidFill>
                  <a:schemeClr val="bg2"/>
                </a:solidFill>
                <a:ea typeface="楷体_GB2312" pitchFamily="49" charset="-122"/>
              </a:rPr>
              <a:t>GetTail 【((a),(b))】</a:t>
            </a:r>
            <a:r>
              <a:rPr kumimoji="1" lang="zh-CN" altLang="en-US" sz="2800" b="1">
                <a:solidFill>
                  <a:schemeClr val="bg2"/>
                </a:solidFill>
                <a:ea typeface="楷体_GB2312" pitchFamily="49" charset="-122"/>
              </a:rPr>
              <a:t>的结果是</a:t>
            </a:r>
            <a:r>
              <a:rPr kumimoji="1" lang="en-US" altLang="zh-CN" sz="2800" b="1">
                <a:solidFill>
                  <a:schemeClr val="bg2"/>
                </a:solidFill>
                <a:ea typeface="楷体_GB2312" pitchFamily="49" charset="-122"/>
              </a:rPr>
              <a:t>___</a:t>
            </a:r>
            <a:r>
              <a:rPr kumimoji="1" lang="zh-CN" altLang="en-US" sz="2800" b="1">
                <a:solidFill>
                  <a:schemeClr val="bg2"/>
                </a:solidFill>
                <a:ea typeface="楷体_GB2312" pitchFamily="49" charset="-122"/>
              </a:rPr>
              <a:t>。</a:t>
            </a:r>
            <a:br>
              <a:rPr kumimoji="1" lang="zh-CN" altLang="en-US" sz="2800" b="1">
                <a:solidFill>
                  <a:schemeClr val="bg2"/>
                </a:solidFill>
                <a:ea typeface="楷体_GB2312" pitchFamily="49" charset="-122"/>
              </a:rPr>
            </a:br>
            <a:r>
              <a:rPr kumimoji="1" lang="en-US" altLang="zh-CN" sz="2800" b="1">
                <a:solidFill>
                  <a:schemeClr val="bg2"/>
                </a:solidFill>
                <a:ea typeface="楷体_GB2312" pitchFamily="49" charset="-122"/>
              </a:rPr>
              <a:t>GetHead【GetTail 【(a,b,c)】】</a:t>
            </a:r>
            <a:r>
              <a:rPr kumimoji="1" lang="zh-CN" altLang="en-US" sz="2800" b="1">
                <a:solidFill>
                  <a:schemeClr val="bg2"/>
                </a:solidFill>
                <a:ea typeface="楷体_GB2312" pitchFamily="49" charset="-122"/>
              </a:rPr>
              <a:t>的结果是</a:t>
            </a:r>
            <a:r>
              <a:rPr kumimoji="1" lang="en-US" altLang="zh-CN" sz="2800" b="1">
                <a:solidFill>
                  <a:schemeClr val="bg2"/>
                </a:solidFill>
                <a:ea typeface="楷体_GB2312" pitchFamily="49" charset="-122"/>
              </a:rPr>
              <a:t>___</a:t>
            </a:r>
            <a:r>
              <a:rPr kumimoji="1" lang="zh-CN" altLang="en-US" sz="2800" b="1">
                <a:solidFill>
                  <a:schemeClr val="bg2"/>
                </a:solidFill>
                <a:ea typeface="楷体_GB2312" pitchFamily="49" charset="-122"/>
              </a:rPr>
              <a:t>。</a:t>
            </a:r>
            <a:br>
              <a:rPr kumimoji="1" lang="zh-CN" altLang="en-US" sz="2800" b="1">
                <a:solidFill>
                  <a:schemeClr val="bg2"/>
                </a:solidFill>
                <a:ea typeface="楷体_GB2312" pitchFamily="49" charset="-122"/>
              </a:rPr>
            </a:br>
            <a:r>
              <a:rPr kumimoji="1" lang="en-US" altLang="zh-CN" sz="2800" b="1">
                <a:solidFill>
                  <a:schemeClr val="bg2"/>
                </a:solidFill>
                <a:ea typeface="楷体_GB2312" pitchFamily="49" charset="-122"/>
              </a:rPr>
              <a:t>GetTail【GetHead【((a,b),(c,d))】】</a:t>
            </a:r>
            <a:r>
              <a:rPr kumimoji="1" lang="zh-CN" altLang="en-US" sz="2800" b="1">
                <a:solidFill>
                  <a:schemeClr val="bg2"/>
                </a:solidFill>
                <a:ea typeface="楷体_GB2312" pitchFamily="49" charset="-122"/>
              </a:rPr>
              <a:t>的结果是</a:t>
            </a:r>
            <a:r>
              <a:rPr kumimoji="1" lang="en-US" altLang="zh-CN" sz="2800" b="1">
                <a:solidFill>
                  <a:schemeClr val="bg2"/>
                </a:solidFill>
                <a:ea typeface="楷体_GB2312" pitchFamily="49" charset="-122"/>
              </a:rPr>
              <a:t>___</a:t>
            </a:r>
            <a:r>
              <a:rPr kumimoji="1" lang="zh-CN" altLang="en-US" sz="2800" b="1">
                <a:solidFill>
                  <a:schemeClr val="bg2"/>
                </a:solidFill>
                <a:ea typeface="楷体_GB2312" pitchFamily="49" charset="-122"/>
              </a:rPr>
              <a:t>。</a:t>
            </a:r>
            <a:br>
              <a:rPr kumimoji="1" lang="zh-CN" altLang="en-US" sz="2800" b="1">
                <a:solidFill>
                  <a:schemeClr val="bg2"/>
                </a:solidFill>
                <a:ea typeface="楷体_GB2312" pitchFamily="49" charset="-122"/>
              </a:rPr>
            </a:br>
            <a:r>
              <a:rPr kumimoji="1" lang="en-US" altLang="zh-CN" sz="2800" b="1">
                <a:solidFill>
                  <a:schemeClr val="bg2"/>
                </a:solidFill>
                <a:ea typeface="楷体_GB2312" pitchFamily="49" charset="-122"/>
              </a:rPr>
              <a:t>GetHead【GetHead【((a,b),(c,d))】】</a:t>
            </a:r>
            <a:r>
              <a:rPr kumimoji="1" lang="zh-CN" altLang="en-US" sz="2800" b="1">
                <a:solidFill>
                  <a:schemeClr val="bg2"/>
                </a:solidFill>
                <a:ea typeface="楷体_GB2312" pitchFamily="49" charset="-122"/>
              </a:rPr>
              <a:t>的结果是</a:t>
            </a:r>
            <a:r>
              <a:rPr kumimoji="1" lang="en-US" altLang="zh-CN" sz="2800" b="1">
                <a:solidFill>
                  <a:schemeClr val="bg2"/>
                </a:solidFill>
                <a:ea typeface="楷体_GB2312" pitchFamily="49" charset="-122"/>
              </a:rPr>
              <a:t>___</a:t>
            </a:r>
            <a:r>
              <a:rPr kumimoji="1" lang="zh-CN" altLang="en-US" sz="2800" b="1">
                <a:solidFill>
                  <a:schemeClr val="bg2"/>
                </a:solidFill>
                <a:ea typeface="楷体_GB2312" pitchFamily="49" charset="-122"/>
              </a:rPr>
              <a:t>。</a:t>
            </a:r>
            <a:br>
              <a:rPr kumimoji="1" lang="zh-CN" altLang="en-US" sz="2800" b="1">
                <a:solidFill>
                  <a:schemeClr val="bg2"/>
                </a:solidFill>
                <a:ea typeface="楷体_GB2312" pitchFamily="49" charset="-122"/>
              </a:rPr>
            </a:br>
            <a:r>
              <a:rPr kumimoji="1" lang="en-US" altLang="zh-CN" sz="2800" b="1">
                <a:solidFill>
                  <a:schemeClr val="bg2"/>
                </a:solidFill>
                <a:ea typeface="楷体_GB2312" pitchFamily="49" charset="-122"/>
              </a:rPr>
              <a:t>GetTail【GetTail【(a,(c,d))】】</a:t>
            </a:r>
            <a:r>
              <a:rPr kumimoji="1" lang="zh-CN" altLang="en-US" sz="2800" b="1">
                <a:solidFill>
                  <a:schemeClr val="bg2"/>
                </a:solidFill>
                <a:ea typeface="楷体_GB2312" pitchFamily="49" charset="-122"/>
              </a:rPr>
              <a:t>的结果是</a:t>
            </a:r>
            <a:r>
              <a:rPr kumimoji="1" lang="en-US" altLang="zh-CN" sz="2800" b="1">
                <a:solidFill>
                  <a:schemeClr val="bg2"/>
                </a:solidFill>
                <a:ea typeface="楷体_GB2312" pitchFamily="49" charset="-122"/>
              </a:rPr>
              <a:t>___</a:t>
            </a:r>
            <a:r>
              <a:rPr kumimoji="1" lang="zh-CN" altLang="en-US" sz="2800" b="1">
                <a:solidFill>
                  <a:schemeClr val="bg2"/>
                </a:solidFill>
                <a:ea typeface="楷体_GB2312" pitchFamily="49" charset="-122"/>
              </a:rPr>
              <a:t>。</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86050" name="Rectangle 2"/>
          <p:cNvSpPr>
            <a:spLocks noRot="1" noChangeArrowheads="1"/>
          </p:cNvSpPr>
          <p:nvPr/>
        </p:nvSpPr>
        <p:spPr bwMode="auto">
          <a:xfrm>
            <a:off x="179388" y="115888"/>
            <a:ext cx="8964612"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zh-CN" altLang="en-US" sz="3200" dirty="0">
                <a:solidFill>
                  <a:schemeClr val="bg2"/>
                </a:solidFill>
                <a:effectLst>
                  <a:outerShdw blurRad="38100" dist="38100" dir="2700000" algn="tl">
                    <a:srgbClr val="C0C0C0"/>
                  </a:outerShdw>
                </a:effectLst>
                <a:ea typeface="楷体_GB2312" pitchFamily="49" charset="-122"/>
              </a:rPr>
              <a:t>例</a:t>
            </a:r>
            <a:r>
              <a:rPr kumimoji="1" lang="en-US" altLang="zh-CN" sz="3200" dirty="0">
                <a:solidFill>
                  <a:schemeClr val="bg2"/>
                </a:solidFill>
                <a:effectLst>
                  <a:outerShdw blurRad="38100" dist="38100" dir="2700000" algn="tl">
                    <a:srgbClr val="C0C0C0"/>
                  </a:outerShdw>
                </a:effectLst>
                <a:ea typeface="楷体_GB2312" pitchFamily="49" charset="-122"/>
              </a:rPr>
              <a:t>4</a:t>
            </a:r>
            <a:r>
              <a:rPr kumimoji="1" lang="zh-CN" altLang="en-US" sz="3200" dirty="0">
                <a:solidFill>
                  <a:schemeClr val="bg2"/>
                </a:solidFill>
                <a:effectLst>
                  <a:outerShdw blurRad="38100" dist="38100" dir="2700000" algn="tl">
                    <a:srgbClr val="C0C0C0"/>
                  </a:outerShdw>
                </a:effectLst>
                <a:ea typeface="楷体_GB2312" pitchFamily="49" charset="-122"/>
              </a:rPr>
              <a:t>：设广义表</a:t>
            </a:r>
            <a:r>
              <a:rPr kumimoji="1" lang="en-US" altLang="zh-CN" sz="3200" dirty="0">
                <a:solidFill>
                  <a:schemeClr val="bg2"/>
                </a:solidFill>
                <a:effectLst>
                  <a:outerShdw blurRad="38100" dist="38100" dir="2700000" algn="tl">
                    <a:srgbClr val="C0C0C0"/>
                  </a:outerShdw>
                </a:effectLst>
                <a:ea typeface="楷体_GB2312" pitchFamily="49" charset="-122"/>
              </a:rPr>
              <a:t>L=( ( ),( ) )</a:t>
            </a:r>
            <a:r>
              <a:rPr kumimoji="1" lang="zh-CN" altLang="en-US" sz="3200" dirty="0">
                <a:solidFill>
                  <a:schemeClr val="bg2"/>
                </a:solidFill>
                <a:effectLst>
                  <a:outerShdw blurRad="38100" dist="38100" dir="2700000" algn="tl">
                    <a:srgbClr val="C0C0C0"/>
                  </a:outerShdw>
                </a:effectLst>
                <a:ea typeface="楷体_GB2312" pitchFamily="49" charset="-122"/>
              </a:rPr>
              <a:t>，试问</a:t>
            </a:r>
            <a:r>
              <a:rPr kumimoji="1" lang="en-US" altLang="zh-CN" sz="3200" dirty="0" err="1">
                <a:solidFill>
                  <a:schemeClr val="bg2"/>
                </a:solidFill>
                <a:effectLst>
                  <a:outerShdw blurRad="38100" dist="38100" dir="2700000" algn="tl">
                    <a:srgbClr val="C0C0C0"/>
                  </a:outerShdw>
                </a:effectLst>
                <a:ea typeface="楷体_GB2312" pitchFamily="49" charset="-122"/>
              </a:rPr>
              <a:t>GetHead</a:t>
            </a:r>
            <a:r>
              <a:rPr kumimoji="1" lang="en-US" altLang="zh-CN" sz="3200" dirty="0">
                <a:solidFill>
                  <a:schemeClr val="bg2"/>
                </a:solidFill>
                <a:effectLst>
                  <a:outerShdw blurRad="38100" dist="38100" dir="2700000" algn="tl">
                    <a:srgbClr val="C0C0C0"/>
                  </a:outerShdw>
                </a:effectLst>
                <a:ea typeface="楷体_GB2312" pitchFamily="49" charset="-122"/>
              </a:rPr>
              <a:t>(L)</a:t>
            </a:r>
            <a:r>
              <a:rPr kumimoji="1" lang="zh-CN" altLang="en-US" sz="3200" dirty="0">
                <a:solidFill>
                  <a:schemeClr val="bg2"/>
                </a:solidFill>
                <a:effectLst>
                  <a:outerShdw blurRad="38100" dist="38100" dir="2700000" algn="tl">
                    <a:srgbClr val="C0C0C0"/>
                  </a:outerShdw>
                </a:effectLst>
                <a:ea typeface="楷体_GB2312" pitchFamily="49" charset="-122"/>
              </a:rPr>
              <a:t>、</a:t>
            </a:r>
            <a:r>
              <a:rPr kumimoji="1" lang="en-US" altLang="zh-CN" sz="3200" dirty="0" err="1">
                <a:solidFill>
                  <a:schemeClr val="bg2"/>
                </a:solidFill>
                <a:effectLst>
                  <a:outerShdw blurRad="38100" dist="38100" dir="2700000" algn="tl">
                    <a:srgbClr val="C0C0C0"/>
                  </a:outerShdw>
                </a:effectLst>
                <a:ea typeface="楷体_GB2312" pitchFamily="49" charset="-122"/>
              </a:rPr>
              <a:t>GetTail</a:t>
            </a:r>
            <a:r>
              <a:rPr kumimoji="1" lang="en-US" altLang="zh-CN" sz="3200" dirty="0">
                <a:solidFill>
                  <a:schemeClr val="bg2"/>
                </a:solidFill>
                <a:effectLst>
                  <a:outerShdw blurRad="38100" dist="38100" dir="2700000" algn="tl">
                    <a:srgbClr val="C0C0C0"/>
                  </a:outerShdw>
                </a:effectLst>
                <a:ea typeface="楷体_GB2312" pitchFamily="49" charset="-122"/>
              </a:rPr>
              <a:t>(L)</a:t>
            </a:r>
            <a:r>
              <a:rPr kumimoji="1" lang="zh-CN" altLang="en-US" sz="3200" dirty="0">
                <a:solidFill>
                  <a:schemeClr val="bg2"/>
                </a:solidFill>
                <a:effectLst>
                  <a:outerShdw blurRad="38100" dist="38100" dir="2700000" algn="tl">
                    <a:srgbClr val="C0C0C0"/>
                  </a:outerShdw>
                </a:effectLst>
                <a:ea typeface="楷体_GB2312" pitchFamily="49" charset="-122"/>
              </a:rPr>
              <a:t>、</a:t>
            </a:r>
            <a:r>
              <a:rPr kumimoji="1" lang="en-US" altLang="zh-CN" sz="3200" dirty="0">
                <a:solidFill>
                  <a:schemeClr val="bg2"/>
                </a:solidFill>
                <a:effectLst>
                  <a:outerShdw blurRad="38100" dist="38100" dir="2700000" algn="tl">
                    <a:srgbClr val="C0C0C0"/>
                  </a:outerShdw>
                </a:effectLst>
                <a:ea typeface="楷体_GB2312" pitchFamily="49" charset="-122"/>
              </a:rPr>
              <a:t>L</a:t>
            </a:r>
            <a:r>
              <a:rPr kumimoji="1" lang="zh-CN" altLang="en-US" sz="3200" dirty="0">
                <a:solidFill>
                  <a:schemeClr val="bg2"/>
                </a:solidFill>
                <a:effectLst>
                  <a:outerShdw blurRad="38100" dist="38100" dir="2700000" algn="tl">
                    <a:srgbClr val="C0C0C0"/>
                  </a:outerShdw>
                </a:effectLst>
                <a:ea typeface="楷体_GB2312" pitchFamily="49" charset="-122"/>
              </a:rPr>
              <a:t>的长度各是多少？</a:t>
            </a:r>
          </a:p>
        </p:txBody>
      </p:sp>
      <p:sp>
        <p:nvSpPr>
          <p:cNvPr id="386051" name="Rectangle 3"/>
          <p:cNvSpPr>
            <a:spLocks noRot="1" noChangeArrowheads="1"/>
          </p:cNvSpPr>
          <p:nvPr/>
        </p:nvSpPr>
        <p:spPr bwMode="auto">
          <a:xfrm>
            <a:off x="466725" y="1484313"/>
            <a:ext cx="42481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dirty="0" err="1">
                <a:solidFill>
                  <a:schemeClr val="bg2"/>
                </a:solidFill>
                <a:effectLst>
                  <a:outerShdw blurRad="38100" dist="38100" dir="2700000" algn="tl">
                    <a:srgbClr val="C0C0C0"/>
                  </a:outerShdw>
                </a:effectLst>
                <a:ea typeface="楷体_GB2312" pitchFamily="49" charset="-122"/>
              </a:rPr>
              <a:t>GetHead</a:t>
            </a:r>
            <a:r>
              <a:rPr kumimoji="1" lang="en-US" altLang="zh-CN" sz="3200" b="1" dirty="0">
                <a:solidFill>
                  <a:schemeClr val="bg2"/>
                </a:solidFill>
                <a:effectLst>
                  <a:outerShdw blurRad="38100" dist="38100" dir="2700000" algn="tl">
                    <a:srgbClr val="C0C0C0"/>
                  </a:outerShdw>
                </a:effectLst>
                <a:ea typeface="楷体_GB2312" pitchFamily="49" charset="-122"/>
              </a:rPr>
              <a:t>(L)=</a:t>
            </a:r>
            <a:r>
              <a:rPr kumimoji="1" lang="zh-CN" altLang="en-US" sz="3200" b="1" dirty="0">
                <a:solidFill>
                  <a:schemeClr val="bg2"/>
                </a:solidFill>
                <a:effectLst>
                  <a:outerShdw blurRad="38100" dist="38100" dir="2700000" algn="tl">
                    <a:srgbClr val="C0C0C0"/>
                  </a:outerShdw>
                </a:effectLst>
                <a:ea typeface="楷体_GB2312" pitchFamily="49" charset="-122"/>
              </a:rPr>
              <a:t>（）</a:t>
            </a:r>
          </a:p>
        </p:txBody>
      </p:sp>
      <p:sp>
        <p:nvSpPr>
          <p:cNvPr id="386052" name="Rectangle 4"/>
          <p:cNvSpPr>
            <a:spLocks noRot="1" noChangeArrowheads="1"/>
          </p:cNvSpPr>
          <p:nvPr/>
        </p:nvSpPr>
        <p:spPr bwMode="auto">
          <a:xfrm>
            <a:off x="4284663" y="1484313"/>
            <a:ext cx="4754562"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dirty="0" err="1">
                <a:solidFill>
                  <a:schemeClr val="bg2"/>
                </a:solidFill>
                <a:effectLst>
                  <a:outerShdw blurRad="38100" dist="38100" dir="2700000" algn="tl">
                    <a:srgbClr val="C0C0C0"/>
                  </a:outerShdw>
                </a:effectLst>
                <a:ea typeface="楷体_GB2312" pitchFamily="49" charset="-122"/>
              </a:rPr>
              <a:t>GetTail</a:t>
            </a:r>
            <a:r>
              <a:rPr kumimoji="1" lang="en-US" altLang="zh-CN" sz="3200" b="1" dirty="0">
                <a:solidFill>
                  <a:schemeClr val="bg2"/>
                </a:solidFill>
                <a:effectLst>
                  <a:outerShdw blurRad="38100" dist="38100" dir="2700000" algn="tl">
                    <a:srgbClr val="C0C0C0"/>
                  </a:outerShdw>
                </a:effectLst>
                <a:ea typeface="楷体_GB2312" pitchFamily="49" charset="-122"/>
              </a:rPr>
              <a:t>(L)=</a:t>
            </a:r>
            <a:r>
              <a:rPr kumimoji="1" lang="zh-CN" altLang="en-US" sz="3200" b="1" dirty="0">
                <a:solidFill>
                  <a:schemeClr val="bg2"/>
                </a:solidFill>
                <a:effectLst>
                  <a:outerShdw blurRad="38100" dist="38100" dir="2700000" algn="tl">
                    <a:srgbClr val="C0C0C0"/>
                  </a:outerShdw>
                </a:effectLst>
                <a:ea typeface="楷体_GB2312" pitchFamily="49" charset="-122"/>
              </a:rPr>
              <a:t>（（））</a:t>
            </a:r>
          </a:p>
        </p:txBody>
      </p:sp>
      <p:sp>
        <p:nvSpPr>
          <p:cNvPr id="386053" name="Rectangle 5"/>
          <p:cNvSpPr>
            <a:spLocks noChangeArrowheads="1"/>
          </p:cNvSpPr>
          <p:nvPr/>
        </p:nvSpPr>
        <p:spPr bwMode="auto">
          <a:xfrm>
            <a:off x="1185863" y="2276475"/>
            <a:ext cx="226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bg2"/>
                </a:solidFill>
                <a:ea typeface="楷体_GB2312" pitchFamily="49" charset="-122"/>
              </a:rPr>
              <a:t>L</a:t>
            </a:r>
            <a:r>
              <a:rPr kumimoji="1" lang="zh-CN" altLang="en-US" sz="3200">
                <a:solidFill>
                  <a:schemeClr val="bg2"/>
                </a:solidFill>
                <a:ea typeface="楷体_GB2312" pitchFamily="49" charset="-122"/>
              </a:rPr>
              <a:t>的长度为</a:t>
            </a:r>
            <a:r>
              <a:rPr kumimoji="1" lang="en-US" altLang="zh-CN" sz="3200">
                <a:solidFill>
                  <a:schemeClr val="bg2"/>
                </a:solidFill>
                <a:ea typeface="楷体_GB2312" pitchFamily="49" charset="-122"/>
              </a:rPr>
              <a:t>2</a:t>
            </a:r>
          </a:p>
        </p:txBody>
      </p:sp>
      <p:grpSp>
        <p:nvGrpSpPr>
          <p:cNvPr id="126982" name="Group 6"/>
          <p:cNvGrpSpPr>
            <a:grpSpLocks/>
          </p:cNvGrpSpPr>
          <p:nvPr/>
        </p:nvGrpSpPr>
        <p:grpSpPr bwMode="auto">
          <a:xfrm>
            <a:off x="179388" y="2968625"/>
            <a:ext cx="8642350" cy="1900238"/>
            <a:chOff x="113" y="2069"/>
            <a:chExt cx="5444" cy="1197"/>
          </a:xfrm>
        </p:grpSpPr>
        <p:sp>
          <p:nvSpPr>
            <p:cNvPr id="386055" name="Rectangle 7"/>
            <p:cNvSpPr>
              <a:spLocks noRot="1" noChangeArrowheads="1"/>
            </p:cNvSpPr>
            <p:nvPr/>
          </p:nvSpPr>
          <p:spPr bwMode="auto">
            <a:xfrm>
              <a:off x="113" y="2069"/>
              <a:ext cx="5444" cy="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zh-CN" altLang="en-US" sz="3200" dirty="0">
                  <a:solidFill>
                    <a:schemeClr val="bg2"/>
                  </a:solidFill>
                  <a:effectLst>
                    <a:outerShdw blurRad="38100" dist="38100" dir="2700000" algn="tl">
                      <a:srgbClr val="C0C0C0"/>
                    </a:outerShdw>
                  </a:effectLst>
                  <a:ea typeface="楷体_GB2312" pitchFamily="49" charset="-122"/>
                </a:rPr>
                <a:t>例</a:t>
              </a:r>
              <a:r>
                <a:rPr kumimoji="1" lang="en-US" altLang="zh-CN" sz="3200" dirty="0">
                  <a:solidFill>
                    <a:schemeClr val="bg2"/>
                  </a:solidFill>
                  <a:effectLst>
                    <a:outerShdw blurRad="38100" dist="38100" dir="2700000" algn="tl">
                      <a:srgbClr val="C0C0C0"/>
                    </a:outerShdw>
                  </a:effectLst>
                  <a:ea typeface="楷体_GB2312" pitchFamily="49" charset="-122"/>
                </a:rPr>
                <a:t>5</a:t>
              </a:r>
              <a:r>
                <a:rPr kumimoji="1" lang="zh-CN" altLang="en-US" sz="3200" dirty="0">
                  <a:solidFill>
                    <a:schemeClr val="bg2"/>
                  </a:solidFill>
                  <a:effectLst>
                    <a:outerShdw blurRad="38100" dist="38100" dir="2700000" algn="tl">
                      <a:srgbClr val="C0C0C0"/>
                    </a:outerShdw>
                  </a:effectLst>
                  <a:ea typeface="楷体_GB2312" pitchFamily="49" charset="-122"/>
                </a:rPr>
                <a:t>：广义表的</a:t>
              </a:r>
              <a:r>
                <a:rPr kumimoji="1" lang="en-US" altLang="zh-CN" sz="3200" dirty="0" err="1">
                  <a:solidFill>
                    <a:schemeClr val="bg2"/>
                  </a:solidFill>
                  <a:effectLst>
                    <a:outerShdw blurRad="38100" dist="38100" dir="2700000" algn="tl">
                      <a:srgbClr val="C0C0C0"/>
                    </a:outerShdw>
                  </a:effectLst>
                  <a:ea typeface="楷体_GB2312" pitchFamily="49" charset="-122"/>
                </a:rPr>
                <a:t>GetHead</a:t>
              </a:r>
              <a:r>
                <a:rPr kumimoji="1" lang="en-US" altLang="zh-CN" sz="3200" dirty="0">
                  <a:solidFill>
                    <a:schemeClr val="bg2"/>
                  </a:solidFill>
                  <a:effectLst>
                    <a:outerShdw blurRad="38100" dist="38100" dir="2700000" algn="tl">
                      <a:srgbClr val="C0C0C0"/>
                    </a:outerShdw>
                  </a:effectLst>
                  <a:ea typeface="楷体_GB2312" pitchFamily="49" charset="-122"/>
                </a:rPr>
                <a:t>(L)</a:t>
              </a:r>
              <a:r>
                <a:rPr kumimoji="1" lang="zh-CN" altLang="en-US" sz="3200" dirty="0">
                  <a:solidFill>
                    <a:schemeClr val="bg2"/>
                  </a:solidFill>
                  <a:effectLst>
                    <a:outerShdw blurRad="38100" dist="38100" dir="2700000" algn="tl">
                      <a:srgbClr val="C0C0C0"/>
                    </a:outerShdw>
                  </a:effectLst>
                  <a:ea typeface="楷体_GB2312" pitchFamily="49" charset="-122"/>
                </a:rPr>
                <a:t>、</a:t>
              </a:r>
              <a:r>
                <a:rPr kumimoji="1" lang="en-US" altLang="zh-CN" sz="3200" dirty="0" err="1">
                  <a:solidFill>
                    <a:schemeClr val="bg2"/>
                  </a:solidFill>
                  <a:effectLst>
                    <a:outerShdw blurRad="38100" dist="38100" dir="2700000" algn="tl">
                      <a:srgbClr val="C0C0C0"/>
                    </a:outerShdw>
                  </a:effectLst>
                  <a:ea typeface="楷体_GB2312" pitchFamily="49" charset="-122"/>
                </a:rPr>
                <a:t>GetTail</a:t>
              </a:r>
              <a:r>
                <a:rPr kumimoji="1" lang="en-US" altLang="zh-CN" sz="3200" dirty="0">
                  <a:solidFill>
                    <a:schemeClr val="bg2"/>
                  </a:solidFill>
                  <a:effectLst>
                    <a:outerShdw blurRad="38100" dist="38100" dir="2700000" algn="tl">
                      <a:srgbClr val="C0C0C0"/>
                    </a:outerShdw>
                  </a:effectLst>
                  <a:ea typeface="楷体_GB2312" pitchFamily="49" charset="-122"/>
                </a:rPr>
                <a:t>(L)</a:t>
              </a:r>
              <a:r>
                <a:rPr kumimoji="1" lang="zh-CN" altLang="en-US" sz="3200" dirty="0">
                  <a:solidFill>
                    <a:schemeClr val="bg2"/>
                  </a:solidFill>
                  <a:effectLst>
                    <a:outerShdw blurRad="38100" dist="38100" dir="2700000" algn="tl">
                      <a:srgbClr val="C0C0C0"/>
                    </a:outerShdw>
                  </a:effectLst>
                  <a:ea typeface="楷体_GB2312" pitchFamily="49" charset="-122"/>
                </a:rPr>
                <a:t>运算，把原子</a:t>
              </a:r>
              <a:r>
                <a:rPr kumimoji="1" lang="en-US" altLang="zh-CN" sz="3200" dirty="0">
                  <a:solidFill>
                    <a:schemeClr val="bg2"/>
                  </a:solidFill>
                  <a:effectLst>
                    <a:outerShdw blurRad="38100" dist="38100" dir="2700000" algn="tl">
                      <a:srgbClr val="C0C0C0"/>
                    </a:outerShdw>
                  </a:effectLst>
                  <a:ea typeface="楷体_GB2312" pitchFamily="49" charset="-122"/>
                </a:rPr>
                <a:t>d</a:t>
              </a:r>
              <a:r>
                <a:rPr kumimoji="1" lang="zh-CN" altLang="en-US" sz="3200" dirty="0">
                  <a:solidFill>
                    <a:schemeClr val="bg2"/>
                  </a:solidFill>
                  <a:effectLst>
                    <a:outerShdw blurRad="38100" dist="38100" dir="2700000" algn="tl">
                      <a:srgbClr val="C0C0C0"/>
                    </a:outerShdw>
                  </a:effectLst>
                  <a:ea typeface="楷体_GB2312" pitchFamily="49" charset="-122"/>
                </a:rPr>
                <a:t>分别从下列广义表中分离出来</a:t>
              </a:r>
            </a:p>
          </p:txBody>
        </p:sp>
        <p:sp>
          <p:nvSpPr>
            <p:cNvPr id="386056" name="Rectangle 8"/>
            <p:cNvSpPr>
              <a:spLocks noRot="1" noChangeArrowheads="1"/>
            </p:cNvSpPr>
            <p:nvPr/>
          </p:nvSpPr>
          <p:spPr bwMode="auto">
            <a:xfrm>
              <a:off x="294" y="2840"/>
              <a:ext cx="267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L</a:t>
              </a:r>
              <a:r>
                <a:rPr kumimoji="1" lang="en-US" altLang="zh-CN" sz="3200" b="1" baseline="-25000">
                  <a:solidFill>
                    <a:schemeClr val="bg2"/>
                  </a:solidFill>
                  <a:effectLst>
                    <a:outerShdw blurRad="38100" dist="38100" dir="2700000" algn="tl">
                      <a:srgbClr val="C0C0C0"/>
                    </a:outerShdw>
                  </a:effectLst>
                  <a:ea typeface="楷体_GB2312" pitchFamily="49" charset="-122"/>
                </a:rPr>
                <a:t>1</a:t>
              </a:r>
              <a:r>
                <a:rPr kumimoji="1" lang="en-US" altLang="zh-CN" sz="3200" b="1">
                  <a:solidFill>
                    <a:schemeClr val="bg2"/>
                  </a:solidFill>
                  <a:effectLst>
                    <a:outerShdw blurRad="38100" dist="38100" dir="2700000" algn="tl">
                      <a:srgbClr val="C0C0C0"/>
                    </a:outerShdw>
                  </a:effectLst>
                  <a:ea typeface="楷体_GB2312" pitchFamily="49" charset="-122"/>
                </a:rPr>
                <a:t>=( ( ( ( (a),b),d),e) )</a:t>
              </a:r>
            </a:p>
          </p:txBody>
        </p:sp>
        <p:sp>
          <p:nvSpPr>
            <p:cNvPr id="386057" name="Rectangle 9"/>
            <p:cNvSpPr>
              <a:spLocks noRot="1" noChangeArrowheads="1"/>
            </p:cNvSpPr>
            <p:nvPr/>
          </p:nvSpPr>
          <p:spPr bwMode="auto">
            <a:xfrm>
              <a:off x="2880" y="2840"/>
              <a:ext cx="267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L</a:t>
              </a:r>
              <a:r>
                <a:rPr kumimoji="1" lang="en-US" altLang="zh-CN" sz="3200" b="1" baseline="-25000">
                  <a:solidFill>
                    <a:schemeClr val="bg2"/>
                  </a:solidFill>
                  <a:effectLst>
                    <a:outerShdw blurRad="38100" dist="38100" dir="2700000" algn="tl">
                      <a:srgbClr val="C0C0C0"/>
                    </a:outerShdw>
                  </a:effectLst>
                  <a:ea typeface="楷体_GB2312" pitchFamily="49" charset="-122"/>
                </a:rPr>
                <a:t>2</a:t>
              </a:r>
              <a:r>
                <a:rPr kumimoji="1" lang="en-US" altLang="zh-CN" sz="3200" b="1">
                  <a:solidFill>
                    <a:schemeClr val="bg2"/>
                  </a:solidFill>
                  <a:effectLst>
                    <a:outerShdw blurRad="38100" dist="38100" dir="2700000" algn="tl">
                      <a:srgbClr val="C0C0C0"/>
                    </a:outerShdw>
                  </a:effectLst>
                  <a:ea typeface="楷体_GB2312" pitchFamily="49" charset="-122"/>
                </a:rPr>
                <a:t>=( a, (b, ((d)) ,e) )</a:t>
              </a:r>
            </a:p>
          </p:txBody>
        </p:sp>
      </p:grpSp>
      <p:sp>
        <p:nvSpPr>
          <p:cNvPr id="386058" name="Rectangle 10"/>
          <p:cNvSpPr>
            <a:spLocks noRot="1" noChangeArrowheads="1"/>
          </p:cNvSpPr>
          <p:nvPr/>
        </p:nvSpPr>
        <p:spPr bwMode="auto">
          <a:xfrm>
            <a:off x="466725" y="4941888"/>
            <a:ext cx="84597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GetHead(GetTail(GetHead(GetHead(L</a:t>
            </a:r>
            <a:r>
              <a:rPr kumimoji="1" lang="en-US" altLang="zh-CN" sz="3200" b="1" baseline="-25000">
                <a:solidFill>
                  <a:schemeClr val="bg2"/>
                </a:solidFill>
                <a:effectLst>
                  <a:outerShdw blurRad="38100" dist="38100" dir="2700000" algn="tl">
                    <a:srgbClr val="C0C0C0"/>
                  </a:outerShdw>
                </a:effectLst>
                <a:ea typeface="楷体_GB2312" pitchFamily="49" charset="-122"/>
              </a:rPr>
              <a:t>1</a:t>
            </a:r>
            <a:r>
              <a:rPr kumimoji="1" lang="en-US" altLang="zh-CN" sz="3200" b="1">
                <a:solidFill>
                  <a:schemeClr val="bg2"/>
                </a:solidFill>
                <a:effectLst>
                  <a:outerShdw blurRad="38100" dist="38100" dir="2700000" algn="tl">
                    <a:srgbClr val="C0C0C0"/>
                  </a:outerShdw>
                </a:effectLst>
                <a:ea typeface="楷体_GB2312" pitchFamily="49" charset="-122"/>
              </a:rPr>
              <a:t>))))</a:t>
            </a:r>
          </a:p>
        </p:txBody>
      </p:sp>
      <p:sp>
        <p:nvSpPr>
          <p:cNvPr id="386059" name="Rectangle 11"/>
          <p:cNvSpPr>
            <a:spLocks noRot="1" noChangeArrowheads="1"/>
          </p:cNvSpPr>
          <p:nvPr/>
        </p:nvSpPr>
        <p:spPr bwMode="auto">
          <a:xfrm>
            <a:off x="466725" y="5589588"/>
            <a:ext cx="74168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GetHead(GetHead(GetHead(GetTail(GetHead(GetTail(L</a:t>
            </a:r>
            <a:r>
              <a:rPr kumimoji="1" lang="en-US" altLang="zh-CN" sz="3200" b="1" baseline="-25000">
                <a:solidFill>
                  <a:schemeClr val="bg2"/>
                </a:solidFill>
                <a:effectLst>
                  <a:outerShdw blurRad="38100" dist="38100" dir="2700000" algn="tl">
                    <a:srgbClr val="C0C0C0"/>
                  </a:outerShdw>
                </a:effectLst>
                <a:ea typeface="楷体_GB2312" pitchFamily="49" charset="-122"/>
              </a:rPr>
              <a:t>2</a:t>
            </a:r>
            <a:r>
              <a:rPr kumimoji="1" lang="en-US" altLang="zh-CN" sz="3200" b="1">
                <a:solidFill>
                  <a:schemeClr val="bg2"/>
                </a:solidFill>
                <a:effectLst>
                  <a:outerShdw blurRad="38100" dist="38100" dir="2700000" algn="tl">
                    <a:srgbClr val="C0C0C0"/>
                  </a:outerShdw>
                </a:effectLst>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0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60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60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6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p:bldP spid="386052" grpId="0"/>
      <p:bldP spid="386053" grpId="0"/>
      <p:bldP spid="386058" grpId="0"/>
      <p:bldP spid="386059" grpId="0"/>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87074" name="Rectangle 2"/>
          <p:cNvSpPr>
            <a:spLocks noRot="1" noChangeArrowheads="1"/>
          </p:cNvSpPr>
          <p:nvPr/>
        </p:nvSpPr>
        <p:spPr bwMode="auto">
          <a:xfrm>
            <a:off x="34925" y="188913"/>
            <a:ext cx="8137525"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SzPct val="70000"/>
              <a:defRPr/>
            </a:pPr>
            <a:r>
              <a:rPr kumimoji="1" lang="zh-CN" altLang="en-US" sz="3200" b="1">
                <a:solidFill>
                  <a:schemeClr val="bg2"/>
                </a:solidFill>
                <a:effectLst>
                  <a:outerShdw blurRad="38100" dist="38100" dir="2700000" algn="tl">
                    <a:srgbClr val="C0C0C0"/>
                  </a:outerShdw>
                </a:effectLst>
                <a:ea typeface="楷体_GB2312" pitchFamily="49" charset="-122"/>
              </a:rPr>
              <a:t>例</a:t>
            </a:r>
            <a:r>
              <a:rPr kumimoji="1" lang="en-US" altLang="zh-CN" sz="3200" b="1">
                <a:solidFill>
                  <a:schemeClr val="bg2"/>
                </a:solidFill>
                <a:effectLst>
                  <a:outerShdw blurRad="38100" dist="38100" dir="2700000" algn="tl">
                    <a:srgbClr val="C0C0C0"/>
                  </a:outerShdw>
                </a:effectLst>
                <a:ea typeface="楷体_GB2312" pitchFamily="49" charset="-122"/>
              </a:rPr>
              <a:t>6</a:t>
            </a:r>
            <a:r>
              <a:rPr kumimoji="1" lang="zh-CN" altLang="en-US" sz="3200" b="1">
                <a:solidFill>
                  <a:schemeClr val="bg2"/>
                </a:solidFill>
                <a:effectLst>
                  <a:outerShdw blurRad="38100" dist="38100" dir="2700000" algn="tl">
                    <a:srgbClr val="C0C0C0"/>
                  </a:outerShdw>
                </a:effectLst>
                <a:ea typeface="楷体_GB2312" pitchFamily="49" charset="-122"/>
              </a:rPr>
              <a:t>：求下列广义表运算的结果：     </a:t>
            </a:r>
          </a:p>
          <a:p>
            <a:pPr>
              <a:lnSpc>
                <a:spcPct val="130000"/>
              </a:lnSpc>
              <a:buSzPct val="70000"/>
              <a:defRPr/>
            </a:pPr>
            <a:r>
              <a:rPr kumimoji="1" lang="zh-CN" altLang="en-US" sz="3200" b="1">
                <a:solidFill>
                  <a:schemeClr val="bg2"/>
                </a:solidFill>
                <a:effectLst>
                  <a:outerShdw blurRad="38100" dist="38100" dir="2700000" algn="tl">
                    <a:srgbClr val="C0C0C0"/>
                  </a:outerShdw>
                </a:effectLst>
                <a:ea typeface="楷体_GB2312" pitchFamily="49" charset="-122"/>
              </a:rPr>
              <a:t> </a:t>
            </a:r>
            <a:r>
              <a:rPr kumimoji="1" lang="en-US" altLang="zh-CN" sz="3200" b="1">
                <a:solidFill>
                  <a:schemeClr val="bg2"/>
                </a:solidFill>
                <a:effectLst>
                  <a:outerShdw blurRad="38100" dist="38100" dir="2700000" algn="tl">
                    <a:srgbClr val="C0C0C0"/>
                  </a:outerShdw>
                </a:effectLst>
                <a:ea typeface="楷体_GB2312" pitchFamily="49" charset="-122"/>
              </a:rPr>
              <a:t>(1) GetHead(GetTail(((a,b),(c,d),(e,f))))</a:t>
            </a:r>
          </a:p>
          <a:p>
            <a:pPr>
              <a:lnSpc>
                <a:spcPct val="13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 (2) GetTail(GetHead(((a,b),(c,d),(e,f))))</a:t>
            </a:r>
          </a:p>
          <a:p>
            <a:pPr>
              <a:lnSpc>
                <a:spcPct val="13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 (3) GetHead(GetTail(GetHead(((a,b),(e,f)))))</a:t>
            </a:r>
          </a:p>
          <a:p>
            <a:pPr>
              <a:lnSpc>
                <a:spcPct val="13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 (4) GetTail(GetHead(GetTail(((a,b),(e,f)))))</a:t>
            </a:r>
          </a:p>
          <a:p>
            <a:pPr>
              <a:lnSpc>
                <a:spcPct val="13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 (5) GetTail(GetTail(GetHead(((a,b),(e,f)))))</a:t>
            </a:r>
          </a:p>
        </p:txBody>
      </p:sp>
      <p:sp>
        <p:nvSpPr>
          <p:cNvPr id="387075" name="Rectangle 3"/>
          <p:cNvSpPr>
            <a:spLocks noRot="1" noChangeArrowheads="1"/>
          </p:cNvSpPr>
          <p:nvPr/>
        </p:nvSpPr>
        <p:spPr bwMode="auto">
          <a:xfrm>
            <a:off x="7669213" y="836613"/>
            <a:ext cx="10080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(c,d)</a:t>
            </a:r>
          </a:p>
        </p:txBody>
      </p:sp>
      <p:sp>
        <p:nvSpPr>
          <p:cNvPr id="387076" name="Rectangle 4"/>
          <p:cNvSpPr>
            <a:spLocks noRot="1" noChangeArrowheads="1"/>
          </p:cNvSpPr>
          <p:nvPr/>
        </p:nvSpPr>
        <p:spPr bwMode="auto">
          <a:xfrm>
            <a:off x="7669213" y="1484313"/>
            <a:ext cx="10080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(b)</a:t>
            </a:r>
          </a:p>
        </p:txBody>
      </p:sp>
      <p:sp>
        <p:nvSpPr>
          <p:cNvPr id="387077" name="Rectangle 5"/>
          <p:cNvSpPr>
            <a:spLocks noRot="1" noChangeArrowheads="1"/>
          </p:cNvSpPr>
          <p:nvPr/>
        </p:nvSpPr>
        <p:spPr bwMode="auto">
          <a:xfrm>
            <a:off x="8027988" y="2133600"/>
            <a:ext cx="10080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b</a:t>
            </a:r>
          </a:p>
        </p:txBody>
      </p:sp>
      <p:sp>
        <p:nvSpPr>
          <p:cNvPr id="387078" name="Rectangle 6"/>
          <p:cNvSpPr>
            <a:spLocks noRot="1" noChangeArrowheads="1"/>
          </p:cNvSpPr>
          <p:nvPr/>
        </p:nvSpPr>
        <p:spPr bwMode="auto">
          <a:xfrm>
            <a:off x="7956550" y="2824163"/>
            <a:ext cx="10080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(f)</a:t>
            </a:r>
          </a:p>
        </p:txBody>
      </p:sp>
      <p:sp>
        <p:nvSpPr>
          <p:cNvPr id="387079" name="Rectangle 7"/>
          <p:cNvSpPr>
            <a:spLocks noRot="1" noChangeArrowheads="1"/>
          </p:cNvSpPr>
          <p:nvPr/>
        </p:nvSpPr>
        <p:spPr bwMode="auto">
          <a:xfrm>
            <a:off x="7885113" y="3473450"/>
            <a:ext cx="10080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70000"/>
              <a:defRPr/>
            </a:pPr>
            <a:r>
              <a:rPr kumimoji="1" lang="en-US" altLang="zh-CN" sz="3200" b="1">
                <a:solidFill>
                  <a:schemeClr val="bg2"/>
                </a:solidFill>
                <a:effectLst>
                  <a:outerShdw blurRad="38100" dist="38100" dir="2700000" algn="tl">
                    <a:srgbClr val="C0C0C0"/>
                  </a:outerShdw>
                </a:effectLs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7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70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70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7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p:bldP spid="387076" grpId="0"/>
      <p:bldP spid="387077" grpId="0"/>
      <p:bldP spid="387078" grpId="0"/>
      <p:bldP spid="387079"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457200" y="1595438"/>
            <a:ext cx="8291513"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20000"/>
              </a:spcBef>
            </a:pPr>
            <a:r>
              <a:rPr kumimoji="1" lang="en-US" altLang="zh-CN" sz="2800" b="1">
                <a:ea typeface="楷体_GB2312" pitchFamily="49" charset="-122"/>
              </a:rPr>
              <a:t>    </a:t>
            </a:r>
            <a:r>
              <a:rPr kumimoji="1" lang="zh-CN" altLang="en-US" sz="2800" b="1">
                <a:ea typeface="楷体_GB2312" pitchFamily="49" charset="-122"/>
              </a:rPr>
              <a:t>广义表</a:t>
            </a:r>
            <a:r>
              <a:rPr kumimoji="1" lang="en-US" altLang="zh-CN" sz="2800" b="1">
                <a:ea typeface="楷体_GB2312" pitchFamily="49" charset="-122"/>
              </a:rPr>
              <a:t>(a</a:t>
            </a:r>
            <a:r>
              <a:rPr kumimoji="1" lang="en-US" altLang="zh-CN" sz="2800" b="1" baseline="-25000">
                <a:ea typeface="楷体_GB2312" pitchFamily="49" charset="-122"/>
              </a:rPr>
              <a:t>1</a:t>
            </a:r>
            <a:r>
              <a:rPr kumimoji="1" lang="en-US" altLang="zh-CN" sz="2800" b="1">
                <a:ea typeface="楷体_GB2312" pitchFamily="49" charset="-122"/>
              </a:rPr>
              <a:t>,a</a:t>
            </a:r>
            <a:r>
              <a:rPr kumimoji="1" lang="en-US" altLang="zh-CN" sz="2800" b="1" baseline="-25000">
                <a:ea typeface="楷体_GB2312" pitchFamily="49" charset="-122"/>
              </a:rPr>
              <a:t>2</a:t>
            </a:r>
            <a:r>
              <a:rPr kumimoji="1" lang="en-US" altLang="zh-CN" sz="2800" b="1">
                <a:ea typeface="楷体_GB2312" pitchFamily="49" charset="-122"/>
              </a:rPr>
              <a:t>,…,a</a:t>
            </a:r>
            <a:r>
              <a:rPr kumimoji="1" lang="en-US" altLang="zh-CN" sz="2800" b="1" baseline="-25000">
                <a:ea typeface="楷体_GB2312" pitchFamily="49" charset="-122"/>
              </a:rPr>
              <a:t>n</a:t>
            </a:r>
            <a:r>
              <a:rPr kumimoji="1" lang="en-US" altLang="zh-CN" sz="2800" b="1">
                <a:ea typeface="楷体_GB2312" pitchFamily="49" charset="-122"/>
              </a:rPr>
              <a:t>)</a:t>
            </a:r>
            <a:r>
              <a:rPr kumimoji="1" lang="zh-CN" altLang="en-US" sz="2800" b="1">
                <a:ea typeface="楷体_GB2312" pitchFamily="49" charset="-122"/>
              </a:rPr>
              <a:t>中的数据元素可以具有</a:t>
            </a:r>
          </a:p>
          <a:p>
            <a:pPr eaLnBrk="1" hangingPunct="1">
              <a:spcBef>
                <a:spcPct val="20000"/>
              </a:spcBef>
            </a:pPr>
            <a:r>
              <a:rPr kumimoji="1" lang="zh-CN" altLang="en-US" sz="2800" b="1">
                <a:ea typeface="楷体_GB2312" pitchFamily="49" charset="-122"/>
              </a:rPr>
              <a:t>不同的结构（或是原子，或是广义表），因此，难以用顺序存储结构表示，通常采用链式存储结构，每个数据元素可用一个结点表示。</a:t>
            </a:r>
          </a:p>
        </p:txBody>
      </p:sp>
      <p:sp>
        <p:nvSpPr>
          <p:cNvPr id="129027" name="Text Box 28"/>
          <p:cNvSpPr txBox="1">
            <a:spLocks noChangeArrowheads="1"/>
          </p:cNvSpPr>
          <p:nvPr/>
        </p:nvSpPr>
        <p:spPr bwMode="auto">
          <a:xfrm>
            <a:off x="2339975" y="188913"/>
            <a:ext cx="4260850" cy="579437"/>
          </a:xfrm>
          <a:prstGeom prst="rect">
            <a:avLst/>
          </a:prstGeom>
          <a:noFill/>
          <a:ln>
            <a:noFill/>
          </a:ln>
          <a:effectLst/>
          <a:extLst>
            <a:ext uri="{909E8E84-426E-40DD-AFC4-6F175D3DCCD1}">
              <a14:hiddenFill xmlns:a14="http://schemas.microsoft.com/office/drawing/2010/main">
                <a:solidFill>
                  <a:srgbClr val="E1F4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b="1">
                <a:solidFill>
                  <a:srgbClr val="000000"/>
                </a:solidFill>
                <a:ea typeface="楷体_GB2312" pitchFamily="49" charset="-122"/>
              </a:rPr>
              <a:t>5.5   </a:t>
            </a:r>
            <a:r>
              <a:rPr kumimoji="1" lang="zh-CN" altLang="en-US" sz="3200" b="1">
                <a:solidFill>
                  <a:srgbClr val="000000"/>
                </a:solidFill>
                <a:ea typeface="楷体_GB2312" pitchFamily="49" charset="-122"/>
              </a:rPr>
              <a:t>广义表的存储结构</a:t>
            </a:r>
            <a:endParaRPr kumimoji="1" lang="zh-CN" altLang="en-US" sz="3200">
              <a:solidFill>
                <a:srgbClr val="000000"/>
              </a:solidFill>
              <a:ea typeface="楷体_GB2312" pitchFamily="49" charset="-122"/>
            </a:endParaRPr>
          </a:p>
        </p:txBody>
      </p:sp>
      <p:grpSp>
        <p:nvGrpSpPr>
          <p:cNvPr id="251933" name="Group 29"/>
          <p:cNvGrpSpPr>
            <a:grpSpLocks/>
          </p:cNvGrpSpPr>
          <p:nvPr/>
        </p:nvGrpSpPr>
        <p:grpSpPr bwMode="auto">
          <a:xfrm>
            <a:off x="557213" y="981075"/>
            <a:ext cx="6316662" cy="533400"/>
            <a:chOff x="441" y="3256"/>
            <a:chExt cx="3979" cy="336"/>
          </a:xfrm>
        </p:grpSpPr>
        <p:sp>
          <p:nvSpPr>
            <p:cNvPr id="129033" name="Text Box 30"/>
            <p:cNvSpPr txBox="1">
              <a:spLocks noChangeArrowheads="1"/>
            </p:cNvSpPr>
            <p:nvPr/>
          </p:nvSpPr>
          <p:spPr bwMode="auto">
            <a:xfrm>
              <a:off x="820" y="3256"/>
              <a:ext cx="3600"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000000"/>
                  </a:solidFill>
                  <a:latin typeface="宋体" pitchFamily="2" charset="-122"/>
                  <a:ea typeface="宋体" pitchFamily="2" charset="-122"/>
                </a:rPr>
                <a:t>广义表可以采用顺序存储结构吗？</a:t>
              </a:r>
            </a:p>
          </p:txBody>
        </p:sp>
        <p:graphicFrame>
          <p:nvGraphicFramePr>
            <p:cNvPr id="129034" name="Object 31"/>
            <p:cNvGraphicFramePr>
              <a:graphicFrameLocks noChangeAspect="1"/>
            </p:cNvGraphicFramePr>
            <p:nvPr/>
          </p:nvGraphicFramePr>
          <p:xfrm>
            <a:off x="441" y="3286"/>
            <a:ext cx="312" cy="306"/>
          </p:xfrm>
          <a:graphic>
            <a:graphicData uri="http://schemas.openxmlformats.org/presentationml/2006/ole">
              <mc:AlternateContent xmlns:mc="http://schemas.openxmlformats.org/markup-compatibility/2006">
                <mc:Choice xmlns:v="urn:schemas-microsoft-com:vml" Requires="v">
                  <p:oleObj spid="_x0000_s129053" name="Clip" r:id="rId3" imgW="861365" imgH="844906" progId="MS_ClipArt_Gallery.5">
                    <p:embed/>
                  </p:oleObj>
                </mc:Choice>
                <mc:Fallback>
                  <p:oleObj name="Clip" r:id="rId3" imgW="861365" imgH="844906" progId="MS_ClipArt_Gallery.5">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 y="3286"/>
                          <a:ext cx="312" cy="30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51936" name="Group 32"/>
          <p:cNvGrpSpPr>
            <a:grpSpLocks/>
          </p:cNvGrpSpPr>
          <p:nvPr/>
        </p:nvGrpSpPr>
        <p:grpSpPr bwMode="auto">
          <a:xfrm>
            <a:off x="466725" y="3573463"/>
            <a:ext cx="7418388" cy="533400"/>
            <a:chOff x="360" y="2095"/>
            <a:chExt cx="4673" cy="336"/>
          </a:xfrm>
        </p:grpSpPr>
        <p:sp>
          <p:nvSpPr>
            <p:cNvPr id="129031" name="Text Box 33"/>
            <p:cNvSpPr txBox="1">
              <a:spLocks noChangeArrowheads="1"/>
            </p:cNvSpPr>
            <p:nvPr/>
          </p:nvSpPr>
          <p:spPr bwMode="auto">
            <a:xfrm>
              <a:off x="739" y="2095"/>
              <a:ext cx="4294"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000000"/>
                  </a:solidFill>
                  <a:latin typeface="宋体" pitchFamily="2" charset="-122"/>
                  <a:ea typeface="宋体" pitchFamily="2" charset="-122"/>
                </a:rPr>
                <a:t>如何采用链接存储结构存储广义表？</a:t>
              </a:r>
            </a:p>
          </p:txBody>
        </p:sp>
        <p:graphicFrame>
          <p:nvGraphicFramePr>
            <p:cNvPr id="129032" name="Object 34"/>
            <p:cNvGraphicFramePr>
              <a:graphicFrameLocks noChangeAspect="1"/>
            </p:cNvGraphicFramePr>
            <p:nvPr/>
          </p:nvGraphicFramePr>
          <p:xfrm>
            <a:off x="360" y="2125"/>
            <a:ext cx="312" cy="306"/>
          </p:xfrm>
          <a:graphic>
            <a:graphicData uri="http://schemas.openxmlformats.org/presentationml/2006/ole">
              <mc:AlternateContent xmlns:mc="http://schemas.openxmlformats.org/markup-compatibility/2006">
                <mc:Choice xmlns:v="urn:schemas-microsoft-com:vml" Requires="v">
                  <p:oleObj spid="_x0000_s129054" name="Clip" r:id="rId5" imgW="861365" imgH="844906" progId="MS_ClipArt_Gallery.5">
                    <p:embed/>
                  </p:oleObj>
                </mc:Choice>
                <mc:Fallback>
                  <p:oleObj name="Clip" r:id="rId5" imgW="861365" imgH="844906" progId="MS_ClipArt_Gallery.5">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 y="2125"/>
                          <a:ext cx="312" cy="30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1939" name="Rectangle 35"/>
          <p:cNvSpPr>
            <a:spLocks noChangeArrowheads="1"/>
          </p:cNvSpPr>
          <p:nvPr/>
        </p:nvSpPr>
        <p:spPr bwMode="auto">
          <a:xfrm>
            <a:off x="612775" y="4386263"/>
            <a:ext cx="7920038"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ea typeface="楷体_GB2312" pitchFamily="49" charset="-122"/>
              </a:rPr>
              <a:t>由于广义表中有两种数据元素</a:t>
            </a:r>
            <a:r>
              <a:rPr kumimoji="1" lang="en-US" altLang="zh-CN" sz="2800" b="1">
                <a:ea typeface="楷体_GB2312" pitchFamily="49" charset="-122"/>
              </a:rPr>
              <a:t>: </a:t>
            </a:r>
            <a:r>
              <a:rPr kumimoji="1" lang="zh-CN" altLang="en-US" sz="2800" b="1">
                <a:ea typeface="楷体_GB2312" pitchFamily="49" charset="-122"/>
              </a:rPr>
              <a:t>原子或广义表。因此，需要两种结构的结点：一种是表结点，一种是原子结点。  </a:t>
            </a:r>
          </a:p>
          <a:p>
            <a:pPr>
              <a:spcBef>
                <a:spcPct val="20000"/>
              </a:spcBef>
            </a:pPr>
            <a:r>
              <a:rPr kumimoji="1" lang="zh-CN" altLang="en-US" sz="2800" b="1">
                <a:ea typeface="楷体_GB2312" pitchFamily="49" charset="-122"/>
              </a:rPr>
              <a:t>下面介绍两种广义表的链式存储结构。</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1933"/>
                                        </p:tgtEl>
                                        <p:attrNameLst>
                                          <p:attrName>style.visibility</p:attrName>
                                        </p:attrNameLst>
                                      </p:cBhvr>
                                      <p:to>
                                        <p:strVal val="visible"/>
                                      </p:to>
                                    </p:set>
                                    <p:animEffect transition="in" filter="wipe(down)">
                                      <p:cBhvr>
                                        <p:cTn id="7" dur="500"/>
                                        <p:tgtEl>
                                          <p:spTgt spid="251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190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251936"/>
                                        </p:tgtEl>
                                        <p:attrNameLst>
                                          <p:attrName>style.visibility</p:attrName>
                                        </p:attrNameLst>
                                      </p:cBhvr>
                                      <p:to>
                                        <p:strVal val="visible"/>
                                      </p:to>
                                    </p:set>
                                    <p:animEffect transition="in" filter="wipe(down)">
                                      <p:cBhvr>
                                        <p:cTn id="16" dur="500"/>
                                        <p:tgtEl>
                                          <p:spTgt spid="2519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1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p:bldP spid="251939" grpId="0"/>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7315" name="Rectangle 3"/>
          <p:cNvSpPr>
            <a:spLocks noChangeArrowheads="1"/>
          </p:cNvSpPr>
          <p:nvPr/>
        </p:nvSpPr>
        <p:spPr bwMode="auto">
          <a:xfrm>
            <a:off x="142875" y="115888"/>
            <a:ext cx="4716463" cy="533400"/>
          </a:xfrm>
          <a:prstGeom prst="rect">
            <a:avLst/>
          </a:prstGeom>
          <a:noFill/>
          <a:ln w="9525">
            <a:solidFill>
              <a:srgbClr val="0099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buClr>
                <a:srgbClr val="FF0000"/>
              </a:buClr>
              <a:defRPr/>
            </a:pPr>
            <a:r>
              <a:rPr kumimoji="1" lang="zh-CN" altLang="en-US" sz="2800" b="1">
                <a:solidFill>
                  <a:schemeClr val="accent2"/>
                </a:solidFill>
                <a:effectLst>
                  <a:outerShdw blurRad="38100" dist="38100" dir="2700000" algn="tl">
                    <a:srgbClr val="C0C0C0"/>
                  </a:outerShdw>
                </a:effectLst>
                <a:latin typeface="Arial" charset="0"/>
                <a:ea typeface="宋体" pitchFamily="2" charset="-122"/>
              </a:rPr>
              <a:t>广义表的存储结构</a:t>
            </a:r>
            <a:r>
              <a:rPr kumimoji="1" lang="en-US" altLang="zh-CN" sz="2800" b="1">
                <a:solidFill>
                  <a:schemeClr val="accent2"/>
                </a:solidFill>
                <a:effectLst>
                  <a:outerShdw blurRad="38100" dist="38100" dir="2700000" algn="tl">
                    <a:srgbClr val="C0C0C0"/>
                  </a:outerShdw>
                </a:effectLst>
                <a:latin typeface="Arial" charset="0"/>
                <a:ea typeface="宋体" pitchFamily="2" charset="-122"/>
                <a:cs typeface="Arial" charset="0"/>
              </a:rPr>
              <a:t>——</a:t>
            </a:r>
            <a:r>
              <a:rPr kumimoji="1" lang="zh-CN" altLang="en-US" sz="2800" b="1">
                <a:solidFill>
                  <a:schemeClr val="accent2"/>
                </a:solidFill>
                <a:effectLst>
                  <a:outerShdw blurRad="38100" dist="38100" dir="2700000" algn="tl">
                    <a:srgbClr val="C0C0C0"/>
                  </a:outerShdw>
                </a:effectLst>
                <a:latin typeface="Arial" charset="0"/>
                <a:ea typeface="宋体" pitchFamily="2" charset="-122"/>
              </a:rPr>
              <a:t>结构</a:t>
            </a:r>
            <a:r>
              <a:rPr kumimoji="1" lang="en-US" altLang="zh-CN" sz="2800" b="1">
                <a:solidFill>
                  <a:schemeClr val="accent2"/>
                </a:solidFill>
                <a:effectLst>
                  <a:outerShdw blurRad="38100" dist="38100" dir="2700000" algn="tl">
                    <a:srgbClr val="C0C0C0"/>
                  </a:outerShdw>
                </a:effectLst>
                <a:latin typeface="Arial" charset="0"/>
                <a:ea typeface="宋体" pitchFamily="2" charset="-122"/>
              </a:rPr>
              <a:t>1</a:t>
            </a:r>
            <a:r>
              <a:rPr kumimoji="1" lang="en-US" altLang="zh-CN" sz="2800" b="1"/>
              <a:t>    </a:t>
            </a:r>
            <a:r>
              <a:rPr kumimoji="1" lang="zh-CN" altLang="en-US" sz="2800" b="1">
                <a:solidFill>
                  <a:schemeClr val="bg2"/>
                </a:solidFill>
                <a:latin typeface="Arial" charset="0"/>
              </a:rPr>
              <a:t>　</a:t>
            </a:r>
          </a:p>
        </p:txBody>
      </p:sp>
      <p:sp>
        <p:nvSpPr>
          <p:cNvPr id="130051" name="Text Box 4"/>
          <p:cNvSpPr txBox="1">
            <a:spLocks noChangeArrowheads="1"/>
          </p:cNvSpPr>
          <p:nvPr/>
        </p:nvSpPr>
        <p:spPr bwMode="auto">
          <a:xfrm>
            <a:off x="466725" y="69215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20000"/>
              </a:spcBef>
            </a:pPr>
            <a:r>
              <a:rPr kumimoji="1" lang="zh-CN" altLang="en-US" sz="2800" b="1">
                <a:solidFill>
                  <a:srgbClr val="FF0000"/>
                </a:solidFill>
                <a:latin typeface="楷体_GB2312" pitchFamily="49" charset="-122"/>
                <a:ea typeface="楷体_GB2312" pitchFamily="49" charset="-122"/>
              </a:rPr>
              <a:t>存储结构</a:t>
            </a:r>
            <a:r>
              <a:rPr kumimoji="1" lang="en-US" altLang="zh-CN" sz="2800" b="1">
                <a:solidFill>
                  <a:srgbClr val="FF0000"/>
                </a:solidFill>
                <a:latin typeface="楷体_GB2312" pitchFamily="49" charset="-122"/>
                <a:ea typeface="楷体_GB2312" pitchFamily="49" charset="-122"/>
              </a:rPr>
              <a:t>1</a:t>
            </a:r>
            <a:r>
              <a:rPr kumimoji="1" lang="zh-CN" altLang="en-US" sz="2800" b="1">
                <a:solidFill>
                  <a:srgbClr val="FF0000"/>
                </a:solidFill>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表结点由三个域组成：标志域、指示表头的指针域和指示表尾的指针域；而原子结点只需两个域：标志域和值域。    </a:t>
            </a:r>
          </a:p>
        </p:txBody>
      </p:sp>
      <p:sp>
        <p:nvSpPr>
          <p:cNvPr id="130052" name="Rectangle 43"/>
          <p:cNvSpPr>
            <a:spLocks noChangeArrowheads="1"/>
          </p:cNvSpPr>
          <p:nvPr/>
        </p:nvSpPr>
        <p:spPr bwMode="auto">
          <a:xfrm>
            <a:off x="1984375" y="2060575"/>
            <a:ext cx="5618163" cy="519113"/>
          </a:xfrm>
          <a:prstGeom prst="rect">
            <a:avLst/>
          </a:prstGeom>
          <a:noFill/>
          <a:ln>
            <a:noFill/>
          </a:ln>
          <a:effectLst/>
          <a:extLst>
            <a:ext uri="{909E8E84-426E-40DD-AFC4-6F175D3DCCD1}">
              <a14:hiddenFill xmlns:a14="http://schemas.microsoft.com/office/drawing/2010/main">
                <a:solidFill>
                  <a:srgbClr val="E1F4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ea typeface="楷体_GB2312" pitchFamily="49" charset="-122"/>
              </a:rPr>
              <a:t>表结点                                 原子结点</a:t>
            </a:r>
          </a:p>
        </p:txBody>
      </p:sp>
      <p:graphicFrame>
        <p:nvGraphicFramePr>
          <p:cNvPr id="397356" name="Group 44"/>
          <p:cNvGraphicFramePr>
            <a:graphicFrameLocks noGrp="1"/>
          </p:cNvGraphicFramePr>
          <p:nvPr/>
        </p:nvGraphicFramePr>
        <p:xfrm>
          <a:off x="1231900" y="2636838"/>
          <a:ext cx="3167063" cy="609600"/>
        </p:xfrm>
        <a:graphic>
          <a:graphicData uri="http://schemas.openxmlformats.org/drawingml/2006/table">
            <a:tbl>
              <a:tblPr/>
              <a:tblGrid>
                <a:gridCol w="1290638"/>
                <a:gridCol w="1020762"/>
                <a:gridCol w="855663"/>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itchFamily="18" charset="0"/>
                          <a:ea typeface="宋体" pitchFamily="2" charset="-122"/>
                        </a:rPr>
                        <a:t> tag=1</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itchFamily="18" charset="0"/>
                          <a:ea typeface="宋体" pitchFamily="2" charset="-122"/>
                        </a:rPr>
                        <a:t>  hp</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itchFamily="18" charset="0"/>
                          <a:ea typeface="宋体" pitchFamily="2" charset="-122"/>
                        </a:rPr>
                        <a:t>  tp</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397366" name="Group 54"/>
          <p:cNvGraphicFramePr>
            <a:graphicFrameLocks noGrp="1"/>
          </p:cNvGraphicFramePr>
          <p:nvPr/>
        </p:nvGraphicFramePr>
        <p:xfrm>
          <a:off x="5513388" y="2622550"/>
          <a:ext cx="2438400" cy="598488"/>
        </p:xfrm>
        <a:graphic>
          <a:graphicData uri="http://schemas.openxmlformats.org/drawingml/2006/table">
            <a:tbl>
              <a:tblPr/>
              <a:tblGrid>
                <a:gridCol w="1295400"/>
                <a:gridCol w="1143000"/>
              </a:tblGrid>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itchFamily="18" charset="0"/>
                          <a:ea typeface="宋体" pitchFamily="2" charset="-122"/>
                        </a:rPr>
                        <a:t> tag=0</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00"/>
                          </a:solidFill>
                          <a:effectLst/>
                          <a:latin typeface="Times New Roman" pitchFamily="18" charset="0"/>
                          <a:ea typeface="宋体" pitchFamily="2" charset="-122"/>
                        </a:rPr>
                        <a:t> atom</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30071" name="Text Box 62"/>
          <p:cNvSpPr txBox="1">
            <a:spLocks noChangeArrowheads="1"/>
          </p:cNvSpPr>
          <p:nvPr/>
        </p:nvSpPr>
        <p:spPr bwMode="auto">
          <a:xfrm>
            <a:off x="466725" y="3500438"/>
            <a:ext cx="7699375" cy="327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65000"/>
              </a:lnSpc>
              <a:spcBef>
                <a:spcPct val="20000"/>
              </a:spcBef>
            </a:pPr>
            <a:r>
              <a:rPr kumimoji="1" lang="en-US" altLang="zh-CN" sz="2800" b="1">
                <a:ea typeface="楷体_GB2312" pitchFamily="49" charset="-122"/>
              </a:rPr>
              <a:t>    </a:t>
            </a:r>
            <a:r>
              <a:rPr kumimoji="1" lang="zh-CN" altLang="en-US" sz="2800" b="1">
                <a:ea typeface="楷体_GB2312" pitchFamily="49" charset="-122"/>
              </a:rPr>
              <a:t>存储结构</a:t>
            </a:r>
            <a:r>
              <a:rPr kumimoji="1" lang="en-US" altLang="zh-CN" sz="2800" b="1">
                <a:ea typeface="楷体_GB2312" pitchFamily="49" charset="-122"/>
              </a:rPr>
              <a:t>1</a:t>
            </a:r>
            <a:r>
              <a:rPr kumimoji="1" lang="zh-CN" altLang="en-US" sz="2800" b="1">
                <a:ea typeface="楷体_GB2312" pitchFamily="49" charset="-122"/>
              </a:rPr>
              <a:t>的结点类型定义如下：</a:t>
            </a:r>
          </a:p>
          <a:p>
            <a:pPr eaLnBrk="1" hangingPunct="1">
              <a:lnSpc>
                <a:spcPct val="65000"/>
              </a:lnSpc>
              <a:spcBef>
                <a:spcPct val="20000"/>
              </a:spcBef>
            </a:pPr>
            <a:r>
              <a:rPr kumimoji="1" lang="zh-CN" altLang="en-US" sz="2800" b="1">
                <a:ea typeface="楷体_GB2312" pitchFamily="49" charset="-122"/>
              </a:rPr>
              <a:t>         </a:t>
            </a:r>
            <a:r>
              <a:rPr kumimoji="1" lang="en-US" altLang="zh-CN" sz="2800" b="1">
                <a:ea typeface="楷体_GB2312" pitchFamily="49" charset="-122"/>
              </a:rPr>
              <a:t>typedef enum{ATOM,LIST}elemtag;</a:t>
            </a:r>
          </a:p>
          <a:p>
            <a:pPr eaLnBrk="1" hangingPunct="1">
              <a:lnSpc>
                <a:spcPct val="65000"/>
              </a:lnSpc>
              <a:spcBef>
                <a:spcPct val="20000"/>
              </a:spcBef>
            </a:pPr>
            <a:r>
              <a:rPr kumimoji="1" lang="en-US" altLang="zh-CN" sz="2800" b="1">
                <a:ea typeface="楷体_GB2312" pitchFamily="49" charset="-122"/>
              </a:rPr>
              <a:t>          typedeg struct glnode{</a:t>
            </a:r>
          </a:p>
          <a:p>
            <a:pPr eaLnBrk="1" hangingPunct="1">
              <a:lnSpc>
                <a:spcPct val="65000"/>
              </a:lnSpc>
              <a:spcBef>
                <a:spcPct val="20000"/>
              </a:spcBef>
            </a:pPr>
            <a:r>
              <a:rPr kumimoji="1" lang="en-US" altLang="zh-CN" sz="2800" b="1">
                <a:ea typeface="楷体_GB2312" pitchFamily="49" charset="-122"/>
              </a:rPr>
              <a:t>                    elemtag   tag;</a:t>
            </a:r>
          </a:p>
          <a:p>
            <a:pPr eaLnBrk="1" hangingPunct="1">
              <a:lnSpc>
                <a:spcPct val="65000"/>
              </a:lnSpc>
              <a:spcBef>
                <a:spcPct val="20000"/>
              </a:spcBef>
            </a:pPr>
            <a:r>
              <a:rPr kumimoji="1" lang="en-US" altLang="zh-CN" sz="2800" b="1">
                <a:ea typeface="楷体_GB2312" pitchFamily="49" charset="-122"/>
              </a:rPr>
              <a:t>                    union{</a:t>
            </a:r>
          </a:p>
          <a:p>
            <a:pPr eaLnBrk="1" hangingPunct="1">
              <a:lnSpc>
                <a:spcPct val="65000"/>
              </a:lnSpc>
              <a:spcBef>
                <a:spcPct val="20000"/>
              </a:spcBef>
            </a:pPr>
            <a:r>
              <a:rPr kumimoji="1" lang="en-US" altLang="zh-CN" sz="2800" b="1">
                <a:ea typeface="楷体_GB2312" pitchFamily="49" charset="-122"/>
              </a:rPr>
              <a:t>                         atomtype    atom;</a:t>
            </a:r>
          </a:p>
          <a:p>
            <a:pPr eaLnBrk="1" hangingPunct="1">
              <a:lnSpc>
                <a:spcPct val="65000"/>
              </a:lnSpc>
              <a:spcBef>
                <a:spcPct val="20000"/>
              </a:spcBef>
            </a:pPr>
            <a:r>
              <a:rPr kumimoji="1" lang="en-US" altLang="zh-CN" sz="2800" b="1">
                <a:ea typeface="楷体_GB2312" pitchFamily="49" charset="-122"/>
              </a:rPr>
              <a:t>                         struct { struct glnode *hp,*tp;}ptr;</a:t>
            </a:r>
          </a:p>
          <a:p>
            <a:pPr eaLnBrk="1" hangingPunct="1">
              <a:lnSpc>
                <a:spcPct val="65000"/>
              </a:lnSpc>
              <a:spcBef>
                <a:spcPct val="20000"/>
              </a:spcBef>
            </a:pPr>
            <a:r>
              <a:rPr kumimoji="1" lang="en-US" altLang="zh-CN" sz="2800" b="1">
                <a:ea typeface="楷体_GB2312" pitchFamily="49" charset="-122"/>
              </a:rPr>
              <a:t>                    };</a:t>
            </a:r>
          </a:p>
          <a:p>
            <a:pPr eaLnBrk="1" hangingPunct="1">
              <a:lnSpc>
                <a:spcPct val="65000"/>
              </a:lnSpc>
              <a:spcBef>
                <a:spcPct val="20000"/>
              </a:spcBef>
            </a:pPr>
            <a:r>
              <a:rPr kumimoji="1" lang="en-US" altLang="zh-CN" sz="2800" b="1">
                <a:ea typeface="楷体_GB2312" pitchFamily="49" charset="-122"/>
              </a:rPr>
              <a:t>          } *glist;</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563563" y="3506788"/>
            <a:ext cx="38560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0000"/>
              </a:lnSpc>
            </a:pPr>
            <a:r>
              <a:rPr kumimoji="1" lang="zh-CN" altLang="en-US" sz="3200" b="1">
                <a:solidFill>
                  <a:srgbClr val="990033"/>
                </a:solidFill>
                <a:ea typeface="楷体_GB2312" pitchFamily="49" charset="-122"/>
              </a:rPr>
              <a:t>若表头为原子，则为</a:t>
            </a:r>
            <a:endParaRPr kumimoji="1" lang="zh-CN" altLang="en-US" sz="3200">
              <a:ea typeface="楷体_GB2312" pitchFamily="49" charset="-122"/>
            </a:endParaRPr>
          </a:p>
        </p:txBody>
      </p:sp>
      <p:sp>
        <p:nvSpPr>
          <p:cNvPr id="406531" name="Text Box 3"/>
          <p:cNvSpPr txBox="1">
            <a:spLocks noChangeArrowheads="1"/>
          </p:cNvSpPr>
          <p:nvPr/>
        </p:nvSpPr>
        <p:spPr bwMode="auto">
          <a:xfrm>
            <a:off x="395288" y="671513"/>
            <a:ext cx="3265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ea typeface="楷体_GB2312" pitchFamily="49" charset="-122"/>
              </a:rPr>
              <a:t>空表 </a:t>
            </a:r>
            <a:r>
              <a:rPr kumimoji="1" lang="zh-CN" altLang="en-US" sz="3200">
                <a:ea typeface="楷体_GB2312" pitchFamily="49" charset="-122"/>
              </a:rPr>
              <a:t>     </a:t>
            </a:r>
            <a:r>
              <a:rPr kumimoji="1" lang="en-US" altLang="zh-CN" sz="3200" b="1">
                <a:ea typeface="楷体_GB2312" pitchFamily="49" charset="-122"/>
              </a:rPr>
              <a:t>LS = NIL</a:t>
            </a:r>
            <a:endParaRPr kumimoji="1" lang="en-US" altLang="zh-CN" sz="3200">
              <a:ea typeface="楷体_GB2312" pitchFamily="49" charset="-122"/>
            </a:endParaRPr>
          </a:p>
        </p:txBody>
      </p:sp>
      <p:sp>
        <p:nvSpPr>
          <p:cNvPr id="406532" name="Text Box 4"/>
          <p:cNvSpPr txBox="1">
            <a:spLocks noChangeArrowheads="1"/>
          </p:cNvSpPr>
          <p:nvPr/>
        </p:nvSpPr>
        <p:spPr bwMode="auto">
          <a:xfrm>
            <a:off x="395288" y="1509713"/>
            <a:ext cx="210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ea typeface="楷体_GB2312" pitchFamily="49" charset="-122"/>
              </a:rPr>
              <a:t>非空表  </a:t>
            </a:r>
            <a:r>
              <a:rPr kumimoji="1" lang="en-US" altLang="zh-CN" sz="3200" b="1">
                <a:ea typeface="楷体_GB2312" pitchFamily="49" charset="-122"/>
              </a:rPr>
              <a:t>LS</a:t>
            </a:r>
            <a:endParaRPr kumimoji="1" lang="en-US" altLang="zh-CN" sz="3200">
              <a:ea typeface="楷体_GB2312" pitchFamily="49" charset="-122"/>
            </a:endParaRPr>
          </a:p>
        </p:txBody>
      </p:sp>
      <p:sp>
        <p:nvSpPr>
          <p:cNvPr id="406533" name="Line 5"/>
          <p:cNvSpPr>
            <a:spLocks noChangeShapeType="1"/>
          </p:cNvSpPr>
          <p:nvPr/>
        </p:nvSpPr>
        <p:spPr bwMode="auto">
          <a:xfrm>
            <a:off x="1935163" y="2100263"/>
            <a:ext cx="990600" cy="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34" name="Text Box 6"/>
          <p:cNvSpPr txBox="1">
            <a:spLocks noChangeArrowheads="1"/>
          </p:cNvSpPr>
          <p:nvPr/>
        </p:nvSpPr>
        <p:spPr bwMode="auto">
          <a:xfrm>
            <a:off x="3276600" y="2501900"/>
            <a:ext cx="302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a:solidFill>
                  <a:srgbClr val="0000FF"/>
                </a:solidFill>
                <a:ea typeface="楷体_GB2312" pitchFamily="49" charset="-122"/>
              </a:rPr>
              <a:t>指向表头的指针</a:t>
            </a:r>
            <a:endParaRPr kumimoji="1" lang="zh-CN" altLang="en-US" sz="3200">
              <a:ea typeface="楷体_GB2312" pitchFamily="49" charset="-122"/>
            </a:endParaRPr>
          </a:p>
        </p:txBody>
      </p:sp>
      <p:sp>
        <p:nvSpPr>
          <p:cNvPr id="406535" name="Text Box 7"/>
          <p:cNvSpPr txBox="1">
            <a:spLocks noChangeArrowheads="1"/>
          </p:cNvSpPr>
          <p:nvPr/>
        </p:nvSpPr>
        <p:spPr bwMode="auto">
          <a:xfrm>
            <a:off x="6156325" y="1985963"/>
            <a:ext cx="3028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a:solidFill>
                  <a:srgbClr val="0000FF"/>
                </a:solidFill>
                <a:ea typeface="楷体_GB2312" pitchFamily="49" charset="-122"/>
              </a:rPr>
              <a:t>指向表尾的指针</a:t>
            </a:r>
            <a:endParaRPr kumimoji="1" lang="zh-CN" altLang="en-US" sz="3200">
              <a:ea typeface="楷体_GB2312" pitchFamily="49" charset="-122"/>
            </a:endParaRPr>
          </a:p>
        </p:txBody>
      </p:sp>
      <p:sp>
        <p:nvSpPr>
          <p:cNvPr id="406536" name="Rectangle 8"/>
          <p:cNvSpPr>
            <a:spLocks noChangeArrowheads="1"/>
          </p:cNvSpPr>
          <p:nvPr/>
        </p:nvSpPr>
        <p:spPr bwMode="auto">
          <a:xfrm>
            <a:off x="563563" y="4362450"/>
            <a:ext cx="344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FF"/>
                </a:solidFill>
                <a:ea typeface="楷体_GB2312" pitchFamily="49" charset="-122"/>
              </a:rPr>
              <a:t>否则，依次类推。</a:t>
            </a:r>
          </a:p>
        </p:txBody>
      </p:sp>
      <p:graphicFrame>
        <p:nvGraphicFramePr>
          <p:cNvPr id="406537" name="Group 9"/>
          <p:cNvGraphicFramePr>
            <a:graphicFrameLocks noGrp="1"/>
          </p:cNvGraphicFramePr>
          <p:nvPr/>
        </p:nvGraphicFramePr>
        <p:xfrm>
          <a:off x="3059113" y="1773238"/>
          <a:ext cx="3167062" cy="609600"/>
        </p:xfrm>
        <a:graphic>
          <a:graphicData uri="http://schemas.openxmlformats.org/drawingml/2006/table">
            <a:tbl>
              <a:tblPr/>
              <a:tblGrid>
                <a:gridCol w="1290637"/>
                <a:gridCol w="1020763"/>
                <a:gridCol w="855662"/>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 tag=1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CC"/>
                    </a:solidFill>
                  </a:tcPr>
                </a:tc>
              </a:tr>
            </a:tbl>
          </a:graphicData>
        </a:graphic>
      </p:graphicFrame>
      <p:sp>
        <p:nvSpPr>
          <p:cNvPr id="406547" name="Line 19"/>
          <p:cNvSpPr>
            <a:spLocks noChangeShapeType="1"/>
          </p:cNvSpPr>
          <p:nvPr/>
        </p:nvSpPr>
        <p:spPr bwMode="auto">
          <a:xfrm>
            <a:off x="4786313" y="2062163"/>
            <a:ext cx="0" cy="533400"/>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48" name="Line 20"/>
          <p:cNvSpPr>
            <a:spLocks noChangeShapeType="1"/>
          </p:cNvSpPr>
          <p:nvPr/>
        </p:nvSpPr>
        <p:spPr bwMode="auto">
          <a:xfrm>
            <a:off x="5976938" y="2062163"/>
            <a:ext cx="609600" cy="0"/>
          </a:xfrm>
          <a:prstGeom prst="line">
            <a:avLst/>
          </a:prstGeom>
          <a:noFill/>
          <a:ln w="254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6549" name="Group 21"/>
          <p:cNvGraphicFramePr>
            <a:graphicFrameLocks noGrp="1"/>
          </p:cNvGraphicFramePr>
          <p:nvPr/>
        </p:nvGraphicFramePr>
        <p:xfrm>
          <a:off x="5003800" y="3644900"/>
          <a:ext cx="2438400" cy="533400"/>
        </p:xfrm>
        <a:graphic>
          <a:graphicData uri="http://schemas.openxmlformats.org/drawingml/2006/table">
            <a:tbl>
              <a:tblPr/>
              <a:tblGrid>
                <a:gridCol w="1295400"/>
                <a:gridCol w="114300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 tag=0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 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CC"/>
                    </a:solidFill>
                  </a:tcPr>
                </a:tc>
              </a:tr>
            </a:tbl>
          </a:graphicData>
        </a:graphic>
      </p:graphicFrame>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531"/>
                                        </p:tgtEl>
                                        <p:attrNameLst>
                                          <p:attrName>style.visibility</p:attrName>
                                        </p:attrNameLst>
                                      </p:cBhvr>
                                      <p:to>
                                        <p:strVal val="visible"/>
                                      </p:to>
                                    </p:set>
                                    <p:animEffect transition="in" filter="wipe(left)">
                                      <p:cBhvr>
                                        <p:cTn id="7" dur="500"/>
                                        <p:tgtEl>
                                          <p:spTgt spid="406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2"/>
                                        </p:tgtEl>
                                        <p:attrNameLst>
                                          <p:attrName>style.visibility</p:attrName>
                                        </p:attrNameLst>
                                      </p:cBhvr>
                                      <p:to>
                                        <p:strVal val="visible"/>
                                      </p:to>
                                    </p:set>
                                    <p:animEffect transition="in" filter="wipe(left)">
                                      <p:cBhvr>
                                        <p:cTn id="12" dur="500"/>
                                        <p:tgtEl>
                                          <p:spTgt spid="406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6533"/>
                                        </p:tgtEl>
                                        <p:attrNameLst>
                                          <p:attrName>style.visibility</p:attrName>
                                        </p:attrNameLst>
                                      </p:cBhvr>
                                      <p:to>
                                        <p:strVal val="visible"/>
                                      </p:to>
                                    </p:set>
                                    <p:animEffect transition="in" filter="wipe(left)">
                                      <p:cBhvr>
                                        <p:cTn id="17" dur="500"/>
                                        <p:tgtEl>
                                          <p:spTgt spid="406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0653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6547"/>
                                        </p:tgtEl>
                                        <p:attrNameLst>
                                          <p:attrName>style.visibility</p:attrName>
                                        </p:attrNameLst>
                                      </p:cBhvr>
                                      <p:to>
                                        <p:strVal val="visible"/>
                                      </p:to>
                                    </p:set>
                                    <p:animEffect transition="in" filter="wipe(up)">
                                      <p:cBhvr>
                                        <p:cTn id="26" dur="500"/>
                                        <p:tgtEl>
                                          <p:spTgt spid="406547"/>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06534"/>
                                        </p:tgtEl>
                                        <p:attrNameLst>
                                          <p:attrName>style.visibility</p:attrName>
                                        </p:attrNameLst>
                                      </p:cBhvr>
                                      <p:to>
                                        <p:strVal val="visible"/>
                                      </p:to>
                                    </p:set>
                                    <p:animEffect transition="in" filter="wipe(left)">
                                      <p:cBhvr>
                                        <p:cTn id="30" dur="500"/>
                                        <p:tgtEl>
                                          <p:spTgt spid="406534"/>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406548"/>
                                        </p:tgtEl>
                                        <p:attrNameLst>
                                          <p:attrName>style.visibility</p:attrName>
                                        </p:attrNameLst>
                                      </p:cBhvr>
                                      <p:to>
                                        <p:strVal val="visible"/>
                                      </p:to>
                                    </p:set>
                                    <p:animEffect transition="in" filter="wipe(left)">
                                      <p:cBhvr>
                                        <p:cTn id="34" dur="500"/>
                                        <p:tgtEl>
                                          <p:spTgt spid="406548"/>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406535"/>
                                        </p:tgtEl>
                                        <p:attrNameLst>
                                          <p:attrName>style.visibility</p:attrName>
                                        </p:attrNameLst>
                                      </p:cBhvr>
                                      <p:to>
                                        <p:strVal val="visible"/>
                                      </p:to>
                                    </p:set>
                                    <p:animEffect transition="in" filter="wipe(left)">
                                      <p:cBhvr>
                                        <p:cTn id="38" dur="500"/>
                                        <p:tgtEl>
                                          <p:spTgt spid="40653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06530"/>
                                        </p:tgtEl>
                                        <p:attrNameLst>
                                          <p:attrName>style.visibility</p:attrName>
                                        </p:attrNameLst>
                                      </p:cBhvr>
                                      <p:to>
                                        <p:strVal val="visible"/>
                                      </p:to>
                                    </p:set>
                                    <p:animEffect transition="in" filter="wipe(left)">
                                      <p:cBhvr>
                                        <p:cTn id="43" dur="500"/>
                                        <p:tgtEl>
                                          <p:spTgt spid="40653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0654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6536"/>
                                        </p:tgtEl>
                                        <p:attrNameLst>
                                          <p:attrName>style.visibility</p:attrName>
                                        </p:attrNameLst>
                                      </p:cBhvr>
                                      <p:to>
                                        <p:strVal val="visible"/>
                                      </p:to>
                                    </p:set>
                                    <p:animEffect transition="in" filter="wipe(left)">
                                      <p:cBhvr>
                                        <p:cTn id="52" dur="500"/>
                                        <p:tgtEl>
                                          <p:spTgt spid="406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autoUpdateAnimBg="0"/>
      <p:bldP spid="406531" grpId="0" autoUpdateAnimBg="0"/>
      <p:bldP spid="406532" grpId="0" autoUpdateAnimBg="0"/>
      <p:bldP spid="406533" grpId="0" animBg="1"/>
      <p:bldP spid="406534" grpId="0" autoUpdateAnimBg="0"/>
      <p:bldP spid="406535" grpId="0" autoUpdateAnimBg="0"/>
      <p:bldP spid="406536" grpId="0" autoUpdateAnimBg="0"/>
      <p:bldP spid="406547" grpId="0" animBg="1"/>
      <p:bldP spid="406548"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1355725" y="2301875"/>
            <a:ext cx="293688"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363" name="Rectangle 3"/>
          <p:cNvSpPr>
            <a:spLocks noChangeArrowheads="1"/>
          </p:cNvSpPr>
          <p:nvPr/>
        </p:nvSpPr>
        <p:spPr bwMode="auto">
          <a:xfrm>
            <a:off x="1649413" y="230187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64" name="Rectangle 4"/>
          <p:cNvSpPr>
            <a:spLocks noChangeArrowheads="1"/>
          </p:cNvSpPr>
          <p:nvPr/>
        </p:nvSpPr>
        <p:spPr bwMode="auto">
          <a:xfrm>
            <a:off x="1941513" y="230187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t>
            </a:r>
            <a:endParaRPr kumimoji="1" lang="en-US" altLang="zh-CN" sz="2000" b="1">
              <a:solidFill>
                <a:schemeClr val="tx2"/>
              </a:solidFill>
              <a:latin typeface="Arial" charset="0"/>
              <a:ea typeface="宋体" pitchFamily="2" charset="-122"/>
            </a:endParaRPr>
          </a:p>
        </p:txBody>
      </p:sp>
      <p:sp>
        <p:nvSpPr>
          <p:cNvPr id="399365" name="Rectangle 5"/>
          <p:cNvSpPr>
            <a:spLocks noChangeArrowheads="1"/>
          </p:cNvSpPr>
          <p:nvPr/>
        </p:nvSpPr>
        <p:spPr bwMode="auto">
          <a:xfrm>
            <a:off x="3540125" y="230187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366" name="Rectangle 6"/>
          <p:cNvSpPr>
            <a:spLocks noChangeArrowheads="1"/>
          </p:cNvSpPr>
          <p:nvPr/>
        </p:nvSpPr>
        <p:spPr bwMode="auto">
          <a:xfrm>
            <a:off x="3832225" y="2301875"/>
            <a:ext cx="293688"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67" name="Rectangle 7"/>
          <p:cNvSpPr>
            <a:spLocks noChangeArrowheads="1"/>
          </p:cNvSpPr>
          <p:nvPr/>
        </p:nvSpPr>
        <p:spPr bwMode="auto">
          <a:xfrm>
            <a:off x="4125913" y="230187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68" name="Rectangle 8"/>
          <p:cNvSpPr>
            <a:spLocks noChangeArrowheads="1"/>
          </p:cNvSpPr>
          <p:nvPr/>
        </p:nvSpPr>
        <p:spPr bwMode="auto">
          <a:xfrm>
            <a:off x="5062538" y="230187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369" name="Rectangle 9"/>
          <p:cNvSpPr>
            <a:spLocks noChangeArrowheads="1"/>
          </p:cNvSpPr>
          <p:nvPr/>
        </p:nvSpPr>
        <p:spPr bwMode="auto">
          <a:xfrm>
            <a:off x="5354638" y="230187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70" name="Rectangle 10"/>
          <p:cNvSpPr>
            <a:spLocks noChangeArrowheads="1"/>
          </p:cNvSpPr>
          <p:nvPr/>
        </p:nvSpPr>
        <p:spPr bwMode="auto">
          <a:xfrm>
            <a:off x="5646738" y="2301875"/>
            <a:ext cx="293687"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t>
            </a:r>
            <a:endParaRPr kumimoji="1" lang="en-US" altLang="zh-CN" sz="2000" b="1">
              <a:solidFill>
                <a:schemeClr val="tx2"/>
              </a:solidFill>
              <a:latin typeface="Arial" charset="0"/>
              <a:ea typeface="宋体" pitchFamily="2" charset="-122"/>
            </a:endParaRPr>
          </a:p>
        </p:txBody>
      </p:sp>
      <p:sp>
        <p:nvSpPr>
          <p:cNvPr id="399371" name="Rectangle 11"/>
          <p:cNvSpPr>
            <a:spLocks noChangeArrowheads="1"/>
          </p:cNvSpPr>
          <p:nvPr/>
        </p:nvSpPr>
        <p:spPr bwMode="auto">
          <a:xfrm>
            <a:off x="446088" y="2301875"/>
            <a:ext cx="292100" cy="277813"/>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800" b="1">
                <a:latin typeface="Arial" charset="0"/>
                <a:ea typeface="宋体" pitchFamily="2" charset="-122"/>
              </a:rPr>
              <a:t>B</a:t>
            </a:r>
          </a:p>
        </p:txBody>
      </p:sp>
      <p:sp>
        <p:nvSpPr>
          <p:cNvPr id="399372" name="Rectangle 12"/>
          <p:cNvSpPr>
            <a:spLocks noChangeArrowheads="1"/>
          </p:cNvSpPr>
          <p:nvPr/>
        </p:nvSpPr>
        <p:spPr bwMode="auto">
          <a:xfrm>
            <a:off x="1503363"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0</a:t>
            </a:r>
            <a:endParaRPr kumimoji="1" lang="en-US" altLang="zh-CN" sz="2000" b="1">
              <a:solidFill>
                <a:schemeClr val="tx2"/>
              </a:solidFill>
              <a:latin typeface="Arial" charset="0"/>
              <a:ea typeface="宋体" pitchFamily="2" charset="-122"/>
            </a:endParaRPr>
          </a:p>
        </p:txBody>
      </p:sp>
      <p:sp>
        <p:nvSpPr>
          <p:cNvPr id="399373" name="Rectangle 13"/>
          <p:cNvSpPr>
            <a:spLocks noChangeArrowheads="1"/>
          </p:cNvSpPr>
          <p:nvPr/>
        </p:nvSpPr>
        <p:spPr bwMode="auto">
          <a:xfrm>
            <a:off x="1795463"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e</a:t>
            </a:r>
          </a:p>
        </p:txBody>
      </p:sp>
      <p:sp>
        <p:nvSpPr>
          <p:cNvPr id="399374" name="Rectangle 14"/>
          <p:cNvSpPr>
            <a:spLocks noChangeArrowheads="1"/>
          </p:cNvSpPr>
          <p:nvPr/>
        </p:nvSpPr>
        <p:spPr bwMode="auto">
          <a:xfrm>
            <a:off x="3686175" y="2857500"/>
            <a:ext cx="293688"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0</a:t>
            </a:r>
            <a:endParaRPr kumimoji="1" lang="en-US" altLang="zh-CN" sz="2000" b="1">
              <a:solidFill>
                <a:schemeClr val="tx2"/>
              </a:solidFill>
              <a:latin typeface="Arial" charset="0"/>
              <a:ea typeface="宋体" pitchFamily="2" charset="-122"/>
            </a:endParaRPr>
          </a:p>
        </p:txBody>
      </p:sp>
      <p:sp>
        <p:nvSpPr>
          <p:cNvPr id="399375" name="Rectangle 15"/>
          <p:cNvSpPr>
            <a:spLocks noChangeArrowheads="1"/>
          </p:cNvSpPr>
          <p:nvPr/>
        </p:nvSpPr>
        <p:spPr bwMode="auto">
          <a:xfrm>
            <a:off x="3979863"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a:t>
            </a:r>
          </a:p>
        </p:txBody>
      </p:sp>
      <p:sp>
        <p:nvSpPr>
          <p:cNvPr id="399376" name="Rectangle 16"/>
          <p:cNvSpPr>
            <a:spLocks noChangeArrowheads="1"/>
          </p:cNvSpPr>
          <p:nvPr/>
        </p:nvSpPr>
        <p:spPr bwMode="auto">
          <a:xfrm>
            <a:off x="8015288"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377" name="Rectangle 17"/>
          <p:cNvSpPr>
            <a:spLocks noChangeArrowheads="1"/>
          </p:cNvSpPr>
          <p:nvPr/>
        </p:nvSpPr>
        <p:spPr bwMode="auto">
          <a:xfrm>
            <a:off x="8307388" y="2857500"/>
            <a:ext cx="293687"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78" name="Rectangle 18"/>
          <p:cNvSpPr>
            <a:spLocks noChangeArrowheads="1"/>
          </p:cNvSpPr>
          <p:nvPr/>
        </p:nvSpPr>
        <p:spPr bwMode="auto">
          <a:xfrm>
            <a:off x="8601075"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t>
            </a:r>
            <a:endParaRPr kumimoji="1" lang="en-US" altLang="zh-CN" sz="2000" b="1">
              <a:solidFill>
                <a:schemeClr val="tx2"/>
              </a:solidFill>
              <a:latin typeface="Arial" charset="0"/>
              <a:ea typeface="宋体" pitchFamily="2" charset="-122"/>
            </a:endParaRPr>
          </a:p>
        </p:txBody>
      </p:sp>
      <p:sp>
        <p:nvSpPr>
          <p:cNvPr id="399379" name="Rectangle 19"/>
          <p:cNvSpPr>
            <a:spLocks noChangeArrowheads="1"/>
          </p:cNvSpPr>
          <p:nvPr/>
        </p:nvSpPr>
        <p:spPr bwMode="auto">
          <a:xfrm>
            <a:off x="5062538"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380" name="Rectangle 20"/>
          <p:cNvSpPr>
            <a:spLocks noChangeArrowheads="1"/>
          </p:cNvSpPr>
          <p:nvPr/>
        </p:nvSpPr>
        <p:spPr bwMode="auto">
          <a:xfrm>
            <a:off x="5354638"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81" name="Rectangle 21"/>
          <p:cNvSpPr>
            <a:spLocks noChangeArrowheads="1"/>
          </p:cNvSpPr>
          <p:nvPr/>
        </p:nvSpPr>
        <p:spPr bwMode="auto">
          <a:xfrm>
            <a:off x="5646738" y="2857500"/>
            <a:ext cx="293687"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82" name="Rectangle 22"/>
          <p:cNvSpPr>
            <a:spLocks noChangeArrowheads="1"/>
          </p:cNvSpPr>
          <p:nvPr/>
        </p:nvSpPr>
        <p:spPr bwMode="auto">
          <a:xfrm>
            <a:off x="6626225"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383" name="Rectangle 23"/>
          <p:cNvSpPr>
            <a:spLocks noChangeArrowheads="1"/>
          </p:cNvSpPr>
          <p:nvPr/>
        </p:nvSpPr>
        <p:spPr bwMode="auto">
          <a:xfrm>
            <a:off x="6918325"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84" name="Rectangle 24"/>
          <p:cNvSpPr>
            <a:spLocks noChangeArrowheads="1"/>
          </p:cNvSpPr>
          <p:nvPr/>
        </p:nvSpPr>
        <p:spPr bwMode="auto">
          <a:xfrm>
            <a:off x="7210425" y="285750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85" name="Rectangle 25"/>
          <p:cNvSpPr>
            <a:spLocks noChangeArrowheads="1"/>
          </p:cNvSpPr>
          <p:nvPr/>
        </p:nvSpPr>
        <p:spPr bwMode="auto">
          <a:xfrm>
            <a:off x="5208588" y="341312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0</a:t>
            </a:r>
            <a:endParaRPr kumimoji="1" lang="en-US" altLang="zh-CN" sz="2000" b="1">
              <a:solidFill>
                <a:schemeClr val="tx2"/>
              </a:solidFill>
              <a:latin typeface="Arial" charset="0"/>
              <a:ea typeface="宋体" pitchFamily="2" charset="-122"/>
            </a:endParaRPr>
          </a:p>
        </p:txBody>
      </p:sp>
      <p:sp>
        <p:nvSpPr>
          <p:cNvPr id="399386" name="Rectangle 26"/>
          <p:cNvSpPr>
            <a:spLocks noChangeArrowheads="1"/>
          </p:cNvSpPr>
          <p:nvPr/>
        </p:nvSpPr>
        <p:spPr bwMode="auto">
          <a:xfrm>
            <a:off x="5500688" y="3413125"/>
            <a:ext cx="293687"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b</a:t>
            </a:r>
          </a:p>
        </p:txBody>
      </p:sp>
      <p:sp>
        <p:nvSpPr>
          <p:cNvPr id="399387" name="Rectangle 27"/>
          <p:cNvSpPr>
            <a:spLocks noChangeArrowheads="1"/>
          </p:cNvSpPr>
          <p:nvPr/>
        </p:nvSpPr>
        <p:spPr bwMode="auto">
          <a:xfrm>
            <a:off x="6772275" y="341312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0</a:t>
            </a:r>
            <a:endParaRPr kumimoji="1" lang="en-US" altLang="zh-CN" sz="2000" b="1">
              <a:solidFill>
                <a:schemeClr val="tx2"/>
              </a:solidFill>
              <a:latin typeface="Arial" charset="0"/>
              <a:ea typeface="宋体" pitchFamily="2" charset="-122"/>
            </a:endParaRPr>
          </a:p>
        </p:txBody>
      </p:sp>
      <p:sp>
        <p:nvSpPr>
          <p:cNvPr id="399388" name="Rectangle 28"/>
          <p:cNvSpPr>
            <a:spLocks noChangeArrowheads="1"/>
          </p:cNvSpPr>
          <p:nvPr/>
        </p:nvSpPr>
        <p:spPr bwMode="auto">
          <a:xfrm>
            <a:off x="7064375" y="341312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c</a:t>
            </a:r>
          </a:p>
        </p:txBody>
      </p:sp>
      <p:sp>
        <p:nvSpPr>
          <p:cNvPr id="399389" name="Rectangle 29"/>
          <p:cNvSpPr>
            <a:spLocks noChangeArrowheads="1"/>
          </p:cNvSpPr>
          <p:nvPr/>
        </p:nvSpPr>
        <p:spPr bwMode="auto">
          <a:xfrm>
            <a:off x="8161338" y="3413125"/>
            <a:ext cx="293687"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0</a:t>
            </a:r>
            <a:endParaRPr kumimoji="1" lang="en-US" altLang="zh-CN" sz="2000" b="1">
              <a:solidFill>
                <a:schemeClr val="tx2"/>
              </a:solidFill>
              <a:latin typeface="Arial" charset="0"/>
              <a:ea typeface="宋体" pitchFamily="2" charset="-122"/>
            </a:endParaRPr>
          </a:p>
        </p:txBody>
      </p:sp>
      <p:sp>
        <p:nvSpPr>
          <p:cNvPr id="399390" name="Rectangle 30"/>
          <p:cNvSpPr>
            <a:spLocks noChangeArrowheads="1"/>
          </p:cNvSpPr>
          <p:nvPr/>
        </p:nvSpPr>
        <p:spPr bwMode="auto">
          <a:xfrm>
            <a:off x="8455025" y="341312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d</a:t>
            </a:r>
          </a:p>
        </p:txBody>
      </p:sp>
      <p:sp>
        <p:nvSpPr>
          <p:cNvPr id="399391" name="Rectangle 31"/>
          <p:cNvSpPr>
            <a:spLocks noChangeArrowheads="1"/>
          </p:cNvSpPr>
          <p:nvPr/>
        </p:nvSpPr>
        <p:spPr bwMode="auto">
          <a:xfrm>
            <a:off x="1355725" y="3968750"/>
            <a:ext cx="293688"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392" name="Rectangle 32"/>
          <p:cNvSpPr>
            <a:spLocks noChangeArrowheads="1"/>
          </p:cNvSpPr>
          <p:nvPr/>
        </p:nvSpPr>
        <p:spPr bwMode="auto">
          <a:xfrm>
            <a:off x="1649413" y="39687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t>
            </a:r>
          </a:p>
        </p:txBody>
      </p:sp>
      <p:sp>
        <p:nvSpPr>
          <p:cNvPr id="399393" name="Rectangle 33"/>
          <p:cNvSpPr>
            <a:spLocks noChangeArrowheads="1"/>
          </p:cNvSpPr>
          <p:nvPr/>
        </p:nvSpPr>
        <p:spPr bwMode="auto">
          <a:xfrm>
            <a:off x="1941513" y="39687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94" name="Rectangle 34"/>
          <p:cNvSpPr>
            <a:spLocks noChangeArrowheads="1"/>
          </p:cNvSpPr>
          <p:nvPr/>
        </p:nvSpPr>
        <p:spPr bwMode="auto">
          <a:xfrm>
            <a:off x="2673350" y="39687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395" name="Rectangle 35"/>
          <p:cNvSpPr>
            <a:spLocks noChangeArrowheads="1"/>
          </p:cNvSpPr>
          <p:nvPr/>
        </p:nvSpPr>
        <p:spPr bwMode="auto">
          <a:xfrm>
            <a:off x="2965450" y="39687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96" name="Rectangle 36"/>
          <p:cNvSpPr>
            <a:spLocks noChangeArrowheads="1"/>
          </p:cNvSpPr>
          <p:nvPr/>
        </p:nvSpPr>
        <p:spPr bwMode="auto">
          <a:xfrm>
            <a:off x="3257550" y="3968750"/>
            <a:ext cx="293688"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97" name="Rectangle 37"/>
          <p:cNvSpPr>
            <a:spLocks noChangeArrowheads="1"/>
          </p:cNvSpPr>
          <p:nvPr/>
        </p:nvSpPr>
        <p:spPr bwMode="auto">
          <a:xfrm>
            <a:off x="3989388" y="3968750"/>
            <a:ext cx="293687"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398" name="Rectangle 38"/>
          <p:cNvSpPr>
            <a:spLocks noChangeArrowheads="1"/>
          </p:cNvSpPr>
          <p:nvPr/>
        </p:nvSpPr>
        <p:spPr bwMode="auto">
          <a:xfrm>
            <a:off x="4283075" y="39687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399" name="Rectangle 39"/>
          <p:cNvSpPr>
            <a:spLocks noChangeArrowheads="1"/>
          </p:cNvSpPr>
          <p:nvPr/>
        </p:nvSpPr>
        <p:spPr bwMode="auto">
          <a:xfrm>
            <a:off x="4575175" y="39687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t>
            </a:r>
            <a:endParaRPr kumimoji="1" lang="en-US" altLang="zh-CN" sz="2000" b="1">
              <a:solidFill>
                <a:schemeClr val="tx2"/>
              </a:solidFill>
              <a:latin typeface="Arial" charset="0"/>
              <a:ea typeface="宋体" pitchFamily="2" charset="-122"/>
            </a:endParaRPr>
          </a:p>
        </p:txBody>
      </p:sp>
      <p:sp>
        <p:nvSpPr>
          <p:cNvPr id="399400" name="Rectangle 40"/>
          <p:cNvSpPr>
            <a:spLocks noChangeArrowheads="1"/>
          </p:cNvSpPr>
          <p:nvPr/>
        </p:nvSpPr>
        <p:spPr bwMode="auto">
          <a:xfrm>
            <a:off x="395288" y="3968750"/>
            <a:ext cx="292100" cy="277813"/>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800" b="1">
                <a:latin typeface="Arial" charset="0"/>
                <a:ea typeface="宋体" pitchFamily="2" charset="-122"/>
              </a:rPr>
              <a:t>D</a:t>
            </a:r>
          </a:p>
        </p:txBody>
      </p:sp>
      <p:sp>
        <p:nvSpPr>
          <p:cNvPr id="399401" name="Rectangle 41"/>
          <p:cNvSpPr>
            <a:spLocks noChangeArrowheads="1"/>
          </p:cNvSpPr>
          <p:nvPr/>
        </p:nvSpPr>
        <p:spPr bwMode="auto">
          <a:xfrm>
            <a:off x="1368425" y="4972050"/>
            <a:ext cx="293688"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402" name="Rectangle 42"/>
          <p:cNvSpPr>
            <a:spLocks noChangeArrowheads="1"/>
          </p:cNvSpPr>
          <p:nvPr/>
        </p:nvSpPr>
        <p:spPr bwMode="auto">
          <a:xfrm>
            <a:off x="1662113" y="49720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403" name="Rectangle 43"/>
          <p:cNvSpPr>
            <a:spLocks noChangeArrowheads="1"/>
          </p:cNvSpPr>
          <p:nvPr/>
        </p:nvSpPr>
        <p:spPr bwMode="auto">
          <a:xfrm>
            <a:off x="1954213" y="49720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404" name="Rectangle 44"/>
          <p:cNvSpPr>
            <a:spLocks noChangeArrowheads="1"/>
          </p:cNvSpPr>
          <p:nvPr/>
        </p:nvSpPr>
        <p:spPr bwMode="auto">
          <a:xfrm>
            <a:off x="2686050" y="49720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399405" name="Rectangle 45"/>
          <p:cNvSpPr>
            <a:spLocks noChangeArrowheads="1"/>
          </p:cNvSpPr>
          <p:nvPr/>
        </p:nvSpPr>
        <p:spPr bwMode="auto">
          <a:xfrm>
            <a:off x="2978150" y="4972050"/>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000" b="1">
              <a:solidFill>
                <a:schemeClr val="tx2"/>
              </a:solidFill>
              <a:latin typeface="Arial" charset="0"/>
              <a:ea typeface="宋体" pitchFamily="2" charset="-122"/>
            </a:endParaRPr>
          </a:p>
        </p:txBody>
      </p:sp>
      <p:sp>
        <p:nvSpPr>
          <p:cNvPr id="399406" name="Rectangle 46"/>
          <p:cNvSpPr>
            <a:spLocks noChangeArrowheads="1"/>
          </p:cNvSpPr>
          <p:nvPr/>
        </p:nvSpPr>
        <p:spPr bwMode="auto">
          <a:xfrm>
            <a:off x="3270250" y="4972050"/>
            <a:ext cx="293688"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t>
            </a:r>
            <a:endParaRPr kumimoji="1" lang="en-US" altLang="zh-CN" sz="2000" b="1">
              <a:solidFill>
                <a:schemeClr val="tx2"/>
              </a:solidFill>
              <a:latin typeface="Arial" charset="0"/>
              <a:ea typeface="宋体" pitchFamily="2" charset="-122"/>
            </a:endParaRPr>
          </a:p>
        </p:txBody>
      </p:sp>
      <p:sp>
        <p:nvSpPr>
          <p:cNvPr id="399407" name="Rectangle 47"/>
          <p:cNvSpPr>
            <a:spLocks noChangeArrowheads="1"/>
          </p:cNvSpPr>
          <p:nvPr/>
        </p:nvSpPr>
        <p:spPr bwMode="auto">
          <a:xfrm>
            <a:off x="407988" y="4972050"/>
            <a:ext cx="292100" cy="277813"/>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800" b="1">
                <a:latin typeface="Arial" charset="0"/>
                <a:ea typeface="宋体" pitchFamily="2" charset="-122"/>
              </a:rPr>
              <a:t>E</a:t>
            </a:r>
          </a:p>
        </p:txBody>
      </p:sp>
      <p:sp>
        <p:nvSpPr>
          <p:cNvPr id="399408" name="Rectangle 48"/>
          <p:cNvSpPr>
            <a:spLocks noChangeArrowheads="1"/>
          </p:cNvSpPr>
          <p:nvPr/>
        </p:nvSpPr>
        <p:spPr bwMode="auto">
          <a:xfrm>
            <a:off x="1516063" y="552767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0</a:t>
            </a:r>
            <a:endParaRPr kumimoji="1" lang="en-US" altLang="zh-CN" sz="2000" b="1">
              <a:solidFill>
                <a:schemeClr val="tx2"/>
              </a:solidFill>
              <a:latin typeface="Arial" charset="0"/>
              <a:ea typeface="宋体" pitchFamily="2" charset="-122"/>
            </a:endParaRPr>
          </a:p>
        </p:txBody>
      </p:sp>
      <p:sp>
        <p:nvSpPr>
          <p:cNvPr id="399409" name="Rectangle 49"/>
          <p:cNvSpPr>
            <a:spLocks noChangeArrowheads="1"/>
          </p:cNvSpPr>
          <p:nvPr/>
        </p:nvSpPr>
        <p:spPr bwMode="auto">
          <a:xfrm>
            <a:off x="1808163" y="5527675"/>
            <a:ext cx="292100" cy="27781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a:t>
            </a:r>
          </a:p>
        </p:txBody>
      </p:sp>
      <p:sp>
        <p:nvSpPr>
          <p:cNvPr id="399410" name="Rectangle 50"/>
          <p:cNvSpPr>
            <a:spLocks noChangeArrowheads="1"/>
          </p:cNvSpPr>
          <p:nvPr/>
        </p:nvSpPr>
        <p:spPr bwMode="auto">
          <a:xfrm>
            <a:off x="2695575" y="2301875"/>
            <a:ext cx="292100" cy="277813"/>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800" b="1">
                <a:latin typeface="Arial" charset="0"/>
                <a:ea typeface="宋体" pitchFamily="2" charset="-122"/>
              </a:rPr>
              <a:t>C</a:t>
            </a:r>
          </a:p>
        </p:txBody>
      </p:sp>
      <p:sp>
        <p:nvSpPr>
          <p:cNvPr id="132147" name="Line 51"/>
          <p:cNvSpPr>
            <a:spLocks noChangeShapeType="1"/>
          </p:cNvSpPr>
          <p:nvPr/>
        </p:nvSpPr>
        <p:spPr bwMode="auto">
          <a:xfrm>
            <a:off x="1795463" y="2439988"/>
            <a:ext cx="0" cy="417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48" name="Line 52"/>
          <p:cNvSpPr>
            <a:spLocks noChangeShapeType="1"/>
          </p:cNvSpPr>
          <p:nvPr/>
        </p:nvSpPr>
        <p:spPr bwMode="auto">
          <a:xfrm>
            <a:off x="3979863" y="2439988"/>
            <a:ext cx="0" cy="417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49" name="Line 53"/>
          <p:cNvSpPr>
            <a:spLocks noChangeShapeType="1"/>
          </p:cNvSpPr>
          <p:nvPr/>
        </p:nvSpPr>
        <p:spPr bwMode="auto">
          <a:xfrm>
            <a:off x="5500688" y="2439988"/>
            <a:ext cx="0" cy="417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0" name="Line 54"/>
          <p:cNvSpPr>
            <a:spLocks noChangeShapeType="1"/>
          </p:cNvSpPr>
          <p:nvPr/>
        </p:nvSpPr>
        <p:spPr bwMode="auto">
          <a:xfrm>
            <a:off x="5500688" y="2995613"/>
            <a:ext cx="0" cy="417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1" name="Line 55"/>
          <p:cNvSpPr>
            <a:spLocks noChangeShapeType="1"/>
          </p:cNvSpPr>
          <p:nvPr/>
        </p:nvSpPr>
        <p:spPr bwMode="auto">
          <a:xfrm>
            <a:off x="7064375" y="2995613"/>
            <a:ext cx="0" cy="417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2" name="Line 56"/>
          <p:cNvSpPr>
            <a:spLocks noChangeShapeType="1"/>
          </p:cNvSpPr>
          <p:nvPr/>
        </p:nvSpPr>
        <p:spPr bwMode="auto">
          <a:xfrm>
            <a:off x="8455025" y="2995613"/>
            <a:ext cx="0" cy="417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3" name="Line 57"/>
          <p:cNvSpPr>
            <a:spLocks noChangeShapeType="1"/>
          </p:cNvSpPr>
          <p:nvPr/>
        </p:nvSpPr>
        <p:spPr bwMode="auto">
          <a:xfrm flipV="1">
            <a:off x="971550" y="3551238"/>
            <a:ext cx="2139950" cy="22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4" name="Line 58"/>
          <p:cNvSpPr>
            <a:spLocks noChangeShapeType="1"/>
          </p:cNvSpPr>
          <p:nvPr/>
        </p:nvSpPr>
        <p:spPr bwMode="auto">
          <a:xfrm>
            <a:off x="3111500" y="3551238"/>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5" name="Line 59"/>
          <p:cNvSpPr>
            <a:spLocks noChangeShapeType="1"/>
          </p:cNvSpPr>
          <p:nvPr/>
        </p:nvSpPr>
        <p:spPr bwMode="auto">
          <a:xfrm>
            <a:off x="4271963" y="2439988"/>
            <a:ext cx="8048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6" name="Line 60"/>
          <p:cNvSpPr>
            <a:spLocks noChangeShapeType="1"/>
          </p:cNvSpPr>
          <p:nvPr/>
        </p:nvSpPr>
        <p:spPr bwMode="auto">
          <a:xfrm flipV="1">
            <a:off x="3132138" y="2439988"/>
            <a:ext cx="0" cy="833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7" name="Line 62"/>
          <p:cNvSpPr>
            <a:spLocks noChangeShapeType="1"/>
          </p:cNvSpPr>
          <p:nvPr/>
        </p:nvSpPr>
        <p:spPr bwMode="auto">
          <a:xfrm>
            <a:off x="2087563" y="4106863"/>
            <a:ext cx="585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8" name="Line 63"/>
          <p:cNvSpPr>
            <a:spLocks noChangeShapeType="1"/>
          </p:cNvSpPr>
          <p:nvPr/>
        </p:nvSpPr>
        <p:spPr bwMode="auto">
          <a:xfrm>
            <a:off x="3405188" y="4106863"/>
            <a:ext cx="584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59" name="Line 64"/>
          <p:cNvSpPr>
            <a:spLocks noChangeShapeType="1"/>
          </p:cNvSpPr>
          <p:nvPr/>
        </p:nvSpPr>
        <p:spPr bwMode="auto">
          <a:xfrm>
            <a:off x="2100263" y="5111750"/>
            <a:ext cx="585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60" name="Line 65"/>
          <p:cNvSpPr>
            <a:spLocks noChangeShapeType="1"/>
          </p:cNvSpPr>
          <p:nvPr/>
        </p:nvSpPr>
        <p:spPr bwMode="auto">
          <a:xfrm>
            <a:off x="1808163" y="5111750"/>
            <a:ext cx="0" cy="415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61" name="Line 66"/>
          <p:cNvSpPr>
            <a:spLocks noChangeShapeType="1"/>
          </p:cNvSpPr>
          <p:nvPr/>
        </p:nvSpPr>
        <p:spPr bwMode="auto">
          <a:xfrm>
            <a:off x="1055688" y="4764088"/>
            <a:ext cx="0" cy="347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62" name="Line 68"/>
          <p:cNvSpPr>
            <a:spLocks noChangeShapeType="1"/>
          </p:cNvSpPr>
          <p:nvPr/>
        </p:nvSpPr>
        <p:spPr bwMode="auto">
          <a:xfrm>
            <a:off x="3124200" y="4764088"/>
            <a:ext cx="0" cy="347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63" name="Line 69"/>
          <p:cNvSpPr>
            <a:spLocks noChangeShapeType="1"/>
          </p:cNvSpPr>
          <p:nvPr/>
        </p:nvSpPr>
        <p:spPr bwMode="auto">
          <a:xfrm flipV="1">
            <a:off x="971550" y="2454275"/>
            <a:ext cx="0" cy="1096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64" name="Line 70"/>
          <p:cNvSpPr>
            <a:spLocks noChangeShapeType="1"/>
          </p:cNvSpPr>
          <p:nvPr/>
        </p:nvSpPr>
        <p:spPr bwMode="auto">
          <a:xfrm flipV="1">
            <a:off x="4419600" y="3292475"/>
            <a:ext cx="0" cy="833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2165" name="Rectangle 73"/>
          <p:cNvSpPr>
            <a:spLocks noChangeArrowheads="1"/>
          </p:cNvSpPr>
          <p:nvPr/>
        </p:nvSpPr>
        <p:spPr bwMode="auto">
          <a:xfrm>
            <a:off x="250825" y="188913"/>
            <a:ext cx="86868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pPr>
            <a:r>
              <a:rPr lang="zh-CN" altLang="en-US" sz="2800" b="1">
                <a:solidFill>
                  <a:srgbClr val="FF0000"/>
                </a:solidFill>
                <a:ea typeface="宋体" pitchFamily="2" charset="-122"/>
              </a:rPr>
              <a:t>示例：</a:t>
            </a:r>
            <a:r>
              <a:rPr lang="en-US" altLang="zh-CN" sz="2800" b="1">
                <a:ea typeface="宋体" pitchFamily="2" charset="-122"/>
              </a:rPr>
              <a:t>A=(  ); B=(e); C=(a,(b,c,d));D=(A,B,C); E=(a,E).</a:t>
            </a:r>
          </a:p>
          <a:p>
            <a:pPr marL="342900" indent="-342900">
              <a:spcBef>
                <a:spcPct val="20000"/>
              </a:spcBef>
            </a:pPr>
            <a:r>
              <a:rPr lang="zh-CN" altLang="zh-CN" sz="2800" b="1">
                <a:ea typeface="宋体" pitchFamily="2" charset="-122"/>
              </a:rPr>
              <a:t>存储结构</a:t>
            </a:r>
            <a:r>
              <a:rPr lang="zh-CN" altLang="en-US" sz="2800" b="1">
                <a:ea typeface="宋体" pitchFamily="2" charset="-122"/>
              </a:rPr>
              <a:t>如下：</a:t>
            </a:r>
          </a:p>
        </p:txBody>
      </p:sp>
      <p:sp>
        <p:nvSpPr>
          <p:cNvPr id="132166" name="Line 77"/>
          <p:cNvSpPr>
            <a:spLocks noChangeShapeType="1"/>
          </p:cNvSpPr>
          <p:nvPr/>
        </p:nvSpPr>
        <p:spPr bwMode="auto">
          <a:xfrm>
            <a:off x="725488" y="2446338"/>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67" name="Line 78"/>
          <p:cNvSpPr>
            <a:spLocks noChangeShapeType="1"/>
          </p:cNvSpPr>
          <p:nvPr/>
        </p:nvSpPr>
        <p:spPr bwMode="auto">
          <a:xfrm>
            <a:off x="2916238" y="2420938"/>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68" name="Line 79"/>
          <p:cNvSpPr>
            <a:spLocks noChangeShapeType="1"/>
          </p:cNvSpPr>
          <p:nvPr/>
        </p:nvSpPr>
        <p:spPr bwMode="auto">
          <a:xfrm>
            <a:off x="7391400" y="29972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69" name="Line 80"/>
          <p:cNvSpPr>
            <a:spLocks noChangeShapeType="1"/>
          </p:cNvSpPr>
          <p:nvPr/>
        </p:nvSpPr>
        <p:spPr bwMode="auto">
          <a:xfrm>
            <a:off x="5956300" y="29972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70" name="Line 81"/>
          <p:cNvSpPr>
            <a:spLocks noChangeShapeType="1"/>
          </p:cNvSpPr>
          <p:nvPr/>
        </p:nvSpPr>
        <p:spPr bwMode="auto">
          <a:xfrm>
            <a:off x="755650" y="4076700"/>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71" name="Line 82"/>
          <p:cNvSpPr>
            <a:spLocks noChangeShapeType="1"/>
          </p:cNvSpPr>
          <p:nvPr/>
        </p:nvSpPr>
        <p:spPr bwMode="auto">
          <a:xfrm>
            <a:off x="742950" y="5122863"/>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72" name="Line 83"/>
          <p:cNvSpPr>
            <a:spLocks noChangeShapeType="1"/>
          </p:cNvSpPr>
          <p:nvPr/>
        </p:nvSpPr>
        <p:spPr bwMode="auto">
          <a:xfrm>
            <a:off x="1055688" y="4737100"/>
            <a:ext cx="2089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73" name="Line 84"/>
          <p:cNvSpPr>
            <a:spLocks noChangeShapeType="1"/>
          </p:cNvSpPr>
          <p:nvPr/>
        </p:nvSpPr>
        <p:spPr bwMode="auto">
          <a:xfrm>
            <a:off x="3132138" y="32766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48" name="Rectangle 88"/>
          <p:cNvSpPr>
            <a:spLocks noChangeArrowheads="1"/>
          </p:cNvSpPr>
          <p:nvPr/>
        </p:nvSpPr>
        <p:spPr bwMode="auto">
          <a:xfrm>
            <a:off x="466725" y="1350963"/>
            <a:ext cx="1368425" cy="565150"/>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800" b="1">
                <a:latin typeface="Arial" charset="0"/>
                <a:ea typeface="宋体" pitchFamily="2" charset="-122"/>
              </a:rPr>
              <a:t>A=NULL</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323850" y="260350"/>
            <a:ext cx="215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说明：</a:t>
            </a:r>
          </a:p>
        </p:txBody>
      </p:sp>
      <p:sp>
        <p:nvSpPr>
          <p:cNvPr id="133123" name="Text Box 3"/>
          <p:cNvSpPr txBox="1">
            <a:spLocks noChangeArrowheads="1"/>
          </p:cNvSpPr>
          <p:nvPr/>
        </p:nvSpPr>
        <p:spPr bwMode="auto">
          <a:xfrm>
            <a:off x="323850" y="1052513"/>
            <a:ext cx="8426450"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ea typeface="楷体_GB2312" pitchFamily="49" charset="-122"/>
              </a:rPr>
              <a:t>1</a:t>
            </a:r>
            <a:r>
              <a:rPr lang="zh-CN" altLang="en-US" sz="3200" b="1">
                <a:ea typeface="楷体_GB2312" pitchFamily="49" charset="-122"/>
              </a:rPr>
              <a:t>、除空表的表头指针为空外，对任何非空列表，其表头指针均指向一个表结点，且该结点中的</a:t>
            </a:r>
            <a:r>
              <a:rPr lang="en-US" altLang="zh-CN" sz="3200" b="1">
                <a:ea typeface="楷体_GB2312" pitchFamily="49" charset="-122"/>
              </a:rPr>
              <a:t>hp</a:t>
            </a:r>
            <a:r>
              <a:rPr lang="zh-CN" altLang="en-US" sz="3200" b="1">
                <a:ea typeface="楷体_GB2312" pitchFamily="49" charset="-122"/>
              </a:rPr>
              <a:t>域指示列表表头（或为原子结点，或为表结点），</a:t>
            </a:r>
            <a:r>
              <a:rPr lang="en-US" altLang="zh-CN" sz="3200" b="1">
                <a:ea typeface="楷体_GB2312" pitchFamily="49" charset="-122"/>
              </a:rPr>
              <a:t>tp</a:t>
            </a:r>
            <a:r>
              <a:rPr lang="zh-CN" altLang="en-US" sz="3200" b="1">
                <a:ea typeface="楷体_GB2312" pitchFamily="49" charset="-122"/>
              </a:rPr>
              <a:t>域指向列表表尾（除非表尾为空，则指针为空，否则必为表尾结点）。</a:t>
            </a:r>
          </a:p>
        </p:txBody>
      </p:sp>
      <p:sp>
        <p:nvSpPr>
          <p:cNvPr id="133124" name="Text Box 4"/>
          <p:cNvSpPr txBox="1">
            <a:spLocks noChangeArrowheads="1"/>
          </p:cNvSpPr>
          <p:nvPr/>
        </p:nvSpPr>
        <p:spPr bwMode="auto">
          <a:xfrm>
            <a:off x="323850" y="3852863"/>
            <a:ext cx="8426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ea typeface="楷体_GB2312" pitchFamily="49" charset="-122"/>
              </a:rPr>
              <a:t>2</a:t>
            </a:r>
            <a:r>
              <a:rPr lang="zh-CN" altLang="en-US" sz="3200" b="1">
                <a:ea typeface="楷体_GB2312" pitchFamily="49" charset="-122"/>
              </a:rPr>
              <a:t>、最高层的表结点的个数即为列表的长度。</a:t>
            </a:r>
          </a:p>
        </p:txBody>
      </p:sp>
    </p:spTree>
  </p:cSld>
  <p:clrMapOvr>
    <a:masterClrMapping/>
  </p:clrMapOvr>
  <p:transition>
    <p:strips dir="l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0387" name="Rectangle 3"/>
          <p:cNvSpPr>
            <a:spLocks noChangeArrowheads="1"/>
          </p:cNvSpPr>
          <p:nvPr/>
        </p:nvSpPr>
        <p:spPr bwMode="auto">
          <a:xfrm>
            <a:off x="179388" y="115888"/>
            <a:ext cx="4787900" cy="533400"/>
          </a:xfrm>
          <a:prstGeom prst="rect">
            <a:avLst/>
          </a:prstGeom>
          <a:noFill/>
          <a:ln w="9525">
            <a:solidFill>
              <a:srgbClr val="0099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buClr>
                <a:srgbClr val="FF0000"/>
              </a:buClr>
              <a:defRPr/>
            </a:pPr>
            <a:r>
              <a:rPr kumimoji="1" lang="zh-CN" altLang="en-US" sz="2800" b="1">
                <a:solidFill>
                  <a:schemeClr val="accent2"/>
                </a:solidFill>
                <a:effectLst>
                  <a:outerShdw blurRad="38100" dist="38100" dir="2700000" algn="tl">
                    <a:srgbClr val="C0C0C0"/>
                  </a:outerShdw>
                </a:effectLst>
                <a:latin typeface="Arial" charset="0"/>
                <a:ea typeface="宋体" pitchFamily="2" charset="-122"/>
              </a:rPr>
              <a:t>广义表的存储结构</a:t>
            </a:r>
            <a:r>
              <a:rPr kumimoji="1" lang="en-US" altLang="zh-CN" sz="2800" b="1">
                <a:solidFill>
                  <a:schemeClr val="accent2"/>
                </a:solidFill>
                <a:effectLst>
                  <a:outerShdw blurRad="38100" dist="38100" dir="2700000" algn="tl">
                    <a:srgbClr val="C0C0C0"/>
                  </a:outerShdw>
                </a:effectLst>
                <a:latin typeface="Arial" charset="0"/>
                <a:ea typeface="宋体" pitchFamily="2" charset="-122"/>
                <a:cs typeface="Arial" charset="0"/>
              </a:rPr>
              <a:t>——</a:t>
            </a:r>
            <a:r>
              <a:rPr kumimoji="1" lang="zh-CN" altLang="en-US" sz="2800" b="1">
                <a:solidFill>
                  <a:schemeClr val="accent2"/>
                </a:solidFill>
                <a:effectLst>
                  <a:outerShdw blurRad="38100" dist="38100" dir="2700000" algn="tl">
                    <a:srgbClr val="C0C0C0"/>
                  </a:outerShdw>
                </a:effectLst>
                <a:latin typeface="Arial" charset="0"/>
                <a:ea typeface="宋体" pitchFamily="2" charset="-122"/>
              </a:rPr>
              <a:t>结构</a:t>
            </a:r>
            <a:r>
              <a:rPr kumimoji="1" lang="en-US" altLang="zh-CN" sz="2800" b="1">
                <a:solidFill>
                  <a:schemeClr val="accent2"/>
                </a:solidFill>
                <a:effectLst>
                  <a:outerShdw blurRad="38100" dist="38100" dir="2700000" algn="tl">
                    <a:srgbClr val="C0C0C0"/>
                  </a:outerShdw>
                </a:effectLst>
                <a:latin typeface="Arial" charset="0"/>
                <a:ea typeface="宋体" pitchFamily="2" charset="-122"/>
              </a:rPr>
              <a:t>2</a:t>
            </a:r>
            <a:r>
              <a:rPr kumimoji="1" lang="en-US" altLang="zh-CN" sz="2800" b="1"/>
              <a:t>    </a:t>
            </a:r>
            <a:r>
              <a:rPr kumimoji="1" lang="zh-CN" altLang="en-US" sz="2800" b="1">
                <a:solidFill>
                  <a:schemeClr val="bg2"/>
                </a:solidFill>
                <a:latin typeface="Arial" charset="0"/>
              </a:rPr>
              <a:t>　</a:t>
            </a:r>
          </a:p>
        </p:txBody>
      </p:sp>
      <p:sp>
        <p:nvSpPr>
          <p:cNvPr id="134147" name="Text Box 4"/>
          <p:cNvSpPr txBox="1">
            <a:spLocks noChangeArrowheads="1"/>
          </p:cNvSpPr>
          <p:nvPr/>
        </p:nvSpPr>
        <p:spPr bwMode="auto">
          <a:xfrm>
            <a:off x="252413" y="765175"/>
            <a:ext cx="842486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20000"/>
              </a:spcBef>
            </a:pPr>
            <a:r>
              <a:rPr kumimoji="1" lang="zh-CN" altLang="en-US" sz="2800" b="1">
                <a:solidFill>
                  <a:srgbClr val="FF0000"/>
                </a:solidFill>
                <a:latin typeface="楷体_GB2312" pitchFamily="49" charset="-122"/>
                <a:ea typeface="楷体_GB2312" pitchFamily="49" charset="-122"/>
              </a:rPr>
              <a:t>存储结构</a:t>
            </a:r>
            <a:r>
              <a:rPr kumimoji="1" lang="en-US" altLang="zh-CN" sz="2800" b="1">
                <a:solidFill>
                  <a:srgbClr val="FF0000"/>
                </a:solidFill>
                <a:latin typeface="楷体_GB2312" pitchFamily="49" charset="-122"/>
                <a:ea typeface="楷体_GB2312" pitchFamily="49" charset="-122"/>
              </a:rPr>
              <a:t>2</a:t>
            </a:r>
            <a:r>
              <a:rPr kumimoji="1" lang="zh-CN" altLang="en-US" sz="2800" b="1">
                <a:solidFill>
                  <a:srgbClr val="FF0000"/>
                </a:solidFill>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表结点由三个域组成：标志域、指示表头的指针域和指示表尾的指针域；原子结点的三个域为：标志域、值域和指示表尾的指针域。</a:t>
            </a:r>
          </a:p>
        </p:txBody>
      </p:sp>
      <p:graphicFrame>
        <p:nvGraphicFramePr>
          <p:cNvPr id="400411" name="Group 27"/>
          <p:cNvGraphicFramePr>
            <a:graphicFrameLocks noGrp="1"/>
          </p:cNvGraphicFramePr>
          <p:nvPr/>
        </p:nvGraphicFramePr>
        <p:xfrm>
          <a:off x="4633913" y="2608263"/>
          <a:ext cx="2995612" cy="533400"/>
        </p:xfrm>
        <a:graphic>
          <a:graphicData uri="http://schemas.openxmlformats.org/drawingml/2006/table">
            <a:tbl>
              <a:tblPr/>
              <a:tblGrid>
                <a:gridCol w="1295400"/>
                <a:gridCol w="1133475"/>
                <a:gridCol w="566737"/>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80808"/>
                          </a:solidFill>
                          <a:effectLst/>
                          <a:latin typeface="Times New Roman" pitchFamily="18" charset="0"/>
                          <a:ea typeface="宋体" pitchFamily="2" charset="-122"/>
                        </a:rPr>
                        <a:t> tag=0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80808"/>
                          </a:solidFill>
                          <a:effectLst/>
                          <a:latin typeface="Times New Roman" pitchFamily="18" charset="0"/>
                          <a:ea typeface="宋体" pitchFamily="2" charset="-122"/>
                        </a:rPr>
                        <a:t>atom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80808"/>
                          </a:solidFill>
                          <a:effectLst/>
                          <a:latin typeface="Times New Roman" pitchFamily="18" charset="0"/>
                          <a:ea typeface="宋体" pitchFamily="2" charset="-122"/>
                        </a:rPr>
                        <a:t>tp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4158" name="Text Box 37"/>
          <p:cNvSpPr txBox="1">
            <a:spLocks noChangeArrowheads="1"/>
          </p:cNvSpPr>
          <p:nvPr/>
        </p:nvSpPr>
        <p:spPr bwMode="auto">
          <a:xfrm>
            <a:off x="1668463" y="2084388"/>
            <a:ext cx="5351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20000"/>
              </a:spcBef>
            </a:pPr>
            <a:r>
              <a:rPr kumimoji="1" lang="zh-CN" altLang="en-US" sz="2800" b="1">
                <a:solidFill>
                  <a:srgbClr val="080808"/>
                </a:solidFill>
                <a:ea typeface="楷体_GB2312" pitchFamily="49" charset="-122"/>
              </a:rPr>
              <a:t>表结点                            原子结点</a:t>
            </a:r>
          </a:p>
        </p:txBody>
      </p:sp>
      <p:graphicFrame>
        <p:nvGraphicFramePr>
          <p:cNvPr id="400422" name="Group 38"/>
          <p:cNvGraphicFramePr>
            <a:graphicFrameLocks noGrp="1"/>
          </p:cNvGraphicFramePr>
          <p:nvPr/>
        </p:nvGraphicFramePr>
        <p:xfrm>
          <a:off x="827088" y="2603500"/>
          <a:ext cx="3167062" cy="517638"/>
        </p:xfrm>
        <a:graphic>
          <a:graphicData uri="http://schemas.openxmlformats.org/drawingml/2006/table">
            <a:tbl>
              <a:tblPr/>
              <a:tblGrid>
                <a:gridCol w="1290637"/>
                <a:gridCol w="1020763"/>
                <a:gridCol w="855662"/>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80808"/>
                          </a:solidFill>
                          <a:effectLst/>
                          <a:latin typeface="Times New Roman" pitchFamily="18" charset="0"/>
                          <a:ea typeface="宋体" pitchFamily="2" charset="-122"/>
                        </a:rPr>
                        <a:t> tag=1</a:t>
                      </a:r>
                    </a:p>
                  </a:txBody>
                  <a:tcPr marT="45459" marB="4545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80808"/>
                          </a:solidFill>
                          <a:effectLst/>
                          <a:latin typeface="Times New Roman" pitchFamily="18" charset="0"/>
                          <a:ea typeface="宋体" pitchFamily="2" charset="-122"/>
                        </a:rPr>
                        <a:t>  hp</a:t>
                      </a:r>
                    </a:p>
                  </a:txBody>
                  <a:tcPr marT="45459" marB="4545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80808"/>
                          </a:solidFill>
                          <a:effectLst/>
                          <a:latin typeface="Times New Roman" pitchFamily="18" charset="0"/>
                          <a:ea typeface="宋体" pitchFamily="2" charset="-122"/>
                        </a:rPr>
                        <a:t>  tp</a:t>
                      </a:r>
                    </a:p>
                  </a:txBody>
                  <a:tcPr marT="45459" marB="4545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4169" name="Text Box 48"/>
          <p:cNvSpPr txBox="1">
            <a:spLocks noChangeArrowheads="1"/>
          </p:cNvSpPr>
          <p:nvPr/>
        </p:nvSpPr>
        <p:spPr bwMode="auto">
          <a:xfrm>
            <a:off x="611188" y="3317875"/>
            <a:ext cx="68611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75000"/>
              </a:lnSpc>
              <a:spcBef>
                <a:spcPct val="20000"/>
              </a:spcBef>
            </a:pPr>
            <a:r>
              <a:rPr kumimoji="1" lang="en-US" altLang="zh-CN" sz="2400" b="1">
                <a:ea typeface="楷体_GB2312" pitchFamily="49" charset="-122"/>
              </a:rPr>
              <a:t>    </a:t>
            </a:r>
            <a:r>
              <a:rPr kumimoji="1" lang="zh-CN" altLang="en-US" sz="2400" b="1">
                <a:ea typeface="楷体_GB2312" pitchFamily="49" charset="-122"/>
              </a:rPr>
              <a:t>存储结构</a:t>
            </a:r>
            <a:r>
              <a:rPr kumimoji="1" lang="en-US" altLang="zh-CN" sz="2400" b="1">
                <a:ea typeface="楷体_GB2312" pitchFamily="49" charset="-122"/>
              </a:rPr>
              <a:t>2</a:t>
            </a:r>
            <a:r>
              <a:rPr kumimoji="1" lang="zh-CN" altLang="en-US" sz="2400" b="1">
                <a:ea typeface="楷体_GB2312" pitchFamily="49" charset="-122"/>
              </a:rPr>
              <a:t>的结点类型定义如下：</a:t>
            </a:r>
          </a:p>
          <a:p>
            <a:pPr eaLnBrk="1" hangingPunct="1">
              <a:lnSpc>
                <a:spcPct val="75000"/>
              </a:lnSpc>
              <a:spcBef>
                <a:spcPct val="20000"/>
              </a:spcBef>
            </a:pPr>
            <a:r>
              <a:rPr kumimoji="1" lang="zh-CN" altLang="en-US" sz="2400" b="1">
                <a:ea typeface="楷体_GB2312" pitchFamily="49" charset="-122"/>
              </a:rPr>
              <a:t> 　   </a:t>
            </a:r>
            <a:r>
              <a:rPr kumimoji="1" lang="en-US" altLang="zh-CN" sz="2400" b="1">
                <a:ea typeface="楷体_GB2312" pitchFamily="49" charset="-122"/>
              </a:rPr>
              <a:t>typedef   enum{atom,list}  elemtag;</a:t>
            </a:r>
          </a:p>
          <a:p>
            <a:pPr eaLnBrk="1" hangingPunct="1">
              <a:lnSpc>
                <a:spcPct val="75000"/>
              </a:lnSpc>
              <a:spcBef>
                <a:spcPct val="20000"/>
              </a:spcBef>
            </a:pPr>
            <a:r>
              <a:rPr kumimoji="1" lang="zh-CN" altLang="en-US" sz="2400" b="1">
                <a:ea typeface="楷体_GB2312" pitchFamily="49" charset="-122"/>
              </a:rPr>
              <a:t>　　</a:t>
            </a:r>
            <a:r>
              <a:rPr kumimoji="1" lang="en-US" altLang="zh-CN" sz="2400" b="1">
                <a:ea typeface="楷体_GB2312" pitchFamily="49" charset="-122"/>
              </a:rPr>
              <a:t>typedef   struct   glnode {</a:t>
            </a:r>
          </a:p>
          <a:p>
            <a:pPr eaLnBrk="1" hangingPunct="1">
              <a:lnSpc>
                <a:spcPct val="75000"/>
              </a:lnSpc>
              <a:spcBef>
                <a:spcPct val="20000"/>
              </a:spcBef>
            </a:pPr>
            <a:r>
              <a:rPr kumimoji="1" lang="zh-CN" altLang="en-US" sz="2400" b="1">
                <a:ea typeface="楷体_GB2312" pitchFamily="49" charset="-122"/>
              </a:rPr>
              <a:t>　　       </a:t>
            </a:r>
            <a:r>
              <a:rPr kumimoji="1" lang="en-US" altLang="zh-CN" sz="2400" b="1">
                <a:ea typeface="楷体_GB2312" pitchFamily="49" charset="-122"/>
              </a:rPr>
              <a:t>elemtag      tag;</a:t>
            </a:r>
          </a:p>
          <a:p>
            <a:pPr eaLnBrk="1" hangingPunct="1">
              <a:lnSpc>
                <a:spcPct val="75000"/>
              </a:lnSpc>
              <a:spcBef>
                <a:spcPct val="20000"/>
              </a:spcBef>
            </a:pPr>
            <a:r>
              <a:rPr kumimoji="1" lang="en-US" altLang="zh-CN" sz="2400" b="1">
                <a:ea typeface="楷体_GB2312" pitchFamily="49" charset="-122"/>
              </a:rPr>
              <a:t>               union{</a:t>
            </a:r>
          </a:p>
          <a:p>
            <a:pPr eaLnBrk="1" hangingPunct="1">
              <a:lnSpc>
                <a:spcPct val="75000"/>
              </a:lnSpc>
              <a:spcBef>
                <a:spcPct val="20000"/>
              </a:spcBef>
            </a:pPr>
            <a:r>
              <a:rPr kumimoji="1" lang="en-US" altLang="zh-CN" sz="2400" b="1">
                <a:ea typeface="楷体_GB2312" pitchFamily="49" charset="-122"/>
              </a:rPr>
              <a:t>                     atomtype    atom;</a:t>
            </a:r>
          </a:p>
          <a:p>
            <a:pPr eaLnBrk="1" hangingPunct="1">
              <a:lnSpc>
                <a:spcPct val="75000"/>
              </a:lnSpc>
              <a:spcBef>
                <a:spcPct val="20000"/>
              </a:spcBef>
            </a:pPr>
            <a:r>
              <a:rPr kumimoji="1" lang="en-US" altLang="zh-CN" sz="2400" b="1">
                <a:ea typeface="楷体_GB2312" pitchFamily="49" charset="-122"/>
              </a:rPr>
              <a:t>                     struct  glnode     *hp;</a:t>
            </a:r>
          </a:p>
          <a:p>
            <a:pPr eaLnBrk="1" hangingPunct="1">
              <a:lnSpc>
                <a:spcPct val="75000"/>
              </a:lnSpc>
              <a:spcBef>
                <a:spcPct val="20000"/>
              </a:spcBef>
            </a:pPr>
            <a:r>
              <a:rPr kumimoji="1" lang="en-US" altLang="zh-CN" sz="2400" b="1">
                <a:ea typeface="楷体_GB2312" pitchFamily="49" charset="-122"/>
              </a:rPr>
              <a:t>               };</a:t>
            </a:r>
          </a:p>
          <a:p>
            <a:pPr eaLnBrk="1" hangingPunct="1">
              <a:lnSpc>
                <a:spcPct val="75000"/>
              </a:lnSpc>
              <a:spcBef>
                <a:spcPct val="20000"/>
              </a:spcBef>
            </a:pPr>
            <a:r>
              <a:rPr kumimoji="1" lang="en-US" altLang="zh-CN" sz="2400" b="1">
                <a:ea typeface="楷体_GB2312" pitchFamily="49" charset="-122"/>
              </a:rPr>
              <a:t>               struct   glnode      *tp;</a:t>
            </a:r>
          </a:p>
          <a:p>
            <a:pPr eaLnBrk="1" hangingPunct="1">
              <a:lnSpc>
                <a:spcPct val="75000"/>
              </a:lnSpc>
              <a:spcBef>
                <a:spcPct val="20000"/>
              </a:spcBef>
            </a:pPr>
            <a:r>
              <a:rPr kumimoji="1" lang="en-US" altLang="zh-CN" sz="2400" b="1">
                <a:ea typeface="楷体_GB2312" pitchFamily="49" charset="-122"/>
              </a:rPr>
              <a:t>         } *glist;</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5170" name="Rectangle 78"/>
          <p:cNvSpPr>
            <a:spLocks noChangeArrowheads="1"/>
          </p:cNvSpPr>
          <p:nvPr/>
        </p:nvSpPr>
        <p:spPr bwMode="auto">
          <a:xfrm>
            <a:off x="107950" y="188913"/>
            <a:ext cx="89916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pPr>
            <a:r>
              <a:rPr lang="zh-CN" altLang="en-US" sz="2800" b="1">
                <a:solidFill>
                  <a:srgbClr val="FF0000"/>
                </a:solidFill>
                <a:ea typeface="楷体_GB2312" pitchFamily="49" charset="-122"/>
              </a:rPr>
              <a:t>示例：</a:t>
            </a:r>
            <a:r>
              <a:rPr lang="en-US" altLang="zh-CN" sz="2800" b="1">
                <a:ea typeface="楷体_GB2312" pitchFamily="49" charset="-122"/>
              </a:rPr>
              <a:t>A=(  )   B=(e)   C=(a,(b,c,d))  D=(A,B,C)    E=(a,E)</a:t>
            </a:r>
          </a:p>
        </p:txBody>
      </p:sp>
      <p:sp>
        <p:nvSpPr>
          <p:cNvPr id="135171" name="Rectangle 79"/>
          <p:cNvSpPr>
            <a:spLocks noChangeArrowheads="1"/>
          </p:cNvSpPr>
          <p:nvPr/>
        </p:nvSpPr>
        <p:spPr bwMode="auto">
          <a:xfrm>
            <a:off x="2971800" y="1074738"/>
            <a:ext cx="6096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0" hangingPunct="0"/>
            <a:r>
              <a:rPr lang="en-US" altLang="zh-CN" sz="2400" b="1">
                <a:solidFill>
                  <a:schemeClr val="accent2"/>
                </a:solidFill>
                <a:latin typeface="Arial" charset="0"/>
                <a:ea typeface="宋体" pitchFamily="2" charset="-122"/>
              </a:rPr>
              <a:t>hp</a:t>
            </a:r>
            <a:r>
              <a:rPr lang="zh-CN" altLang="en-US" sz="2400" b="1">
                <a:solidFill>
                  <a:schemeClr val="accent2"/>
                </a:solidFill>
                <a:latin typeface="Arial" charset="0"/>
                <a:ea typeface="宋体" pitchFamily="2" charset="-122"/>
              </a:rPr>
              <a:t>指向其表头</a:t>
            </a:r>
          </a:p>
          <a:p>
            <a:pPr marL="342900" indent="-342900" eaLnBrk="0" hangingPunct="0"/>
            <a:r>
              <a:rPr lang="en-US" altLang="zh-CN" sz="2400" b="1">
                <a:solidFill>
                  <a:schemeClr val="accent2"/>
                </a:solidFill>
                <a:latin typeface="Arial" charset="0"/>
                <a:ea typeface="宋体" pitchFamily="2" charset="-122"/>
              </a:rPr>
              <a:t>tp</a:t>
            </a:r>
            <a:r>
              <a:rPr lang="zh-CN" altLang="en-US" sz="2400" b="1">
                <a:solidFill>
                  <a:schemeClr val="accent2"/>
                </a:solidFill>
                <a:latin typeface="Arial" charset="0"/>
                <a:ea typeface="宋体" pitchFamily="2" charset="-122"/>
              </a:rPr>
              <a:t>指向同一层的下一结点</a:t>
            </a:r>
            <a:r>
              <a:rPr lang="en-US" altLang="zh-CN" sz="2400" b="1">
                <a:solidFill>
                  <a:schemeClr val="accent2"/>
                </a:solidFill>
                <a:latin typeface="Arial" charset="0"/>
                <a:ea typeface="宋体" pitchFamily="2" charset="-122"/>
              </a:rPr>
              <a:t>(</a:t>
            </a:r>
            <a:r>
              <a:rPr lang="zh-CN" altLang="en-US" sz="2400" b="1">
                <a:solidFill>
                  <a:schemeClr val="accent2"/>
                </a:solidFill>
                <a:latin typeface="Arial" charset="0"/>
                <a:ea typeface="宋体" pitchFamily="2" charset="-122"/>
              </a:rPr>
              <a:t>不是指向其表尾</a:t>
            </a:r>
            <a:r>
              <a:rPr lang="en-US" altLang="zh-CN" sz="2400" b="1">
                <a:solidFill>
                  <a:schemeClr val="accent2"/>
                </a:solidFill>
                <a:latin typeface="Arial" charset="0"/>
                <a:ea typeface="宋体" pitchFamily="2" charset="-122"/>
              </a:rPr>
              <a:t>)</a:t>
            </a:r>
          </a:p>
        </p:txBody>
      </p:sp>
      <p:grpSp>
        <p:nvGrpSpPr>
          <p:cNvPr id="135172" name="组合 1"/>
          <p:cNvGrpSpPr>
            <a:grpSpLocks/>
          </p:cNvGrpSpPr>
          <p:nvPr/>
        </p:nvGrpSpPr>
        <p:grpSpPr bwMode="auto">
          <a:xfrm>
            <a:off x="195263" y="2071688"/>
            <a:ext cx="8697912" cy="4184650"/>
            <a:chOff x="195263" y="2071688"/>
            <a:chExt cx="8697912" cy="4183892"/>
          </a:xfrm>
        </p:grpSpPr>
        <p:sp>
          <p:nvSpPr>
            <p:cNvPr id="402434" name="Rectangle 2"/>
            <p:cNvSpPr>
              <a:spLocks noChangeArrowheads="1"/>
            </p:cNvSpPr>
            <p:nvPr/>
          </p:nvSpPr>
          <p:spPr bwMode="auto">
            <a:xfrm>
              <a:off x="1049338" y="2828788"/>
              <a:ext cx="315912" cy="25395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1</a:t>
              </a:r>
              <a:endParaRPr kumimoji="1" lang="en-US" altLang="zh-CN" sz="2400" b="1">
                <a:solidFill>
                  <a:schemeClr val="tx2"/>
                </a:solidFill>
                <a:latin typeface="Arial" charset="0"/>
                <a:ea typeface="宋体" pitchFamily="2" charset="-122"/>
              </a:endParaRPr>
            </a:p>
          </p:txBody>
        </p:sp>
        <p:sp>
          <p:nvSpPr>
            <p:cNvPr id="402435" name="Rectangle 3"/>
            <p:cNvSpPr>
              <a:spLocks noChangeArrowheads="1"/>
            </p:cNvSpPr>
            <p:nvPr/>
          </p:nvSpPr>
          <p:spPr bwMode="auto">
            <a:xfrm>
              <a:off x="1360488" y="2828788"/>
              <a:ext cx="315912" cy="25395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36" name="Rectangle 4"/>
            <p:cNvSpPr>
              <a:spLocks noChangeArrowheads="1"/>
            </p:cNvSpPr>
            <p:nvPr/>
          </p:nvSpPr>
          <p:spPr bwMode="auto">
            <a:xfrm>
              <a:off x="1668463" y="2828788"/>
              <a:ext cx="315912" cy="25395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t>
              </a:r>
              <a:endParaRPr kumimoji="1" lang="en-US" altLang="zh-CN" sz="2400" b="1">
                <a:solidFill>
                  <a:schemeClr val="tx2"/>
                </a:solidFill>
                <a:latin typeface="Arial" charset="0"/>
                <a:ea typeface="宋体" pitchFamily="2" charset="-122"/>
              </a:endParaRPr>
            </a:p>
          </p:txBody>
        </p:sp>
        <p:sp>
          <p:nvSpPr>
            <p:cNvPr id="402437" name="Rectangle 5"/>
            <p:cNvSpPr>
              <a:spLocks noChangeArrowheads="1"/>
            </p:cNvSpPr>
            <p:nvPr/>
          </p:nvSpPr>
          <p:spPr bwMode="auto">
            <a:xfrm>
              <a:off x="3108325" y="2828788"/>
              <a:ext cx="315913" cy="25395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1</a:t>
              </a:r>
              <a:endParaRPr kumimoji="1" lang="en-US" altLang="zh-CN" sz="2400" b="1">
                <a:solidFill>
                  <a:schemeClr val="tx2"/>
                </a:solidFill>
                <a:latin typeface="Arial" charset="0"/>
                <a:ea typeface="宋体" pitchFamily="2" charset="-122"/>
              </a:endParaRPr>
            </a:p>
          </p:txBody>
        </p:sp>
        <p:sp>
          <p:nvSpPr>
            <p:cNvPr id="402438" name="Rectangle 6"/>
            <p:cNvSpPr>
              <a:spLocks noChangeArrowheads="1"/>
            </p:cNvSpPr>
            <p:nvPr/>
          </p:nvSpPr>
          <p:spPr bwMode="auto">
            <a:xfrm>
              <a:off x="3421063" y="2828788"/>
              <a:ext cx="315912" cy="25395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39" name="Rectangle 7"/>
            <p:cNvSpPr>
              <a:spLocks noChangeArrowheads="1"/>
            </p:cNvSpPr>
            <p:nvPr/>
          </p:nvSpPr>
          <p:spPr bwMode="auto">
            <a:xfrm>
              <a:off x="3725863" y="2828788"/>
              <a:ext cx="315912" cy="25395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t>
              </a:r>
            </a:p>
          </p:txBody>
        </p:sp>
        <p:sp>
          <p:nvSpPr>
            <p:cNvPr id="402440" name="Rectangle 8"/>
            <p:cNvSpPr>
              <a:spLocks noChangeArrowheads="1"/>
            </p:cNvSpPr>
            <p:nvPr/>
          </p:nvSpPr>
          <p:spPr bwMode="auto">
            <a:xfrm>
              <a:off x="252413" y="2828788"/>
              <a:ext cx="315912" cy="253954"/>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B</a:t>
              </a:r>
            </a:p>
          </p:txBody>
        </p:sp>
        <p:sp>
          <p:nvSpPr>
            <p:cNvPr id="402441" name="Rectangle 9"/>
            <p:cNvSpPr>
              <a:spLocks noChangeArrowheads="1"/>
            </p:cNvSpPr>
            <p:nvPr/>
          </p:nvSpPr>
          <p:spPr bwMode="auto">
            <a:xfrm>
              <a:off x="977900" y="3500179"/>
              <a:ext cx="311150" cy="306332"/>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0</a:t>
              </a:r>
              <a:endParaRPr kumimoji="1" lang="en-US" altLang="zh-CN" sz="2400" b="1">
                <a:solidFill>
                  <a:schemeClr val="tx2"/>
                </a:solidFill>
                <a:latin typeface="Arial" charset="0"/>
                <a:ea typeface="宋体" pitchFamily="2" charset="-122"/>
              </a:endParaRPr>
            </a:p>
          </p:txBody>
        </p:sp>
        <p:sp>
          <p:nvSpPr>
            <p:cNvPr id="402442" name="Rectangle 10"/>
            <p:cNvSpPr>
              <a:spLocks noChangeArrowheads="1"/>
            </p:cNvSpPr>
            <p:nvPr/>
          </p:nvSpPr>
          <p:spPr bwMode="auto">
            <a:xfrm>
              <a:off x="1281113" y="3500179"/>
              <a:ext cx="311150" cy="306332"/>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e</a:t>
              </a:r>
            </a:p>
          </p:txBody>
        </p:sp>
        <p:sp>
          <p:nvSpPr>
            <p:cNvPr id="402443" name="Rectangle 11"/>
            <p:cNvSpPr>
              <a:spLocks noChangeArrowheads="1"/>
            </p:cNvSpPr>
            <p:nvPr/>
          </p:nvSpPr>
          <p:spPr bwMode="auto">
            <a:xfrm>
              <a:off x="3032125" y="3500179"/>
              <a:ext cx="344488" cy="30315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0</a:t>
              </a:r>
              <a:endParaRPr kumimoji="1" lang="en-US" altLang="zh-CN" sz="2400" b="1">
                <a:solidFill>
                  <a:schemeClr val="tx2"/>
                </a:solidFill>
                <a:latin typeface="Arial" charset="0"/>
                <a:ea typeface="宋体" pitchFamily="2" charset="-122"/>
              </a:endParaRPr>
            </a:p>
          </p:txBody>
        </p:sp>
        <p:sp>
          <p:nvSpPr>
            <p:cNvPr id="402444" name="Rectangle 12"/>
            <p:cNvSpPr>
              <a:spLocks noChangeArrowheads="1"/>
            </p:cNvSpPr>
            <p:nvPr/>
          </p:nvSpPr>
          <p:spPr bwMode="auto">
            <a:xfrm>
              <a:off x="3368675" y="3500179"/>
              <a:ext cx="381000" cy="30315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a:t>
              </a:r>
            </a:p>
          </p:txBody>
        </p:sp>
        <p:sp>
          <p:nvSpPr>
            <p:cNvPr id="402445" name="Rectangle 13"/>
            <p:cNvSpPr>
              <a:spLocks noChangeArrowheads="1"/>
            </p:cNvSpPr>
            <p:nvPr/>
          </p:nvSpPr>
          <p:spPr bwMode="auto">
            <a:xfrm>
              <a:off x="4792663" y="3500179"/>
              <a:ext cx="381000" cy="30315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1</a:t>
              </a:r>
              <a:endParaRPr kumimoji="1" lang="en-US" altLang="zh-CN" sz="2400" b="1">
                <a:solidFill>
                  <a:schemeClr val="tx2"/>
                </a:solidFill>
                <a:latin typeface="Arial" charset="0"/>
                <a:ea typeface="宋体" pitchFamily="2" charset="-122"/>
              </a:endParaRPr>
            </a:p>
          </p:txBody>
        </p:sp>
        <p:sp>
          <p:nvSpPr>
            <p:cNvPr id="402446" name="Rectangle 14"/>
            <p:cNvSpPr>
              <a:spLocks noChangeArrowheads="1"/>
            </p:cNvSpPr>
            <p:nvPr/>
          </p:nvSpPr>
          <p:spPr bwMode="auto">
            <a:xfrm>
              <a:off x="5173663" y="3500179"/>
              <a:ext cx="381000" cy="30315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47" name="Rectangle 15"/>
            <p:cNvSpPr>
              <a:spLocks noChangeArrowheads="1"/>
            </p:cNvSpPr>
            <p:nvPr/>
          </p:nvSpPr>
          <p:spPr bwMode="auto">
            <a:xfrm>
              <a:off x="5554663" y="3500179"/>
              <a:ext cx="381000" cy="30315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t>
              </a:r>
              <a:endParaRPr kumimoji="1" lang="en-US" altLang="zh-CN" sz="2400" b="1">
                <a:solidFill>
                  <a:schemeClr val="tx2"/>
                </a:solidFill>
                <a:latin typeface="Arial" charset="0"/>
                <a:ea typeface="宋体" pitchFamily="2" charset="-122"/>
              </a:endParaRPr>
            </a:p>
          </p:txBody>
        </p:sp>
        <p:sp>
          <p:nvSpPr>
            <p:cNvPr id="402448" name="Rectangle 16"/>
            <p:cNvSpPr>
              <a:spLocks noChangeArrowheads="1"/>
            </p:cNvSpPr>
            <p:nvPr/>
          </p:nvSpPr>
          <p:spPr bwMode="auto">
            <a:xfrm>
              <a:off x="5076825" y="4139825"/>
              <a:ext cx="306388" cy="438071"/>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0</a:t>
              </a:r>
              <a:endParaRPr kumimoji="1" lang="en-US" altLang="zh-CN" sz="2400" b="1">
                <a:solidFill>
                  <a:schemeClr val="tx2"/>
                </a:solidFill>
                <a:latin typeface="Arial" charset="0"/>
                <a:ea typeface="宋体" pitchFamily="2" charset="-122"/>
              </a:endParaRPr>
            </a:p>
          </p:txBody>
        </p:sp>
        <p:sp>
          <p:nvSpPr>
            <p:cNvPr id="402449" name="Rectangle 17"/>
            <p:cNvSpPr>
              <a:spLocks noChangeArrowheads="1"/>
            </p:cNvSpPr>
            <p:nvPr/>
          </p:nvSpPr>
          <p:spPr bwMode="auto">
            <a:xfrm>
              <a:off x="5376863" y="4139825"/>
              <a:ext cx="306387" cy="438071"/>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b</a:t>
              </a:r>
            </a:p>
          </p:txBody>
        </p:sp>
        <p:sp>
          <p:nvSpPr>
            <p:cNvPr id="402450" name="Rectangle 18"/>
            <p:cNvSpPr>
              <a:spLocks noChangeArrowheads="1"/>
            </p:cNvSpPr>
            <p:nvPr/>
          </p:nvSpPr>
          <p:spPr bwMode="auto">
            <a:xfrm>
              <a:off x="6543675" y="4139825"/>
              <a:ext cx="306388" cy="438071"/>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0</a:t>
              </a:r>
              <a:endParaRPr kumimoji="1" lang="en-US" altLang="zh-CN" sz="2400" b="1">
                <a:solidFill>
                  <a:schemeClr val="tx2"/>
                </a:solidFill>
                <a:latin typeface="Arial" charset="0"/>
                <a:ea typeface="宋体" pitchFamily="2" charset="-122"/>
              </a:endParaRPr>
            </a:p>
          </p:txBody>
        </p:sp>
        <p:sp>
          <p:nvSpPr>
            <p:cNvPr id="402451" name="Rectangle 19"/>
            <p:cNvSpPr>
              <a:spLocks noChangeArrowheads="1"/>
            </p:cNvSpPr>
            <p:nvPr/>
          </p:nvSpPr>
          <p:spPr bwMode="auto">
            <a:xfrm>
              <a:off x="6848475" y="4139825"/>
              <a:ext cx="306388" cy="438071"/>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c</a:t>
              </a:r>
            </a:p>
          </p:txBody>
        </p:sp>
        <p:sp>
          <p:nvSpPr>
            <p:cNvPr id="402452" name="Rectangle 20"/>
            <p:cNvSpPr>
              <a:spLocks noChangeArrowheads="1"/>
            </p:cNvSpPr>
            <p:nvPr/>
          </p:nvSpPr>
          <p:spPr bwMode="auto">
            <a:xfrm>
              <a:off x="7978775" y="4139825"/>
              <a:ext cx="306388" cy="438071"/>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0</a:t>
              </a:r>
              <a:endParaRPr kumimoji="1" lang="en-US" altLang="zh-CN" sz="2400" b="1">
                <a:solidFill>
                  <a:schemeClr val="tx2"/>
                </a:solidFill>
                <a:latin typeface="Arial" charset="0"/>
                <a:ea typeface="宋体" pitchFamily="2" charset="-122"/>
              </a:endParaRPr>
            </a:p>
          </p:txBody>
        </p:sp>
        <p:sp>
          <p:nvSpPr>
            <p:cNvPr id="402453" name="Rectangle 21"/>
            <p:cNvSpPr>
              <a:spLocks noChangeArrowheads="1"/>
            </p:cNvSpPr>
            <p:nvPr/>
          </p:nvSpPr>
          <p:spPr bwMode="auto">
            <a:xfrm>
              <a:off x="8283575" y="4139825"/>
              <a:ext cx="306388" cy="438071"/>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d</a:t>
              </a:r>
            </a:p>
          </p:txBody>
        </p:sp>
        <p:sp>
          <p:nvSpPr>
            <p:cNvPr id="402454" name="Rectangle 22"/>
            <p:cNvSpPr>
              <a:spLocks noChangeArrowheads="1"/>
            </p:cNvSpPr>
            <p:nvPr/>
          </p:nvSpPr>
          <p:spPr bwMode="auto">
            <a:xfrm>
              <a:off x="995363" y="4722333"/>
              <a:ext cx="306387" cy="344425"/>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dirty="0">
                  <a:latin typeface="Arial" charset="0"/>
                  <a:ea typeface="宋体" pitchFamily="2" charset="-122"/>
                </a:rPr>
                <a:t>1</a:t>
              </a:r>
              <a:endParaRPr kumimoji="1" lang="en-US" altLang="zh-CN" sz="2400" b="1" dirty="0">
                <a:solidFill>
                  <a:schemeClr val="tx2"/>
                </a:solidFill>
                <a:latin typeface="Arial" charset="0"/>
                <a:ea typeface="宋体" pitchFamily="2" charset="-122"/>
              </a:endParaRPr>
            </a:p>
          </p:txBody>
        </p:sp>
        <p:sp>
          <p:nvSpPr>
            <p:cNvPr id="402455" name="Rectangle 23"/>
            <p:cNvSpPr>
              <a:spLocks noChangeArrowheads="1"/>
            </p:cNvSpPr>
            <p:nvPr/>
          </p:nvSpPr>
          <p:spPr bwMode="auto">
            <a:xfrm>
              <a:off x="1295400" y="4722333"/>
              <a:ext cx="306388" cy="344425"/>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latin typeface="Arial" charset="0"/>
                <a:ea typeface="宋体" pitchFamily="2" charset="-122"/>
              </a:endParaRPr>
            </a:p>
          </p:txBody>
        </p:sp>
        <p:sp>
          <p:nvSpPr>
            <p:cNvPr id="402456" name="Rectangle 24"/>
            <p:cNvSpPr>
              <a:spLocks noChangeArrowheads="1"/>
            </p:cNvSpPr>
            <p:nvPr/>
          </p:nvSpPr>
          <p:spPr bwMode="auto">
            <a:xfrm>
              <a:off x="1601788" y="4722333"/>
              <a:ext cx="306387" cy="344425"/>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t>
              </a:r>
            </a:p>
          </p:txBody>
        </p:sp>
        <p:sp>
          <p:nvSpPr>
            <p:cNvPr id="402457" name="Rectangle 25"/>
            <p:cNvSpPr>
              <a:spLocks noChangeArrowheads="1"/>
            </p:cNvSpPr>
            <p:nvPr/>
          </p:nvSpPr>
          <p:spPr bwMode="auto">
            <a:xfrm>
              <a:off x="2360613" y="5368328"/>
              <a:ext cx="306387" cy="34442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1</a:t>
              </a:r>
              <a:endParaRPr kumimoji="1" lang="en-US" altLang="zh-CN" sz="2400" b="1">
                <a:solidFill>
                  <a:schemeClr val="tx2"/>
                </a:solidFill>
                <a:latin typeface="Arial" charset="0"/>
                <a:ea typeface="宋体" pitchFamily="2" charset="-122"/>
              </a:endParaRPr>
            </a:p>
          </p:txBody>
        </p:sp>
        <p:sp>
          <p:nvSpPr>
            <p:cNvPr id="402458" name="Rectangle 26"/>
            <p:cNvSpPr>
              <a:spLocks noChangeArrowheads="1"/>
            </p:cNvSpPr>
            <p:nvPr/>
          </p:nvSpPr>
          <p:spPr bwMode="auto">
            <a:xfrm>
              <a:off x="2665413" y="5368328"/>
              <a:ext cx="306387" cy="34442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59" name="Rectangle 27"/>
            <p:cNvSpPr>
              <a:spLocks noChangeArrowheads="1"/>
            </p:cNvSpPr>
            <p:nvPr/>
          </p:nvSpPr>
          <p:spPr bwMode="auto">
            <a:xfrm>
              <a:off x="2970213" y="5368328"/>
              <a:ext cx="306387" cy="34442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60" name="Rectangle 28"/>
            <p:cNvSpPr>
              <a:spLocks noChangeArrowheads="1"/>
            </p:cNvSpPr>
            <p:nvPr/>
          </p:nvSpPr>
          <p:spPr bwMode="auto">
            <a:xfrm>
              <a:off x="3656013" y="5368328"/>
              <a:ext cx="306387" cy="34442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1</a:t>
              </a:r>
              <a:endParaRPr kumimoji="1" lang="en-US" altLang="zh-CN" sz="2400" b="1">
                <a:solidFill>
                  <a:schemeClr val="tx2"/>
                </a:solidFill>
                <a:latin typeface="Arial" charset="0"/>
                <a:ea typeface="宋体" pitchFamily="2" charset="-122"/>
              </a:endParaRPr>
            </a:p>
          </p:txBody>
        </p:sp>
        <p:sp>
          <p:nvSpPr>
            <p:cNvPr id="402461" name="Rectangle 29"/>
            <p:cNvSpPr>
              <a:spLocks noChangeArrowheads="1"/>
            </p:cNvSpPr>
            <p:nvPr/>
          </p:nvSpPr>
          <p:spPr bwMode="auto">
            <a:xfrm>
              <a:off x="3960813" y="5368328"/>
              <a:ext cx="306387" cy="34442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62" name="Rectangle 30"/>
            <p:cNvSpPr>
              <a:spLocks noChangeArrowheads="1"/>
            </p:cNvSpPr>
            <p:nvPr/>
          </p:nvSpPr>
          <p:spPr bwMode="auto">
            <a:xfrm>
              <a:off x="4265613" y="5368328"/>
              <a:ext cx="306387" cy="34442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t>
              </a:r>
              <a:endParaRPr kumimoji="1" lang="en-US" altLang="zh-CN" sz="2400" b="1">
                <a:solidFill>
                  <a:schemeClr val="tx2"/>
                </a:solidFill>
                <a:latin typeface="Arial" charset="0"/>
                <a:ea typeface="宋体" pitchFamily="2" charset="-122"/>
              </a:endParaRPr>
            </a:p>
          </p:txBody>
        </p:sp>
        <p:sp>
          <p:nvSpPr>
            <p:cNvPr id="402463" name="Rectangle 31"/>
            <p:cNvSpPr>
              <a:spLocks noChangeArrowheads="1"/>
            </p:cNvSpPr>
            <p:nvPr/>
          </p:nvSpPr>
          <p:spPr bwMode="auto">
            <a:xfrm>
              <a:off x="195263" y="4722333"/>
              <a:ext cx="306387" cy="344425"/>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D</a:t>
              </a:r>
            </a:p>
          </p:txBody>
        </p:sp>
        <p:sp>
          <p:nvSpPr>
            <p:cNvPr id="402464" name="Rectangle 32"/>
            <p:cNvSpPr>
              <a:spLocks noChangeArrowheads="1"/>
            </p:cNvSpPr>
            <p:nvPr/>
          </p:nvSpPr>
          <p:spPr bwMode="auto">
            <a:xfrm>
              <a:off x="6078538" y="4874705"/>
              <a:ext cx="319087" cy="34125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1</a:t>
              </a:r>
              <a:endParaRPr kumimoji="1" lang="en-US" altLang="zh-CN" sz="2400" b="1">
                <a:solidFill>
                  <a:schemeClr val="tx2"/>
                </a:solidFill>
                <a:latin typeface="Arial" charset="0"/>
                <a:ea typeface="宋体" pitchFamily="2" charset="-122"/>
              </a:endParaRPr>
            </a:p>
          </p:txBody>
        </p:sp>
        <p:sp>
          <p:nvSpPr>
            <p:cNvPr id="402465" name="Rectangle 33"/>
            <p:cNvSpPr>
              <a:spLocks noChangeArrowheads="1"/>
            </p:cNvSpPr>
            <p:nvPr/>
          </p:nvSpPr>
          <p:spPr bwMode="auto">
            <a:xfrm>
              <a:off x="6392863" y="4874705"/>
              <a:ext cx="319087" cy="34125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66" name="Rectangle 34"/>
            <p:cNvSpPr>
              <a:spLocks noChangeArrowheads="1"/>
            </p:cNvSpPr>
            <p:nvPr/>
          </p:nvSpPr>
          <p:spPr bwMode="auto">
            <a:xfrm>
              <a:off x="6711950" y="4874705"/>
              <a:ext cx="319088" cy="34125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67" name="Rectangle 35"/>
            <p:cNvSpPr>
              <a:spLocks noChangeArrowheads="1"/>
            </p:cNvSpPr>
            <p:nvPr/>
          </p:nvSpPr>
          <p:spPr bwMode="auto">
            <a:xfrm>
              <a:off x="5292725" y="4874705"/>
              <a:ext cx="319088" cy="341250"/>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E</a:t>
              </a:r>
            </a:p>
          </p:txBody>
        </p:sp>
        <p:sp>
          <p:nvSpPr>
            <p:cNvPr id="402468" name="Rectangle 36"/>
            <p:cNvSpPr>
              <a:spLocks noChangeArrowheads="1"/>
            </p:cNvSpPr>
            <p:nvPr/>
          </p:nvSpPr>
          <p:spPr bwMode="auto">
            <a:xfrm>
              <a:off x="2312988" y="2828788"/>
              <a:ext cx="315912" cy="253954"/>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C</a:t>
              </a:r>
            </a:p>
          </p:txBody>
        </p:sp>
        <p:sp>
          <p:nvSpPr>
            <p:cNvPr id="135208" name="Line 37"/>
            <p:cNvSpPr>
              <a:spLocks noChangeShapeType="1"/>
            </p:cNvSpPr>
            <p:nvPr/>
          </p:nvSpPr>
          <p:spPr bwMode="auto">
            <a:xfrm>
              <a:off x="1514475" y="2970213"/>
              <a:ext cx="6350" cy="5318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09" name="Line 38"/>
            <p:cNvSpPr>
              <a:spLocks noChangeShapeType="1"/>
            </p:cNvSpPr>
            <p:nvPr/>
          </p:nvSpPr>
          <p:spPr bwMode="auto">
            <a:xfrm>
              <a:off x="3571875" y="2970213"/>
              <a:ext cx="1588" cy="5318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10" name="Line 40"/>
            <p:cNvSpPr>
              <a:spLocks noChangeShapeType="1"/>
            </p:cNvSpPr>
            <p:nvPr/>
          </p:nvSpPr>
          <p:spPr bwMode="auto">
            <a:xfrm flipH="1" flipV="1">
              <a:off x="828675" y="3276600"/>
              <a:ext cx="0" cy="1166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11" name="Line 41"/>
            <p:cNvSpPr>
              <a:spLocks noChangeShapeType="1"/>
            </p:cNvSpPr>
            <p:nvPr/>
          </p:nvSpPr>
          <p:spPr bwMode="auto">
            <a:xfrm>
              <a:off x="855663" y="4443413"/>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12" name="Line 42"/>
            <p:cNvSpPr>
              <a:spLocks noChangeShapeType="1"/>
            </p:cNvSpPr>
            <p:nvPr/>
          </p:nvSpPr>
          <p:spPr bwMode="auto">
            <a:xfrm>
              <a:off x="2771750" y="4437140"/>
              <a:ext cx="0" cy="1114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13" name="Line 43"/>
            <p:cNvSpPr>
              <a:spLocks noChangeShapeType="1"/>
            </p:cNvSpPr>
            <p:nvPr/>
          </p:nvSpPr>
          <p:spPr bwMode="auto">
            <a:xfrm flipV="1">
              <a:off x="2809875" y="3236913"/>
              <a:ext cx="1588" cy="876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14" name="Line 45"/>
            <p:cNvSpPr>
              <a:spLocks noChangeShapeType="1"/>
            </p:cNvSpPr>
            <p:nvPr/>
          </p:nvSpPr>
          <p:spPr bwMode="auto">
            <a:xfrm>
              <a:off x="4111625" y="4088985"/>
              <a:ext cx="1588" cy="1458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15" name="Line 46"/>
            <p:cNvSpPr>
              <a:spLocks noChangeShapeType="1"/>
            </p:cNvSpPr>
            <p:nvPr/>
          </p:nvSpPr>
          <p:spPr bwMode="auto">
            <a:xfrm>
              <a:off x="1779588" y="5557838"/>
              <a:ext cx="560387" cy="6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16" name="Line 47"/>
            <p:cNvSpPr>
              <a:spLocks noChangeShapeType="1"/>
            </p:cNvSpPr>
            <p:nvPr/>
          </p:nvSpPr>
          <p:spPr bwMode="auto">
            <a:xfrm>
              <a:off x="3046413" y="5557838"/>
              <a:ext cx="612775" cy="3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17" name="Line 49"/>
            <p:cNvSpPr>
              <a:spLocks noChangeShapeType="1"/>
            </p:cNvSpPr>
            <p:nvPr/>
          </p:nvSpPr>
          <p:spPr bwMode="auto">
            <a:xfrm>
              <a:off x="7918450" y="5818188"/>
              <a:ext cx="1588" cy="417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402485" name="Rectangle 53"/>
            <p:cNvSpPr>
              <a:spLocks noChangeArrowheads="1"/>
            </p:cNvSpPr>
            <p:nvPr/>
          </p:nvSpPr>
          <p:spPr bwMode="auto">
            <a:xfrm>
              <a:off x="252413" y="2071688"/>
              <a:ext cx="265112" cy="565048"/>
            </a:xfrm>
            <a:prstGeom prst="rect">
              <a:avLst/>
            </a:prstGeom>
            <a:noFill/>
            <a:ln>
              <a:noFill/>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a:t>
              </a:r>
            </a:p>
          </p:txBody>
        </p:sp>
        <p:sp>
          <p:nvSpPr>
            <p:cNvPr id="402486" name="Rectangle 54"/>
            <p:cNvSpPr>
              <a:spLocks noChangeArrowheads="1"/>
            </p:cNvSpPr>
            <p:nvPr/>
          </p:nvSpPr>
          <p:spPr bwMode="auto">
            <a:xfrm>
              <a:off x="1585913" y="3501766"/>
              <a:ext cx="311150" cy="30633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t>
              </a:r>
              <a:endParaRPr kumimoji="1" lang="en-US" altLang="zh-CN" sz="2400" b="1">
                <a:solidFill>
                  <a:schemeClr val="tx2"/>
                </a:solidFill>
                <a:latin typeface="Arial" charset="0"/>
                <a:ea typeface="宋体" pitchFamily="2" charset="-122"/>
              </a:endParaRPr>
            </a:p>
          </p:txBody>
        </p:sp>
        <p:sp>
          <p:nvSpPr>
            <p:cNvPr id="402487" name="Rectangle 55"/>
            <p:cNvSpPr>
              <a:spLocks noChangeArrowheads="1"/>
            </p:cNvSpPr>
            <p:nvPr/>
          </p:nvSpPr>
          <p:spPr bwMode="auto">
            <a:xfrm>
              <a:off x="3749675" y="3500179"/>
              <a:ext cx="390525" cy="30315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88" name="Rectangle 56"/>
            <p:cNvSpPr>
              <a:spLocks noChangeArrowheads="1"/>
            </p:cNvSpPr>
            <p:nvPr/>
          </p:nvSpPr>
          <p:spPr bwMode="auto">
            <a:xfrm>
              <a:off x="5691188" y="4138239"/>
              <a:ext cx="306387" cy="442832"/>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89" name="Rectangle 57"/>
            <p:cNvSpPr>
              <a:spLocks noChangeArrowheads="1"/>
            </p:cNvSpPr>
            <p:nvPr/>
          </p:nvSpPr>
          <p:spPr bwMode="auto">
            <a:xfrm>
              <a:off x="7153275" y="4138239"/>
              <a:ext cx="306388" cy="438071"/>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490" name="Rectangle 58"/>
            <p:cNvSpPr>
              <a:spLocks noChangeArrowheads="1"/>
            </p:cNvSpPr>
            <p:nvPr/>
          </p:nvSpPr>
          <p:spPr bwMode="auto">
            <a:xfrm>
              <a:off x="8586788" y="4138239"/>
              <a:ext cx="306387" cy="438071"/>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t>
              </a:r>
            </a:p>
          </p:txBody>
        </p:sp>
        <p:sp>
          <p:nvSpPr>
            <p:cNvPr id="402492" name="Rectangle 60"/>
            <p:cNvSpPr>
              <a:spLocks noChangeArrowheads="1"/>
            </p:cNvSpPr>
            <p:nvPr/>
          </p:nvSpPr>
          <p:spPr bwMode="auto">
            <a:xfrm>
              <a:off x="992188" y="5368328"/>
              <a:ext cx="306387" cy="34442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1</a:t>
              </a:r>
              <a:endParaRPr kumimoji="1" lang="en-US" altLang="zh-CN" sz="2400" b="1">
                <a:solidFill>
                  <a:schemeClr val="tx2"/>
                </a:solidFill>
                <a:latin typeface="Arial" charset="0"/>
                <a:ea typeface="宋体" pitchFamily="2" charset="-122"/>
              </a:endParaRPr>
            </a:p>
          </p:txBody>
        </p:sp>
        <p:sp>
          <p:nvSpPr>
            <p:cNvPr id="402493" name="Rectangle 61"/>
            <p:cNvSpPr>
              <a:spLocks noChangeArrowheads="1"/>
            </p:cNvSpPr>
            <p:nvPr/>
          </p:nvSpPr>
          <p:spPr bwMode="auto">
            <a:xfrm>
              <a:off x="1296988" y="5368328"/>
              <a:ext cx="306387" cy="34442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t>
              </a:r>
            </a:p>
          </p:txBody>
        </p:sp>
        <p:sp>
          <p:nvSpPr>
            <p:cNvPr id="402494" name="Rectangle 62"/>
            <p:cNvSpPr>
              <a:spLocks noChangeArrowheads="1"/>
            </p:cNvSpPr>
            <p:nvPr/>
          </p:nvSpPr>
          <p:spPr bwMode="auto">
            <a:xfrm>
              <a:off x="1601788" y="5368328"/>
              <a:ext cx="306387" cy="34442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135227" name="Line 63"/>
            <p:cNvSpPr>
              <a:spLocks noChangeShapeType="1"/>
            </p:cNvSpPr>
            <p:nvPr/>
          </p:nvSpPr>
          <p:spPr bwMode="auto">
            <a:xfrm>
              <a:off x="1449388" y="4875213"/>
              <a:ext cx="3175" cy="517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402500" name="Rectangle 68"/>
            <p:cNvSpPr>
              <a:spLocks noChangeArrowheads="1"/>
            </p:cNvSpPr>
            <p:nvPr/>
          </p:nvSpPr>
          <p:spPr bwMode="auto">
            <a:xfrm>
              <a:off x="6094413" y="5647677"/>
              <a:ext cx="298450" cy="28093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0</a:t>
              </a:r>
              <a:endParaRPr kumimoji="1" lang="en-US" altLang="zh-CN" sz="2400" b="1">
                <a:solidFill>
                  <a:schemeClr val="tx2"/>
                </a:solidFill>
                <a:latin typeface="Arial" charset="0"/>
                <a:ea typeface="宋体" pitchFamily="2" charset="-122"/>
              </a:endParaRPr>
            </a:p>
          </p:txBody>
        </p:sp>
        <p:sp>
          <p:nvSpPr>
            <p:cNvPr id="402501" name="Rectangle 69"/>
            <p:cNvSpPr>
              <a:spLocks noChangeArrowheads="1"/>
            </p:cNvSpPr>
            <p:nvPr/>
          </p:nvSpPr>
          <p:spPr bwMode="auto">
            <a:xfrm>
              <a:off x="6392863" y="5647677"/>
              <a:ext cx="298450" cy="28093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a:t>
              </a:r>
            </a:p>
          </p:txBody>
        </p:sp>
        <p:sp>
          <p:nvSpPr>
            <p:cNvPr id="402502" name="Rectangle 70"/>
            <p:cNvSpPr>
              <a:spLocks noChangeArrowheads="1"/>
            </p:cNvSpPr>
            <p:nvPr/>
          </p:nvSpPr>
          <p:spPr bwMode="auto">
            <a:xfrm>
              <a:off x="7469188" y="5647677"/>
              <a:ext cx="298450" cy="28093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1</a:t>
              </a:r>
              <a:endParaRPr kumimoji="1" lang="en-US" altLang="zh-CN" sz="2400" b="1">
                <a:solidFill>
                  <a:schemeClr val="tx2"/>
                </a:solidFill>
                <a:latin typeface="Arial" charset="0"/>
                <a:ea typeface="宋体" pitchFamily="2" charset="-122"/>
              </a:endParaRPr>
            </a:p>
          </p:txBody>
        </p:sp>
        <p:sp>
          <p:nvSpPr>
            <p:cNvPr id="402503" name="Rectangle 71"/>
            <p:cNvSpPr>
              <a:spLocks noChangeArrowheads="1"/>
            </p:cNvSpPr>
            <p:nvPr/>
          </p:nvSpPr>
          <p:spPr bwMode="auto">
            <a:xfrm>
              <a:off x="7764463" y="5647677"/>
              <a:ext cx="298450" cy="28093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402504" name="Rectangle 72"/>
            <p:cNvSpPr>
              <a:spLocks noChangeArrowheads="1"/>
            </p:cNvSpPr>
            <p:nvPr/>
          </p:nvSpPr>
          <p:spPr bwMode="auto">
            <a:xfrm>
              <a:off x="8066088" y="5647677"/>
              <a:ext cx="298450" cy="280937"/>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400" b="1">
                  <a:latin typeface="Arial" charset="0"/>
                  <a:ea typeface="宋体" pitchFamily="2" charset="-122"/>
                </a:rPr>
                <a:t>^</a:t>
              </a:r>
              <a:endParaRPr kumimoji="1" lang="en-US" altLang="zh-CN" sz="2400" b="1">
                <a:solidFill>
                  <a:schemeClr val="tx2"/>
                </a:solidFill>
                <a:latin typeface="Arial" charset="0"/>
                <a:ea typeface="宋体" pitchFamily="2" charset="-122"/>
              </a:endParaRPr>
            </a:p>
          </p:txBody>
        </p:sp>
        <p:sp>
          <p:nvSpPr>
            <p:cNvPr id="135233" name="Line 73"/>
            <p:cNvSpPr>
              <a:spLocks noChangeShapeType="1"/>
            </p:cNvSpPr>
            <p:nvPr/>
          </p:nvSpPr>
          <p:spPr bwMode="auto">
            <a:xfrm flipH="1" flipV="1">
              <a:off x="5940425" y="5393568"/>
              <a:ext cx="11113" cy="862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135234" name="Line 74"/>
            <p:cNvSpPr>
              <a:spLocks noChangeShapeType="1"/>
            </p:cNvSpPr>
            <p:nvPr/>
          </p:nvSpPr>
          <p:spPr bwMode="auto">
            <a:xfrm>
              <a:off x="5962650" y="6235700"/>
              <a:ext cx="19558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402507" name="Rectangle 75"/>
            <p:cNvSpPr>
              <a:spLocks noChangeArrowheads="1"/>
            </p:cNvSpPr>
            <p:nvPr/>
          </p:nvSpPr>
          <p:spPr bwMode="auto">
            <a:xfrm>
              <a:off x="6692900" y="5649265"/>
              <a:ext cx="298450" cy="280936"/>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endParaRPr kumimoji="1" lang="zh-CN" altLang="zh-CN" sz="2400" b="1">
                <a:solidFill>
                  <a:schemeClr val="tx2"/>
                </a:solidFill>
                <a:latin typeface="Arial" charset="0"/>
                <a:ea typeface="宋体" pitchFamily="2" charset="-122"/>
              </a:endParaRPr>
            </a:p>
          </p:txBody>
        </p:sp>
        <p:sp>
          <p:nvSpPr>
            <p:cNvPr id="135236" name="Line 76"/>
            <p:cNvSpPr>
              <a:spLocks noChangeShapeType="1"/>
            </p:cNvSpPr>
            <p:nvPr/>
          </p:nvSpPr>
          <p:spPr bwMode="auto">
            <a:xfrm>
              <a:off x="5951538" y="5408613"/>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35237" name="Line 83"/>
            <p:cNvSpPr>
              <a:spLocks noChangeShapeType="1"/>
            </p:cNvSpPr>
            <p:nvPr/>
          </p:nvSpPr>
          <p:spPr bwMode="auto">
            <a:xfrm>
              <a:off x="539750" y="2349500"/>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2516" name="Rectangle 84"/>
            <p:cNvSpPr>
              <a:spLocks noChangeArrowheads="1"/>
            </p:cNvSpPr>
            <p:nvPr/>
          </p:nvSpPr>
          <p:spPr bwMode="auto">
            <a:xfrm>
              <a:off x="1044575" y="2205014"/>
              <a:ext cx="293688" cy="277762"/>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1</a:t>
              </a:r>
              <a:endParaRPr kumimoji="1" lang="en-US" altLang="zh-CN" sz="2000" b="1">
                <a:solidFill>
                  <a:schemeClr val="tx2"/>
                </a:solidFill>
                <a:latin typeface="Arial" charset="0"/>
                <a:ea typeface="宋体" pitchFamily="2" charset="-122"/>
              </a:endParaRPr>
            </a:p>
          </p:txBody>
        </p:sp>
        <p:sp>
          <p:nvSpPr>
            <p:cNvPr id="402517" name="Rectangle 85"/>
            <p:cNvSpPr>
              <a:spLocks noChangeArrowheads="1"/>
            </p:cNvSpPr>
            <p:nvPr/>
          </p:nvSpPr>
          <p:spPr bwMode="auto">
            <a:xfrm>
              <a:off x="1338263" y="2205014"/>
              <a:ext cx="292100" cy="277762"/>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t>
              </a:r>
            </a:p>
          </p:txBody>
        </p:sp>
        <p:sp>
          <p:nvSpPr>
            <p:cNvPr id="402518" name="Rectangle 86"/>
            <p:cNvSpPr>
              <a:spLocks noChangeArrowheads="1"/>
            </p:cNvSpPr>
            <p:nvPr/>
          </p:nvSpPr>
          <p:spPr bwMode="auto">
            <a:xfrm>
              <a:off x="1630363" y="2205014"/>
              <a:ext cx="292100" cy="277762"/>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5E1"/>
                      </a:gs>
                      <a:gs pos="50000">
                        <a:schemeClr val="hlink"/>
                      </a:gs>
                      <a:gs pos="100000">
                        <a:srgbClr val="FFF5E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kumimoji="1" lang="en-US" altLang="zh-CN" sz="2000" b="1">
                  <a:latin typeface="Arial" charset="0"/>
                  <a:ea typeface="宋体" pitchFamily="2" charset="-122"/>
                </a:rPr>
                <a:t>^</a:t>
              </a:r>
              <a:endParaRPr kumimoji="1" lang="en-US" altLang="zh-CN" sz="2000" b="1">
                <a:solidFill>
                  <a:schemeClr val="tx2"/>
                </a:solidFill>
                <a:latin typeface="Arial" charset="0"/>
                <a:ea typeface="宋体" pitchFamily="2" charset="-122"/>
              </a:endParaRPr>
            </a:p>
          </p:txBody>
        </p:sp>
        <p:sp>
          <p:nvSpPr>
            <p:cNvPr id="135241" name="Line 87"/>
            <p:cNvSpPr>
              <a:spLocks noChangeShapeType="1"/>
            </p:cNvSpPr>
            <p:nvPr/>
          </p:nvSpPr>
          <p:spPr bwMode="auto">
            <a:xfrm>
              <a:off x="565150" y="2959100"/>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2" name="Line 88"/>
            <p:cNvSpPr>
              <a:spLocks noChangeShapeType="1"/>
            </p:cNvSpPr>
            <p:nvPr/>
          </p:nvSpPr>
          <p:spPr bwMode="auto">
            <a:xfrm>
              <a:off x="2581275" y="2962275"/>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3" name="Line 89"/>
            <p:cNvSpPr>
              <a:spLocks noChangeShapeType="1"/>
            </p:cNvSpPr>
            <p:nvPr/>
          </p:nvSpPr>
          <p:spPr bwMode="auto">
            <a:xfrm>
              <a:off x="828675" y="3284538"/>
              <a:ext cx="719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4" name="Line 90"/>
            <p:cNvSpPr>
              <a:spLocks noChangeShapeType="1"/>
            </p:cNvSpPr>
            <p:nvPr/>
          </p:nvSpPr>
          <p:spPr bwMode="auto">
            <a:xfrm>
              <a:off x="2794000" y="3259138"/>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5" name="Line 91"/>
            <p:cNvSpPr>
              <a:spLocks noChangeShapeType="1"/>
            </p:cNvSpPr>
            <p:nvPr/>
          </p:nvSpPr>
          <p:spPr bwMode="auto">
            <a:xfrm>
              <a:off x="3995738" y="3644900"/>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6" name="Line 92"/>
            <p:cNvSpPr>
              <a:spLocks noChangeShapeType="1"/>
            </p:cNvSpPr>
            <p:nvPr/>
          </p:nvSpPr>
          <p:spPr bwMode="auto">
            <a:xfrm>
              <a:off x="5364163" y="3573463"/>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7" name="Line 93"/>
            <p:cNvSpPr>
              <a:spLocks noChangeShapeType="1"/>
            </p:cNvSpPr>
            <p:nvPr/>
          </p:nvSpPr>
          <p:spPr bwMode="auto">
            <a:xfrm>
              <a:off x="5868988" y="4365625"/>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8" name="Line 94"/>
            <p:cNvSpPr>
              <a:spLocks noChangeShapeType="1"/>
            </p:cNvSpPr>
            <p:nvPr/>
          </p:nvSpPr>
          <p:spPr bwMode="auto">
            <a:xfrm>
              <a:off x="7308850" y="4365625"/>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9" name="Line 95"/>
            <p:cNvSpPr>
              <a:spLocks noChangeShapeType="1"/>
            </p:cNvSpPr>
            <p:nvPr/>
          </p:nvSpPr>
          <p:spPr bwMode="auto">
            <a:xfrm>
              <a:off x="6804025" y="5799138"/>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0" name="Line 96"/>
            <p:cNvSpPr>
              <a:spLocks noChangeShapeType="1"/>
            </p:cNvSpPr>
            <p:nvPr/>
          </p:nvSpPr>
          <p:spPr bwMode="auto">
            <a:xfrm>
              <a:off x="6588125" y="5084763"/>
              <a:ext cx="0" cy="577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1" name="Line 97"/>
            <p:cNvSpPr>
              <a:spLocks noChangeShapeType="1"/>
            </p:cNvSpPr>
            <p:nvPr/>
          </p:nvSpPr>
          <p:spPr bwMode="auto">
            <a:xfrm>
              <a:off x="482600" y="4868863"/>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2" name="Line 98"/>
            <p:cNvSpPr>
              <a:spLocks noChangeShapeType="1"/>
            </p:cNvSpPr>
            <p:nvPr/>
          </p:nvSpPr>
          <p:spPr bwMode="auto">
            <a:xfrm>
              <a:off x="2797175" y="4096580"/>
              <a:ext cx="1296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3" name="Line 99"/>
            <p:cNvSpPr>
              <a:spLocks noChangeShapeType="1"/>
            </p:cNvSpPr>
            <p:nvPr/>
          </p:nvSpPr>
          <p:spPr bwMode="auto">
            <a:xfrm>
              <a:off x="5572125" y="5059363"/>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23850" y="333375"/>
            <a:ext cx="8515350"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en-US" altLang="zh-CN" sz="2800">
                <a:ea typeface="楷体_GB2312" pitchFamily="49" charset="-122"/>
              </a:rPr>
              <a:t>Assign(&amp;A, e, index1, ..., indexn)</a:t>
            </a:r>
          </a:p>
          <a:p>
            <a:pPr eaLnBrk="1" hangingPunct="1">
              <a:lnSpc>
                <a:spcPct val="125000"/>
              </a:lnSpc>
            </a:pPr>
            <a:r>
              <a:rPr kumimoji="1" lang="en-US" altLang="zh-CN" sz="2800" b="1">
                <a:solidFill>
                  <a:srgbClr val="990033"/>
                </a:solidFill>
                <a:ea typeface="楷体_GB2312" pitchFamily="49" charset="-122"/>
              </a:rPr>
              <a:t>  </a:t>
            </a:r>
            <a:r>
              <a:rPr kumimoji="1" lang="zh-CN" altLang="en-US" sz="2800" b="1">
                <a:solidFill>
                  <a:srgbClr val="990033"/>
                </a:solidFill>
                <a:ea typeface="楷体_GB2312" pitchFamily="49" charset="-122"/>
              </a:rPr>
              <a:t>初始条件：</a:t>
            </a:r>
            <a:r>
              <a:rPr kumimoji="1" lang="en-US" altLang="zh-CN" sz="2800">
                <a:ea typeface="楷体_GB2312" pitchFamily="49" charset="-122"/>
              </a:rPr>
              <a:t>A</a:t>
            </a:r>
            <a:r>
              <a:rPr kumimoji="1" lang="zh-CN" altLang="en-US" sz="2800">
                <a:ea typeface="楷体_GB2312" pitchFamily="49" charset="-122"/>
              </a:rPr>
              <a:t>是</a:t>
            </a:r>
            <a:r>
              <a:rPr kumimoji="1" lang="en-US" altLang="zh-CN" sz="2800">
                <a:ea typeface="楷体_GB2312" pitchFamily="49" charset="-122"/>
              </a:rPr>
              <a:t>n</a:t>
            </a:r>
            <a:r>
              <a:rPr kumimoji="1" lang="zh-CN" altLang="en-US" sz="2800">
                <a:ea typeface="楷体_GB2312" pitchFamily="49" charset="-122"/>
              </a:rPr>
              <a:t>维数组，</a:t>
            </a:r>
            <a:r>
              <a:rPr kumimoji="1" lang="en-US" altLang="zh-CN" sz="2800">
                <a:ea typeface="楷体_GB2312" pitchFamily="49" charset="-122"/>
              </a:rPr>
              <a:t>e</a:t>
            </a:r>
            <a:r>
              <a:rPr kumimoji="1" lang="zh-CN" altLang="en-US" sz="2800">
                <a:ea typeface="楷体_GB2312" pitchFamily="49" charset="-122"/>
              </a:rPr>
              <a:t>为元素变量，随后是</a:t>
            </a:r>
            <a:r>
              <a:rPr kumimoji="1" lang="en-US" altLang="zh-CN" sz="2800">
                <a:ea typeface="楷体_GB2312" pitchFamily="49" charset="-122"/>
              </a:rPr>
              <a:t>n </a:t>
            </a:r>
            <a:r>
              <a:rPr kumimoji="1" lang="zh-CN" altLang="en-US" sz="2800">
                <a:ea typeface="楷体_GB2312" pitchFamily="49" charset="-122"/>
              </a:rPr>
              <a:t>个</a:t>
            </a:r>
          </a:p>
          <a:p>
            <a:pPr eaLnBrk="1" hangingPunct="1">
              <a:lnSpc>
                <a:spcPct val="125000"/>
              </a:lnSpc>
            </a:pPr>
            <a:r>
              <a:rPr kumimoji="1" lang="zh-CN" altLang="en-US" sz="2800">
                <a:ea typeface="楷体_GB2312" pitchFamily="49" charset="-122"/>
              </a:rPr>
              <a:t>                      下标值。</a:t>
            </a:r>
            <a:r>
              <a:rPr kumimoji="1" lang="zh-CN" altLang="en-US" sz="2800" b="1">
                <a:solidFill>
                  <a:srgbClr val="990033"/>
                </a:solidFill>
                <a:ea typeface="楷体_GB2312" pitchFamily="49" charset="-122"/>
              </a:rPr>
              <a:t/>
            </a:r>
            <a:br>
              <a:rPr kumimoji="1" lang="zh-CN" altLang="en-US" sz="2800" b="1">
                <a:solidFill>
                  <a:srgbClr val="990033"/>
                </a:solidFill>
                <a:ea typeface="楷体_GB2312" pitchFamily="49" charset="-122"/>
              </a:rPr>
            </a:br>
            <a:r>
              <a:rPr kumimoji="1" lang="zh-CN" altLang="en-US" sz="2800" b="1">
                <a:solidFill>
                  <a:srgbClr val="990033"/>
                </a:solidFill>
                <a:ea typeface="楷体_GB2312" pitchFamily="49" charset="-122"/>
              </a:rPr>
              <a:t>  操作结果：</a:t>
            </a:r>
            <a:r>
              <a:rPr kumimoji="1" lang="zh-CN" altLang="en-US" sz="2800">
                <a:ea typeface="楷体_GB2312" pitchFamily="49" charset="-122"/>
              </a:rPr>
              <a:t>若下标不超界，则将</a:t>
            </a:r>
            <a:r>
              <a:rPr kumimoji="1" lang="en-US" altLang="zh-CN" sz="2800">
                <a:ea typeface="楷体_GB2312" pitchFamily="49" charset="-122"/>
              </a:rPr>
              <a:t>e</a:t>
            </a:r>
            <a:r>
              <a:rPr kumimoji="1" lang="zh-CN" altLang="en-US" sz="2800">
                <a:ea typeface="楷体_GB2312" pitchFamily="49" charset="-122"/>
              </a:rPr>
              <a:t>的值赋给所指定的</a:t>
            </a:r>
          </a:p>
          <a:p>
            <a:pPr eaLnBrk="1" hangingPunct="1">
              <a:lnSpc>
                <a:spcPct val="125000"/>
              </a:lnSpc>
            </a:pPr>
            <a:r>
              <a:rPr kumimoji="1" lang="zh-CN" altLang="en-US" sz="2800">
                <a:ea typeface="楷体_GB2312" pitchFamily="49" charset="-122"/>
              </a:rPr>
              <a:t>                      </a:t>
            </a:r>
            <a:r>
              <a:rPr kumimoji="1" lang="en-US" altLang="zh-CN" sz="2800">
                <a:ea typeface="楷体_GB2312" pitchFamily="49" charset="-122"/>
              </a:rPr>
              <a:t>A</a:t>
            </a:r>
            <a:r>
              <a:rPr kumimoji="1" lang="zh-CN" altLang="en-US" sz="2800">
                <a:ea typeface="楷体_GB2312" pitchFamily="49" charset="-122"/>
              </a:rPr>
              <a:t>的元素，并返回</a:t>
            </a:r>
            <a:r>
              <a:rPr kumimoji="1" lang="en-US" altLang="zh-CN" sz="2800">
                <a:ea typeface="楷体_GB2312" pitchFamily="49" charset="-122"/>
              </a:rPr>
              <a:t>OK</a:t>
            </a:r>
            <a:r>
              <a:rPr kumimoji="1" lang="zh-CN" altLang="en-US" sz="2800">
                <a:ea typeface="楷体_GB2312" pitchFamily="49" charset="-122"/>
              </a:rPr>
              <a:t>。</a:t>
            </a:r>
          </a:p>
        </p:txBody>
      </p:sp>
    </p:spTree>
  </p:cSld>
  <p:clrMapOvr>
    <a:masterClrMapping/>
  </p:clrMapOvr>
  <p:transition>
    <p:strips dir="l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Text Box 4"/>
          <p:cNvSpPr txBox="1">
            <a:spLocks noChangeArrowheads="1"/>
          </p:cNvSpPr>
          <p:nvPr/>
        </p:nvSpPr>
        <p:spPr bwMode="auto">
          <a:xfrm>
            <a:off x="250825" y="401638"/>
            <a:ext cx="8137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比较广义表和线性表的结构特点：</a:t>
            </a:r>
          </a:p>
        </p:txBody>
      </p:sp>
      <p:sp>
        <p:nvSpPr>
          <p:cNvPr id="136195" name="Text Box 5"/>
          <p:cNvSpPr txBox="1">
            <a:spLocks noChangeArrowheads="1"/>
          </p:cNvSpPr>
          <p:nvPr/>
        </p:nvSpPr>
        <p:spPr bwMode="auto">
          <a:xfrm>
            <a:off x="395288" y="1193800"/>
            <a:ext cx="46085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相似点：都是链表结构</a:t>
            </a:r>
          </a:p>
        </p:txBody>
      </p:sp>
      <p:sp>
        <p:nvSpPr>
          <p:cNvPr id="136196" name="Text Box 6"/>
          <p:cNvSpPr txBox="1">
            <a:spLocks noChangeArrowheads="1"/>
          </p:cNvSpPr>
          <p:nvPr/>
        </p:nvSpPr>
        <p:spPr bwMode="auto">
          <a:xfrm>
            <a:off x="395288" y="1985963"/>
            <a:ext cx="4608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3200" b="1">
                <a:ea typeface="楷体_GB2312" pitchFamily="49" charset="-122"/>
              </a:rPr>
              <a:t>不同点：</a:t>
            </a:r>
          </a:p>
        </p:txBody>
      </p:sp>
      <p:sp>
        <p:nvSpPr>
          <p:cNvPr id="136197" name="Text Box 7"/>
          <p:cNvSpPr txBox="1">
            <a:spLocks noChangeArrowheads="1"/>
          </p:cNvSpPr>
          <p:nvPr/>
        </p:nvSpPr>
        <p:spPr bwMode="auto">
          <a:xfrm>
            <a:off x="323850" y="3716338"/>
            <a:ext cx="84978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ea typeface="楷体_GB2312" pitchFamily="49" charset="-122"/>
              </a:rPr>
              <a:t>2</a:t>
            </a:r>
            <a:r>
              <a:rPr lang="zh-CN" altLang="en-US" sz="3200" b="1">
                <a:ea typeface="楷体_GB2312" pitchFamily="49" charset="-122"/>
              </a:rPr>
              <a:t>、删除时，不仅要删除原子结点，还要删除相应的表结点。</a:t>
            </a:r>
          </a:p>
        </p:txBody>
      </p:sp>
      <p:sp>
        <p:nvSpPr>
          <p:cNvPr id="136198" name="Text Box 8"/>
          <p:cNvSpPr txBox="1">
            <a:spLocks noChangeArrowheads="1"/>
          </p:cNvSpPr>
          <p:nvPr/>
        </p:nvSpPr>
        <p:spPr bwMode="auto">
          <a:xfrm>
            <a:off x="323850" y="2852738"/>
            <a:ext cx="8497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ea typeface="楷体_GB2312" pitchFamily="49" charset="-122"/>
              </a:rPr>
              <a:t>1</a:t>
            </a:r>
            <a:r>
              <a:rPr lang="zh-CN" altLang="en-US" sz="3200" b="1">
                <a:ea typeface="楷体_GB2312" pitchFamily="49" charset="-122"/>
              </a:rPr>
              <a:t>、广义表的数据元素还可能是广义表；</a:t>
            </a:r>
          </a:p>
        </p:txBody>
      </p:sp>
    </p:spTree>
  </p:cSld>
  <p:clrMapOvr>
    <a:masterClrMapping/>
  </p:clrMapOvr>
  <p:transition>
    <p:strips dir="l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4"/>
          <p:cNvSpPr>
            <a:spLocks noRot="1" noChangeArrowheads="1"/>
          </p:cNvSpPr>
          <p:nvPr/>
        </p:nvSpPr>
        <p:spPr bwMode="auto">
          <a:xfrm>
            <a:off x="250825" y="333375"/>
            <a:ext cx="69484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ea typeface="楷体_GB2312" pitchFamily="49" charset="-122"/>
              </a:rPr>
              <a:t>例</a:t>
            </a:r>
            <a:r>
              <a:rPr kumimoji="1" lang="en-US" altLang="zh-CN" sz="3200" b="1">
                <a:ea typeface="楷体_GB2312" pitchFamily="49" charset="-122"/>
              </a:rPr>
              <a:t>3</a:t>
            </a:r>
            <a:r>
              <a:rPr kumimoji="1" lang="zh-CN" altLang="en-US" sz="3200" b="1">
                <a:ea typeface="楷体_GB2312" pitchFamily="49" charset="-122"/>
              </a:rPr>
              <a:t>：画出下列广义表的图形表示</a:t>
            </a:r>
          </a:p>
        </p:txBody>
      </p:sp>
      <p:sp>
        <p:nvSpPr>
          <p:cNvPr id="137219" name="Rectangle 5"/>
          <p:cNvSpPr>
            <a:spLocks noRot="1" noChangeArrowheads="1"/>
          </p:cNvSpPr>
          <p:nvPr/>
        </p:nvSpPr>
        <p:spPr bwMode="auto">
          <a:xfrm>
            <a:off x="323850" y="1123950"/>
            <a:ext cx="69484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ea typeface="楷体_GB2312" pitchFamily="49" charset="-122"/>
              </a:rPr>
              <a:t>（</a:t>
            </a:r>
            <a:r>
              <a:rPr kumimoji="1" lang="en-US" altLang="zh-CN" sz="3200" b="1">
                <a:ea typeface="楷体_GB2312" pitchFamily="49" charset="-122"/>
              </a:rPr>
              <a:t>1</a:t>
            </a:r>
            <a:r>
              <a:rPr kumimoji="1" lang="zh-CN" altLang="en-US" sz="3200" b="1">
                <a:ea typeface="楷体_GB2312" pitchFamily="49" charset="-122"/>
              </a:rPr>
              <a:t>）</a:t>
            </a:r>
            <a:r>
              <a:rPr kumimoji="1" lang="en-US" altLang="zh-CN" sz="3200" b="1">
                <a:ea typeface="楷体_GB2312" pitchFamily="49" charset="-122"/>
              </a:rPr>
              <a:t>A(a, B(b,d), C(e, B(b,d), L(f,g) ) )</a:t>
            </a:r>
          </a:p>
        </p:txBody>
      </p:sp>
      <p:sp>
        <p:nvSpPr>
          <p:cNvPr id="137220" name="Rectangle 6"/>
          <p:cNvSpPr>
            <a:spLocks noRot="1" noChangeArrowheads="1"/>
          </p:cNvSpPr>
          <p:nvPr/>
        </p:nvSpPr>
        <p:spPr bwMode="auto">
          <a:xfrm>
            <a:off x="395288" y="1960563"/>
            <a:ext cx="69484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ea typeface="楷体_GB2312" pitchFamily="49" charset="-122"/>
              </a:rPr>
              <a:t>（</a:t>
            </a:r>
            <a:r>
              <a:rPr kumimoji="1" lang="en-US" altLang="zh-CN" sz="3200" b="1">
                <a:ea typeface="楷体_GB2312" pitchFamily="49" charset="-122"/>
              </a:rPr>
              <a:t>2</a:t>
            </a:r>
            <a:r>
              <a:rPr kumimoji="1" lang="zh-CN" altLang="en-US" sz="3200" b="1">
                <a:ea typeface="楷体_GB2312" pitchFamily="49" charset="-122"/>
              </a:rPr>
              <a:t>）</a:t>
            </a:r>
            <a:r>
              <a:rPr kumimoji="1" lang="en-US" altLang="zh-CN" sz="3200" b="1">
                <a:ea typeface="楷体_GB2312" pitchFamily="49" charset="-122"/>
              </a:rPr>
              <a:t>A(a, B(b,A) )</a:t>
            </a:r>
          </a:p>
        </p:txBody>
      </p:sp>
      <p:grpSp>
        <p:nvGrpSpPr>
          <p:cNvPr id="277528" name="Group 24"/>
          <p:cNvGrpSpPr>
            <a:grpSpLocks/>
          </p:cNvGrpSpPr>
          <p:nvPr/>
        </p:nvGrpSpPr>
        <p:grpSpPr bwMode="auto">
          <a:xfrm>
            <a:off x="395288" y="2997200"/>
            <a:ext cx="3240087" cy="3303588"/>
            <a:chOff x="249" y="1888"/>
            <a:chExt cx="2041" cy="2081"/>
          </a:xfrm>
        </p:grpSpPr>
        <p:sp>
          <p:nvSpPr>
            <p:cNvPr id="137231" name="Oval 7"/>
            <p:cNvSpPr>
              <a:spLocks noChangeArrowheads="1"/>
            </p:cNvSpPr>
            <p:nvPr/>
          </p:nvSpPr>
          <p:spPr bwMode="auto">
            <a:xfrm>
              <a:off x="748" y="1888"/>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137232" name="Oval 8"/>
            <p:cNvSpPr>
              <a:spLocks noChangeArrowheads="1"/>
            </p:cNvSpPr>
            <p:nvPr/>
          </p:nvSpPr>
          <p:spPr bwMode="auto">
            <a:xfrm>
              <a:off x="249" y="2477"/>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137233" name="Oval 9"/>
            <p:cNvSpPr>
              <a:spLocks noChangeArrowheads="1"/>
            </p:cNvSpPr>
            <p:nvPr/>
          </p:nvSpPr>
          <p:spPr bwMode="auto">
            <a:xfrm>
              <a:off x="793" y="2477"/>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137234" name="Oval 10"/>
            <p:cNvSpPr>
              <a:spLocks noChangeArrowheads="1"/>
            </p:cNvSpPr>
            <p:nvPr/>
          </p:nvSpPr>
          <p:spPr bwMode="auto">
            <a:xfrm>
              <a:off x="1428" y="2477"/>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137235" name="Line 11"/>
            <p:cNvSpPr>
              <a:spLocks noChangeShapeType="1"/>
            </p:cNvSpPr>
            <p:nvPr/>
          </p:nvSpPr>
          <p:spPr bwMode="auto">
            <a:xfrm flipH="1">
              <a:off x="431" y="2069"/>
              <a:ext cx="317" cy="40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6" name="Line 12"/>
            <p:cNvSpPr>
              <a:spLocks noChangeShapeType="1"/>
            </p:cNvSpPr>
            <p:nvPr/>
          </p:nvSpPr>
          <p:spPr bwMode="auto">
            <a:xfrm>
              <a:off x="884" y="2115"/>
              <a:ext cx="0" cy="317"/>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7" name="Line 13"/>
            <p:cNvSpPr>
              <a:spLocks noChangeShapeType="1"/>
            </p:cNvSpPr>
            <p:nvPr/>
          </p:nvSpPr>
          <p:spPr bwMode="auto">
            <a:xfrm>
              <a:off x="975" y="2069"/>
              <a:ext cx="499" cy="363"/>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8" name="Line 14"/>
            <p:cNvSpPr>
              <a:spLocks noChangeShapeType="1"/>
            </p:cNvSpPr>
            <p:nvPr/>
          </p:nvSpPr>
          <p:spPr bwMode="auto">
            <a:xfrm flipH="1">
              <a:off x="1020" y="2614"/>
              <a:ext cx="40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9" name="Oval 15"/>
            <p:cNvSpPr>
              <a:spLocks noChangeArrowheads="1"/>
            </p:cNvSpPr>
            <p:nvPr/>
          </p:nvSpPr>
          <p:spPr bwMode="auto">
            <a:xfrm>
              <a:off x="1111" y="3112"/>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137240" name="Oval 16"/>
            <p:cNvSpPr>
              <a:spLocks noChangeArrowheads="1"/>
            </p:cNvSpPr>
            <p:nvPr/>
          </p:nvSpPr>
          <p:spPr bwMode="auto">
            <a:xfrm>
              <a:off x="1746" y="3112"/>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L</a:t>
              </a:r>
            </a:p>
          </p:txBody>
        </p:sp>
        <p:sp>
          <p:nvSpPr>
            <p:cNvPr id="137241" name="Line 18"/>
            <p:cNvSpPr>
              <a:spLocks noChangeShapeType="1"/>
            </p:cNvSpPr>
            <p:nvPr/>
          </p:nvSpPr>
          <p:spPr bwMode="auto">
            <a:xfrm flipH="1">
              <a:off x="1247" y="2704"/>
              <a:ext cx="272" cy="40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2" name="Line 19"/>
            <p:cNvSpPr>
              <a:spLocks noChangeShapeType="1"/>
            </p:cNvSpPr>
            <p:nvPr/>
          </p:nvSpPr>
          <p:spPr bwMode="auto">
            <a:xfrm>
              <a:off x="1610" y="2704"/>
              <a:ext cx="227" cy="40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3" name="Oval 20"/>
            <p:cNvSpPr>
              <a:spLocks noChangeArrowheads="1"/>
            </p:cNvSpPr>
            <p:nvPr/>
          </p:nvSpPr>
          <p:spPr bwMode="auto">
            <a:xfrm>
              <a:off x="1428" y="3742"/>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a:t>
              </a:r>
            </a:p>
          </p:txBody>
        </p:sp>
        <p:sp>
          <p:nvSpPr>
            <p:cNvPr id="137244" name="Oval 21"/>
            <p:cNvSpPr>
              <a:spLocks noChangeArrowheads="1"/>
            </p:cNvSpPr>
            <p:nvPr/>
          </p:nvSpPr>
          <p:spPr bwMode="auto">
            <a:xfrm>
              <a:off x="2063" y="3742"/>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g</a:t>
              </a:r>
            </a:p>
          </p:txBody>
        </p:sp>
        <p:sp>
          <p:nvSpPr>
            <p:cNvPr id="137245" name="Line 22"/>
            <p:cNvSpPr>
              <a:spLocks noChangeShapeType="1"/>
            </p:cNvSpPr>
            <p:nvPr/>
          </p:nvSpPr>
          <p:spPr bwMode="auto">
            <a:xfrm flipH="1">
              <a:off x="1564" y="3334"/>
              <a:ext cx="272" cy="40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6" name="Line 23"/>
            <p:cNvSpPr>
              <a:spLocks noChangeShapeType="1"/>
            </p:cNvSpPr>
            <p:nvPr/>
          </p:nvSpPr>
          <p:spPr bwMode="auto">
            <a:xfrm>
              <a:off x="1927" y="3334"/>
              <a:ext cx="227" cy="40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7547" name="Group 43"/>
          <p:cNvGrpSpPr>
            <a:grpSpLocks/>
          </p:cNvGrpSpPr>
          <p:nvPr/>
        </p:nvGrpSpPr>
        <p:grpSpPr bwMode="auto">
          <a:xfrm>
            <a:off x="4572000" y="3033713"/>
            <a:ext cx="2400300" cy="2411412"/>
            <a:chOff x="2880" y="1412"/>
            <a:chExt cx="1512" cy="1519"/>
          </a:xfrm>
        </p:grpSpPr>
        <p:sp>
          <p:nvSpPr>
            <p:cNvPr id="137223" name="Oval 26"/>
            <p:cNvSpPr>
              <a:spLocks noChangeArrowheads="1"/>
            </p:cNvSpPr>
            <p:nvPr/>
          </p:nvSpPr>
          <p:spPr bwMode="auto">
            <a:xfrm>
              <a:off x="3379" y="1480"/>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137224" name="Oval 27"/>
            <p:cNvSpPr>
              <a:spLocks noChangeArrowheads="1"/>
            </p:cNvSpPr>
            <p:nvPr/>
          </p:nvSpPr>
          <p:spPr bwMode="auto">
            <a:xfrm>
              <a:off x="2880" y="2069"/>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137225" name="Oval 29"/>
            <p:cNvSpPr>
              <a:spLocks noChangeArrowheads="1"/>
            </p:cNvSpPr>
            <p:nvPr/>
          </p:nvSpPr>
          <p:spPr bwMode="auto">
            <a:xfrm>
              <a:off x="4059" y="2069"/>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137226" name="Line 30"/>
            <p:cNvSpPr>
              <a:spLocks noChangeShapeType="1"/>
            </p:cNvSpPr>
            <p:nvPr/>
          </p:nvSpPr>
          <p:spPr bwMode="auto">
            <a:xfrm flipH="1">
              <a:off x="3062" y="1661"/>
              <a:ext cx="317" cy="40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7" name="Line 32"/>
            <p:cNvSpPr>
              <a:spLocks noChangeShapeType="1"/>
            </p:cNvSpPr>
            <p:nvPr/>
          </p:nvSpPr>
          <p:spPr bwMode="auto">
            <a:xfrm>
              <a:off x="3606" y="1661"/>
              <a:ext cx="499" cy="363"/>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8" name="Oval 34"/>
            <p:cNvSpPr>
              <a:spLocks noChangeArrowheads="1"/>
            </p:cNvSpPr>
            <p:nvPr/>
          </p:nvSpPr>
          <p:spPr bwMode="auto">
            <a:xfrm>
              <a:off x="3742" y="2704"/>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137229" name="Line 36"/>
            <p:cNvSpPr>
              <a:spLocks noChangeShapeType="1"/>
            </p:cNvSpPr>
            <p:nvPr/>
          </p:nvSpPr>
          <p:spPr bwMode="auto">
            <a:xfrm flipH="1">
              <a:off x="3878" y="2296"/>
              <a:ext cx="272" cy="40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0" name="Freeform 42"/>
            <p:cNvSpPr>
              <a:spLocks/>
            </p:cNvSpPr>
            <p:nvPr/>
          </p:nvSpPr>
          <p:spPr bwMode="auto">
            <a:xfrm>
              <a:off x="3560" y="1412"/>
              <a:ext cx="832" cy="657"/>
            </a:xfrm>
            <a:custGeom>
              <a:avLst/>
              <a:gdLst>
                <a:gd name="T0" fmla="*/ 635 w 832"/>
                <a:gd name="T1" fmla="*/ 232 h 748"/>
                <a:gd name="T2" fmla="*/ 726 w 832"/>
                <a:gd name="T3" fmla="*/ 35 h 748"/>
                <a:gd name="T4" fmla="*/ 0 w 832"/>
                <a:gd name="T5" fmla="*/ 22 h 748"/>
                <a:gd name="T6" fmla="*/ 0 60000 65536"/>
                <a:gd name="T7" fmla="*/ 0 60000 65536"/>
                <a:gd name="T8" fmla="*/ 0 60000 65536"/>
              </a:gdLst>
              <a:ahLst/>
              <a:cxnLst>
                <a:cxn ang="T6">
                  <a:pos x="T0" y="T1"/>
                </a:cxn>
                <a:cxn ang="T7">
                  <a:pos x="T2" y="T3"/>
                </a:cxn>
                <a:cxn ang="T8">
                  <a:pos x="T4" y="T5"/>
                </a:cxn>
              </a:cxnLst>
              <a:rect l="0" t="0" r="r" b="b"/>
              <a:pathLst>
                <a:path w="832" h="748">
                  <a:moveTo>
                    <a:pt x="635" y="748"/>
                  </a:moveTo>
                  <a:cubicBezTo>
                    <a:pt x="733" y="487"/>
                    <a:pt x="832" y="226"/>
                    <a:pt x="726" y="113"/>
                  </a:cubicBezTo>
                  <a:cubicBezTo>
                    <a:pt x="620" y="0"/>
                    <a:pt x="113" y="75"/>
                    <a:pt x="0" y="68"/>
                  </a:cubicBezTo>
                </a:path>
              </a:pathLst>
            </a:custGeom>
            <a:noFill/>
            <a:ln w="28575"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10626" name="Rectangle 2"/>
          <p:cNvSpPr>
            <a:spLocks noGrp="1" noRot="1" noChangeArrowheads="1"/>
          </p:cNvSpPr>
          <p:nvPr>
            <p:ph type="title"/>
          </p:nvPr>
        </p:nvSpPr>
        <p:spPr/>
        <p:txBody>
          <a:bodyPr/>
          <a:lstStyle/>
          <a:p>
            <a:pPr eaLnBrk="1" hangingPunct="1">
              <a:defRPr/>
            </a:pPr>
            <a:r>
              <a:rPr lang="zh-CN" altLang="en-US" smtClean="0">
                <a:solidFill>
                  <a:schemeClr val="bg2"/>
                </a:solidFill>
              </a:rPr>
              <a:t>本章总结</a:t>
            </a:r>
          </a:p>
        </p:txBody>
      </p:sp>
      <p:sp>
        <p:nvSpPr>
          <p:cNvPr id="410627" name="Rectangle 3"/>
          <p:cNvSpPr>
            <a:spLocks noGrp="1" noChangeArrowheads="1"/>
          </p:cNvSpPr>
          <p:nvPr>
            <p:ph type="body" idx="1"/>
          </p:nvPr>
        </p:nvSpPr>
        <p:spPr/>
        <p:txBody>
          <a:bodyPr/>
          <a:lstStyle/>
          <a:p>
            <a:pPr eaLnBrk="1" hangingPunct="1">
              <a:lnSpc>
                <a:spcPct val="90000"/>
              </a:lnSpc>
              <a:defRPr/>
            </a:pPr>
            <a:r>
              <a:rPr lang="zh-CN" altLang="en-US" smtClean="0">
                <a:solidFill>
                  <a:schemeClr val="bg2"/>
                </a:solidFill>
              </a:rPr>
              <a:t>了解数组的两种存储表示方法，并掌握数组在以行为主的存储结构中的地址计算方法</a:t>
            </a:r>
          </a:p>
          <a:p>
            <a:pPr eaLnBrk="1" hangingPunct="1">
              <a:lnSpc>
                <a:spcPct val="90000"/>
              </a:lnSpc>
              <a:defRPr/>
            </a:pPr>
            <a:r>
              <a:rPr lang="zh-CN" altLang="en-US" smtClean="0">
                <a:solidFill>
                  <a:schemeClr val="bg2"/>
                </a:solidFill>
              </a:rPr>
              <a:t>掌握特殊矩阵进行压缩存储时的下标变换公式</a:t>
            </a:r>
          </a:p>
          <a:p>
            <a:pPr eaLnBrk="1" hangingPunct="1">
              <a:lnSpc>
                <a:spcPct val="90000"/>
              </a:lnSpc>
              <a:defRPr/>
            </a:pPr>
            <a:r>
              <a:rPr lang="zh-CN" altLang="en-US" smtClean="0">
                <a:solidFill>
                  <a:schemeClr val="bg2"/>
                </a:solidFill>
              </a:rPr>
              <a:t>了解稀疏矩阵的两种压缩存储方法的特点和使用范围，领会以三元组表示稀疏矩阵时进行矩阵运算采用的处理方法</a:t>
            </a:r>
          </a:p>
          <a:p>
            <a:pPr eaLnBrk="1" hangingPunct="1">
              <a:lnSpc>
                <a:spcPct val="90000"/>
              </a:lnSpc>
              <a:defRPr/>
            </a:pPr>
            <a:r>
              <a:rPr lang="zh-CN" altLang="en-US" smtClean="0">
                <a:solidFill>
                  <a:schemeClr val="bg2"/>
                </a:solidFill>
              </a:rPr>
              <a:t>熟悉广义表的定义及表示方法</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323850" y="1196975"/>
            <a:ext cx="8640763"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zh-CN" altLang="en-US" sz="3200" b="1">
                <a:solidFill>
                  <a:srgbClr val="9933FF"/>
                </a:solidFill>
                <a:ea typeface="楷体_GB2312" pitchFamily="49" charset="-122"/>
              </a:rPr>
              <a:t>类型特点</a:t>
            </a:r>
            <a:r>
              <a:rPr kumimoji="1" lang="en-US" altLang="zh-CN" sz="3200" b="1">
                <a:solidFill>
                  <a:srgbClr val="9933FF"/>
                </a:solidFill>
                <a:ea typeface="楷体_GB2312" pitchFamily="49" charset="-122"/>
              </a:rPr>
              <a:t>:</a:t>
            </a:r>
          </a:p>
          <a:p>
            <a:pPr eaLnBrk="1" hangingPunct="1">
              <a:lnSpc>
                <a:spcPct val="120000"/>
              </a:lnSpc>
              <a:buFontTx/>
              <a:buAutoNum type="arabicParenR"/>
            </a:pPr>
            <a:r>
              <a:rPr kumimoji="1" lang="zh-CN" altLang="en-US" sz="3200">
                <a:ea typeface="楷体_GB2312" pitchFamily="49" charset="-122"/>
              </a:rPr>
              <a:t>只有引用型操作，没有加工型操作</a:t>
            </a:r>
            <a:r>
              <a:rPr kumimoji="1" lang="en-US" altLang="zh-CN" sz="3200">
                <a:ea typeface="楷体_GB2312" pitchFamily="49" charset="-122"/>
              </a:rPr>
              <a:t>;</a:t>
            </a:r>
          </a:p>
          <a:p>
            <a:pPr eaLnBrk="1" hangingPunct="1">
              <a:lnSpc>
                <a:spcPct val="120000"/>
              </a:lnSpc>
            </a:pPr>
            <a:r>
              <a:rPr kumimoji="1" lang="en-US" altLang="zh-CN" sz="3600">
                <a:ea typeface="楷体_GB2312" pitchFamily="49" charset="-122"/>
              </a:rPr>
              <a:t>   </a:t>
            </a:r>
            <a:r>
              <a:rPr kumimoji="1" lang="zh-CN" altLang="en-US" sz="2800">
                <a:ea typeface="楷体_GB2312" pitchFamily="49" charset="-122"/>
              </a:rPr>
              <a:t>数组不做插入和删除操作，一旦建立了数组，结构中的数据元素和元素之间的关系不再变化。因此，采用顺序结构存储结构来表示数组。</a:t>
            </a:r>
          </a:p>
          <a:p>
            <a:pPr eaLnBrk="1" hangingPunct="1">
              <a:lnSpc>
                <a:spcPct val="120000"/>
              </a:lnSpc>
            </a:pPr>
            <a:r>
              <a:rPr kumimoji="1" lang="en-US" altLang="zh-CN" sz="3600">
                <a:ea typeface="楷体_GB2312" pitchFamily="49" charset="-122"/>
              </a:rPr>
              <a:t>2) </a:t>
            </a:r>
            <a:r>
              <a:rPr kumimoji="1" lang="zh-CN" altLang="en-US" sz="3200">
                <a:ea typeface="楷体_GB2312" pitchFamily="49" charset="-122"/>
              </a:rPr>
              <a:t>数组是多维的结构，而存储空间是</a:t>
            </a:r>
          </a:p>
          <a:p>
            <a:pPr eaLnBrk="1" hangingPunct="1">
              <a:lnSpc>
                <a:spcPct val="120000"/>
              </a:lnSpc>
            </a:pPr>
            <a:r>
              <a:rPr kumimoji="1" lang="zh-CN" altLang="en-US" sz="3200">
                <a:ea typeface="楷体_GB2312" pitchFamily="49" charset="-122"/>
              </a:rPr>
              <a:t>   一个一维的结构。</a:t>
            </a:r>
          </a:p>
        </p:txBody>
      </p:sp>
      <p:sp>
        <p:nvSpPr>
          <p:cNvPr id="28675" name="Rectangle 7"/>
          <p:cNvSpPr>
            <a:spLocks noChangeArrowheads="1"/>
          </p:cNvSpPr>
          <p:nvPr/>
        </p:nvSpPr>
        <p:spPr bwMode="auto">
          <a:xfrm>
            <a:off x="1908175" y="355600"/>
            <a:ext cx="495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itchFamily="2" charset="2"/>
              <a:buNone/>
            </a:pPr>
            <a:r>
              <a:rPr lang="en-US" altLang="zh-CN" sz="3200">
                <a:ea typeface="楷体_GB2312" pitchFamily="49" charset="-122"/>
              </a:rPr>
              <a:t>5.2  </a:t>
            </a:r>
            <a:r>
              <a:rPr lang="zh-CN" altLang="en-US" sz="3200">
                <a:ea typeface="楷体_GB2312" pitchFamily="49" charset="-122"/>
              </a:rPr>
              <a:t>数组的顺序表示和实现</a:t>
            </a:r>
          </a:p>
        </p:txBody>
      </p:sp>
      <p:sp>
        <p:nvSpPr>
          <p:cNvPr id="12296" name="Rectangle 8"/>
          <p:cNvSpPr>
            <a:spLocks noChangeArrowheads="1"/>
          </p:cNvSpPr>
          <p:nvPr/>
        </p:nvSpPr>
        <p:spPr bwMode="auto">
          <a:xfrm>
            <a:off x="539750" y="5300663"/>
            <a:ext cx="79930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ea typeface="楷体_GB2312" pitchFamily="49" charset="-122"/>
              </a:rPr>
              <a:t>    </a:t>
            </a:r>
            <a:r>
              <a:rPr kumimoji="1" lang="zh-CN" altLang="en-US" sz="2800">
                <a:ea typeface="楷体_GB2312" pitchFamily="49" charset="-122"/>
              </a:rPr>
              <a:t>因此，用一组连续存储单元存放数组的数据元素就有个次序约定问题。</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iterate type="lt">
                                    <p:tmPct val="0"/>
                                  </p:iterate>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wipe(down)">
                                      <p:cBhvr>
                                        <p:cTn id="7" dur="500"/>
                                        <p:tgtEl>
                                          <p:spTgt spid="122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179388" y="188913"/>
            <a:ext cx="86423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zh-CN" altLang="en-US" sz="3200" b="1">
                <a:solidFill>
                  <a:srgbClr val="9933FF"/>
                </a:solidFill>
                <a:ea typeface="楷体_GB2312" pitchFamily="49" charset="-122"/>
              </a:rPr>
              <a:t>有两种顺序映象的方式</a:t>
            </a:r>
            <a:r>
              <a:rPr kumimoji="1" lang="en-US" altLang="zh-CN" sz="3200" b="1">
                <a:solidFill>
                  <a:srgbClr val="9933FF"/>
                </a:solidFill>
                <a:ea typeface="楷体_GB2312" pitchFamily="49" charset="-122"/>
              </a:rPr>
              <a:t>:</a:t>
            </a:r>
            <a:endParaRPr kumimoji="1" lang="en-US" altLang="zh-CN" sz="3200" b="1">
              <a:ea typeface="楷体_GB2312" pitchFamily="49" charset="-122"/>
            </a:endParaRPr>
          </a:p>
          <a:p>
            <a:pPr eaLnBrk="1" hangingPunct="1">
              <a:lnSpc>
                <a:spcPct val="120000"/>
              </a:lnSpc>
            </a:pPr>
            <a:r>
              <a:rPr kumimoji="1" lang="en-US" altLang="zh-CN" sz="3200">
                <a:ea typeface="楷体_GB2312" pitchFamily="49" charset="-122"/>
              </a:rPr>
              <a:t>1)</a:t>
            </a:r>
            <a:r>
              <a:rPr kumimoji="1" lang="zh-CN" altLang="en-US" sz="3200">
                <a:ea typeface="楷体_GB2312" pitchFamily="49" charset="-122"/>
              </a:rPr>
              <a:t>以行序为主序</a:t>
            </a:r>
          </a:p>
        </p:txBody>
      </p:sp>
      <p:sp>
        <p:nvSpPr>
          <p:cNvPr id="149514" name="Rectangle 10"/>
          <p:cNvSpPr>
            <a:spLocks noChangeArrowheads="1"/>
          </p:cNvSpPr>
          <p:nvPr/>
        </p:nvSpPr>
        <p:spPr bwMode="auto">
          <a:xfrm>
            <a:off x="485775" y="1579563"/>
            <a:ext cx="8262938"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a:ea typeface="楷体_GB2312" pitchFamily="49" charset="-122"/>
              </a:rPr>
              <a:t>将数组元素按行排列，第</a:t>
            </a:r>
            <a:r>
              <a:rPr kumimoji="1" lang="en-US" altLang="zh-CN" sz="3200">
                <a:ea typeface="楷体_GB2312" pitchFamily="49" charset="-122"/>
              </a:rPr>
              <a:t>i+1</a:t>
            </a:r>
            <a:r>
              <a:rPr kumimoji="1" lang="zh-CN" altLang="en-US" sz="3200">
                <a:ea typeface="楷体_GB2312" pitchFamily="49" charset="-122"/>
              </a:rPr>
              <a:t>个行向量紧接在第</a:t>
            </a:r>
            <a:r>
              <a:rPr kumimoji="1" lang="en-US" altLang="zh-CN" sz="3200">
                <a:ea typeface="楷体_GB2312" pitchFamily="49" charset="-122"/>
              </a:rPr>
              <a:t>i</a:t>
            </a:r>
            <a:r>
              <a:rPr kumimoji="1" lang="zh-CN" altLang="en-US" sz="3200">
                <a:ea typeface="楷体_GB2312" pitchFamily="49" charset="-122"/>
              </a:rPr>
              <a:t>个行向量后面。以二维数组为例，按行优先顺序存储的线性序列为：        </a:t>
            </a:r>
          </a:p>
          <a:p>
            <a:pPr>
              <a:lnSpc>
                <a:spcPct val="120000"/>
              </a:lnSpc>
            </a:pPr>
            <a:r>
              <a:rPr kumimoji="1" lang="en-US" altLang="zh-CN" sz="3200">
                <a:ea typeface="楷体_GB2312" pitchFamily="49" charset="-122"/>
              </a:rPr>
              <a:t>a</a:t>
            </a:r>
            <a:r>
              <a:rPr kumimoji="1" lang="en-US" altLang="zh-CN" sz="3200" baseline="-18000">
                <a:ea typeface="楷体_GB2312" pitchFamily="49" charset="-122"/>
              </a:rPr>
              <a:t>11</a:t>
            </a:r>
            <a:r>
              <a:rPr kumimoji="1" lang="en-US" altLang="zh-CN" sz="3200">
                <a:ea typeface="楷体_GB2312" pitchFamily="49" charset="-122"/>
              </a:rPr>
              <a:t>,a</a:t>
            </a:r>
            <a:r>
              <a:rPr kumimoji="1" lang="en-US" altLang="zh-CN" sz="3200" baseline="-18000">
                <a:ea typeface="楷体_GB2312" pitchFamily="49" charset="-122"/>
              </a:rPr>
              <a:t>12</a:t>
            </a:r>
            <a:r>
              <a:rPr kumimoji="1" lang="en-US" altLang="zh-CN" sz="3200">
                <a:ea typeface="楷体_GB2312" pitchFamily="49" charset="-122"/>
              </a:rPr>
              <a:t>,…,a</a:t>
            </a:r>
            <a:r>
              <a:rPr kumimoji="1" lang="en-US" altLang="zh-CN" sz="3200" baseline="-18000">
                <a:ea typeface="楷体_GB2312" pitchFamily="49" charset="-122"/>
              </a:rPr>
              <a:t>1n</a:t>
            </a:r>
            <a:r>
              <a:rPr kumimoji="1" lang="en-US" altLang="zh-CN" sz="3200">
                <a:ea typeface="楷体_GB2312" pitchFamily="49" charset="-122"/>
              </a:rPr>
              <a:t>,  a</a:t>
            </a:r>
            <a:r>
              <a:rPr kumimoji="1" lang="en-US" altLang="zh-CN" sz="3200" baseline="-18000">
                <a:ea typeface="楷体_GB2312" pitchFamily="49" charset="-122"/>
              </a:rPr>
              <a:t>21</a:t>
            </a:r>
            <a:r>
              <a:rPr kumimoji="1" lang="en-US" altLang="zh-CN" sz="3200">
                <a:ea typeface="楷体_GB2312" pitchFamily="49" charset="-122"/>
              </a:rPr>
              <a:t>,a</a:t>
            </a:r>
            <a:r>
              <a:rPr kumimoji="1" lang="en-US" altLang="zh-CN" sz="3200" baseline="-18000">
                <a:ea typeface="楷体_GB2312" pitchFamily="49" charset="-122"/>
              </a:rPr>
              <a:t>22</a:t>
            </a:r>
            <a:r>
              <a:rPr kumimoji="1" lang="en-US" altLang="zh-CN" sz="3200">
                <a:ea typeface="楷体_GB2312" pitchFamily="49" charset="-122"/>
              </a:rPr>
              <a:t>,…a</a:t>
            </a:r>
            <a:r>
              <a:rPr kumimoji="1" lang="en-US" altLang="zh-CN" sz="3200" baseline="-18000">
                <a:ea typeface="楷体_GB2312" pitchFamily="49" charset="-122"/>
              </a:rPr>
              <a:t>2n</a:t>
            </a:r>
            <a:r>
              <a:rPr kumimoji="1" lang="en-US" altLang="zh-CN" sz="3200">
                <a:ea typeface="楷体_GB2312" pitchFamily="49" charset="-122"/>
              </a:rPr>
              <a:t>, ……, a</a:t>
            </a:r>
            <a:r>
              <a:rPr kumimoji="1" lang="en-US" altLang="zh-CN" sz="3200" baseline="-18000">
                <a:ea typeface="楷体_GB2312" pitchFamily="49" charset="-122"/>
              </a:rPr>
              <a:t>m1</a:t>
            </a:r>
            <a:r>
              <a:rPr kumimoji="1" lang="en-US" altLang="zh-CN" sz="3200">
                <a:ea typeface="楷体_GB2312" pitchFamily="49" charset="-122"/>
              </a:rPr>
              <a:t>,a</a:t>
            </a:r>
            <a:r>
              <a:rPr kumimoji="1" lang="en-US" altLang="zh-CN" sz="3200" baseline="-18000">
                <a:ea typeface="楷体_GB2312" pitchFamily="49" charset="-122"/>
              </a:rPr>
              <a:t>m2</a:t>
            </a:r>
            <a:r>
              <a:rPr kumimoji="1" lang="en-US" altLang="zh-CN" sz="3200">
                <a:ea typeface="楷体_GB2312" pitchFamily="49" charset="-122"/>
              </a:rPr>
              <a:t>,…,a</a:t>
            </a:r>
            <a:r>
              <a:rPr kumimoji="1" lang="en-US" altLang="zh-CN" sz="3200" baseline="-18000">
                <a:ea typeface="楷体_GB2312" pitchFamily="49" charset="-122"/>
              </a:rPr>
              <a:t>mn</a:t>
            </a:r>
          </a:p>
          <a:p>
            <a:pPr>
              <a:lnSpc>
                <a:spcPct val="140000"/>
              </a:lnSpc>
            </a:pPr>
            <a:r>
              <a:rPr kumimoji="1" lang="zh-CN" altLang="en-US" sz="3200">
                <a:ea typeface="楷体_GB2312" pitchFamily="49" charset="-122"/>
              </a:rPr>
              <a:t>在</a:t>
            </a:r>
            <a:r>
              <a:rPr kumimoji="1" lang="en-US" altLang="zh-CN" sz="3200">
                <a:ea typeface="楷体_GB2312" pitchFamily="49" charset="-122"/>
              </a:rPr>
              <a:t>C</a:t>
            </a:r>
            <a:r>
              <a:rPr kumimoji="1" lang="zh-CN" altLang="en-US" sz="3200">
                <a:ea typeface="楷体_GB2312" pitchFamily="49" charset="-122"/>
              </a:rPr>
              <a:t>语言中采用以行序为主序的存储结构。</a:t>
            </a:r>
          </a:p>
        </p:txBody>
      </p:sp>
      <p:sp>
        <p:nvSpPr>
          <p:cNvPr id="149516" name="Line 12"/>
          <p:cNvSpPr>
            <a:spLocks noChangeShapeType="1"/>
          </p:cNvSpPr>
          <p:nvPr/>
        </p:nvSpPr>
        <p:spPr bwMode="auto">
          <a:xfrm>
            <a:off x="611188" y="4005263"/>
            <a:ext cx="201771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17" name="Line 13"/>
          <p:cNvSpPr>
            <a:spLocks noChangeShapeType="1"/>
          </p:cNvSpPr>
          <p:nvPr/>
        </p:nvSpPr>
        <p:spPr bwMode="auto">
          <a:xfrm>
            <a:off x="2914650" y="4005263"/>
            <a:ext cx="194468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18" name="Line 14"/>
          <p:cNvSpPr>
            <a:spLocks noChangeShapeType="1"/>
          </p:cNvSpPr>
          <p:nvPr/>
        </p:nvSpPr>
        <p:spPr bwMode="auto">
          <a:xfrm>
            <a:off x="6227763" y="4005263"/>
            <a:ext cx="22320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14"/>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49516"/>
                                        </p:tgtEl>
                                        <p:attrNameLst>
                                          <p:attrName>style.visibility</p:attrName>
                                        </p:attrNameLst>
                                      </p:cBhvr>
                                      <p:to>
                                        <p:strVal val="visible"/>
                                      </p:to>
                                    </p:set>
                                    <p:animEffect transition="in" filter="wipe(left)">
                                      <p:cBhvr>
                                        <p:cTn id="9" dur="500"/>
                                        <p:tgtEl>
                                          <p:spTgt spid="14951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49517"/>
                                        </p:tgtEl>
                                        <p:attrNameLst>
                                          <p:attrName>style.visibility</p:attrName>
                                        </p:attrNameLst>
                                      </p:cBhvr>
                                      <p:to>
                                        <p:strVal val="visible"/>
                                      </p:to>
                                    </p:set>
                                    <p:animEffect transition="in" filter="wipe(left)">
                                      <p:cBhvr>
                                        <p:cTn id="12" dur="500"/>
                                        <p:tgtEl>
                                          <p:spTgt spid="14951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9518"/>
                                        </p:tgtEl>
                                        <p:attrNameLst>
                                          <p:attrName>style.visibility</p:attrName>
                                        </p:attrNameLst>
                                      </p:cBhvr>
                                      <p:to>
                                        <p:strVal val="visible"/>
                                      </p:to>
                                    </p:set>
                                    <p:animEffect transition="in" filter="wipe(left)">
                                      <p:cBhvr>
                                        <p:cTn id="15" dur="500"/>
                                        <p:tgtEl>
                                          <p:spTgt spid="149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4" grpId="0"/>
      <p:bldP spid="149516" grpId="0" animBg="1"/>
      <p:bldP spid="149517" grpId="0" animBg="1"/>
      <p:bldP spid="14951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t="1079"/>
          <a:stretch>
            <a:fillRect/>
          </a:stretch>
        </p:blipFill>
        <p:spPr bwMode="auto">
          <a:xfrm>
            <a:off x="1187450" y="188913"/>
            <a:ext cx="6697663"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250825" y="212725"/>
            <a:ext cx="296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ea typeface="楷体_GB2312" pitchFamily="49" charset="-122"/>
              </a:rPr>
              <a:t>2)</a:t>
            </a:r>
            <a:r>
              <a:rPr kumimoji="1" lang="zh-CN" altLang="en-US" sz="3200">
                <a:ea typeface="楷体_GB2312" pitchFamily="49" charset="-122"/>
              </a:rPr>
              <a:t>以列序为主序</a:t>
            </a:r>
          </a:p>
        </p:txBody>
      </p:sp>
      <p:sp>
        <p:nvSpPr>
          <p:cNvPr id="256005" name="Text Box 5"/>
          <p:cNvSpPr txBox="1">
            <a:spLocks noChangeArrowheads="1"/>
          </p:cNvSpPr>
          <p:nvPr/>
        </p:nvSpPr>
        <p:spPr bwMode="auto">
          <a:xfrm>
            <a:off x="250825" y="779463"/>
            <a:ext cx="86423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zh-CN" altLang="en-US" sz="3200">
                <a:ea typeface="楷体_GB2312" pitchFamily="49" charset="-122"/>
              </a:rPr>
              <a:t>将数组元素按列向量排列，第</a:t>
            </a:r>
            <a:r>
              <a:rPr kumimoji="1" lang="en-US" altLang="zh-CN" sz="3200">
                <a:ea typeface="楷体_GB2312" pitchFamily="49" charset="-122"/>
              </a:rPr>
              <a:t>j+1</a:t>
            </a:r>
            <a:r>
              <a:rPr kumimoji="1" lang="zh-CN" altLang="en-US" sz="3200">
                <a:ea typeface="楷体_GB2312" pitchFamily="49" charset="-122"/>
              </a:rPr>
              <a:t>个列向量紧接在第</a:t>
            </a:r>
            <a:r>
              <a:rPr kumimoji="1" lang="en-US" altLang="zh-CN" sz="3200">
                <a:ea typeface="楷体_GB2312" pitchFamily="49" charset="-122"/>
              </a:rPr>
              <a:t>j</a:t>
            </a:r>
            <a:r>
              <a:rPr kumimoji="1" lang="zh-CN" altLang="en-US" sz="3200">
                <a:ea typeface="楷体_GB2312" pitchFamily="49" charset="-122"/>
              </a:rPr>
              <a:t>个列向量之后，</a:t>
            </a:r>
            <a:r>
              <a:rPr kumimoji="1" lang="en-US" altLang="zh-CN" sz="3200">
                <a:ea typeface="楷体_GB2312" pitchFamily="49" charset="-122"/>
              </a:rPr>
              <a:t>A</a:t>
            </a:r>
            <a:r>
              <a:rPr kumimoji="1" lang="zh-CN" altLang="en-US" sz="3200">
                <a:ea typeface="楷体_GB2312" pitchFamily="49" charset="-122"/>
              </a:rPr>
              <a:t>的</a:t>
            </a:r>
            <a:r>
              <a:rPr kumimoji="1" lang="en-US" altLang="zh-CN" sz="3200">
                <a:ea typeface="楷体_GB2312" pitchFamily="49" charset="-122"/>
              </a:rPr>
              <a:t>m*n</a:t>
            </a:r>
            <a:r>
              <a:rPr kumimoji="1" lang="zh-CN" altLang="en-US" sz="3200">
                <a:ea typeface="楷体_GB2312" pitchFamily="49" charset="-122"/>
              </a:rPr>
              <a:t>个元素按列优先顺序存储的线性序列为：</a:t>
            </a:r>
          </a:p>
          <a:p>
            <a:pPr eaLnBrk="1" hangingPunct="1">
              <a:spcBef>
                <a:spcPct val="20000"/>
              </a:spcBef>
              <a:buClr>
                <a:schemeClr val="accent2"/>
              </a:buClr>
              <a:buSzPct val="80000"/>
              <a:buFont typeface="Wingdings" pitchFamily="2" charset="2"/>
              <a:buNone/>
            </a:pPr>
            <a:r>
              <a:rPr kumimoji="1" lang="zh-CN" altLang="en-US" sz="3200">
                <a:ea typeface="楷体_GB2312" pitchFamily="49" charset="-122"/>
              </a:rPr>
              <a:t> </a:t>
            </a:r>
            <a:r>
              <a:rPr kumimoji="1" lang="en-US" altLang="zh-CN" sz="3200">
                <a:ea typeface="楷体_GB2312" pitchFamily="49" charset="-122"/>
              </a:rPr>
              <a:t>a</a:t>
            </a:r>
            <a:r>
              <a:rPr kumimoji="1" lang="en-US" altLang="zh-CN" sz="3200" baseline="-18000">
                <a:ea typeface="楷体_GB2312" pitchFamily="49" charset="-122"/>
              </a:rPr>
              <a:t>11</a:t>
            </a:r>
            <a:r>
              <a:rPr kumimoji="1" lang="en-US" altLang="zh-CN" sz="3200">
                <a:ea typeface="楷体_GB2312" pitchFamily="49" charset="-122"/>
              </a:rPr>
              <a:t>,a</a:t>
            </a:r>
            <a:r>
              <a:rPr kumimoji="1" lang="en-US" altLang="zh-CN" sz="3200" baseline="-18000">
                <a:ea typeface="楷体_GB2312" pitchFamily="49" charset="-122"/>
              </a:rPr>
              <a:t>21</a:t>
            </a:r>
            <a:r>
              <a:rPr kumimoji="1" lang="en-US" altLang="zh-CN" sz="3200">
                <a:ea typeface="楷体_GB2312" pitchFamily="49" charset="-122"/>
              </a:rPr>
              <a:t>,…,a</a:t>
            </a:r>
            <a:r>
              <a:rPr kumimoji="1" lang="en-US" altLang="zh-CN" sz="3200" baseline="-18000">
                <a:ea typeface="楷体_GB2312" pitchFamily="49" charset="-122"/>
              </a:rPr>
              <a:t>m1</a:t>
            </a:r>
            <a:r>
              <a:rPr kumimoji="1" lang="en-US" altLang="zh-CN" sz="3200">
                <a:ea typeface="楷体_GB2312" pitchFamily="49" charset="-122"/>
              </a:rPr>
              <a:t>,  a</a:t>
            </a:r>
            <a:r>
              <a:rPr kumimoji="1" lang="en-US" altLang="zh-CN" sz="3200" baseline="-18000">
                <a:ea typeface="楷体_GB2312" pitchFamily="49" charset="-122"/>
              </a:rPr>
              <a:t>12</a:t>
            </a:r>
            <a:r>
              <a:rPr kumimoji="1" lang="en-US" altLang="zh-CN" sz="3200">
                <a:ea typeface="楷体_GB2312" pitchFamily="49" charset="-122"/>
              </a:rPr>
              <a:t>,a</a:t>
            </a:r>
            <a:r>
              <a:rPr kumimoji="1" lang="en-US" altLang="zh-CN" sz="3200" baseline="-18000">
                <a:ea typeface="楷体_GB2312" pitchFamily="49" charset="-122"/>
              </a:rPr>
              <a:t>22</a:t>
            </a:r>
            <a:r>
              <a:rPr kumimoji="1" lang="en-US" altLang="zh-CN" sz="3200">
                <a:ea typeface="楷体_GB2312" pitchFamily="49" charset="-122"/>
              </a:rPr>
              <a:t>,…a</a:t>
            </a:r>
            <a:r>
              <a:rPr kumimoji="1" lang="en-US" altLang="zh-CN" sz="3200" baseline="-18000">
                <a:ea typeface="楷体_GB2312" pitchFamily="49" charset="-122"/>
              </a:rPr>
              <a:t>m2</a:t>
            </a:r>
            <a:r>
              <a:rPr kumimoji="1" lang="en-US" altLang="zh-CN" sz="3200">
                <a:ea typeface="楷体_GB2312" pitchFamily="49" charset="-122"/>
              </a:rPr>
              <a:t>,  ……,   a</a:t>
            </a:r>
            <a:r>
              <a:rPr kumimoji="1" lang="en-US" altLang="zh-CN" sz="3200" baseline="-18000">
                <a:ea typeface="楷体_GB2312" pitchFamily="49" charset="-122"/>
              </a:rPr>
              <a:t>n1</a:t>
            </a:r>
            <a:r>
              <a:rPr kumimoji="1" lang="en-US" altLang="zh-CN" sz="3200">
                <a:ea typeface="楷体_GB2312" pitchFamily="49" charset="-122"/>
              </a:rPr>
              <a:t>,a</a:t>
            </a:r>
            <a:r>
              <a:rPr kumimoji="1" lang="en-US" altLang="zh-CN" sz="3200" baseline="-18000">
                <a:ea typeface="楷体_GB2312" pitchFamily="49" charset="-122"/>
              </a:rPr>
              <a:t>n2</a:t>
            </a:r>
            <a:r>
              <a:rPr kumimoji="1" lang="en-US" altLang="zh-CN" sz="3200">
                <a:ea typeface="楷体_GB2312" pitchFamily="49" charset="-122"/>
              </a:rPr>
              <a:t>,…,a</a:t>
            </a:r>
            <a:r>
              <a:rPr kumimoji="1" lang="en-US" altLang="zh-CN" sz="3200" baseline="-18000">
                <a:ea typeface="楷体_GB2312" pitchFamily="49" charset="-122"/>
              </a:rPr>
              <a:t>nm</a:t>
            </a:r>
          </a:p>
        </p:txBody>
      </p:sp>
      <p:sp>
        <p:nvSpPr>
          <p:cNvPr id="256006" name="Line 6"/>
          <p:cNvSpPr>
            <a:spLocks noChangeShapeType="1"/>
          </p:cNvSpPr>
          <p:nvPr/>
        </p:nvSpPr>
        <p:spPr bwMode="auto">
          <a:xfrm>
            <a:off x="466725" y="3284538"/>
            <a:ext cx="216058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07" name="Line 7"/>
          <p:cNvSpPr>
            <a:spLocks noChangeShapeType="1"/>
          </p:cNvSpPr>
          <p:nvPr/>
        </p:nvSpPr>
        <p:spPr bwMode="auto">
          <a:xfrm>
            <a:off x="2914650" y="3284538"/>
            <a:ext cx="2017713"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08" name="Line 8"/>
          <p:cNvSpPr>
            <a:spLocks noChangeShapeType="1"/>
          </p:cNvSpPr>
          <p:nvPr/>
        </p:nvSpPr>
        <p:spPr bwMode="auto">
          <a:xfrm>
            <a:off x="6516688" y="3284538"/>
            <a:ext cx="2160587"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256006"/>
                                        </p:tgtEl>
                                        <p:attrNameLst>
                                          <p:attrName>style.visibility</p:attrName>
                                        </p:attrNameLst>
                                      </p:cBhvr>
                                      <p:to>
                                        <p:strVal val="visible"/>
                                      </p:to>
                                    </p:set>
                                    <p:animEffect transition="in" filter="wipe(left)">
                                      <p:cBhvr>
                                        <p:cTn id="9" dur="500"/>
                                        <p:tgtEl>
                                          <p:spTgt spid="25600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56007"/>
                                        </p:tgtEl>
                                        <p:attrNameLst>
                                          <p:attrName>style.visibility</p:attrName>
                                        </p:attrNameLst>
                                      </p:cBhvr>
                                      <p:to>
                                        <p:strVal val="visible"/>
                                      </p:to>
                                    </p:set>
                                    <p:animEffect transition="in" filter="wipe(left)">
                                      <p:cBhvr>
                                        <p:cTn id="12" dur="500"/>
                                        <p:tgtEl>
                                          <p:spTgt spid="25600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6008"/>
                                        </p:tgtEl>
                                        <p:attrNameLst>
                                          <p:attrName>style.visibility</p:attrName>
                                        </p:attrNameLst>
                                      </p:cBhvr>
                                      <p:to>
                                        <p:strVal val="visible"/>
                                      </p:to>
                                    </p:set>
                                    <p:animEffect transition="in" filter="wipe(left)">
                                      <p:cBhvr>
                                        <p:cTn id="15" dur="500"/>
                                        <p:tgtEl>
                                          <p:spTgt spid="256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p:bldP spid="256006" grpId="0" animBg="1"/>
      <p:bldP spid="256007" grpId="0" animBg="1"/>
      <p:bldP spid="25600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b="992"/>
          <a:stretch>
            <a:fillRect/>
          </a:stretch>
        </p:blipFill>
        <p:spPr bwMode="auto">
          <a:xfrm>
            <a:off x="684213" y="260350"/>
            <a:ext cx="6911975" cy="631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6"/>
          <p:cNvSpPr>
            <a:spLocks noRot="1" noChangeArrowheads="1"/>
          </p:cNvSpPr>
          <p:nvPr/>
        </p:nvSpPr>
        <p:spPr bwMode="auto">
          <a:xfrm>
            <a:off x="107950" y="115888"/>
            <a:ext cx="8856663"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a:ea typeface="楷体_GB2312" pitchFamily="49" charset="-122"/>
              </a:rPr>
              <a:t>  </a:t>
            </a:r>
            <a:r>
              <a:rPr kumimoji="1" lang="zh-CN" altLang="en-US" sz="3200">
                <a:ea typeface="楷体_GB2312" pitchFamily="49" charset="-122"/>
              </a:rPr>
              <a:t>以上规则可以推广到多维数组的情况：行优先顺序可规定为先排最右的下标，从右到左，最后排最左下标；列优先顺序与此相反，先排最左下标，从左向右，最后排最右下标。</a:t>
            </a:r>
          </a:p>
        </p:txBody>
      </p:sp>
      <p:sp>
        <p:nvSpPr>
          <p:cNvPr id="207879" name="Text Box 7"/>
          <p:cNvSpPr txBox="1">
            <a:spLocks noChangeArrowheads="1"/>
          </p:cNvSpPr>
          <p:nvPr/>
        </p:nvSpPr>
        <p:spPr bwMode="auto">
          <a:xfrm>
            <a:off x="401638" y="2906713"/>
            <a:ext cx="6477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en-US" altLang="zh-CN" sz="3200">
                <a:ea typeface="楷体_GB2312" pitchFamily="49" charset="-122"/>
              </a:rPr>
              <a:t>“</a:t>
            </a:r>
            <a:r>
              <a:rPr kumimoji="1" lang="zh-CN" altLang="en-US" sz="3200">
                <a:ea typeface="楷体_GB2312" pitchFamily="49" charset="-122"/>
              </a:rPr>
              <a:t>行序为主序” 即 “低下标优先”</a:t>
            </a:r>
          </a:p>
        </p:txBody>
      </p:sp>
      <p:sp>
        <p:nvSpPr>
          <p:cNvPr id="207880" name="Text Box 8"/>
          <p:cNvSpPr txBox="1">
            <a:spLocks noChangeArrowheads="1"/>
          </p:cNvSpPr>
          <p:nvPr/>
        </p:nvSpPr>
        <p:spPr bwMode="auto">
          <a:xfrm>
            <a:off x="434975" y="370205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zh-CN" altLang="en-US" sz="3200">
                <a:ea typeface="楷体_GB2312" pitchFamily="49" charset="-122"/>
              </a:rPr>
              <a:t>如</a:t>
            </a:r>
            <a:r>
              <a:rPr kumimoji="1" lang="en-US" altLang="zh-CN" sz="3200">
                <a:ea typeface="楷体_GB2312" pitchFamily="49" charset="-122"/>
              </a:rPr>
              <a:t>: A[3][2][4] </a:t>
            </a:r>
            <a:r>
              <a:rPr kumimoji="1" lang="zh-CN" altLang="en-US" sz="3200">
                <a:ea typeface="楷体_GB2312" pitchFamily="49" charset="-122"/>
              </a:rPr>
              <a:t>的存储次序为</a:t>
            </a:r>
            <a:r>
              <a:rPr kumimoji="1" lang="en-US" altLang="zh-CN" sz="3200">
                <a:ea typeface="楷体_GB2312" pitchFamily="49" charset="-122"/>
              </a:rPr>
              <a:t>:</a:t>
            </a:r>
          </a:p>
        </p:txBody>
      </p:sp>
      <p:sp>
        <p:nvSpPr>
          <p:cNvPr id="207881" name="Text Box 9"/>
          <p:cNvSpPr txBox="1">
            <a:spLocks noChangeArrowheads="1"/>
          </p:cNvSpPr>
          <p:nvPr/>
        </p:nvSpPr>
        <p:spPr bwMode="auto">
          <a:xfrm>
            <a:off x="395288" y="4494213"/>
            <a:ext cx="8077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spcBef>
                <a:spcPct val="50000"/>
              </a:spcBef>
            </a:pPr>
            <a:r>
              <a:rPr kumimoji="1" lang="en-US" altLang="zh-CN" sz="3200" dirty="0">
                <a:ea typeface="楷体_GB2312" pitchFamily="49" charset="-122"/>
              </a:rPr>
              <a:t>(0,0,0),(0,0,1),(0,0,2),(0,0,3),(0,1,0),</a:t>
            </a:r>
            <a:r>
              <a:rPr kumimoji="1" lang="en-US" altLang="zh-CN" sz="3200" dirty="0">
                <a:ea typeface="楷体_GB2312" pitchFamily="49" charset="-122"/>
                <a:cs typeface="Times New Roman" pitchFamily="18" charset="0"/>
              </a:rPr>
              <a:t>…,(0,1,3</a:t>
            </a:r>
            <a:r>
              <a:rPr kumimoji="1" lang="en-US" altLang="zh-CN" sz="3200" dirty="0" smtClean="0">
                <a:ea typeface="楷体_GB2312" pitchFamily="49" charset="-122"/>
                <a:cs typeface="Times New Roman" pitchFamily="18" charset="0"/>
              </a:rPr>
              <a:t>)</a:t>
            </a:r>
            <a:r>
              <a:rPr kumimoji="1" lang="en-US" altLang="zh-CN" sz="3200" dirty="0" smtClean="0">
                <a:ea typeface="楷体_GB2312" pitchFamily="49" charset="-122"/>
              </a:rPr>
              <a:t>, (</a:t>
            </a:r>
            <a:r>
              <a:rPr kumimoji="1" lang="en-US" altLang="zh-CN" sz="3200" dirty="0">
                <a:ea typeface="楷体_GB2312" pitchFamily="49" charset="-122"/>
              </a:rPr>
              <a:t>1,0,0</a:t>
            </a:r>
            <a:r>
              <a:rPr kumimoji="1" lang="en-US" altLang="zh-CN" sz="3200" dirty="0" smtClean="0">
                <a:ea typeface="楷体_GB2312" pitchFamily="49" charset="-122"/>
              </a:rPr>
              <a:t>),…,(</a:t>
            </a:r>
            <a:r>
              <a:rPr kumimoji="1" lang="en-US" altLang="zh-CN" sz="3200" dirty="0">
                <a:ea typeface="楷体_GB2312" pitchFamily="49" charset="-122"/>
              </a:rPr>
              <a:t>1,1,3),(2,0,0),…,(2,1,3)</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879">
                                            <p:txEl>
                                              <p:pRg st="0" end="0"/>
                                            </p:txEl>
                                          </p:spTgt>
                                        </p:tgtEl>
                                        <p:attrNameLst>
                                          <p:attrName>style.visibility</p:attrName>
                                        </p:attrNameLst>
                                      </p:cBhvr>
                                      <p:to>
                                        <p:strVal val="visible"/>
                                      </p:to>
                                    </p:set>
                                    <p:animEffect transition="in" filter="wipe(left)">
                                      <p:cBhvr>
                                        <p:cTn id="7" dur="500"/>
                                        <p:tgtEl>
                                          <p:spTgt spid="2078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80">
                                            <p:txEl>
                                              <p:pRg st="0" end="0"/>
                                            </p:txEl>
                                          </p:spTgt>
                                        </p:tgtEl>
                                        <p:attrNameLst>
                                          <p:attrName>style.visibility</p:attrName>
                                        </p:attrNameLst>
                                      </p:cBhvr>
                                      <p:to>
                                        <p:strVal val="visible"/>
                                      </p:to>
                                    </p:set>
                                    <p:animEffect transition="in" filter="wipe(left)">
                                      <p:cBhvr>
                                        <p:cTn id="12" dur="500"/>
                                        <p:tgtEl>
                                          <p:spTgt spid="20788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881">
                                            <p:txEl>
                                              <p:pRg st="0" end="0"/>
                                            </p:txEl>
                                          </p:spTgt>
                                        </p:tgtEl>
                                        <p:attrNameLst>
                                          <p:attrName>style.visibility</p:attrName>
                                        </p:attrNameLst>
                                      </p:cBhvr>
                                      <p:to>
                                        <p:strVal val="visible"/>
                                      </p:to>
                                    </p:set>
                                    <p:animEffect transition="in" filter="wipe(left)">
                                      <p:cBhvr>
                                        <p:cTn id="17" dur="500"/>
                                        <p:tgtEl>
                                          <p:spTgt spid="2078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9" grpId="0" build="p" autoUpdateAnimBg="0" advAuto="0"/>
      <p:bldP spid="207880" grpId="0" build="p" autoUpdateAnimBg="0"/>
      <p:bldP spid="20788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7" name="Rectangle 3"/>
          <p:cNvSpPr>
            <a:spLocks noGrp="1" noRot="1" noChangeArrowheads="1"/>
          </p:cNvSpPr>
          <p:nvPr>
            <p:ph type="body" idx="1"/>
          </p:nvPr>
        </p:nvSpPr>
        <p:spPr>
          <a:xfrm>
            <a:off x="1219200" y="3581400"/>
            <a:ext cx="7010400" cy="2697163"/>
          </a:xfrm>
        </p:spPr>
        <p:txBody>
          <a:bodyPr/>
          <a:lstStyle/>
          <a:p>
            <a:pPr eaLnBrk="1" hangingPunct="1">
              <a:spcBef>
                <a:spcPct val="50000"/>
              </a:spcBef>
              <a:buClrTx/>
              <a:buFontTx/>
              <a:buChar char="•"/>
            </a:pPr>
            <a:r>
              <a:rPr lang="zh-CN" altLang="en-US" sz="2800" smtClean="0"/>
              <a:t>低下标优先变化</a:t>
            </a:r>
          </a:p>
          <a:p>
            <a:pPr eaLnBrk="1" hangingPunct="1"/>
            <a:r>
              <a:rPr lang="en-US" altLang="zh-CN" sz="2800" smtClean="0"/>
              <a:t>a000=A   a001=B   a002=C </a:t>
            </a:r>
          </a:p>
          <a:p>
            <a:pPr eaLnBrk="1" hangingPunct="1"/>
            <a:r>
              <a:rPr lang="en-US" altLang="zh-CN" sz="2800" smtClean="0"/>
              <a:t>a010=D   a011=E   a012=F</a:t>
            </a:r>
          </a:p>
          <a:p>
            <a:pPr eaLnBrk="1" hangingPunct="1"/>
            <a:r>
              <a:rPr lang="en-US" altLang="zh-CN" sz="2800" smtClean="0"/>
              <a:t>a100=G   a101=H   a102=I</a:t>
            </a:r>
          </a:p>
          <a:p>
            <a:pPr eaLnBrk="1" hangingPunct="1"/>
            <a:r>
              <a:rPr lang="en-US" altLang="zh-CN" sz="2800" smtClean="0"/>
              <a:t>a110=J    a111=K    a112=L</a:t>
            </a:r>
          </a:p>
        </p:txBody>
      </p:sp>
    </p:spTree>
    <p:controls>
      <mc:AlternateContent xmlns:mc="http://schemas.openxmlformats.org/markup-compatibility/2006">
        <mc:Choice xmlns:v="urn:schemas-microsoft-com:vml" Requires="v">
          <p:control spid="1028" r:id="rId2" imgW="9142857" imgH="3048426"/>
        </mc:Choice>
        <mc:Fallback>
          <p:control r:id="rId2" imgW="9142857" imgH="3048426">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048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2867">
                                            <p:txEl>
                                              <p:pRg st="1" end="1"/>
                                            </p:txEl>
                                          </p:spTgt>
                                        </p:tgtEl>
                                        <p:attrNameLst>
                                          <p:attrName>style.visibility</p:attrName>
                                        </p:attrNameLst>
                                      </p:cBhvr>
                                      <p:to>
                                        <p:strVal val="visible"/>
                                      </p:to>
                                    </p:set>
                                    <p:anim calcmode="lin" valueType="num">
                                      <p:cBhvr additive="base">
                                        <p:cTn id="11" dur="500" fill="hold"/>
                                        <p:tgtEl>
                                          <p:spTgt spid="292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28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2867">
                                            <p:txEl>
                                              <p:pRg st="2" end="2"/>
                                            </p:txEl>
                                          </p:spTgt>
                                        </p:tgtEl>
                                        <p:attrNameLst>
                                          <p:attrName>style.visibility</p:attrName>
                                        </p:attrNameLst>
                                      </p:cBhvr>
                                      <p:to>
                                        <p:strVal val="visible"/>
                                      </p:to>
                                    </p:set>
                                    <p:anim calcmode="lin" valueType="num">
                                      <p:cBhvr additive="base">
                                        <p:cTn id="15" dur="500" fill="hold"/>
                                        <p:tgtEl>
                                          <p:spTgt spid="2928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28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2867">
                                            <p:txEl>
                                              <p:pRg st="3" end="3"/>
                                            </p:txEl>
                                          </p:spTgt>
                                        </p:tgtEl>
                                        <p:attrNameLst>
                                          <p:attrName>style.visibility</p:attrName>
                                        </p:attrNameLst>
                                      </p:cBhvr>
                                      <p:to>
                                        <p:strVal val="visible"/>
                                      </p:to>
                                    </p:set>
                                    <p:anim calcmode="lin" valueType="num">
                                      <p:cBhvr additive="base">
                                        <p:cTn id="19" dur="500" fill="hold"/>
                                        <p:tgtEl>
                                          <p:spTgt spid="292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28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2867">
                                            <p:txEl>
                                              <p:pRg st="4" end="4"/>
                                            </p:txEl>
                                          </p:spTgt>
                                        </p:tgtEl>
                                        <p:attrNameLst>
                                          <p:attrName>style.visibility</p:attrName>
                                        </p:attrNameLst>
                                      </p:cBhvr>
                                      <p:to>
                                        <p:strVal val="visible"/>
                                      </p:to>
                                    </p:set>
                                    <p:anim calcmode="lin" valueType="num">
                                      <p:cBhvr additive="base">
                                        <p:cTn id="23" dur="500" fill="hold"/>
                                        <p:tgtEl>
                                          <p:spTgt spid="2928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28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23850" y="260350"/>
            <a:ext cx="835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a:latin typeface="楷体_GB2312" pitchFamily="49" charset="-122"/>
                <a:ea typeface="楷体_GB2312" pitchFamily="49" charset="-122"/>
              </a:rPr>
              <a:t>1. </a:t>
            </a:r>
            <a:r>
              <a:rPr kumimoji="1" lang="zh-CN" altLang="en-US" sz="3600">
                <a:latin typeface="楷体_GB2312" pitchFamily="49" charset="-122"/>
                <a:ea typeface="楷体_GB2312" pitchFamily="49" charset="-122"/>
              </a:rPr>
              <a:t>在你的认识中，</a:t>
            </a:r>
            <a:r>
              <a:rPr kumimoji="1" lang="en-US" altLang="zh-CN" sz="3600">
                <a:latin typeface="楷体_GB2312" pitchFamily="49" charset="-122"/>
                <a:ea typeface="楷体_GB2312" pitchFamily="49" charset="-122"/>
              </a:rPr>
              <a:t>"</a:t>
            </a:r>
            <a:r>
              <a:rPr kumimoji="1" lang="zh-CN" altLang="en-US" sz="3600">
                <a:latin typeface="楷体_GB2312" pitchFamily="49" charset="-122"/>
                <a:ea typeface="楷体_GB2312" pitchFamily="49" charset="-122"/>
              </a:rPr>
              <a:t>数组</a:t>
            </a:r>
            <a:r>
              <a:rPr kumimoji="1" lang="en-US" altLang="zh-CN" sz="3600">
                <a:latin typeface="楷体_GB2312" pitchFamily="49" charset="-122"/>
                <a:ea typeface="楷体_GB2312" pitchFamily="49" charset="-122"/>
              </a:rPr>
              <a:t>"</a:t>
            </a:r>
            <a:r>
              <a:rPr kumimoji="1" lang="zh-CN" altLang="en-US" sz="3600">
                <a:latin typeface="楷体_GB2312" pitchFamily="49" charset="-122"/>
                <a:ea typeface="楷体_GB2312" pitchFamily="49" charset="-122"/>
              </a:rPr>
              <a:t>是什么？ </a:t>
            </a:r>
          </a:p>
        </p:txBody>
      </p:sp>
      <p:sp>
        <p:nvSpPr>
          <p:cNvPr id="17411" name="Text Box 5"/>
          <p:cNvSpPr txBox="1">
            <a:spLocks noChangeArrowheads="1"/>
          </p:cNvSpPr>
          <p:nvPr/>
        </p:nvSpPr>
        <p:spPr bwMode="auto">
          <a:xfrm>
            <a:off x="395288" y="3644900"/>
            <a:ext cx="84248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a:latin typeface="楷体_GB2312" pitchFamily="49" charset="-122"/>
                <a:ea typeface="楷体_GB2312" pitchFamily="49" charset="-122"/>
              </a:rPr>
              <a:t>2. </a:t>
            </a:r>
            <a:r>
              <a:rPr kumimoji="1" lang="zh-CN" altLang="en-US" sz="3600">
                <a:latin typeface="楷体_GB2312" pitchFamily="49" charset="-122"/>
                <a:ea typeface="楷体_GB2312" pitchFamily="49" charset="-122"/>
              </a:rPr>
              <a:t>为什么顺序表以及其它线性结构的顺序存储结构都可以用</a:t>
            </a:r>
            <a:r>
              <a:rPr kumimoji="1" lang="en-US" altLang="zh-CN" sz="3600">
                <a:latin typeface="楷体_GB2312" pitchFamily="49" charset="-122"/>
                <a:ea typeface="楷体_GB2312" pitchFamily="49" charset="-122"/>
              </a:rPr>
              <a:t>"</a:t>
            </a:r>
            <a:r>
              <a:rPr kumimoji="1" lang="zh-CN" altLang="en-US" sz="3600">
                <a:latin typeface="楷体_GB2312" pitchFamily="49" charset="-122"/>
                <a:ea typeface="楷体_GB2312" pitchFamily="49" charset="-122"/>
              </a:rPr>
              <a:t>一维数组</a:t>
            </a:r>
            <a:r>
              <a:rPr kumimoji="1" lang="en-US" altLang="zh-CN" sz="3600">
                <a:latin typeface="楷体_GB2312" pitchFamily="49" charset="-122"/>
                <a:ea typeface="楷体_GB2312" pitchFamily="49" charset="-122"/>
              </a:rPr>
              <a:t>"</a:t>
            </a:r>
            <a:r>
              <a:rPr kumimoji="1" lang="zh-CN" altLang="en-US" sz="3600">
                <a:latin typeface="楷体_GB2312" pitchFamily="49" charset="-122"/>
                <a:ea typeface="楷体_GB2312" pitchFamily="49" charset="-122"/>
              </a:rPr>
              <a:t>来描述？ </a:t>
            </a:r>
            <a:endParaRPr kumimoji="1" lang="zh-CN" altLang="en-US" sz="3600">
              <a:solidFill>
                <a:srgbClr val="0000FF"/>
              </a:solidFill>
              <a:latin typeface="楷体_GB2312" pitchFamily="49" charset="-122"/>
              <a:ea typeface="楷体_GB2312" pitchFamily="49" charset="-122"/>
            </a:endParaRPr>
          </a:p>
        </p:txBody>
      </p:sp>
      <p:sp>
        <p:nvSpPr>
          <p:cNvPr id="122886" name="Text Box 6"/>
          <p:cNvSpPr txBox="1">
            <a:spLocks noChangeArrowheads="1"/>
          </p:cNvSpPr>
          <p:nvPr/>
        </p:nvSpPr>
        <p:spPr bwMode="auto">
          <a:xfrm>
            <a:off x="684213" y="1123950"/>
            <a:ext cx="8135937"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600">
                <a:latin typeface="楷体_GB2312" pitchFamily="49" charset="-122"/>
                <a:ea typeface="楷体_GB2312" pitchFamily="49" charset="-122"/>
              </a:rPr>
              <a:t>　</a:t>
            </a:r>
            <a:r>
              <a:rPr kumimoji="1" lang="zh-CN" altLang="en-US" sz="3600">
                <a:solidFill>
                  <a:srgbClr val="0000FF"/>
                </a:solidFill>
                <a:latin typeface="楷体_GB2312" pitchFamily="49" charset="-122"/>
                <a:ea typeface="楷体_GB2312" pitchFamily="49" charset="-122"/>
              </a:rPr>
              <a:t>在学习了</a:t>
            </a:r>
            <a:r>
              <a:rPr kumimoji="1" lang="en-US" altLang="zh-CN" sz="3600">
                <a:solidFill>
                  <a:srgbClr val="0000FF"/>
                </a:solidFill>
                <a:latin typeface="楷体_GB2312" pitchFamily="49" charset="-122"/>
                <a:ea typeface="楷体_GB2312" pitchFamily="49" charset="-122"/>
              </a:rPr>
              <a:t>C</a:t>
            </a:r>
            <a:r>
              <a:rPr kumimoji="1" lang="zh-CN" altLang="en-US" sz="3600">
                <a:solidFill>
                  <a:srgbClr val="0000FF"/>
                </a:solidFill>
                <a:latin typeface="楷体_GB2312" pitchFamily="49" charset="-122"/>
                <a:ea typeface="楷体_GB2312" pitchFamily="49" charset="-122"/>
              </a:rPr>
              <a:t>语言之后，你可能会误认为</a:t>
            </a:r>
            <a:r>
              <a:rPr kumimoji="1" lang="en-US" altLang="zh-CN" sz="3600">
                <a:solidFill>
                  <a:srgbClr val="0000FF"/>
                </a:solidFill>
                <a:latin typeface="楷体_GB2312" pitchFamily="49" charset="-122"/>
                <a:ea typeface="楷体_GB2312" pitchFamily="49" charset="-122"/>
              </a:rPr>
              <a:t>"</a:t>
            </a:r>
            <a:r>
              <a:rPr kumimoji="1" lang="zh-CN" altLang="en-US" sz="3600">
                <a:solidFill>
                  <a:srgbClr val="0000FF"/>
                </a:solidFill>
                <a:latin typeface="楷体_GB2312" pitchFamily="49" charset="-122"/>
                <a:ea typeface="楷体_GB2312" pitchFamily="49" charset="-122"/>
              </a:rPr>
              <a:t>数组</a:t>
            </a:r>
            <a:r>
              <a:rPr kumimoji="1" lang="en-US" altLang="zh-CN" sz="3600">
                <a:solidFill>
                  <a:srgbClr val="0000FF"/>
                </a:solidFill>
                <a:latin typeface="楷体_GB2312" pitchFamily="49" charset="-122"/>
                <a:ea typeface="楷体_GB2312" pitchFamily="49" charset="-122"/>
              </a:rPr>
              <a:t>"</a:t>
            </a:r>
            <a:r>
              <a:rPr kumimoji="1" lang="zh-CN" altLang="en-US" sz="3600">
                <a:solidFill>
                  <a:srgbClr val="0000FF"/>
                </a:solidFill>
                <a:latin typeface="楷体_GB2312" pitchFamily="49" charset="-122"/>
                <a:ea typeface="楷体_GB2312" pitchFamily="49" charset="-122"/>
              </a:rPr>
              <a:t>是一组地址连续的内存，数组也是一种线性的数据结构，它可以看成是线性表的一种扩充。</a:t>
            </a:r>
          </a:p>
          <a:p>
            <a:pPr eaLnBrk="1" hangingPunct="1"/>
            <a:endParaRPr kumimoji="1" lang="en-US" altLang="zh-CN" sz="3600">
              <a:latin typeface="楷体_GB2312" pitchFamily="49" charset="-122"/>
              <a:ea typeface="楷体_GB2312" pitchFamily="49" charset="-122"/>
            </a:endParaRPr>
          </a:p>
        </p:txBody>
      </p:sp>
      <p:sp>
        <p:nvSpPr>
          <p:cNvPr id="122887" name="Text Box 7"/>
          <p:cNvSpPr txBox="1">
            <a:spLocks noChangeArrowheads="1"/>
          </p:cNvSpPr>
          <p:nvPr/>
        </p:nvSpPr>
        <p:spPr bwMode="auto">
          <a:xfrm>
            <a:off x="395288" y="5013325"/>
            <a:ext cx="85518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600">
                <a:solidFill>
                  <a:srgbClr val="0000FF"/>
                </a:solidFill>
                <a:latin typeface="楷体_GB2312" pitchFamily="49" charset="-122"/>
                <a:ea typeface="楷体_GB2312" pitchFamily="49" charset="-122"/>
              </a:rPr>
              <a:t>因为在高级编程语言中实现的一维数组正是用的这种顺序存储的映象方式。</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P spid="122887"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506413" y="246063"/>
            <a:ext cx="6477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en-US" altLang="zh-CN" sz="3200">
                <a:ea typeface="楷体_GB2312" pitchFamily="49" charset="-122"/>
              </a:rPr>
              <a:t>“</a:t>
            </a:r>
            <a:r>
              <a:rPr kumimoji="1" lang="zh-CN" altLang="en-US" sz="3200">
                <a:ea typeface="楷体_GB2312" pitchFamily="49" charset="-122"/>
              </a:rPr>
              <a:t>列序为主序” 即 “高下标优先”</a:t>
            </a:r>
          </a:p>
        </p:txBody>
      </p:sp>
      <p:sp>
        <p:nvSpPr>
          <p:cNvPr id="293891" name="Text Box 3"/>
          <p:cNvSpPr txBox="1">
            <a:spLocks noChangeArrowheads="1"/>
          </p:cNvSpPr>
          <p:nvPr/>
        </p:nvSpPr>
        <p:spPr bwMode="auto">
          <a:xfrm>
            <a:off x="500063" y="1685925"/>
            <a:ext cx="807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spcBef>
                <a:spcPct val="50000"/>
              </a:spcBef>
            </a:pPr>
            <a:r>
              <a:rPr kumimoji="1" lang="en-US" altLang="zh-CN" sz="3200" dirty="0">
                <a:ea typeface="楷体_GB2312" pitchFamily="49" charset="-122"/>
              </a:rPr>
              <a:t>(0,0,0),(1,0,0),(2,0,0),(0,1,0</a:t>
            </a:r>
            <a:r>
              <a:rPr kumimoji="1" lang="en-US" altLang="zh-CN" sz="3200" dirty="0" smtClean="0">
                <a:ea typeface="楷体_GB2312" pitchFamily="49" charset="-122"/>
              </a:rPr>
              <a:t>),</a:t>
            </a:r>
            <a:r>
              <a:rPr kumimoji="1" lang="en-US" altLang="zh-CN" sz="3200" dirty="0" smtClean="0">
                <a:ea typeface="楷体_GB2312" pitchFamily="49" charset="-122"/>
                <a:cs typeface="Times New Roman" pitchFamily="18" charset="0"/>
              </a:rPr>
              <a:t>(1,1,0),(</a:t>
            </a:r>
            <a:r>
              <a:rPr kumimoji="1" lang="en-US" altLang="zh-CN" sz="3200" dirty="0">
                <a:ea typeface="楷体_GB2312" pitchFamily="49" charset="-122"/>
                <a:cs typeface="Times New Roman" pitchFamily="18" charset="0"/>
              </a:rPr>
              <a:t>2,1,0</a:t>
            </a:r>
            <a:r>
              <a:rPr kumimoji="1" lang="en-US" altLang="zh-CN" sz="3200" dirty="0" smtClean="0">
                <a:ea typeface="楷体_GB2312" pitchFamily="49" charset="-122"/>
                <a:cs typeface="Times New Roman" pitchFamily="18" charset="0"/>
              </a:rPr>
              <a:t>), (</a:t>
            </a:r>
            <a:r>
              <a:rPr kumimoji="1" lang="en-US" altLang="zh-CN" sz="3200" dirty="0">
                <a:ea typeface="楷体_GB2312" pitchFamily="49" charset="-122"/>
                <a:cs typeface="Times New Roman" pitchFamily="18" charset="0"/>
              </a:rPr>
              <a:t>0,0,1</a:t>
            </a:r>
            <a:r>
              <a:rPr kumimoji="1" lang="en-US" altLang="zh-CN" sz="3200" dirty="0" smtClean="0">
                <a:ea typeface="楷体_GB2312" pitchFamily="49" charset="-122"/>
                <a:cs typeface="Times New Roman" pitchFamily="18" charset="0"/>
              </a:rPr>
              <a:t>),…</a:t>
            </a:r>
            <a:r>
              <a:rPr kumimoji="1" lang="en-US" altLang="zh-CN" sz="3200" dirty="0" smtClean="0">
                <a:ea typeface="楷体_GB2312" pitchFamily="49" charset="-122"/>
              </a:rPr>
              <a:t>,(2,1,1),(</a:t>
            </a:r>
            <a:r>
              <a:rPr kumimoji="1" lang="en-US" altLang="zh-CN" sz="3200" dirty="0">
                <a:ea typeface="楷体_GB2312" pitchFamily="49" charset="-122"/>
              </a:rPr>
              <a:t>0,0,2),…,(2,1,2),(0,0,3),…,(2,1,3)</a:t>
            </a:r>
          </a:p>
        </p:txBody>
      </p:sp>
      <p:sp>
        <p:nvSpPr>
          <p:cNvPr id="293892" name="Text Box 4"/>
          <p:cNvSpPr txBox="1">
            <a:spLocks noChangeArrowheads="1"/>
          </p:cNvSpPr>
          <p:nvPr/>
        </p:nvSpPr>
        <p:spPr bwMode="auto">
          <a:xfrm>
            <a:off x="466725" y="9652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zh-CN" altLang="en-US" sz="3200">
                <a:ea typeface="楷体_GB2312" pitchFamily="49" charset="-122"/>
              </a:rPr>
              <a:t>则 </a:t>
            </a:r>
            <a:r>
              <a:rPr kumimoji="1" lang="en-US" altLang="zh-CN" sz="3200">
                <a:ea typeface="楷体_GB2312" pitchFamily="49" charset="-122"/>
              </a:rPr>
              <a:t>A[3][2][4] </a:t>
            </a:r>
            <a:r>
              <a:rPr kumimoji="1" lang="zh-CN" altLang="en-US" sz="3200">
                <a:ea typeface="楷体_GB2312" pitchFamily="49" charset="-122"/>
              </a:rPr>
              <a:t>的存储次序为</a:t>
            </a:r>
            <a:r>
              <a:rPr kumimoji="1" lang="en-US" altLang="zh-CN" sz="3200">
                <a:ea typeface="楷体_GB2312" pitchFamily="49" charset="-122"/>
              </a:rPr>
              <a:t>:</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0">
                                            <p:txEl>
                                              <p:pRg st="0" end="0"/>
                                            </p:txEl>
                                          </p:spTgt>
                                        </p:tgtEl>
                                        <p:attrNameLst>
                                          <p:attrName>style.visibility</p:attrName>
                                        </p:attrNameLst>
                                      </p:cBhvr>
                                      <p:to>
                                        <p:strVal val="visible"/>
                                      </p:to>
                                    </p:set>
                                    <p:animEffect transition="in" filter="wipe(left)">
                                      <p:cBhvr>
                                        <p:cTn id="7" dur="500"/>
                                        <p:tgtEl>
                                          <p:spTgt spid="293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2">
                                            <p:txEl>
                                              <p:pRg st="0" end="0"/>
                                            </p:txEl>
                                          </p:spTgt>
                                        </p:tgtEl>
                                        <p:attrNameLst>
                                          <p:attrName>style.visibility</p:attrName>
                                        </p:attrNameLst>
                                      </p:cBhvr>
                                      <p:to>
                                        <p:strVal val="visible"/>
                                      </p:to>
                                    </p:set>
                                    <p:animEffect transition="in" filter="wipe(left)">
                                      <p:cBhvr>
                                        <p:cTn id="12" dur="500"/>
                                        <p:tgtEl>
                                          <p:spTgt spid="29389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3891">
                                            <p:txEl>
                                              <p:pRg st="0" end="0"/>
                                            </p:txEl>
                                          </p:spTgt>
                                        </p:tgtEl>
                                        <p:attrNameLst>
                                          <p:attrName>style.visibility</p:attrName>
                                        </p:attrNameLst>
                                      </p:cBhvr>
                                      <p:to>
                                        <p:strVal val="visible"/>
                                      </p:to>
                                    </p:set>
                                    <p:animEffect transition="in" filter="wipe(left)">
                                      <p:cBhvr>
                                        <p:cTn id="17" dur="500"/>
                                        <p:tgtEl>
                                          <p:spTgt spid="2938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build="p" autoUpdateAnimBg="0"/>
      <p:bldP spid="293891" grpId="0" build="p" autoUpdateAnimBg="0"/>
      <p:bldP spid="29389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3"/>
          <p:cNvSpPr>
            <a:spLocks noGrp="1" noChangeArrowheads="1"/>
          </p:cNvSpPr>
          <p:nvPr>
            <p:ph type="body" sz="half" idx="1"/>
          </p:nvPr>
        </p:nvSpPr>
        <p:spPr>
          <a:xfrm>
            <a:off x="132033" y="3789050"/>
            <a:ext cx="4419600" cy="2239962"/>
          </a:xfrm>
          <a:noFill/>
        </p:spPr>
        <p:txBody>
          <a:bodyPr/>
          <a:lstStyle/>
          <a:p>
            <a:pPr eaLnBrk="1" hangingPunct="1"/>
            <a:r>
              <a:rPr lang="en-US" altLang="zh-CN" sz="3200" dirty="0" smtClean="0"/>
              <a:t>a000 = A    a100 = G</a:t>
            </a:r>
          </a:p>
          <a:p>
            <a:pPr eaLnBrk="1" hangingPunct="1"/>
            <a:r>
              <a:rPr lang="en-US" altLang="zh-CN" sz="3200" dirty="0" smtClean="0"/>
              <a:t>a010 = D    a110 = J </a:t>
            </a:r>
          </a:p>
          <a:p>
            <a:pPr eaLnBrk="1" hangingPunct="1"/>
            <a:r>
              <a:rPr lang="en-US" altLang="zh-CN" sz="3200" dirty="0" smtClean="0"/>
              <a:t>a001 = B    a101 = H</a:t>
            </a:r>
          </a:p>
          <a:p>
            <a:pPr eaLnBrk="1" hangingPunct="1"/>
            <a:r>
              <a:rPr lang="en-US" altLang="zh-CN" sz="3200" dirty="0"/>
              <a:t>A011 = E    a111 = K</a:t>
            </a:r>
          </a:p>
          <a:p>
            <a:pPr marL="0" indent="0" eaLnBrk="1" hangingPunct="1">
              <a:buNone/>
            </a:pPr>
            <a:endParaRPr lang="en-US" altLang="zh-CN" sz="3200" dirty="0" smtClean="0"/>
          </a:p>
        </p:txBody>
      </p:sp>
      <p:sp>
        <p:nvSpPr>
          <p:cNvPr id="2052" name="Rectangle 4"/>
          <p:cNvSpPr>
            <a:spLocks noGrp="1" noRot="1" noChangeArrowheads="1"/>
          </p:cNvSpPr>
          <p:nvPr>
            <p:ph type="body" sz="half" idx="2"/>
          </p:nvPr>
        </p:nvSpPr>
        <p:spPr>
          <a:xfrm>
            <a:off x="4625107" y="4437140"/>
            <a:ext cx="4419600" cy="1301202"/>
          </a:xfrm>
        </p:spPr>
        <p:txBody>
          <a:bodyPr/>
          <a:lstStyle/>
          <a:p>
            <a:pPr eaLnBrk="1" hangingPunct="1"/>
            <a:r>
              <a:rPr lang="en-US" altLang="zh-CN" sz="3200" dirty="0" smtClean="0"/>
              <a:t>A002 = C    a102 = I</a:t>
            </a:r>
          </a:p>
          <a:p>
            <a:pPr eaLnBrk="1" hangingPunct="1"/>
            <a:r>
              <a:rPr lang="en-US" altLang="zh-CN" sz="3200" dirty="0" smtClean="0"/>
              <a:t>A012 = F    a112 = L</a:t>
            </a:r>
          </a:p>
        </p:txBody>
      </p:sp>
      <p:sp>
        <p:nvSpPr>
          <p:cNvPr id="2053" name="Text Box 5"/>
          <p:cNvSpPr txBox="1">
            <a:spLocks noChangeArrowheads="1"/>
          </p:cNvSpPr>
          <p:nvPr/>
        </p:nvSpPr>
        <p:spPr bwMode="auto">
          <a:xfrm>
            <a:off x="3059790" y="6135953"/>
            <a:ext cx="316844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3200" b="1" dirty="0">
                <a:solidFill>
                  <a:srgbClr val="006600"/>
                </a:solidFill>
                <a:latin typeface="Garamond" pitchFamily="18" charset="0"/>
                <a:ea typeface="宋体" pitchFamily="2" charset="-122"/>
              </a:rPr>
              <a:t>高下标优先变化</a:t>
            </a:r>
          </a:p>
        </p:txBody>
      </p:sp>
    </p:spTree>
    <p:controls>
      <mc:AlternateContent xmlns:mc="http://schemas.openxmlformats.org/markup-compatibility/2006">
        <mc:Choice xmlns:v="urn:schemas-microsoft-com:vml" Requires="v">
          <p:control spid="2052" r:id="rId2" imgW="9142857" imgH="3505689"/>
        </mc:Choice>
        <mc:Fallback>
          <p:control r:id="rId2" imgW="9142857" imgH="3505689">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505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strips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20" name="Rectangle 4"/>
          <p:cNvSpPr>
            <a:spLocks noChangeArrowheads="1"/>
          </p:cNvSpPr>
          <p:nvPr/>
        </p:nvSpPr>
        <p:spPr bwMode="auto">
          <a:xfrm>
            <a:off x="179388" y="692150"/>
            <a:ext cx="8748712"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3200" dirty="0">
                <a:ea typeface="楷体_GB2312" pitchFamily="49" charset="-122"/>
              </a:rPr>
              <a:t>   </a:t>
            </a:r>
            <a:r>
              <a:rPr kumimoji="1" lang="zh-CN" altLang="en-US" sz="3200" dirty="0">
                <a:ea typeface="楷体_GB2312" pitchFamily="49" charset="-122"/>
              </a:rPr>
              <a:t>按上述两种方式顺序存储的序组，只要知道开始结点的存放地址（即基地址），维数和每维的上、下界，以及每个数组元素所占用的单元数，就可以将数组元素的存放地址表示为其下标的线性函数。因此，数组中的任一元素可以在相同的时间内存取，即顺序存储的数组是一个随机存取结构。</a:t>
            </a:r>
          </a:p>
        </p:txBody>
      </p:sp>
    </p:spTree>
  </p:cSld>
  <p:clrMapOvr>
    <a:masterClrMapping/>
  </p:clrMapOvr>
  <p:transition>
    <p:strips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Rot="1" noChangeArrowheads="1"/>
          </p:cNvSpPr>
          <p:nvPr>
            <p:ph/>
          </p:nvPr>
        </p:nvSpPr>
        <p:spPr>
          <a:xfrm>
            <a:off x="323850" y="1992313"/>
            <a:ext cx="8540750" cy="359727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lnSpc>
                <a:spcPct val="120000"/>
              </a:lnSpc>
              <a:spcBef>
                <a:spcPct val="0"/>
              </a:spcBef>
              <a:buClrTx/>
              <a:buFontTx/>
              <a:buNone/>
            </a:pPr>
            <a:r>
              <a:rPr kumimoji="1" lang="en-US" altLang="zh-CN" smtClean="0">
                <a:latin typeface="Times New Roman" pitchFamily="18" charset="0"/>
                <a:ea typeface="楷体_GB2312" pitchFamily="49" charset="-122"/>
              </a:rPr>
              <a:t>   </a:t>
            </a:r>
            <a:r>
              <a:rPr kumimoji="1" lang="zh-CN" altLang="en-US" smtClean="0">
                <a:latin typeface="Times New Roman" pitchFamily="18" charset="0"/>
                <a:ea typeface="楷体_GB2312" pitchFamily="49" charset="-122"/>
              </a:rPr>
              <a:t>元素</a:t>
            </a:r>
            <a:r>
              <a:rPr kumimoji="1" lang="en-US" altLang="zh-CN" smtClean="0">
                <a:latin typeface="Times New Roman" pitchFamily="18" charset="0"/>
                <a:ea typeface="楷体_GB2312" pitchFamily="49" charset="-122"/>
              </a:rPr>
              <a:t>a</a:t>
            </a:r>
            <a:r>
              <a:rPr kumimoji="1" lang="en-US" altLang="zh-CN" baseline="-25000" smtClean="0">
                <a:latin typeface="Times New Roman" pitchFamily="18" charset="0"/>
                <a:ea typeface="楷体_GB2312" pitchFamily="49" charset="-122"/>
              </a:rPr>
              <a:t>ij</a:t>
            </a:r>
            <a:r>
              <a:rPr kumimoji="1" lang="zh-CN" altLang="en-US" smtClean="0">
                <a:latin typeface="Times New Roman" pitchFamily="18" charset="0"/>
                <a:ea typeface="楷体_GB2312" pitchFamily="49" charset="-122"/>
              </a:rPr>
              <a:t>的存储地址应是数组的</a:t>
            </a:r>
            <a:r>
              <a:rPr kumimoji="1" lang="zh-CN" altLang="en-US" smtClean="0">
                <a:solidFill>
                  <a:srgbClr val="FF0066"/>
                </a:solidFill>
                <a:latin typeface="Times New Roman" pitchFamily="18" charset="0"/>
                <a:ea typeface="楷体_GB2312" pitchFamily="49" charset="-122"/>
              </a:rPr>
              <a:t>基地址</a:t>
            </a:r>
            <a:r>
              <a:rPr kumimoji="1" lang="zh-CN" altLang="en-US" smtClean="0">
                <a:latin typeface="Times New Roman" pitchFamily="18" charset="0"/>
                <a:ea typeface="楷体_GB2312" pitchFamily="49" charset="-122"/>
              </a:rPr>
              <a:t>加上</a:t>
            </a:r>
            <a:r>
              <a:rPr kumimoji="1" lang="zh-CN" altLang="en-US" smtClean="0">
                <a:solidFill>
                  <a:srgbClr val="FF0066"/>
                </a:solidFill>
                <a:latin typeface="Times New Roman" pitchFamily="18" charset="0"/>
                <a:ea typeface="楷体_GB2312" pitchFamily="49" charset="-122"/>
              </a:rPr>
              <a:t>排在</a:t>
            </a:r>
            <a:r>
              <a:rPr kumimoji="1" lang="en-US" altLang="zh-CN" smtClean="0">
                <a:solidFill>
                  <a:srgbClr val="FF0066"/>
                </a:solidFill>
                <a:latin typeface="Times New Roman" pitchFamily="18" charset="0"/>
                <a:ea typeface="楷体_GB2312" pitchFamily="49" charset="-122"/>
              </a:rPr>
              <a:t>a</a:t>
            </a:r>
            <a:r>
              <a:rPr kumimoji="1" lang="en-US" altLang="zh-CN" baseline="-25000" smtClean="0">
                <a:solidFill>
                  <a:srgbClr val="FF0066"/>
                </a:solidFill>
                <a:latin typeface="Times New Roman" pitchFamily="18" charset="0"/>
                <a:ea typeface="楷体_GB2312" pitchFamily="49" charset="-122"/>
              </a:rPr>
              <a:t>ij</a:t>
            </a:r>
            <a:r>
              <a:rPr kumimoji="1" lang="zh-CN" altLang="en-US" smtClean="0">
                <a:solidFill>
                  <a:srgbClr val="FF0066"/>
                </a:solidFill>
                <a:latin typeface="Times New Roman" pitchFamily="18" charset="0"/>
                <a:ea typeface="楷体_GB2312" pitchFamily="49" charset="-122"/>
              </a:rPr>
              <a:t>前面的元素所占用的单元数</a:t>
            </a:r>
            <a:r>
              <a:rPr kumimoji="1" lang="zh-CN" altLang="en-US" smtClean="0">
                <a:latin typeface="Times New Roman" pitchFamily="18" charset="0"/>
                <a:ea typeface="楷体_GB2312" pitchFamily="49" charset="-122"/>
              </a:rPr>
              <a:t>。因为</a:t>
            </a:r>
            <a:r>
              <a:rPr kumimoji="1" lang="en-US" altLang="zh-CN" smtClean="0">
                <a:latin typeface="Times New Roman" pitchFamily="18" charset="0"/>
                <a:ea typeface="楷体_GB2312" pitchFamily="49" charset="-122"/>
              </a:rPr>
              <a:t>a</a:t>
            </a:r>
            <a:r>
              <a:rPr kumimoji="1" lang="en-US" altLang="zh-CN" baseline="-25000" smtClean="0">
                <a:latin typeface="Times New Roman" pitchFamily="18" charset="0"/>
                <a:ea typeface="楷体_GB2312" pitchFamily="49" charset="-122"/>
              </a:rPr>
              <a:t>ij</a:t>
            </a:r>
            <a:r>
              <a:rPr kumimoji="1" lang="zh-CN" altLang="en-US" smtClean="0">
                <a:latin typeface="Times New Roman" pitchFamily="18" charset="0"/>
                <a:ea typeface="楷体_GB2312" pitchFamily="49" charset="-122"/>
              </a:rPr>
              <a:t>位于第</a:t>
            </a:r>
            <a:r>
              <a:rPr kumimoji="1" lang="en-US" altLang="zh-CN" smtClean="0">
                <a:latin typeface="Times New Roman" pitchFamily="18" charset="0"/>
                <a:ea typeface="楷体_GB2312" pitchFamily="49" charset="-122"/>
              </a:rPr>
              <a:t>i</a:t>
            </a:r>
            <a:r>
              <a:rPr kumimoji="1" lang="zh-CN" altLang="en-US" smtClean="0">
                <a:latin typeface="Times New Roman" pitchFamily="18" charset="0"/>
                <a:ea typeface="楷体_GB2312" pitchFamily="49" charset="-122"/>
              </a:rPr>
              <a:t>行、第</a:t>
            </a:r>
            <a:r>
              <a:rPr kumimoji="1" lang="en-US" altLang="zh-CN" smtClean="0">
                <a:latin typeface="Times New Roman" pitchFamily="18" charset="0"/>
                <a:ea typeface="楷体_GB2312" pitchFamily="49" charset="-122"/>
              </a:rPr>
              <a:t>j</a:t>
            </a:r>
            <a:r>
              <a:rPr kumimoji="1" lang="zh-CN" altLang="en-US" smtClean="0">
                <a:latin typeface="Times New Roman" pitchFamily="18" charset="0"/>
                <a:ea typeface="楷体_GB2312" pitchFamily="49" charset="-122"/>
              </a:rPr>
              <a:t>列，前面</a:t>
            </a:r>
            <a:r>
              <a:rPr kumimoji="1" lang="en-US" altLang="zh-CN" smtClean="0">
                <a:latin typeface="Times New Roman" pitchFamily="18" charset="0"/>
                <a:ea typeface="楷体_GB2312" pitchFamily="49" charset="-122"/>
              </a:rPr>
              <a:t>i</a:t>
            </a:r>
            <a:r>
              <a:rPr kumimoji="1" lang="en-US" altLang="en-US" smtClean="0">
                <a:latin typeface="Times New Roman" pitchFamily="18" charset="0"/>
                <a:ea typeface="楷体_GB2312" pitchFamily="49" charset="-122"/>
              </a:rPr>
              <a:t>－</a:t>
            </a:r>
            <a:r>
              <a:rPr kumimoji="1" lang="en-US" altLang="zh-CN" smtClean="0">
                <a:latin typeface="Times New Roman" pitchFamily="18" charset="0"/>
                <a:ea typeface="楷体_GB2312" pitchFamily="49" charset="-122"/>
              </a:rPr>
              <a:t>1</a:t>
            </a:r>
            <a:r>
              <a:rPr kumimoji="1" lang="zh-CN" altLang="en-US" smtClean="0">
                <a:latin typeface="Times New Roman" pitchFamily="18" charset="0"/>
                <a:ea typeface="楷体_GB2312" pitchFamily="49" charset="-122"/>
              </a:rPr>
              <a:t>行共有</a:t>
            </a:r>
            <a:r>
              <a:rPr kumimoji="1" lang="en-US" altLang="zh-CN" smtClean="0">
                <a:latin typeface="Times New Roman" pitchFamily="18" charset="0"/>
                <a:ea typeface="楷体_GB2312" pitchFamily="49" charset="-122"/>
              </a:rPr>
              <a:t>(i</a:t>
            </a:r>
            <a:r>
              <a:rPr kumimoji="1" lang="en-US" altLang="en-US" smtClean="0">
                <a:latin typeface="Times New Roman" pitchFamily="18" charset="0"/>
                <a:ea typeface="楷体_GB2312" pitchFamily="49" charset="-122"/>
              </a:rPr>
              <a:t>－</a:t>
            </a:r>
            <a:r>
              <a:rPr kumimoji="1" lang="en-US" altLang="zh-CN" smtClean="0">
                <a:latin typeface="Times New Roman" pitchFamily="18" charset="0"/>
                <a:ea typeface="楷体_GB2312" pitchFamily="49" charset="-122"/>
              </a:rPr>
              <a:t>1)×n</a:t>
            </a:r>
            <a:r>
              <a:rPr kumimoji="1" lang="zh-CN" altLang="en-US" smtClean="0">
                <a:latin typeface="Times New Roman" pitchFamily="18" charset="0"/>
                <a:ea typeface="楷体_GB2312" pitchFamily="49" charset="-122"/>
              </a:rPr>
              <a:t>个元素，在第</a:t>
            </a:r>
            <a:r>
              <a:rPr kumimoji="1" lang="en-US" altLang="zh-CN" smtClean="0">
                <a:latin typeface="Times New Roman" pitchFamily="18" charset="0"/>
                <a:ea typeface="楷体_GB2312" pitchFamily="49" charset="-122"/>
              </a:rPr>
              <a:t>i </a:t>
            </a:r>
            <a:r>
              <a:rPr kumimoji="1" lang="zh-CN" altLang="en-US" smtClean="0">
                <a:latin typeface="Times New Roman" pitchFamily="18" charset="0"/>
                <a:ea typeface="楷体_GB2312" pitchFamily="49" charset="-122"/>
              </a:rPr>
              <a:t>行上，</a:t>
            </a:r>
            <a:r>
              <a:rPr kumimoji="1" lang="en-US" altLang="zh-CN" smtClean="0">
                <a:latin typeface="Times New Roman" pitchFamily="18" charset="0"/>
                <a:ea typeface="楷体_GB2312" pitchFamily="49" charset="-122"/>
              </a:rPr>
              <a:t>a</a:t>
            </a:r>
            <a:r>
              <a:rPr kumimoji="1" lang="en-US" altLang="zh-CN" baseline="-25000" smtClean="0">
                <a:latin typeface="Times New Roman" pitchFamily="18" charset="0"/>
                <a:ea typeface="楷体_GB2312" pitchFamily="49" charset="-122"/>
              </a:rPr>
              <a:t>ij</a:t>
            </a:r>
            <a:r>
              <a:rPr kumimoji="1" lang="zh-CN" altLang="en-US" smtClean="0">
                <a:latin typeface="Times New Roman" pitchFamily="18" charset="0"/>
                <a:ea typeface="楷体_GB2312" pitchFamily="49" charset="-122"/>
              </a:rPr>
              <a:t>前面又有</a:t>
            </a:r>
            <a:r>
              <a:rPr kumimoji="1" lang="en-US" altLang="zh-CN" smtClean="0">
                <a:latin typeface="Times New Roman" pitchFamily="18" charset="0"/>
                <a:ea typeface="楷体_GB2312" pitchFamily="49" charset="-122"/>
              </a:rPr>
              <a:t>j</a:t>
            </a:r>
            <a:r>
              <a:rPr kumimoji="1" lang="en-US" altLang="en-US" smtClean="0">
                <a:latin typeface="Times New Roman" pitchFamily="18" charset="0"/>
                <a:ea typeface="楷体_GB2312" pitchFamily="49" charset="-122"/>
              </a:rPr>
              <a:t>－</a:t>
            </a:r>
            <a:r>
              <a:rPr kumimoji="1" lang="en-US" altLang="zh-CN" smtClean="0">
                <a:latin typeface="Times New Roman" pitchFamily="18" charset="0"/>
                <a:ea typeface="楷体_GB2312" pitchFamily="49" charset="-122"/>
              </a:rPr>
              <a:t>1</a:t>
            </a:r>
            <a:r>
              <a:rPr kumimoji="1" lang="zh-CN" altLang="en-US" smtClean="0">
                <a:latin typeface="Times New Roman" pitchFamily="18" charset="0"/>
                <a:ea typeface="楷体_GB2312" pitchFamily="49" charset="-122"/>
              </a:rPr>
              <a:t>个元素，故它前面共有</a:t>
            </a:r>
            <a:r>
              <a:rPr kumimoji="1" lang="en-US" altLang="zh-CN" smtClean="0">
                <a:latin typeface="Times New Roman" pitchFamily="18" charset="0"/>
                <a:ea typeface="楷体_GB2312" pitchFamily="49" charset="-122"/>
              </a:rPr>
              <a:t>(i</a:t>
            </a:r>
            <a:r>
              <a:rPr kumimoji="1" lang="en-US" altLang="en-US" smtClean="0">
                <a:latin typeface="Times New Roman" pitchFamily="18" charset="0"/>
                <a:ea typeface="楷体_GB2312" pitchFamily="49" charset="-122"/>
              </a:rPr>
              <a:t>－</a:t>
            </a:r>
            <a:r>
              <a:rPr kumimoji="1" lang="en-US" altLang="zh-CN" smtClean="0">
                <a:latin typeface="Times New Roman" pitchFamily="18" charset="0"/>
                <a:ea typeface="楷体_GB2312" pitchFamily="49" charset="-122"/>
              </a:rPr>
              <a:t>1)×n+j</a:t>
            </a:r>
            <a:r>
              <a:rPr kumimoji="1" lang="en-US" altLang="en-US" smtClean="0">
                <a:latin typeface="Times New Roman" pitchFamily="18" charset="0"/>
                <a:ea typeface="楷体_GB2312" pitchFamily="49" charset="-122"/>
              </a:rPr>
              <a:t>－</a:t>
            </a:r>
            <a:r>
              <a:rPr kumimoji="1" lang="en-US" altLang="zh-CN" smtClean="0">
                <a:latin typeface="Times New Roman" pitchFamily="18" charset="0"/>
                <a:ea typeface="楷体_GB2312" pitchFamily="49" charset="-122"/>
              </a:rPr>
              <a:t>1</a:t>
            </a:r>
            <a:r>
              <a:rPr kumimoji="1" lang="zh-CN" altLang="en-US" smtClean="0">
                <a:latin typeface="Times New Roman" pitchFamily="18" charset="0"/>
                <a:ea typeface="楷体_GB2312" pitchFamily="49" charset="-122"/>
              </a:rPr>
              <a:t>个元素，因此，</a:t>
            </a:r>
            <a:r>
              <a:rPr kumimoji="1" lang="en-US" altLang="zh-CN" smtClean="0">
                <a:latin typeface="Times New Roman" pitchFamily="18" charset="0"/>
                <a:ea typeface="楷体_GB2312" pitchFamily="49" charset="-122"/>
              </a:rPr>
              <a:t>a</a:t>
            </a:r>
            <a:r>
              <a:rPr kumimoji="1" lang="en-US" altLang="zh-CN" baseline="-25000" smtClean="0">
                <a:latin typeface="Times New Roman" pitchFamily="18" charset="0"/>
                <a:ea typeface="楷体_GB2312" pitchFamily="49" charset="-122"/>
              </a:rPr>
              <a:t>ij</a:t>
            </a:r>
            <a:r>
              <a:rPr kumimoji="1" lang="zh-CN" altLang="en-US" smtClean="0">
                <a:latin typeface="Times New Roman" pitchFamily="18" charset="0"/>
                <a:ea typeface="楷体_GB2312" pitchFamily="49" charset="-122"/>
              </a:rPr>
              <a:t>的地址计算函数为：</a:t>
            </a:r>
          </a:p>
        </p:txBody>
      </p:sp>
      <p:sp>
        <p:nvSpPr>
          <p:cNvPr id="228362" name="Rectangle 10"/>
          <p:cNvSpPr>
            <a:spLocks noChangeArrowheads="1"/>
          </p:cNvSpPr>
          <p:nvPr/>
        </p:nvSpPr>
        <p:spPr bwMode="auto">
          <a:xfrm>
            <a:off x="809625" y="5589588"/>
            <a:ext cx="6654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3200">
                <a:ea typeface="楷体_GB2312" pitchFamily="49" charset="-122"/>
              </a:rPr>
              <a:t>LOC(a</a:t>
            </a:r>
            <a:r>
              <a:rPr kumimoji="1" lang="en-US" altLang="zh-CN" sz="3200" baseline="-25000">
                <a:ea typeface="楷体_GB2312" pitchFamily="49" charset="-122"/>
              </a:rPr>
              <a:t>ij</a:t>
            </a:r>
            <a:r>
              <a:rPr kumimoji="1" lang="en-US" altLang="zh-CN" sz="3200">
                <a:ea typeface="楷体_GB2312" pitchFamily="49" charset="-122"/>
              </a:rPr>
              <a:t>)=LOC(a</a:t>
            </a:r>
            <a:r>
              <a:rPr kumimoji="1" lang="en-US" altLang="zh-CN" sz="3200" baseline="-25000">
                <a:ea typeface="楷体_GB2312" pitchFamily="49" charset="-122"/>
              </a:rPr>
              <a:t>11</a:t>
            </a:r>
            <a:r>
              <a:rPr kumimoji="1" lang="en-US" altLang="zh-CN" sz="3200">
                <a:ea typeface="楷体_GB2312" pitchFamily="49" charset="-122"/>
              </a:rPr>
              <a:t>)+[(i</a:t>
            </a:r>
            <a:r>
              <a:rPr kumimoji="1" lang="en-US" altLang="en-US" sz="3200">
                <a:ea typeface="楷体_GB2312" pitchFamily="49" charset="-122"/>
              </a:rPr>
              <a:t>－</a:t>
            </a:r>
            <a:r>
              <a:rPr kumimoji="1" lang="en-US" altLang="zh-CN" sz="3200">
                <a:ea typeface="楷体_GB2312" pitchFamily="49" charset="-122"/>
              </a:rPr>
              <a:t>1)*n+j</a:t>
            </a:r>
            <a:r>
              <a:rPr kumimoji="1" lang="en-US" altLang="en-US" sz="3200">
                <a:ea typeface="楷体_GB2312" pitchFamily="49" charset="-122"/>
              </a:rPr>
              <a:t>－</a:t>
            </a:r>
            <a:r>
              <a:rPr kumimoji="1" lang="en-US" altLang="zh-CN" sz="3200">
                <a:ea typeface="楷体_GB2312" pitchFamily="49" charset="-122"/>
              </a:rPr>
              <a:t>1]*L</a:t>
            </a:r>
          </a:p>
        </p:txBody>
      </p:sp>
      <p:sp>
        <p:nvSpPr>
          <p:cNvPr id="36868" name="Rectangle 11"/>
          <p:cNvSpPr>
            <a:spLocks noChangeArrowheads="1"/>
          </p:cNvSpPr>
          <p:nvPr/>
        </p:nvSpPr>
        <p:spPr bwMode="auto">
          <a:xfrm>
            <a:off x="250825" y="188913"/>
            <a:ext cx="880427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3200">
                <a:ea typeface="楷体_GB2312" pitchFamily="49" charset="-122"/>
              </a:rPr>
              <a:t>例如，二维数组</a:t>
            </a:r>
            <a:r>
              <a:rPr kumimoji="1" lang="en-US" altLang="zh-CN" sz="3200">
                <a:ea typeface="楷体_GB2312" pitchFamily="49" charset="-122"/>
              </a:rPr>
              <a:t>A</a:t>
            </a:r>
            <a:r>
              <a:rPr kumimoji="1" lang="en-US" altLang="zh-CN" sz="3200" baseline="-25000">
                <a:ea typeface="楷体_GB2312" pitchFamily="49" charset="-122"/>
              </a:rPr>
              <a:t>mn</a:t>
            </a:r>
            <a:r>
              <a:rPr kumimoji="1" lang="zh-CN" altLang="en-US" sz="3200">
                <a:ea typeface="楷体_GB2312" pitchFamily="49" charset="-122"/>
              </a:rPr>
              <a:t>按“行优先顺序”存储在内存中，假设第一个元素为</a:t>
            </a:r>
            <a:r>
              <a:rPr kumimoji="1" lang="en-US" altLang="zh-CN" sz="3200">
                <a:ea typeface="楷体_GB2312" pitchFamily="49" charset="-122"/>
              </a:rPr>
              <a:t>a</a:t>
            </a:r>
            <a:r>
              <a:rPr kumimoji="1" lang="en-US" altLang="zh-CN" sz="3200" baseline="-25000">
                <a:ea typeface="楷体_GB2312" pitchFamily="49" charset="-122"/>
              </a:rPr>
              <a:t>11</a:t>
            </a:r>
            <a:r>
              <a:rPr kumimoji="1" lang="zh-CN" altLang="en-US" sz="3200">
                <a:ea typeface="楷体_GB2312" pitchFamily="49" charset="-122"/>
              </a:rPr>
              <a:t>，每个元素占用</a:t>
            </a:r>
            <a:r>
              <a:rPr kumimoji="1" lang="en-US" altLang="zh-CN" sz="3200">
                <a:ea typeface="楷体_GB2312" pitchFamily="49" charset="-122"/>
              </a:rPr>
              <a:t>L</a:t>
            </a:r>
            <a:r>
              <a:rPr kumimoji="1" lang="zh-CN" altLang="en-US" sz="3200">
                <a:ea typeface="楷体_GB2312" pitchFamily="49" charset="-122"/>
              </a:rPr>
              <a:t>个存储单元。</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890" name="Picture 4" descr="2 - 副本"/>
          <p:cNvPicPr>
            <a:picLocks noChangeAspect="1" noChangeArrowheads="1"/>
          </p:cNvPicPr>
          <p:nvPr/>
        </p:nvPicPr>
        <p:blipFill>
          <a:blip r:embed="rId2">
            <a:extLst>
              <a:ext uri="{28A0092B-C50C-407E-A947-70E740481C1C}">
                <a14:useLocalDpi xmlns:a14="http://schemas.microsoft.com/office/drawing/2010/main" val="0"/>
              </a:ext>
            </a:extLst>
          </a:blip>
          <a:srcRect t="1079"/>
          <a:stretch>
            <a:fillRect/>
          </a:stretch>
        </p:blipFill>
        <p:spPr bwMode="auto">
          <a:xfrm>
            <a:off x="1042988" y="188913"/>
            <a:ext cx="6913562" cy="634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2563" y="1050925"/>
            <a:ext cx="2517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4000" b="1">
                <a:solidFill>
                  <a:srgbClr val="6600CC"/>
                </a:solidFill>
                <a:ea typeface="楷体_GB2312" pitchFamily="49" charset="-122"/>
              </a:rPr>
              <a:t>例如：</a:t>
            </a:r>
            <a:r>
              <a:rPr kumimoji="1" lang="zh-CN" altLang="en-US" sz="4000">
                <a:ea typeface="楷体_GB2312" pitchFamily="49" charset="-122"/>
              </a:rPr>
              <a:t>   </a:t>
            </a:r>
          </a:p>
        </p:txBody>
      </p:sp>
      <p:sp>
        <p:nvSpPr>
          <p:cNvPr id="15363" name="Text Box 3"/>
          <p:cNvSpPr txBox="1">
            <a:spLocks noChangeArrowheads="1"/>
          </p:cNvSpPr>
          <p:nvPr/>
        </p:nvSpPr>
        <p:spPr bwMode="auto">
          <a:xfrm>
            <a:off x="4114800" y="5475288"/>
            <a:ext cx="431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600" b="1">
                <a:solidFill>
                  <a:srgbClr val="9933FF"/>
                </a:solidFill>
                <a:ea typeface="楷体_GB2312" pitchFamily="49" charset="-122"/>
              </a:rPr>
              <a:t>称为基地址或基址。</a:t>
            </a:r>
          </a:p>
        </p:txBody>
      </p:sp>
      <p:sp>
        <p:nvSpPr>
          <p:cNvPr id="15364" name="Line 4"/>
          <p:cNvSpPr>
            <a:spLocks noChangeShapeType="1"/>
          </p:cNvSpPr>
          <p:nvPr/>
        </p:nvSpPr>
        <p:spPr bwMode="auto">
          <a:xfrm flipV="1">
            <a:off x="4114800" y="5354638"/>
            <a:ext cx="0" cy="914400"/>
          </a:xfrm>
          <a:prstGeom prst="line">
            <a:avLst/>
          </a:prstGeom>
          <a:noFill/>
          <a:ln w="28575">
            <a:solidFill>
              <a:srgbClr val="9933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 name="Text Box 13"/>
          <p:cNvSpPr txBox="1">
            <a:spLocks noChangeArrowheads="1"/>
          </p:cNvSpPr>
          <p:nvPr/>
        </p:nvSpPr>
        <p:spPr bwMode="auto">
          <a:xfrm>
            <a:off x="1135063" y="228600"/>
            <a:ext cx="62976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4000" b="1">
                <a:solidFill>
                  <a:srgbClr val="CC3399"/>
                </a:solidFill>
                <a:ea typeface="楷体_GB2312" pitchFamily="49" charset="-122"/>
              </a:rPr>
              <a:t>以“行序为主序”的存储映象</a:t>
            </a:r>
            <a:endParaRPr kumimoji="1" lang="zh-CN" altLang="en-US" sz="4400">
              <a:ea typeface="楷体_GB2312" pitchFamily="49" charset="-122"/>
            </a:endParaRPr>
          </a:p>
        </p:txBody>
      </p:sp>
      <p:sp>
        <p:nvSpPr>
          <p:cNvPr id="15375" name="Text Box 15"/>
          <p:cNvSpPr txBox="1">
            <a:spLocks noChangeArrowheads="1"/>
          </p:cNvSpPr>
          <p:nvPr/>
        </p:nvSpPr>
        <p:spPr bwMode="auto">
          <a:xfrm>
            <a:off x="1447800" y="2138363"/>
            <a:ext cx="723900" cy="604837"/>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0,1</a:t>
            </a:r>
            <a:endParaRPr kumimoji="1" lang="en-US" altLang="zh-CN" sz="3200" baseline="-25000">
              <a:ea typeface="楷体_GB2312" pitchFamily="49" charset="-122"/>
            </a:endParaRPr>
          </a:p>
        </p:txBody>
      </p:sp>
      <p:sp>
        <p:nvSpPr>
          <p:cNvPr id="15376" name="Text Box 16"/>
          <p:cNvSpPr txBox="1">
            <a:spLocks noChangeArrowheads="1"/>
          </p:cNvSpPr>
          <p:nvPr/>
        </p:nvSpPr>
        <p:spPr bwMode="auto">
          <a:xfrm>
            <a:off x="723900" y="2138363"/>
            <a:ext cx="723900" cy="604837"/>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0,0</a:t>
            </a:r>
            <a:endParaRPr kumimoji="1" lang="en-US" altLang="zh-CN" sz="3200" baseline="-25000">
              <a:ea typeface="楷体_GB2312" pitchFamily="49" charset="-122"/>
            </a:endParaRPr>
          </a:p>
        </p:txBody>
      </p:sp>
      <p:sp>
        <p:nvSpPr>
          <p:cNvPr id="15377" name="Text Box 17"/>
          <p:cNvSpPr txBox="1">
            <a:spLocks noChangeArrowheads="1"/>
          </p:cNvSpPr>
          <p:nvPr/>
        </p:nvSpPr>
        <p:spPr bwMode="auto">
          <a:xfrm>
            <a:off x="2171700" y="2138363"/>
            <a:ext cx="723900" cy="604837"/>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0,2</a:t>
            </a:r>
            <a:endParaRPr kumimoji="1" lang="en-US" altLang="zh-CN" sz="3200" baseline="-25000">
              <a:ea typeface="楷体_GB2312" pitchFamily="49" charset="-122"/>
            </a:endParaRPr>
          </a:p>
        </p:txBody>
      </p:sp>
      <p:sp>
        <p:nvSpPr>
          <p:cNvPr id="15378" name="Text Box 18"/>
          <p:cNvSpPr txBox="1">
            <a:spLocks noChangeArrowheads="1"/>
          </p:cNvSpPr>
          <p:nvPr/>
        </p:nvSpPr>
        <p:spPr bwMode="auto">
          <a:xfrm>
            <a:off x="723900" y="2747963"/>
            <a:ext cx="723900" cy="604837"/>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1,0</a:t>
            </a:r>
            <a:endParaRPr kumimoji="1" lang="en-US" altLang="zh-CN" sz="3200" baseline="-25000">
              <a:ea typeface="楷体_GB2312" pitchFamily="49" charset="-122"/>
            </a:endParaRPr>
          </a:p>
        </p:txBody>
      </p:sp>
      <p:sp>
        <p:nvSpPr>
          <p:cNvPr id="15379" name="Text Box 19"/>
          <p:cNvSpPr txBox="1">
            <a:spLocks noChangeArrowheads="1"/>
          </p:cNvSpPr>
          <p:nvPr/>
        </p:nvSpPr>
        <p:spPr bwMode="auto">
          <a:xfrm>
            <a:off x="1447800" y="2747963"/>
            <a:ext cx="723900" cy="604837"/>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1,1</a:t>
            </a:r>
            <a:endParaRPr kumimoji="1" lang="en-US" altLang="zh-CN" sz="3200" baseline="-25000">
              <a:ea typeface="楷体_GB2312" pitchFamily="49" charset="-122"/>
            </a:endParaRPr>
          </a:p>
        </p:txBody>
      </p:sp>
      <p:sp>
        <p:nvSpPr>
          <p:cNvPr id="15380" name="Text Box 20"/>
          <p:cNvSpPr txBox="1">
            <a:spLocks noChangeArrowheads="1"/>
          </p:cNvSpPr>
          <p:nvPr/>
        </p:nvSpPr>
        <p:spPr bwMode="auto">
          <a:xfrm>
            <a:off x="2171700" y="2747963"/>
            <a:ext cx="723900" cy="604837"/>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1,2</a:t>
            </a:r>
            <a:endParaRPr kumimoji="1" lang="en-US" altLang="zh-CN" sz="3200" baseline="-25000">
              <a:ea typeface="楷体_GB2312" pitchFamily="49" charset="-122"/>
            </a:endParaRPr>
          </a:p>
        </p:txBody>
      </p:sp>
      <p:sp>
        <p:nvSpPr>
          <p:cNvPr id="15381" name="Text Box 21"/>
          <p:cNvSpPr txBox="1">
            <a:spLocks noChangeArrowheads="1"/>
          </p:cNvSpPr>
          <p:nvPr/>
        </p:nvSpPr>
        <p:spPr bwMode="auto">
          <a:xfrm>
            <a:off x="4648200" y="2133600"/>
            <a:ext cx="723900" cy="604838"/>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0,1</a:t>
            </a:r>
            <a:endParaRPr kumimoji="1" lang="en-US" altLang="zh-CN" sz="3200" baseline="-25000">
              <a:ea typeface="楷体_GB2312" pitchFamily="49" charset="-122"/>
            </a:endParaRPr>
          </a:p>
        </p:txBody>
      </p:sp>
      <p:sp>
        <p:nvSpPr>
          <p:cNvPr id="15382" name="Text Box 22"/>
          <p:cNvSpPr txBox="1">
            <a:spLocks noChangeArrowheads="1"/>
          </p:cNvSpPr>
          <p:nvPr/>
        </p:nvSpPr>
        <p:spPr bwMode="auto">
          <a:xfrm>
            <a:off x="3924300" y="2133600"/>
            <a:ext cx="723900" cy="604838"/>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0,0</a:t>
            </a:r>
            <a:endParaRPr kumimoji="1" lang="en-US" altLang="zh-CN" sz="3200" baseline="-25000">
              <a:ea typeface="楷体_GB2312" pitchFamily="49" charset="-122"/>
            </a:endParaRPr>
          </a:p>
        </p:txBody>
      </p:sp>
      <p:sp>
        <p:nvSpPr>
          <p:cNvPr id="15383" name="Text Box 23"/>
          <p:cNvSpPr txBox="1">
            <a:spLocks noChangeArrowheads="1"/>
          </p:cNvSpPr>
          <p:nvPr/>
        </p:nvSpPr>
        <p:spPr bwMode="auto">
          <a:xfrm>
            <a:off x="5372100" y="2133600"/>
            <a:ext cx="723900" cy="604838"/>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0,2</a:t>
            </a:r>
            <a:endParaRPr kumimoji="1" lang="en-US" altLang="zh-CN" sz="3200" baseline="-25000">
              <a:ea typeface="楷体_GB2312" pitchFamily="49" charset="-122"/>
            </a:endParaRPr>
          </a:p>
        </p:txBody>
      </p:sp>
      <p:sp>
        <p:nvSpPr>
          <p:cNvPr id="15384" name="Text Box 24"/>
          <p:cNvSpPr txBox="1">
            <a:spLocks noChangeArrowheads="1"/>
          </p:cNvSpPr>
          <p:nvPr/>
        </p:nvSpPr>
        <p:spPr bwMode="auto">
          <a:xfrm>
            <a:off x="6096000" y="2133600"/>
            <a:ext cx="723900" cy="604838"/>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1,0</a:t>
            </a:r>
            <a:endParaRPr kumimoji="1" lang="en-US" altLang="zh-CN" sz="3200" baseline="-25000">
              <a:ea typeface="楷体_GB2312" pitchFamily="49" charset="-122"/>
            </a:endParaRPr>
          </a:p>
        </p:txBody>
      </p:sp>
      <p:sp>
        <p:nvSpPr>
          <p:cNvPr id="15385" name="Text Box 25"/>
          <p:cNvSpPr txBox="1">
            <a:spLocks noChangeArrowheads="1"/>
          </p:cNvSpPr>
          <p:nvPr/>
        </p:nvSpPr>
        <p:spPr bwMode="auto">
          <a:xfrm>
            <a:off x="6819900" y="2133600"/>
            <a:ext cx="723900" cy="604838"/>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1,1</a:t>
            </a:r>
            <a:endParaRPr kumimoji="1" lang="en-US" altLang="zh-CN" sz="3200" baseline="-25000">
              <a:ea typeface="楷体_GB2312" pitchFamily="49" charset="-122"/>
            </a:endParaRPr>
          </a:p>
        </p:txBody>
      </p:sp>
      <p:sp>
        <p:nvSpPr>
          <p:cNvPr id="15386" name="Text Box 26"/>
          <p:cNvSpPr txBox="1">
            <a:spLocks noChangeArrowheads="1"/>
          </p:cNvSpPr>
          <p:nvPr/>
        </p:nvSpPr>
        <p:spPr bwMode="auto">
          <a:xfrm>
            <a:off x="7543800" y="2133600"/>
            <a:ext cx="723900" cy="604838"/>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1,2</a:t>
            </a:r>
            <a:endParaRPr kumimoji="1" lang="en-US" altLang="zh-CN" sz="3200" baseline="-25000">
              <a:ea typeface="楷体_GB2312" pitchFamily="49" charset="-122"/>
            </a:endParaRPr>
          </a:p>
        </p:txBody>
      </p:sp>
      <p:sp>
        <p:nvSpPr>
          <p:cNvPr id="15388" name="AutoShape 28"/>
          <p:cNvSpPr>
            <a:spLocks/>
          </p:cNvSpPr>
          <p:nvPr/>
        </p:nvSpPr>
        <p:spPr bwMode="auto">
          <a:xfrm rot="-5270468">
            <a:off x="4056062" y="2611438"/>
            <a:ext cx="460375" cy="723900"/>
          </a:xfrm>
          <a:prstGeom prst="leftBrace">
            <a:avLst>
              <a:gd name="adj1" fmla="val 19480"/>
              <a:gd name="adj2" fmla="val 50954"/>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Text Box 29"/>
          <p:cNvSpPr txBox="1">
            <a:spLocks noChangeArrowheads="1"/>
          </p:cNvSpPr>
          <p:nvPr/>
        </p:nvSpPr>
        <p:spPr bwMode="auto">
          <a:xfrm>
            <a:off x="3962400" y="3016250"/>
            <a:ext cx="587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en-US" altLang="zh-CN" sz="3600">
                <a:solidFill>
                  <a:srgbClr val="990033"/>
                </a:solidFill>
                <a:ea typeface="楷体_GB2312" pitchFamily="49" charset="-122"/>
              </a:rPr>
              <a:t>L</a:t>
            </a:r>
            <a:endParaRPr kumimoji="1" lang="en-US" altLang="zh-CN" sz="4400">
              <a:ea typeface="楷体_GB2312" pitchFamily="49" charset="-122"/>
            </a:endParaRPr>
          </a:p>
        </p:txBody>
      </p:sp>
      <p:grpSp>
        <p:nvGrpSpPr>
          <p:cNvPr id="15391" name="Group 31"/>
          <p:cNvGrpSpPr>
            <a:grpSpLocks/>
          </p:cNvGrpSpPr>
          <p:nvPr/>
        </p:nvGrpSpPr>
        <p:grpSpPr bwMode="auto">
          <a:xfrm>
            <a:off x="228600" y="3814763"/>
            <a:ext cx="8686800" cy="1616075"/>
            <a:chOff x="144" y="2403"/>
            <a:chExt cx="5472" cy="1018"/>
          </a:xfrm>
        </p:grpSpPr>
        <p:sp>
          <p:nvSpPr>
            <p:cNvPr id="38933" name="Text Box 14"/>
            <p:cNvSpPr txBox="1">
              <a:spLocks noChangeArrowheads="1"/>
            </p:cNvSpPr>
            <p:nvPr/>
          </p:nvSpPr>
          <p:spPr bwMode="auto">
            <a:xfrm>
              <a:off x="144" y="2403"/>
              <a:ext cx="5223"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zh-CN" altLang="en-US" sz="4000">
                  <a:ea typeface="楷体_GB2312" pitchFamily="49" charset="-122"/>
                </a:rPr>
                <a:t>二维数组</a:t>
              </a:r>
              <a:r>
                <a:rPr kumimoji="1" lang="en-US" altLang="zh-CN" sz="4000">
                  <a:ea typeface="楷体_GB2312" pitchFamily="49" charset="-122"/>
                </a:rPr>
                <a:t>A</a:t>
              </a:r>
              <a:r>
                <a:rPr kumimoji="1" lang="zh-CN" altLang="en-US" sz="4000">
                  <a:ea typeface="楷体_GB2312" pitchFamily="49" charset="-122"/>
                </a:rPr>
                <a:t>中任一元素</a:t>
              </a:r>
              <a:r>
                <a:rPr kumimoji="1" lang="en-US" altLang="zh-CN" sz="4000">
                  <a:ea typeface="楷体_GB2312" pitchFamily="49" charset="-122"/>
                </a:rPr>
                <a:t>a</a:t>
              </a:r>
              <a:r>
                <a:rPr kumimoji="1" lang="en-US" altLang="zh-CN" sz="4000" baseline="-25000">
                  <a:ea typeface="楷体_GB2312" pitchFamily="49" charset="-122"/>
                </a:rPr>
                <a:t>i,j</a:t>
              </a:r>
              <a:r>
                <a:rPr kumimoji="1" lang="en-US" altLang="zh-CN" sz="4000">
                  <a:ea typeface="楷体_GB2312" pitchFamily="49" charset="-122"/>
                </a:rPr>
                <a:t> </a:t>
              </a:r>
              <a:r>
                <a:rPr kumimoji="1" lang="zh-CN" altLang="en-US" sz="4000">
                  <a:ea typeface="楷体_GB2312" pitchFamily="49" charset="-122"/>
                </a:rPr>
                <a:t>的存储位置</a:t>
              </a:r>
            </a:p>
            <a:p>
              <a:pPr eaLnBrk="1" hangingPunct="1">
                <a:lnSpc>
                  <a:spcPct val="125000"/>
                </a:lnSpc>
              </a:pPr>
              <a:r>
                <a:rPr kumimoji="1" lang="zh-CN" altLang="en-US" sz="4000">
                  <a:ea typeface="楷体_GB2312" pitchFamily="49" charset="-122"/>
                </a:rPr>
                <a:t>     </a:t>
              </a:r>
              <a:r>
                <a:rPr kumimoji="1" lang="en-US" altLang="zh-CN" sz="4000">
                  <a:ea typeface="楷体_GB2312" pitchFamily="49" charset="-122"/>
                </a:rPr>
                <a:t>LOC(i,j) = </a:t>
              </a:r>
              <a:r>
                <a:rPr kumimoji="1" lang="en-US" altLang="zh-CN" sz="4000" u="sng">
                  <a:ea typeface="楷体_GB2312" pitchFamily="49" charset="-122"/>
                </a:rPr>
                <a:t>LOC(0,0)</a:t>
              </a:r>
              <a:r>
                <a:rPr kumimoji="1" lang="en-US" altLang="zh-CN" sz="4000">
                  <a:ea typeface="楷体_GB2312" pitchFamily="49" charset="-122"/>
                </a:rPr>
                <a:t> + (b</a:t>
              </a:r>
              <a:r>
                <a:rPr kumimoji="1" lang="en-US" altLang="zh-CN" sz="4000" baseline="-25000">
                  <a:ea typeface="楷体_GB2312" pitchFamily="49" charset="-122"/>
                </a:rPr>
                <a:t>2</a:t>
              </a:r>
              <a:r>
                <a:rPr kumimoji="1" lang="en-US" altLang="zh-CN" sz="4000">
                  <a:ea typeface="楷体_GB2312" pitchFamily="49" charset="-122"/>
                </a:rPr>
                <a:t>×i</a:t>
              </a:r>
              <a:r>
                <a:rPr kumimoji="1" lang="zh-CN" altLang="en-US" sz="4000">
                  <a:ea typeface="楷体_GB2312" pitchFamily="49" charset="-122"/>
                </a:rPr>
                <a:t>＋</a:t>
              </a:r>
              <a:r>
                <a:rPr kumimoji="1" lang="en-US" altLang="zh-CN" sz="4000">
                  <a:ea typeface="楷体_GB2312" pitchFamily="49" charset="-122"/>
                </a:rPr>
                <a:t>j)×</a:t>
              </a:r>
            </a:p>
          </p:txBody>
        </p:sp>
        <p:sp>
          <p:nvSpPr>
            <p:cNvPr id="38934" name="Text Box 30"/>
            <p:cNvSpPr txBox="1">
              <a:spLocks noChangeArrowheads="1"/>
            </p:cNvSpPr>
            <p:nvPr/>
          </p:nvSpPr>
          <p:spPr bwMode="auto">
            <a:xfrm>
              <a:off x="5127" y="2966"/>
              <a:ext cx="48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000" b="1">
                  <a:ea typeface="楷体_GB2312" pitchFamily="49" charset="-122"/>
                </a:rPr>
                <a:t> </a:t>
              </a:r>
              <a:r>
                <a:rPr kumimoji="1" lang="en-US" altLang="zh-CN" sz="4000" b="1">
                  <a:solidFill>
                    <a:srgbClr val="990033"/>
                  </a:solidFill>
                  <a:ea typeface="楷体_GB2312" pitchFamily="49" charset="-122"/>
                </a:rPr>
                <a:t>L</a:t>
              </a:r>
              <a:r>
                <a:rPr kumimoji="1" lang="en-US" altLang="zh-CN" sz="4000" b="1">
                  <a:ea typeface="楷体_GB2312" pitchFamily="49" charset="-122"/>
                </a:rPr>
                <a:t> </a:t>
              </a:r>
            </a:p>
          </p:txBody>
        </p:sp>
      </p:gr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wipe(left)">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76"/>
                                        </p:tgtEl>
                                        <p:attrNameLst>
                                          <p:attrName>style.visibility</p:attrName>
                                        </p:attrNameLst>
                                      </p:cBhvr>
                                      <p:to>
                                        <p:strVal val="visible"/>
                                      </p:to>
                                    </p:set>
                                    <p:animEffect transition="in" filter="wipe(left)">
                                      <p:cBhvr>
                                        <p:cTn id="12" dur="500"/>
                                        <p:tgtEl>
                                          <p:spTgt spid="1537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375"/>
                                        </p:tgtEl>
                                        <p:attrNameLst>
                                          <p:attrName>style.visibility</p:attrName>
                                        </p:attrNameLst>
                                      </p:cBhvr>
                                      <p:to>
                                        <p:strVal val="visible"/>
                                      </p:to>
                                    </p:set>
                                    <p:animEffect transition="in" filter="wipe(left)">
                                      <p:cBhvr>
                                        <p:cTn id="16" dur="500"/>
                                        <p:tgtEl>
                                          <p:spTgt spid="1537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5377"/>
                                        </p:tgtEl>
                                        <p:attrNameLst>
                                          <p:attrName>style.visibility</p:attrName>
                                        </p:attrNameLst>
                                      </p:cBhvr>
                                      <p:to>
                                        <p:strVal val="visible"/>
                                      </p:to>
                                    </p:set>
                                    <p:animEffect transition="in" filter="wipe(left)">
                                      <p:cBhvr>
                                        <p:cTn id="20" dur="500"/>
                                        <p:tgtEl>
                                          <p:spTgt spid="15377"/>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378"/>
                                        </p:tgtEl>
                                        <p:attrNameLst>
                                          <p:attrName>style.visibility</p:attrName>
                                        </p:attrNameLst>
                                      </p:cBhvr>
                                      <p:to>
                                        <p:strVal val="visible"/>
                                      </p:to>
                                    </p:set>
                                    <p:animEffect transition="in" filter="wipe(left)">
                                      <p:cBhvr>
                                        <p:cTn id="24" dur="500"/>
                                        <p:tgtEl>
                                          <p:spTgt spid="15378"/>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5379"/>
                                        </p:tgtEl>
                                        <p:attrNameLst>
                                          <p:attrName>style.visibility</p:attrName>
                                        </p:attrNameLst>
                                      </p:cBhvr>
                                      <p:to>
                                        <p:strVal val="visible"/>
                                      </p:to>
                                    </p:set>
                                    <p:animEffect transition="in" filter="wipe(left)">
                                      <p:cBhvr>
                                        <p:cTn id="28" dur="500"/>
                                        <p:tgtEl>
                                          <p:spTgt spid="15379"/>
                                        </p:tgtEl>
                                      </p:cBhvr>
                                    </p:animEffect>
                                  </p:childTnLst>
                                </p:cTn>
                              </p:par>
                            </p:childTnLst>
                          </p:cTn>
                        </p:par>
                        <p:par>
                          <p:cTn id="29" fill="hold" nodeType="afterGroup">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5380"/>
                                        </p:tgtEl>
                                        <p:attrNameLst>
                                          <p:attrName>style.visibility</p:attrName>
                                        </p:attrNameLst>
                                      </p:cBhvr>
                                      <p:to>
                                        <p:strVal val="visible"/>
                                      </p:to>
                                    </p:set>
                                    <p:animEffect transition="in" filter="wipe(left)">
                                      <p:cBhvr>
                                        <p:cTn id="32" dur="500"/>
                                        <p:tgtEl>
                                          <p:spTgt spid="153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382"/>
                                        </p:tgtEl>
                                        <p:attrNameLst>
                                          <p:attrName>style.visibility</p:attrName>
                                        </p:attrNameLst>
                                      </p:cBhvr>
                                      <p:to>
                                        <p:strVal val="visible"/>
                                      </p:to>
                                    </p:set>
                                    <p:animEffect transition="in" filter="wipe(left)">
                                      <p:cBhvr>
                                        <p:cTn id="37" dur="500"/>
                                        <p:tgtEl>
                                          <p:spTgt spid="15382"/>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5381"/>
                                        </p:tgtEl>
                                        <p:attrNameLst>
                                          <p:attrName>style.visibility</p:attrName>
                                        </p:attrNameLst>
                                      </p:cBhvr>
                                      <p:to>
                                        <p:strVal val="visible"/>
                                      </p:to>
                                    </p:set>
                                    <p:animEffect transition="in" filter="wipe(left)">
                                      <p:cBhvr>
                                        <p:cTn id="41" dur="500"/>
                                        <p:tgtEl>
                                          <p:spTgt spid="15381"/>
                                        </p:tgtEl>
                                      </p:cBhvr>
                                    </p:animEffect>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5383"/>
                                        </p:tgtEl>
                                        <p:attrNameLst>
                                          <p:attrName>style.visibility</p:attrName>
                                        </p:attrNameLst>
                                      </p:cBhvr>
                                      <p:to>
                                        <p:strVal val="visible"/>
                                      </p:to>
                                    </p:set>
                                    <p:animEffect transition="in" filter="wipe(left)">
                                      <p:cBhvr>
                                        <p:cTn id="45" dur="500"/>
                                        <p:tgtEl>
                                          <p:spTgt spid="15383"/>
                                        </p:tgtEl>
                                      </p:cBhvr>
                                    </p:animEffect>
                                  </p:childTnLst>
                                </p:cTn>
                              </p:par>
                            </p:childTnLst>
                          </p:cTn>
                        </p:par>
                        <p:par>
                          <p:cTn id="46" fill="hold" nodeType="afterGroup">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5384"/>
                                        </p:tgtEl>
                                        <p:attrNameLst>
                                          <p:attrName>style.visibility</p:attrName>
                                        </p:attrNameLst>
                                      </p:cBhvr>
                                      <p:to>
                                        <p:strVal val="visible"/>
                                      </p:to>
                                    </p:set>
                                    <p:animEffect transition="in" filter="wipe(left)">
                                      <p:cBhvr>
                                        <p:cTn id="49" dur="500"/>
                                        <p:tgtEl>
                                          <p:spTgt spid="15384"/>
                                        </p:tgtEl>
                                      </p:cBhvr>
                                    </p:animEffect>
                                  </p:childTnLst>
                                </p:cTn>
                              </p:par>
                            </p:childTnLst>
                          </p:cTn>
                        </p:par>
                        <p:par>
                          <p:cTn id="50" fill="hold" nodeType="afterGroup">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5385"/>
                                        </p:tgtEl>
                                        <p:attrNameLst>
                                          <p:attrName>style.visibility</p:attrName>
                                        </p:attrNameLst>
                                      </p:cBhvr>
                                      <p:to>
                                        <p:strVal val="visible"/>
                                      </p:to>
                                    </p:set>
                                    <p:animEffect transition="in" filter="wipe(left)">
                                      <p:cBhvr>
                                        <p:cTn id="53" dur="500"/>
                                        <p:tgtEl>
                                          <p:spTgt spid="15385"/>
                                        </p:tgtEl>
                                      </p:cBhvr>
                                    </p:animEffect>
                                  </p:childTnLst>
                                </p:cTn>
                              </p:par>
                            </p:childTnLst>
                          </p:cTn>
                        </p:par>
                        <p:par>
                          <p:cTn id="54" fill="hold" nodeType="afterGroup">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15386"/>
                                        </p:tgtEl>
                                        <p:attrNameLst>
                                          <p:attrName>style.visibility</p:attrName>
                                        </p:attrNameLst>
                                      </p:cBhvr>
                                      <p:to>
                                        <p:strVal val="visible"/>
                                      </p:to>
                                    </p:set>
                                    <p:animEffect transition="in" filter="wipe(left)">
                                      <p:cBhvr>
                                        <p:cTn id="57" dur="500"/>
                                        <p:tgtEl>
                                          <p:spTgt spid="153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388"/>
                                        </p:tgtEl>
                                        <p:attrNameLst>
                                          <p:attrName>style.visibility</p:attrName>
                                        </p:attrNameLst>
                                      </p:cBhvr>
                                      <p:to>
                                        <p:strVal val="visible"/>
                                      </p:to>
                                    </p:set>
                                    <p:animEffect transition="in" filter="wipe(left)">
                                      <p:cBhvr>
                                        <p:cTn id="62" dur="500"/>
                                        <p:tgtEl>
                                          <p:spTgt spid="15388"/>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5389">
                                            <p:txEl>
                                              <p:pRg st="0" end="0"/>
                                            </p:txEl>
                                          </p:spTgt>
                                        </p:tgtEl>
                                        <p:attrNameLst>
                                          <p:attrName>style.visibility</p:attrName>
                                        </p:attrNameLst>
                                      </p:cBhvr>
                                      <p:to>
                                        <p:strVal val="visible"/>
                                      </p:to>
                                    </p:set>
                                    <p:animEffect transition="in" filter="wipe(left)">
                                      <p:cBhvr>
                                        <p:cTn id="66" dur="500"/>
                                        <p:tgtEl>
                                          <p:spTgt spid="15389">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5391"/>
                                        </p:tgtEl>
                                        <p:attrNameLst>
                                          <p:attrName>style.visibility</p:attrName>
                                        </p:attrNameLst>
                                      </p:cBhvr>
                                      <p:to>
                                        <p:strVal val="visible"/>
                                      </p:to>
                                    </p:set>
                                    <p:animEffect transition="in" filter="wipe(left)">
                                      <p:cBhvr>
                                        <p:cTn id="71" dur="500"/>
                                        <p:tgtEl>
                                          <p:spTgt spid="15391"/>
                                        </p:tgtEl>
                                      </p:cBhvr>
                                    </p:animEffect>
                                  </p:childTnLst>
                                </p:cTn>
                              </p:par>
                            </p:childTnLst>
                          </p:cTn>
                        </p:par>
                        <p:par>
                          <p:cTn id="72" fill="hold" nodeType="afterGroup">
                            <p:stCondLst>
                              <p:cond delay="500"/>
                            </p:stCondLst>
                            <p:childTnLst>
                              <p:par>
                                <p:cTn id="73" presetID="12" presetClass="entr" presetSubtype="4" fill="hold" grpId="0" nodeType="afterEffect">
                                  <p:stCondLst>
                                    <p:cond delay="300"/>
                                  </p:stCondLst>
                                  <p:childTnLst>
                                    <p:set>
                                      <p:cBhvr>
                                        <p:cTn id="74" dur="1" fill="hold">
                                          <p:stCondLst>
                                            <p:cond delay="0"/>
                                          </p:stCondLst>
                                        </p:cTn>
                                        <p:tgtEl>
                                          <p:spTgt spid="15364"/>
                                        </p:tgtEl>
                                        <p:attrNameLst>
                                          <p:attrName>style.visibility</p:attrName>
                                        </p:attrNameLst>
                                      </p:cBhvr>
                                      <p:to>
                                        <p:strVal val="visible"/>
                                      </p:to>
                                    </p:set>
                                    <p:animEffect transition="in" filter="slide(fromBottom)">
                                      <p:cBhvr>
                                        <p:cTn id="75" dur="500"/>
                                        <p:tgtEl>
                                          <p:spTgt spid="15364"/>
                                        </p:tgtEl>
                                      </p:cBhvr>
                                    </p:animEffect>
                                  </p:childTnLst>
                                </p:cTn>
                              </p:par>
                            </p:childTnLst>
                          </p:cTn>
                        </p:par>
                        <p:par>
                          <p:cTn id="76" fill="hold" nodeType="afterGroup">
                            <p:stCondLst>
                              <p:cond delay="1300"/>
                            </p:stCondLst>
                            <p:childTnLst>
                              <p:par>
                                <p:cTn id="77" presetID="22" presetClass="entr" presetSubtype="8" fill="hold" grpId="0" nodeType="afterEffect">
                                  <p:stCondLst>
                                    <p:cond delay="300"/>
                                  </p:stCondLst>
                                  <p:childTnLst>
                                    <p:set>
                                      <p:cBhvr>
                                        <p:cTn id="78" dur="1" fill="hold">
                                          <p:stCondLst>
                                            <p:cond delay="0"/>
                                          </p:stCondLst>
                                        </p:cTn>
                                        <p:tgtEl>
                                          <p:spTgt spid="15363"/>
                                        </p:tgtEl>
                                        <p:attrNameLst>
                                          <p:attrName>style.visibility</p:attrName>
                                        </p:attrNameLst>
                                      </p:cBhvr>
                                      <p:to>
                                        <p:strVal val="visible"/>
                                      </p:to>
                                    </p:set>
                                    <p:animEffect transition="in" filter="wipe(left)">
                                      <p:cBhvr>
                                        <p:cTn id="79"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P spid="15363" grpId="0" autoUpdateAnimBg="0"/>
      <p:bldP spid="15364" grpId="0" animBg="1"/>
      <p:bldP spid="15375" grpId="0" animBg="1" autoUpdateAnimBg="0"/>
      <p:bldP spid="15376" grpId="0" animBg="1" autoUpdateAnimBg="0"/>
      <p:bldP spid="15377" grpId="0" animBg="1" autoUpdateAnimBg="0"/>
      <p:bldP spid="15378" grpId="0" animBg="1" autoUpdateAnimBg="0"/>
      <p:bldP spid="15379" grpId="0" animBg="1" autoUpdateAnimBg="0"/>
      <p:bldP spid="15380" grpId="0" animBg="1" autoUpdateAnimBg="0"/>
      <p:bldP spid="15381" grpId="0" animBg="1" autoUpdateAnimBg="0"/>
      <p:bldP spid="15382" grpId="0" animBg="1" autoUpdateAnimBg="0"/>
      <p:bldP spid="15383" grpId="0" animBg="1" autoUpdateAnimBg="0"/>
      <p:bldP spid="15384" grpId="0" animBg="1" autoUpdateAnimBg="0"/>
      <p:bldP spid="15385" grpId="0" animBg="1" autoUpdateAnimBg="0"/>
      <p:bldP spid="15386" grpId="0" animBg="1" autoUpdateAnimBg="0"/>
      <p:bldP spid="15388" grpId="0" animBg="1"/>
      <p:bldP spid="15389"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Text Box 1026"/>
          <p:cNvSpPr txBox="1">
            <a:spLocks noChangeArrowheads="1"/>
          </p:cNvSpPr>
          <p:nvPr/>
        </p:nvSpPr>
        <p:spPr bwMode="auto">
          <a:xfrm>
            <a:off x="182563" y="1050925"/>
            <a:ext cx="2660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4000" b="1">
                <a:solidFill>
                  <a:srgbClr val="6600CC"/>
                </a:solidFill>
                <a:ea typeface="楷体_GB2312" pitchFamily="49" charset="-122"/>
              </a:rPr>
              <a:t>例如：</a:t>
            </a:r>
            <a:r>
              <a:rPr kumimoji="1" lang="zh-CN" altLang="en-US" sz="4000">
                <a:ea typeface="楷体_GB2312" pitchFamily="49" charset="-122"/>
              </a:rPr>
              <a:t>   </a:t>
            </a:r>
          </a:p>
        </p:txBody>
      </p:sp>
      <p:sp>
        <p:nvSpPr>
          <p:cNvPr id="118787" name="Text Box 1027"/>
          <p:cNvSpPr txBox="1">
            <a:spLocks noChangeArrowheads="1"/>
          </p:cNvSpPr>
          <p:nvPr/>
        </p:nvSpPr>
        <p:spPr bwMode="auto">
          <a:xfrm>
            <a:off x="4114800" y="5475288"/>
            <a:ext cx="431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600" b="1">
                <a:solidFill>
                  <a:srgbClr val="9933FF"/>
                </a:solidFill>
                <a:ea typeface="楷体_GB2312" pitchFamily="49" charset="-122"/>
              </a:rPr>
              <a:t>称为基地址或基址。</a:t>
            </a:r>
          </a:p>
        </p:txBody>
      </p:sp>
      <p:sp>
        <p:nvSpPr>
          <p:cNvPr id="118788" name="Line 1028"/>
          <p:cNvSpPr>
            <a:spLocks noChangeShapeType="1"/>
          </p:cNvSpPr>
          <p:nvPr/>
        </p:nvSpPr>
        <p:spPr bwMode="auto">
          <a:xfrm flipV="1">
            <a:off x="4114800" y="5354638"/>
            <a:ext cx="0" cy="914400"/>
          </a:xfrm>
          <a:prstGeom prst="line">
            <a:avLst/>
          </a:prstGeom>
          <a:noFill/>
          <a:ln w="28575">
            <a:solidFill>
              <a:srgbClr val="9933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1" name="Text Box 1029"/>
          <p:cNvSpPr txBox="1">
            <a:spLocks noChangeArrowheads="1"/>
          </p:cNvSpPr>
          <p:nvPr/>
        </p:nvSpPr>
        <p:spPr bwMode="auto">
          <a:xfrm>
            <a:off x="1135063" y="228600"/>
            <a:ext cx="62976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4000" b="1">
                <a:solidFill>
                  <a:srgbClr val="CC3399"/>
                </a:solidFill>
                <a:ea typeface="楷体_GB2312" pitchFamily="49" charset="-122"/>
              </a:rPr>
              <a:t>以“列序为主序”的存储映象</a:t>
            </a:r>
            <a:endParaRPr kumimoji="1" lang="zh-CN" altLang="en-US" sz="4400">
              <a:ea typeface="楷体_GB2312" pitchFamily="49" charset="-122"/>
            </a:endParaRPr>
          </a:p>
        </p:txBody>
      </p:sp>
      <p:sp>
        <p:nvSpPr>
          <p:cNvPr id="118790" name="Text Box 1030"/>
          <p:cNvSpPr txBox="1">
            <a:spLocks noChangeArrowheads="1"/>
          </p:cNvSpPr>
          <p:nvPr/>
        </p:nvSpPr>
        <p:spPr bwMode="auto">
          <a:xfrm>
            <a:off x="1447800" y="2138363"/>
            <a:ext cx="723900" cy="604837"/>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0,1</a:t>
            </a:r>
            <a:endParaRPr kumimoji="1" lang="en-US" altLang="zh-CN" sz="3200" baseline="-25000">
              <a:ea typeface="楷体_GB2312" pitchFamily="49" charset="-122"/>
            </a:endParaRPr>
          </a:p>
        </p:txBody>
      </p:sp>
      <p:sp>
        <p:nvSpPr>
          <p:cNvPr id="118791" name="Text Box 1031"/>
          <p:cNvSpPr txBox="1">
            <a:spLocks noChangeArrowheads="1"/>
          </p:cNvSpPr>
          <p:nvPr/>
        </p:nvSpPr>
        <p:spPr bwMode="auto">
          <a:xfrm>
            <a:off x="723900" y="2138363"/>
            <a:ext cx="723900" cy="604837"/>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0,0</a:t>
            </a:r>
            <a:endParaRPr kumimoji="1" lang="en-US" altLang="zh-CN" sz="3200" baseline="-25000">
              <a:ea typeface="楷体_GB2312" pitchFamily="49" charset="-122"/>
            </a:endParaRPr>
          </a:p>
        </p:txBody>
      </p:sp>
      <p:sp>
        <p:nvSpPr>
          <p:cNvPr id="118792" name="Text Box 1032"/>
          <p:cNvSpPr txBox="1">
            <a:spLocks noChangeArrowheads="1"/>
          </p:cNvSpPr>
          <p:nvPr/>
        </p:nvSpPr>
        <p:spPr bwMode="auto">
          <a:xfrm>
            <a:off x="2171700" y="2138363"/>
            <a:ext cx="723900" cy="604837"/>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0,2</a:t>
            </a:r>
            <a:endParaRPr kumimoji="1" lang="en-US" altLang="zh-CN" sz="3200" baseline="-25000">
              <a:ea typeface="楷体_GB2312" pitchFamily="49" charset="-122"/>
            </a:endParaRPr>
          </a:p>
        </p:txBody>
      </p:sp>
      <p:sp>
        <p:nvSpPr>
          <p:cNvPr id="118793" name="Text Box 1033"/>
          <p:cNvSpPr txBox="1">
            <a:spLocks noChangeArrowheads="1"/>
          </p:cNvSpPr>
          <p:nvPr/>
        </p:nvSpPr>
        <p:spPr bwMode="auto">
          <a:xfrm>
            <a:off x="723900" y="2747963"/>
            <a:ext cx="723900" cy="604837"/>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1,0</a:t>
            </a:r>
            <a:endParaRPr kumimoji="1" lang="en-US" altLang="zh-CN" sz="3200" baseline="-25000">
              <a:ea typeface="楷体_GB2312" pitchFamily="49" charset="-122"/>
            </a:endParaRPr>
          </a:p>
        </p:txBody>
      </p:sp>
      <p:sp>
        <p:nvSpPr>
          <p:cNvPr id="118794" name="Text Box 1034"/>
          <p:cNvSpPr txBox="1">
            <a:spLocks noChangeArrowheads="1"/>
          </p:cNvSpPr>
          <p:nvPr/>
        </p:nvSpPr>
        <p:spPr bwMode="auto">
          <a:xfrm>
            <a:off x="1447800" y="2747963"/>
            <a:ext cx="723900" cy="604837"/>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1,1</a:t>
            </a:r>
            <a:endParaRPr kumimoji="1" lang="en-US" altLang="zh-CN" sz="3200" baseline="-25000">
              <a:ea typeface="楷体_GB2312" pitchFamily="49" charset="-122"/>
            </a:endParaRPr>
          </a:p>
        </p:txBody>
      </p:sp>
      <p:sp>
        <p:nvSpPr>
          <p:cNvPr id="118795" name="Text Box 1035"/>
          <p:cNvSpPr txBox="1">
            <a:spLocks noChangeArrowheads="1"/>
          </p:cNvSpPr>
          <p:nvPr/>
        </p:nvSpPr>
        <p:spPr bwMode="auto">
          <a:xfrm>
            <a:off x="2171700" y="2747963"/>
            <a:ext cx="723900" cy="604837"/>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1,2</a:t>
            </a:r>
            <a:endParaRPr kumimoji="1" lang="en-US" altLang="zh-CN" sz="3200" baseline="-25000">
              <a:ea typeface="楷体_GB2312" pitchFamily="49" charset="-122"/>
            </a:endParaRPr>
          </a:p>
        </p:txBody>
      </p:sp>
      <p:sp>
        <p:nvSpPr>
          <p:cNvPr id="118796" name="Text Box 1036"/>
          <p:cNvSpPr txBox="1">
            <a:spLocks noChangeArrowheads="1"/>
          </p:cNvSpPr>
          <p:nvPr/>
        </p:nvSpPr>
        <p:spPr bwMode="auto">
          <a:xfrm>
            <a:off x="5372100" y="2138363"/>
            <a:ext cx="723900" cy="604837"/>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0,1</a:t>
            </a:r>
            <a:endParaRPr kumimoji="1" lang="en-US" altLang="zh-CN" sz="3200" baseline="-25000">
              <a:ea typeface="楷体_GB2312" pitchFamily="49" charset="-122"/>
            </a:endParaRPr>
          </a:p>
        </p:txBody>
      </p:sp>
      <p:sp>
        <p:nvSpPr>
          <p:cNvPr id="118797" name="Text Box 1037"/>
          <p:cNvSpPr txBox="1">
            <a:spLocks noChangeArrowheads="1"/>
          </p:cNvSpPr>
          <p:nvPr/>
        </p:nvSpPr>
        <p:spPr bwMode="auto">
          <a:xfrm>
            <a:off x="3924300" y="2133600"/>
            <a:ext cx="723900" cy="604838"/>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0,0</a:t>
            </a:r>
            <a:endParaRPr kumimoji="1" lang="en-US" altLang="zh-CN" sz="3200" baseline="-25000">
              <a:ea typeface="楷体_GB2312" pitchFamily="49" charset="-122"/>
            </a:endParaRPr>
          </a:p>
        </p:txBody>
      </p:sp>
      <p:sp>
        <p:nvSpPr>
          <p:cNvPr id="118798" name="Text Box 1038"/>
          <p:cNvSpPr txBox="1">
            <a:spLocks noChangeArrowheads="1"/>
          </p:cNvSpPr>
          <p:nvPr/>
        </p:nvSpPr>
        <p:spPr bwMode="auto">
          <a:xfrm>
            <a:off x="6819900" y="2133600"/>
            <a:ext cx="723900" cy="604838"/>
          </a:xfrm>
          <a:prstGeom prst="rect">
            <a:avLst/>
          </a:prstGeom>
          <a:solidFill>
            <a:srgbClr val="CC99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0,2</a:t>
            </a:r>
            <a:endParaRPr kumimoji="1" lang="en-US" altLang="zh-CN" sz="3200" baseline="-25000">
              <a:ea typeface="楷体_GB2312" pitchFamily="49" charset="-122"/>
            </a:endParaRPr>
          </a:p>
        </p:txBody>
      </p:sp>
      <p:sp>
        <p:nvSpPr>
          <p:cNvPr id="118799" name="Text Box 1039"/>
          <p:cNvSpPr txBox="1">
            <a:spLocks noChangeArrowheads="1"/>
          </p:cNvSpPr>
          <p:nvPr/>
        </p:nvSpPr>
        <p:spPr bwMode="auto">
          <a:xfrm>
            <a:off x="4648200" y="2133600"/>
            <a:ext cx="723900" cy="604838"/>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1,0</a:t>
            </a:r>
            <a:endParaRPr kumimoji="1" lang="en-US" altLang="zh-CN" sz="3200" baseline="-25000">
              <a:ea typeface="楷体_GB2312" pitchFamily="49" charset="-122"/>
            </a:endParaRPr>
          </a:p>
        </p:txBody>
      </p:sp>
      <p:sp>
        <p:nvSpPr>
          <p:cNvPr id="118800" name="Text Box 1040"/>
          <p:cNvSpPr txBox="1">
            <a:spLocks noChangeArrowheads="1"/>
          </p:cNvSpPr>
          <p:nvPr/>
        </p:nvSpPr>
        <p:spPr bwMode="auto">
          <a:xfrm>
            <a:off x="6096000" y="2133600"/>
            <a:ext cx="723900" cy="604838"/>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1,1</a:t>
            </a:r>
            <a:endParaRPr kumimoji="1" lang="en-US" altLang="zh-CN" sz="3200" baseline="-25000">
              <a:ea typeface="楷体_GB2312" pitchFamily="49" charset="-122"/>
            </a:endParaRPr>
          </a:p>
        </p:txBody>
      </p:sp>
      <p:sp>
        <p:nvSpPr>
          <p:cNvPr id="118801" name="Text Box 1041"/>
          <p:cNvSpPr txBox="1">
            <a:spLocks noChangeArrowheads="1"/>
          </p:cNvSpPr>
          <p:nvPr/>
        </p:nvSpPr>
        <p:spPr bwMode="auto">
          <a:xfrm>
            <a:off x="7543800" y="2133600"/>
            <a:ext cx="723900" cy="604838"/>
          </a:xfrm>
          <a:prstGeom prst="rect">
            <a:avLst/>
          </a:prstGeom>
          <a:solidFill>
            <a:srgbClr val="99CCFF">
              <a:alpha val="50195"/>
            </a:srgbClr>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800080"/>
                </a:solidFill>
                <a:ea typeface="楷体_GB2312" pitchFamily="49" charset="-122"/>
              </a:rPr>
              <a:t>a</a:t>
            </a:r>
            <a:r>
              <a:rPr kumimoji="1" lang="en-US" altLang="zh-CN" sz="3200" baseline="-25000">
                <a:solidFill>
                  <a:srgbClr val="800080"/>
                </a:solidFill>
                <a:ea typeface="楷体_GB2312" pitchFamily="49" charset="-122"/>
              </a:rPr>
              <a:t>1,2</a:t>
            </a:r>
            <a:endParaRPr kumimoji="1" lang="en-US" altLang="zh-CN" sz="3200" baseline="-25000">
              <a:ea typeface="楷体_GB2312" pitchFamily="49" charset="-122"/>
            </a:endParaRPr>
          </a:p>
        </p:txBody>
      </p:sp>
      <p:sp>
        <p:nvSpPr>
          <p:cNvPr id="118802" name="AutoShape 1042"/>
          <p:cNvSpPr>
            <a:spLocks/>
          </p:cNvSpPr>
          <p:nvPr/>
        </p:nvSpPr>
        <p:spPr bwMode="auto">
          <a:xfrm rot="-5270468">
            <a:off x="4056062" y="2611438"/>
            <a:ext cx="460375" cy="723900"/>
          </a:xfrm>
          <a:prstGeom prst="leftBrace">
            <a:avLst>
              <a:gd name="adj1" fmla="val 19480"/>
              <a:gd name="adj2" fmla="val 50954"/>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3" name="Text Box 1043"/>
          <p:cNvSpPr txBox="1">
            <a:spLocks noChangeArrowheads="1"/>
          </p:cNvSpPr>
          <p:nvPr/>
        </p:nvSpPr>
        <p:spPr bwMode="auto">
          <a:xfrm>
            <a:off x="3962400" y="3016250"/>
            <a:ext cx="587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en-US" altLang="zh-CN" sz="3600">
                <a:solidFill>
                  <a:srgbClr val="990033"/>
                </a:solidFill>
                <a:ea typeface="楷体_GB2312" pitchFamily="49" charset="-122"/>
              </a:rPr>
              <a:t>L</a:t>
            </a:r>
            <a:endParaRPr kumimoji="1" lang="en-US" altLang="zh-CN" sz="4400">
              <a:ea typeface="楷体_GB2312" pitchFamily="49" charset="-122"/>
            </a:endParaRPr>
          </a:p>
        </p:txBody>
      </p:sp>
      <p:grpSp>
        <p:nvGrpSpPr>
          <p:cNvPr id="118804" name="Group 1044"/>
          <p:cNvGrpSpPr>
            <a:grpSpLocks/>
          </p:cNvGrpSpPr>
          <p:nvPr/>
        </p:nvGrpSpPr>
        <p:grpSpPr bwMode="auto">
          <a:xfrm>
            <a:off x="228600" y="3814763"/>
            <a:ext cx="8686800" cy="1616075"/>
            <a:chOff x="144" y="2403"/>
            <a:chExt cx="5472" cy="1018"/>
          </a:xfrm>
        </p:grpSpPr>
        <p:sp>
          <p:nvSpPr>
            <p:cNvPr id="39957" name="Text Box 1045"/>
            <p:cNvSpPr txBox="1">
              <a:spLocks noChangeArrowheads="1"/>
            </p:cNvSpPr>
            <p:nvPr/>
          </p:nvSpPr>
          <p:spPr bwMode="auto">
            <a:xfrm>
              <a:off x="144" y="2403"/>
              <a:ext cx="5223"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zh-CN" altLang="en-US" sz="4000">
                  <a:ea typeface="楷体_GB2312" pitchFamily="49" charset="-122"/>
                </a:rPr>
                <a:t>二维数组</a:t>
              </a:r>
              <a:r>
                <a:rPr kumimoji="1" lang="en-US" altLang="zh-CN" sz="4000">
                  <a:ea typeface="楷体_GB2312" pitchFamily="49" charset="-122"/>
                </a:rPr>
                <a:t>A</a:t>
              </a:r>
              <a:r>
                <a:rPr kumimoji="1" lang="zh-CN" altLang="en-US" sz="4000">
                  <a:ea typeface="楷体_GB2312" pitchFamily="49" charset="-122"/>
                </a:rPr>
                <a:t>中任一元素</a:t>
              </a:r>
              <a:r>
                <a:rPr kumimoji="1" lang="en-US" altLang="zh-CN" sz="4000">
                  <a:ea typeface="楷体_GB2312" pitchFamily="49" charset="-122"/>
                </a:rPr>
                <a:t>a</a:t>
              </a:r>
              <a:r>
                <a:rPr kumimoji="1" lang="en-US" altLang="zh-CN" sz="4000" baseline="-25000">
                  <a:ea typeface="楷体_GB2312" pitchFamily="49" charset="-122"/>
                </a:rPr>
                <a:t>i,j</a:t>
              </a:r>
              <a:r>
                <a:rPr kumimoji="1" lang="en-US" altLang="zh-CN" sz="4000">
                  <a:ea typeface="楷体_GB2312" pitchFamily="49" charset="-122"/>
                </a:rPr>
                <a:t> </a:t>
              </a:r>
              <a:r>
                <a:rPr kumimoji="1" lang="zh-CN" altLang="en-US" sz="4000">
                  <a:ea typeface="楷体_GB2312" pitchFamily="49" charset="-122"/>
                </a:rPr>
                <a:t>的存储位置</a:t>
              </a:r>
            </a:p>
            <a:p>
              <a:pPr eaLnBrk="1" hangingPunct="1">
                <a:lnSpc>
                  <a:spcPct val="125000"/>
                </a:lnSpc>
              </a:pPr>
              <a:r>
                <a:rPr kumimoji="1" lang="zh-CN" altLang="en-US" sz="4000">
                  <a:ea typeface="楷体_GB2312" pitchFamily="49" charset="-122"/>
                </a:rPr>
                <a:t>     </a:t>
              </a:r>
              <a:r>
                <a:rPr kumimoji="1" lang="en-US" altLang="zh-CN" sz="4000">
                  <a:ea typeface="楷体_GB2312" pitchFamily="49" charset="-122"/>
                </a:rPr>
                <a:t>LOC(i,j) = </a:t>
              </a:r>
              <a:r>
                <a:rPr kumimoji="1" lang="en-US" altLang="zh-CN" sz="4000" u="sng">
                  <a:ea typeface="楷体_GB2312" pitchFamily="49" charset="-122"/>
                </a:rPr>
                <a:t>LOC(0,0)</a:t>
              </a:r>
              <a:r>
                <a:rPr kumimoji="1" lang="en-US" altLang="zh-CN" sz="4000">
                  <a:ea typeface="楷体_GB2312" pitchFamily="49" charset="-122"/>
                </a:rPr>
                <a:t> + (b</a:t>
              </a:r>
              <a:r>
                <a:rPr kumimoji="1" lang="en-US" altLang="zh-CN" sz="4000" baseline="-25000">
                  <a:ea typeface="楷体_GB2312" pitchFamily="49" charset="-122"/>
                </a:rPr>
                <a:t>1</a:t>
              </a:r>
              <a:r>
                <a:rPr kumimoji="1" lang="en-US" altLang="zh-CN" sz="4000">
                  <a:ea typeface="楷体_GB2312" pitchFamily="49" charset="-122"/>
                </a:rPr>
                <a:t>×j</a:t>
              </a:r>
              <a:r>
                <a:rPr kumimoji="1" lang="zh-CN" altLang="en-US" sz="4000">
                  <a:ea typeface="楷体_GB2312" pitchFamily="49" charset="-122"/>
                </a:rPr>
                <a:t>＋</a:t>
              </a:r>
              <a:r>
                <a:rPr kumimoji="1" lang="en-US" altLang="zh-CN" sz="4000">
                  <a:ea typeface="楷体_GB2312" pitchFamily="49" charset="-122"/>
                </a:rPr>
                <a:t>i)×</a:t>
              </a:r>
            </a:p>
          </p:txBody>
        </p:sp>
        <p:sp>
          <p:nvSpPr>
            <p:cNvPr id="39958" name="Text Box 1046"/>
            <p:cNvSpPr txBox="1">
              <a:spLocks noChangeArrowheads="1"/>
            </p:cNvSpPr>
            <p:nvPr/>
          </p:nvSpPr>
          <p:spPr bwMode="auto">
            <a:xfrm>
              <a:off x="5127" y="2966"/>
              <a:ext cx="48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4000" b="1">
                  <a:ea typeface="楷体_GB2312" pitchFamily="49" charset="-122"/>
                </a:rPr>
                <a:t> </a:t>
              </a:r>
              <a:r>
                <a:rPr kumimoji="1" lang="en-US" altLang="zh-CN" sz="4000" b="1">
                  <a:solidFill>
                    <a:srgbClr val="990033"/>
                  </a:solidFill>
                  <a:ea typeface="楷体_GB2312" pitchFamily="49" charset="-122"/>
                </a:rPr>
                <a:t>L</a:t>
              </a:r>
              <a:r>
                <a:rPr kumimoji="1" lang="en-US" altLang="zh-CN" sz="4000" b="1">
                  <a:ea typeface="楷体_GB2312" pitchFamily="49" charset="-122"/>
                </a:rPr>
                <a:t> </a:t>
              </a:r>
            </a:p>
          </p:txBody>
        </p:sp>
      </p:gr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Effect transition="in" filter="wipe(left)">
                                      <p:cBhvr>
                                        <p:cTn id="7" dur="500"/>
                                        <p:tgtEl>
                                          <p:spTgt spid="1187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8791"/>
                                        </p:tgtEl>
                                        <p:attrNameLst>
                                          <p:attrName>style.visibility</p:attrName>
                                        </p:attrNameLst>
                                      </p:cBhvr>
                                      <p:to>
                                        <p:strVal val="visible"/>
                                      </p:to>
                                    </p:set>
                                    <p:animEffect transition="in" filter="wipe(up)">
                                      <p:cBhvr>
                                        <p:cTn id="12" dur="500"/>
                                        <p:tgtEl>
                                          <p:spTgt spid="118791"/>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18793"/>
                                        </p:tgtEl>
                                        <p:attrNameLst>
                                          <p:attrName>style.visibility</p:attrName>
                                        </p:attrNameLst>
                                      </p:cBhvr>
                                      <p:to>
                                        <p:strVal val="visible"/>
                                      </p:to>
                                    </p:set>
                                    <p:animEffect transition="in" filter="wipe(up)">
                                      <p:cBhvr>
                                        <p:cTn id="16" dur="500"/>
                                        <p:tgtEl>
                                          <p:spTgt spid="118793"/>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8790"/>
                                        </p:tgtEl>
                                        <p:attrNameLst>
                                          <p:attrName>style.visibility</p:attrName>
                                        </p:attrNameLst>
                                      </p:cBhvr>
                                      <p:to>
                                        <p:strVal val="visible"/>
                                      </p:to>
                                    </p:set>
                                    <p:animEffect transition="in" filter="wipe(up)">
                                      <p:cBhvr>
                                        <p:cTn id="20" dur="500"/>
                                        <p:tgtEl>
                                          <p:spTgt spid="118790"/>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8794"/>
                                        </p:tgtEl>
                                        <p:attrNameLst>
                                          <p:attrName>style.visibility</p:attrName>
                                        </p:attrNameLst>
                                      </p:cBhvr>
                                      <p:to>
                                        <p:strVal val="visible"/>
                                      </p:to>
                                    </p:set>
                                    <p:animEffect transition="in" filter="wipe(up)">
                                      <p:cBhvr>
                                        <p:cTn id="24" dur="500"/>
                                        <p:tgtEl>
                                          <p:spTgt spid="118794"/>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18792"/>
                                        </p:tgtEl>
                                        <p:attrNameLst>
                                          <p:attrName>style.visibility</p:attrName>
                                        </p:attrNameLst>
                                      </p:cBhvr>
                                      <p:to>
                                        <p:strVal val="visible"/>
                                      </p:to>
                                    </p:set>
                                    <p:animEffect transition="in" filter="wipe(up)">
                                      <p:cBhvr>
                                        <p:cTn id="28" dur="500"/>
                                        <p:tgtEl>
                                          <p:spTgt spid="118792"/>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18795"/>
                                        </p:tgtEl>
                                        <p:attrNameLst>
                                          <p:attrName>style.visibility</p:attrName>
                                        </p:attrNameLst>
                                      </p:cBhvr>
                                      <p:to>
                                        <p:strVal val="visible"/>
                                      </p:to>
                                    </p:set>
                                    <p:animEffect transition="in" filter="wipe(up)">
                                      <p:cBhvr>
                                        <p:cTn id="32" dur="500"/>
                                        <p:tgtEl>
                                          <p:spTgt spid="1187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797"/>
                                        </p:tgtEl>
                                        <p:attrNameLst>
                                          <p:attrName>style.visibility</p:attrName>
                                        </p:attrNameLst>
                                      </p:cBhvr>
                                      <p:to>
                                        <p:strVal val="visible"/>
                                      </p:to>
                                    </p:set>
                                    <p:animEffect transition="in" filter="wipe(left)">
                                      <p:cBhvr>
                                        <p:cTn id="37" dur="500"/>
                                        <p:tgtEl>
                                          <p:spTgt spid="118797"/>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18799"/>
                                        </p:tgtEl>
                                        <p:attrNameLst>
                                          <p:attrName>style.visibility</p:attrName>
                                        </p:attrNameLst>
                                      </p:cBhvr>
                                      <p:to>
                                        <p:strVal val="visible"/>
                                      </p:to>
                                    </p:set>
                                    <p:animEffect transition="in" filter="wipe(left)">
                                      <p:cBhvr>
                                        <p:cTn id="41" dur="500"/>
                                        <p:tgtEl>
                                          <p:spTgt spid="118799"/>
                                        </p:tgtEl>
                                      </p:cBhvr>
                                    </p:animEffect>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18796"/>
                                        </p:tgtEl>
                                        <p:attrNameLst>
                                          <p:attrName>style.visibility</p:attrName>
                                        </p:attrNameLst>
                                      </p:cBhvr>
                                      <p:to>
                                        <p:strVal val="visible"/>
                                      </p:to>
                                    </p:set>
                                    <p:animEffect transition="in" filter="wipe(left)">
                                      <p:cBhvr>
                                        <p:cTn id="45" dur="500"/>
                                        <p:tgtEl>
                                          <p:spTgt spid="118796"/>
                                        </p:tgtEl>
                                      </p:cBhvr>
                                    </p:animEffect>
                                  </p:childTnLst>
                                </p:cTn>
                              </p:par>
                            </p:childTnLst>
                          </p:cTn>
                        </p:par>
                        <p:par>
                          <p:cTn id="46" fill="hold" nodeType="afterGroup">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18800"/>
                                        </p:tgtEl>
                                        <p:attrNameLst>
                                          <p:attrName>style.visibility</p:attrName>
                                        </p:attrNameLst>
                                      </p:cBhvr>
                                      <p:to>
                                        <p:strVal val="visible"/>
                                      </p:to>
                                    </p:set>
                                    <p:animEffect transition="in" filter="wipe(left)">
                                      <p:cBhvr>
                                        <p:cTn id="49" dur="500"/>
                                        <p:tgtEl>
                                          <p:spTgt spid="118800"/>
                                        </p:tgtEl>
                                      </p:cBhvr>
                                    </p:animEffect>
                                  </p:childTnLst>
                                </p:cTn>
                              </p:par>
                            </p:childTnLst>
                          </p:cTn>
                        </p:par>
                        <p:par>
                          <p:cTn id="50" fill="hold" nodeType="afterGroup">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18798"/>
                                        </p:tgtEl>
                                        <p:attrNameLst>
                                          <p:attrName>style.visibility</p:attrName>
                                        </p:attrNameLst>
                                      </p:cBhvr>
                                      <p:to>
                                        <p:strVal val="visible"/>
                                      </p:to>
                                    </p:set>
                                    <p:animEffect transition="in" filter="wipe(left)">
                                      <p:cBhvr>
                                        <p:cTn id="53" dur="500"/>
                                        <p:tgtEl>
                                          <p:spTgt spid="118798"/>
                                        </p:tgtEl>
                                      </p:cBhvr>
                                    </p:animEffect>
                                  </p:childTnLst>
                                </p:cTn>
                              </p:par>
                            </p:childTnLst>
                          </p:cTn>
                        </p:par>
                        <p:par>
                          <p:cTn id="54" fill="hold" nodeType="afterGroup">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118801"/>
                                        </p:tgtEl>
                                        <p:attrNameLst>
                                          <p:attrName>style.visibility</p:attrName>
                                        </p:attrNameLst>
                                      </p:cBhvr>
                                      <p:to>
                                        <p:strVal val="visible"/>
                                      </p:to>
                                    </p:set>
                                    <p:animEffect transition="in" filter="wipe(left)">
                                      <p:cBhvr>
                                        <p:cTn id="57" dur="500"/>
                                        <p:tgtEl>
                                          <p:spTgt spid="1188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8802"/>
                                        </p:tgtEl>
                                        <p:attrNameLst>
                                          <p:attrName>style.visibility</p:attrName>
                                        </p:attrNameLst>
                                      </p:cBhvr>
                                      <p:to>
                                        <p:strVal val="visible"/>
                                      </p:to>
                                    </p:set>
                                    <p:animEffect transition="in" filter="wipe(left)">
                                      <p:cBhvr>
                                        <p:cTn id="62" dur="500"/>
                                        <p:tgtEl>
                                          <p:spTgt spid="118802"/>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18803">
                                            <p:txEl>
                                              <p:pRg st="0" end="0"/>
                                            </p:txEl>
                                          </p:spTgt>
                                        </p:tgtEl>
                                        <p:attrNameLst>
                                          <p:attrName>style.visibility</p:attrName>
                                        </p:attrNameLst>
                                      </p:cBhvr>
                                      <p:to>
                                        <p:strVal val="visible"/>
                                      </p:to>
                                    </p:set>
                                    <p:animEffect transition="in" filter="wipe(left)">
                                      <p:cBhvr>
                                        <p:cTn id="66" dur="500"/>
                                        <p:tgtEl>
                                          <p:spTgt spid="118803">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18804"/>
                                        </p:tgtEl>
                                        <p:attrNameLst>
                                          <p:attrName>style.visibility</p:attrName>
                                        </p:attrNameLst>
                                      </p:cBhvr>
                                      <p:to>
                                        <p:strVal val="visible"/>
                                      </p:to>
                                    </p:set>
                                    <p:animEffect transition="in" filter="wipe(left)">
                                      <p:cBhvr>
                                        <p:cTn id="71" dur="500"/>
                                        <p:tgtEl>
                                          <p:spTgt spid="11880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118788"/>
                                        </p:tgtEl>
                                        <p:attrNameLst>
                                          <p:attrName>style.visibility</p:attrName>
                                        </p:attrNameLst>
                                      </p:cBhvr>
                                      <p:to>
                                        <p:strVal val="visible"/>
                                      </p:to>
                                    </p:set>
                                    <p:animEffect transition="in" filter="slide(fromBottom)">
                                      <p:cBhvr>
                                        <p:cTn id="76" dur="500"/>
                                        <p:tgtEl>
                                          <p:spTgt spid="118788"/>
                                        </p:tgtEl>
                                      </p:cBhvr>
                                    </p:animEffect>
                                  </p:childTnLst>
                                </p:cTn>
                              </p:par>
                            </p:childTnLst>
                          </p:cTn>
                        </p:par>
                        <p:par>
                          <p:cTn id="77" fill="hold" nodeType="afterGroup">
                            <p:stCondLst>
                              <p:cond delay="500"/>
                            </p:stCondLst>
                            <p:childTnLst>
                              <p:par>
                                <p:cTn id="78" presetID="22" presetClass="entr" presetSubtype="8" fill="hold" grpId="0" nodeType="afterEffect">
                                  <p:stCondLst>
                                    <p:cond delay="300"/>
                                  </p:stCondLst>
                                  <p:childTnLst>
                                    <p:set>
                                      <p:cBhvr>
                                        <p:cTn id="79" dur="1" fill="hold">
                                          <p:stCondLst>
                                            <p:cond delay="0"/>
                                          </p:stCondLst>
                                        </p:cTn>
                                        <p:tgtEl>
                                          <p:spTgt spid="118787"/>
                                        </p:tgtEl>
                                        <p:attrNameLst>
                                          <p:attrName>style.visibility</p:attrName>
                                        </p:attrNameLst>
                                      </p:cBhvr>
                                      <p:to>
                                        <p:strVal val="visible"/>
                                      </p:to>
                                    </p:set>
                                    <p:animEffect transition="in" filter="wipe(left)">
                                      <p:cBhvr>
                                        <p:cTn id="80"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autoUpdateAnimBg="0"/>
      <p:bldP spid="118787" grpId="0" autoUpdateAnimBg="0"/>
      <p:bldP spid="118788" grpId="0" animBg="1"/>
      <p:bldP spid="118790" grpId="0" animBg="1" autoUpdateAnimBg="0"/>
      <p:bldP spid="118791" grpId="0" animBg="1" autoUpdateAnimBg="0"/>
      <p:bldP spid="118792" grpId="0" animBg="1" autoUpdateAnimBg="0"/>
      <p:bldP spid="118793" grpId="0" animBg="1" autoUpdateAnimBg="0"/>
      <p:bldP spid="118794" grpId="0" animBg="1" autoUpdateAnimBg="0"/>
      <p:bldP spid="118795" grpId="0" animBg="1" autoUpdateAnimBg="0"/>
      <p:bldP spid="118796" grpId="0" animBg="1" autoUpdateAnimBg="0"/>
      <p:bldP spid="118797" grpId="0" animBg="1" autoUpdateAnimBg="0"/>
      <p:bldP spid="118798" grpId="0" animBg="1" autoUpdateAnimBg="0"/>
      <p:bldP spid="118799" grpId="0" animBg="1" autoUpdateAnimBg="0"/>
      <p:bldP spid="118800" grpId="0" animBg="1" autoUpdateAnimBg="0"/>
      <p:bldP spid="118801" grpId="0" animBg="1" autoUpdateAnimBg="0"/>
      <p:bldP spid="118802" grpId="0" animBg="1"/>
      <p:bldP spid="118803"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Rot="1" noChangeArrowheads="1"/>
          </p:cNvSpPr>
          <p:nvPr>
            <p:ph type="body" idx="1"/>
          </p:nvPr>
        </p:nvSpPr>
        <p:spPr>
          <a:xfrm>
            <a:off x="250825" y="685800"/>
            <a:ext cx="8534400" cy="5486400"/>
          </a:xfrm>
        </p:spPr>
        <p:txBody>
          <a:bodyPr/>
          <a:lstStyle/>
          <a:p>
            <a:pPr eaLnBrk="1" hangingPunct="1">
              <a:buFont typeface="Wingdings" pitchFamily="2" charset="2"/>
              <a:buNone/>
            </a:pPr>
            <a:r>
              <a:rPr lang="en-US" altLang="zh-CN" smtClean="0">
                <a:latin typeface="楷体_GB2312" pitchFamily="49" charset="-122"/>
                <a:ea typeface="楷体_GB2312" pitchFamily="49" charset="-122"/>
              </a:rPr>
              <a:t>  </a:t>
            </a:r>
            <a:r>
              <a:rPr lang="zh-CN" altLang="en-US" smtClean="0">
                <a:latin typeface="楷体_GB2312" pitchFamily="49" charset="-122"/>
                <a:ea typeface="楷体_GB2312" pitchFamily="49" charset="-122"/>
              </a:rPr>
              <a:t>类似地，假设三维数组 </a:t>
            </a:r>
            <a:r>
              <a:rPr lang="en-US" altLang="zh-CN" smtClean="0">
                <a:latin typeface="楷体_GB2312" pitchFamily="49" charset="-122"/>
                <a:ea typeface="楷体_GB2312" pitchFamily="49" charset="-122"/>
              </a:rPr>
              <a:t>R[p][m][n] </a:t>
            </a:r>
            <a:r>
              <a:rPr lang="zh-CN" altLang="en-US" smtClean="0">
                <a:latin typeface="楷体_GB2312" pitchFamily="49" charset="-122"/>
                <a:ea typeface="楷体_GB2312" pitchFamily="49" charset="-122"/>
              </a:rPr>
              <a:t>中每个数据元素占 </a:t>
            </a:r>
            <a:r>
              <a:rPr lang="en-US" altLang="zh-CN" smtClean="0">
                <a:latin typeface="楷体_GB2312" pitchFamily="49" charset="-122"/>
                <a:ea typeface="楷体_GB2312" pitchFamily="49" charset="-122"/>
              </a:rPr>
              <a:t>L </a:t>
            </a:r>
            <a:r>
              <a:rPr lang="zh-CN" altLang="en-US" smtClean="0">
                <a:latin typeface="楷体_GB2312" pitchFamily="49" charset="-122"/>
                <a:ea typeface="楷体_GB2312" pitchFamily="49" charset="-122"/>
              </a:rPr>
              <a:t>个存储地址，并以 </a:t>
            </a:r>
            <a:r>
              <a:rPr lang="en-US" altLang="zh-CN" smtClean="0">
                <a:latin typeface="楷体_GB2312" pitchFamily="49" charset="-122"/>
                <a:ea typeface="楷体_GB2312" pitchFamily="49" charset="-122"/>
              </a:rPr>
              <a:t>LOC(i,j,k) </a:t>
            </a:r>
            <a:r>
              <a:rPr lang="zh-CN" altLang="en-US" smtClean="0">
                <a:latin typeface="楷体_GB2312" pitchFamily="49" charset="-122"/>
                <a:ea typeface="楷体_GB2312" pitchFamily="49" charset="-122"/>
              </a:rPr>
              <a:t>表示下标为</a:t>
            </a:r>
            <a:r>
              <a:rPr lang="en-US" altLang="zh-CN" smtClean="0">
                <a:latin typeface="楷体_GB2312" pitchFamily="49" charset="-122"/>
                <a:ea typeface="楷体_GB2312" pitchFamily="49" charset="-122"/>
              </a:rPr>
              <a:t>(i,j,k) </a:t>
            </a:r>
            <a:r>
              <a:rPr lang="zh-CN" altLang="en-US" smtClean="0">
                <a:latin typeface="楷体_GB2312" pitchFamily="49" charset="-122"/>
                <a:ea typeface="楷体_GB2312" pitchFamily="49" charset="-122"/>
              </a:rPr>
              <a:t>的数据元素的存储地址</a:t>
            </a:r>
            <a:r>
              <a:rPr lang="en-US" altLang="zh-CN" smtClean="0">
                <a:latin typeface="楷体_GB2312" pitchFamily="49" charset="-122"/>
                <a:ea typeface="楷体_GB2312" pitchFamily="49" charset="-122"/>
              </a:rPr>
              <a:t>.</a:t>
            </a:r>
          </a:p>
          <a:p>
            <a:pPr eaLnBrk="1" hangingPunct="1">
              <a:buFont typeface="Wingdings" pitchFamily="2" charset="2"/>
              <a:buNone/>
            </a:pPr>
            <a:r>
              <a:rPr lang="en-US" altLang="zh-CN" smtClean="0">
                <a:latin typeface="楷体_GB2312" pitchFamily="49" charset="-122"/>
                <a:ea typeface="楷体_GB2312" pitchFamily="49" charset="-122"/>
              </a:rPr>
              <a:t>  </a:t>
            </a:r>
            <a:r>
              <a:rPr lang="zh-CN" altLang="en-US" smtClean="0">
                <a:latin typeface="楷体_GB2312" pitchFamily="49" charset="-122"/>
                <a:ea typeface="楷体_GB2312" pitchFamily="49" charset="-122"/>
              </a:rPr>
              <a:t>则该数组中任何一对下标</a:t>
            </a:r>
            <a:r>
              <a:rPr lang="en-US" altLang="zh-CN" smtClean="0">
                <a:latin typeface="楷体_GB2312" pitchFamily="49" charset="-122"/>
                <a:ea typeface="楷体_GB2312" pitchFamily="49" charset="-122"/>
              </a:rPr>
              <a:t>(i,j,k) </a:t>
            </a:r>
            <a:r>
              <a:rPr lang="zh-CN" altLang="en-US" smtClean="0">
                <a:latin typeface="楷体_GB2312" pitchFamily="49" charset="-122"/>
                <a:ea typeface="楷体_GB2312" pitchFamily="49" charset="-122"/>
              </a:rPr>
              <a:t>对应的数据元素在</a:t>
            </a:r>
            <a:r>
              <a:rPr lang="zh-CN" altLang="en-US" smtClean="0">
                <a:ea typeface="楷体_GB2312" pitchFamily="49" charset="-122"/>
              </a:rPr>
              <a:t>“</a:t>
            </a:r>
            <a:r>
              <a:rPr lang="zh-CN" altLang="en-US" smtClean="0">
                <a:latin typeface="楷体_GB2312" pitchFamily="49" charset="-122"/>
                <a:ea typeface="楷体_GB2312" pitchFamily="49" charset="-122"/>
              </a:rPr>
              <a:t>以行为主</a:t>
            </a:r>
            <a:r>
              <a:rPr lang="zh-CN" altLang="en-US" smtClean="0">
                <a:ea typeface="楷体_GB2312" pitchFamily="49" charset="-122"/>
              </a:rPr>
              <a:t>”</a:t>
            </a:r>
            <a:r>
              <a:rPr lang="zh-CN" altLang="en-US" smtClean="0">
                <a:latin typeface="楷体_GB2312" pitchFamily="49" charset="-122"/>
                <a:ea typeface="楷体_GB2312" pitchFamily="49" charset="-122"/>
              </a:rPr>
              <a:t>的顺序映象中的存储地址为：</a:t>
            </a:r>
            <a:br>
              <a:rPr lang="zh-CN" altLang="en-US" smtClean="0">
                <a:latin typeface="楷体_GB2312" pitchFamily="49" charset="-122"/>
                <a:ea typeface="楷体_GB2312" pitchFamily="49" charset="-122"/>
              </a:rPr>
            </a:br>
            <a:r>
              <a:rPr lang="zh-CN" altLang="en-US" smtClean="0">
                <a:latin typeface="楷体_GB2312" pitchFamily="49" charset="-122"/>
                <a:ea typeface="楷体_GB2312" pitchFamily="49" charset="-122"/>
              </a:rPr>
              <a:t>　　</a:t>
            </a:r>
          </a:p>
          <a:p>
            <a:pPr eaLnBrk="1" hangingPunct="1">
              <a:buFont typeface="Wingdings" pitchFamily="2" charset="2"/>
              <a:buNone/>
            </a:pPr>
            <a:r>
              <a:rPr lang="en-US" altLang="zh-CN" sz="2800" b="1" smtClean="0">
                <a:latin typeface="Times New Roman" pitchFamily="18" charset="0"/>
                <a:ea typeface="楷体_GB2312" pitchFamily="49" charset="-122"/>
              </a:rPr>
              <a:t>LOC(i,j,k) = LOC(0,0,0) + (i×m×n + j×n+k)×L</a:t>
            </a:r>
            <a:r>
              <a:rPr lang="en-US" altLang="zh-CN" sz="2400" b="1" smtClean="0">
                <a:latin typeface="楷体_GB2312" pitchFamily="49" charset="-122"/>
                <a:ea typeface="楷体_GB2312" pitchFamily="49" charset="-122"/>
              </a:rPr>
              <a:t/>
            </a:r>
            <a:br>
              <a:rPr lang="en-US" altLang="zh-CN" sz="2400" b="1" smtClean="0">
                <a:latin typeface="楷体_GB2312" pitchFamily="49" charset="-122"/>
                <a:ea typeface="楷体_GB2312" pitchFamily="49" charset="-122"/>
              </a:rPr>
            </a:br>
            <a:r>
              <a:rPr lang="en-US" altLang="zh-CN" smtClean="0">
                <a:latin typeface="楷体_GB2312" pitchFamily="49" charset="-122"/>
                <a:ea typeface="楷体_GB2312" pitchFamily="49" charset="-122"/>
              </a:rPr>
              <a:t>           ↑ </a:t>
            </a:r>
            <a:br>
              <a:rPr lang="en-US" altLang="zh-CN" smtClean="0">
                <a:latin typeface="楷体_GB2312" pitchFamily="49" charset="-122"/>
                <a:ea typeface="楷体_GB2312" pitchFamily="49" charset="-122"/>
              </a:rPr>
            </a:br>
            <a:r>
              <a:rPr lang="en-US" altLang="zh-CN" smtClean="0">
                <a:latin typeface="楷体_GB2312" pitchFamily="49" charset="-122"/>
                <a:ea typeface="楷体_GB2312" pitchFamily="49" charset="-122"/>
              </a:rPr>
              <a:t> 		</a:t>
            </a:r>
            <a:r>
              <a:rPr lang="zh-CN" altLang="en-US" smtClean="0">
                <a:latin typeface="楷体_GB2312" pitchFamily="49" charset="-122"/>
                <a:ea typeface="楷体_GB2312" pitchFamily="49" charset="-122"/>
              </a:rPr>
              <a:t>称为数组的基地址或基址 </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5698">
                                            <p:txEl>
                                              <p:pRg st="2" end="2"/>
                                            </p:txEl>
                                          </p:spTgt>
                                        </p:tgtEl>
                                        <p:attrNameLst>
                                          <p:attrName>style.visibility</p:attrName>
                                        </p:attrNameLst>
                                      </p:cBhvr>
                                      <p:to>
                                        <p:strVal val="visible"/>
                                      </p:to>
                                    </p:set>
                                    <p:animEffect transition="in" filter="wipe(left)">
                                      <p:cBhvr>
                                        <p:cTn id="7" dur="500"/>
                                        <p:tgtEl>
                                          <p:spTgt spid="2856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11150" y="44450"/>
            <a:ext cx="85280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zh-CN" altLang="en-US" sz="2800">
                <a:ea typeface="楷体_GB2312" pitchFamily="49" charset="-122"/>
              </a:rPr>
              <a:t>推广到一般情况，可得到 </a:t>
            </a:r>
            <a:r>
              <a:rPr kumimoji="1" lang="en-US" altLang="zh-CN" sz="2800">
                <a:ea typeface="楷体_GB2312" pitchFamily="49" charset="-122"/>
              </a:rPr>
              <a:t>n </a:t>
            </a:r>
            <a:r>
              <a:rPr kumimoji="1" lang="zh-CN" altLang="en-US" sz="2800">
                <a:ea typeface="楷体_GB2312" pitchFamily="49" charset="-122"/>
              </a:rPr>
              <a:t>维数组数据元素存储位置的映象关系</a:t>
            </a:r>
          </a:p>
        </p:txBody>
      </p:sp>
      <p:sp>
        <p:nvSpPr>
          <p:cNvPr id="41987" name="Text Box 4"/>
          <p:cNvSpPr txBox="1">
            <a:spLocks noChangeArrowheads="1"/>
          </p:cNvSpPr>
          <p:nvPr/>
        </p:nvSpPr>
        <p:spPr bwMode="auto">
          <a:xfrm>
            <a:off x="785813" y="3933825"/>
            <a:ext cx="74152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600">
                <a:ea typeface="楷体_GB2312" pitchFamily="49" charset="-122"/>
              </a:rPr>
              <a:t>其中 </a:t>
            </a:r>
            <a:r>
              <a:rPr kumimoji="1" lang="en-US" altLang="zh-CN" sz="3600">
                <a:ea typeface="楷体_GB2312" pitchFamily="49" charset="-122"/>
              </a:rPr>
              <a:t>c</a:t>
            </a:r>
            <a:r>
              <a:rPr kumimoji="1" lang="en-US" altLang="zh-CN" sz="3600" baseline="-25000">
                <a:ea typeface="楷体_GB2312" pitchFamily="49" charset="-122"/>
              </a:rPr>
              <a:t>n</a:t>
            </a:r>
            <a:r>
              <a:rPr kumimoji="1" lang="en-US" altLang="zh-CN" sz="3600">
                <a:ea typeface="楷体_GB2312" pitchFamily="49" charset="-122"/>
              </a:rPr>
              <a:t> = L</a:t>
            </a:r>
            <a:r>
              <a:rPr kumimoji="1" lang="zh-CN" altLang="en-US" sz="3600">
                <a:ea typeface="楷体_GB2312" pitchFamily="49" charset="-122"/>
              </a:rPr>
              <a:t>，</a:t>
            </a:r>
            <a:r>
              <a:rPr kumimoji="1" lang="en-US" altLang="zh-CN" sz="3600">
                <a:ea typeface="楷体_GB2312" pitchFamily="49" charset="-122"/>
              </a:rPr>
              <a:t>c</a:t>
            </a:r>
            <a:r>
              <a:rPr kumimoji="1" lang="en-US" altLang="zh-CN" sz="3600" baseline="-25000">
                <a:ea typeface="楷体_GB2312" pitchFamily="49" charset="-122"/>
              </a:rPr>
              <a:t>i-1</a:t>
            </a:r>
            <a:r>
              <a:rPr kumimoji="1" lang="en-US" altLang="zh-CN" sz="3600">
                <a:ea typeface="楷体_GB2312" pitchFamily="49" charset="-122"/>
              </a:rPr>
              <a:t> = b</a:t>
            </a:r>
            <a:r>
              <a:rPr kumimoji="1" lang="en-US" altLang="zh-CN" sz="3600" baseline="-25000">
                <a:ea typeface="楷体_GB2312" pitchFamily="49" charset="-122"/>
              </a:rPr>
              <a:t>i</a:t>
            </a:r>
            <a:r>
              <a:rPr kumimoji="1" lang="en-US" altLang="zh-CN" sz="3600">
                <a:ea typeface="楷体_GB2312" pitchFamily="49" charset="-122"/>
              </a:rPr>
              <a:t> ×c</a:t>
            </a:r>
            <a:r>
              <a:rPr kumimoji="1" lang="en-US" altLang="zh-CN" sz="3600" baseline="-25000">
                <a:ea typeface="楷体_GB2312" pitchFamily="49" charset="-122"/>
              </a:rPr>
              <a:t>i </a:t>
            </a:r>
            <a:r>
              <a:rPr kumimoji="1" lang="en-US" altLang="zh-CN" sz="3600">
                <a:ea typeface="楷体_GB2312" pitchFamily="49" charset="-122"/>
              </a:rPr>
              <a:t>,  1 &lt; i </a:t>
            </a:r>
            <a:r>
              <a:rPr kumimoji="1" lang="en-US" altLang="zh-CN" sz="3600">
                <a:ea typeface="楷体_GB2312" pitchFamily="49" charset="-122"/>
                <a:sym typeface="Symbol" pitchFamily="18" charset="2"/>
              </a:rPr>
              <a:t></a:t>
            </a:r>
            <a:r>
              <a:rPr kumimoji="1" lang="en-US" altLang="zh-CN" sz="3600">
                <a:ea typeface="楷体_GB2312" pitchFamily="49" charset="-122"/>
              </a:rPr>
              <a:t> n</a:t>
            </a:r>
            <a:r>
              <a:rPr kumimoji="1" lang="zh-CN" altLang="en-US" sz="3600">
                <a:ea typeface="楷体_GB2312" pitchFamily="49" charset="-122"/>
              </a:rPr>
              <a:t>。</a:t>
            </a:r>
            <a:endParaRPr kumimoji="1" lang="zh-CN" altLang="en-US" sz="3200">
              <a:ea typeface="楷体_GB2312" pitchFamily="49" charset="-122"/>
            </a:endParaRPr>
          </a:p>
        </p:txBody>
      </p:sp>
      <p:graphicFrame>
        <p:nvGraphicFramePr>
          <p:cNvPr id="41988" name="Object 11"/>
          <p:cNvGraphicFramePr>
            <a:graphicFrameLocks noChangeAspect="1"/>
          </p:cNvGraphicFramePr>
          <p:nvPr/>
        </p:nvGraphicFramePr>
        <p:xfrm>
          <a:off x="388938" y="1533525"/>
          <a:ext cx="8220075" cy="2224088"/>
        </p:xfrm>
        <a:graphic>
          <a:graphicData uri="http://schemas.openxmlformats.org/presentationml/2006/ole">
            <mc:AlternateContent xmlns:mc="http://schemas.openxmlformats.org/markup-compatibility/2006">
              <mc:Choice xmlns:v="urn:schemas-microsoft-com:vml" Requires="v">
                <p:oleObj spid="_x0000_s41999" name="Equation" r:id="rId3" imgW="3378200" imgH="914400" progId="Equation.DSMT4">
                  <p:embed/>
                </p:oleObj>
              </mc:Choice>
              <mc:Fallback>
                <p:oleObj name="Equation" r:id="rId3" imgW="3378200" imgH="9144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38" y="1533525"/>
                        <a:ext cx="8220075" cy="222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8" name="Rectangle 12"/>
          <p:cNvSpPr>
            <a:spLocks noChangeArrowheads="1"/>
          </p:cNvSpPr>
          <p:nvPr/>
        </p:nvSpPr>
        <p:spPr bwMode="auto">
          <a:xfrm rot="10801424" flipV="1">
            <a:off x="293688" y="4976813"/>
            <a:ext cx="86233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800">
                <a:ea typeface="楷体_GB2312" pitchFamily="49" charset="-122"/>
              </a:rPr>
              <a:t>称这个地址映象公式为</a:t>
            </a:r>
            <a:r>
              <a:rPr kumimoji="1" lang="en-US" altLang="zh-CN" sz="2800">
                <a:ea typeface="楷体_GB2312" pitchFamily="49" charset="-122"/>
              </a:rPr>
              <a:t>N</a:t>
            </a:r>
            <a:r>
              <a:rPr kumimoji="1" lang="zh-CN" altLang="en-US" sz="2800">
                <a:ea typeface="楷体_GB2312" pitchFamily="49" charset="-122"/>
              </a:rPr>
              <a:t>维数组的映象函数。</a:t>
            </a:r>
          </a:p>
          <a:p>
            <a:pPr>
              <a:lnSpc>
                <a:spcPct val="125000"/>
              </a:lnSpc>
            </a:pPr>
            <a:r>
              <a:rPr kumimoji="1" lang="zh-CN" altLang="en-US" sz="2800">
                <a:ea typeface="楷体_GB2312" pitchFamily="49" charset="-122"/>
              </a:rPr>
              <a:t>数组元素的存储位置是其下标的线性函数，一旦确定了数组各维的长度，</a:t>
            </a:r>
            <a:r>
              <a:rPr kumimoji="1" lang="en-US" altLang="zh-CN" sz="2800">
                <a:ea typeface="楷体_GB2312" pitchFamily="49" charset="-122"/>
              </a:rPr>
              <a:t>c</a:t>
            </a:r>
            <a:r>
              <a:rPr kumimoji="1" lang="en-US" altLang="zh-CN" sz="2800" baseline="-25000">
                <a:ea typeface="楷体_GB2312" pitchFamily="49" charset="-122"/>
              </a:rPr>
              <a:t>i</a:t>
            </a:r>
            <a:r>
              <a:rPr kumimoji="1" lang="en-US" altLang="zh-CN" sz="2800">
                <a:ea typeface="楷体_GB2312" pitchFamily="49" charset="-122"/>
              </a:rPr>
              <a:t> </a:t>
            </a:r>
            <a:r>
              <a:rPr kumimoji="1" lang="zh-CN" altLang="en-US" sz="2800">
                <a:ea typeface="楷体_GB2312" pitchFamily="49" charset="-122"/>
              </a:rPr>
              <a:t>就是常数。</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0908">
                                            <p:txEl>
                                              <p:pRg st="1" end="1"/>
                                            </p:txEl>
                                          </p:spTgt>
                                        </p:tgtEl>
                                        <p:attrNameLst>
                                          <p:attrName>style.visibility</p:attrName>
                                        </p:attrNameLst>
                                      </p:cBhvr>
                                      <p:to>
                                        <p:strVal val="visible"/>
                                      </p:to>
                                    </p:set>
                                    <p:animEffect transition="in" filter="wipe(left)">
                                      <p:cBhvr>
                                        <p:cTn id="7" dur="500"/>
                                        <p:tgtEl>
                                          <p:spTgt spid="809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323850" y="188913"/>
            <a:ext cx="8496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zh-CN" altLang="en-US" sz="3200">
                <a:ea typeface="楷体_GB2312" pitchFamily="49" charset="-122"/>
              </a:rPr>
              <a:t>例</a:t>
            </a:r>
            <a:r>
              <a:rPr kumimoji="1" lang="en-US" altLang="zh-CN" sz="3200">
                <a:ea typeface="楷体_GB2312" pitchFamily="49" charset="-122"/>
              </a:rPr>
              <a:t>1: </a:t>
            </a:r>
            <a:r>
              <a:rPr kumimoji="1" lang="zh-CN" altLang="en-US" sz="3200">
                <a:ea typeface="楷体_GB2312" pitchFamily="49" charset="-122"/>
              </a:rPr>
              <a:t>给出</a:t>
            </a:r>
            <a:r>
              <a:rPr kumimoji="1" lang="en-US" altLang="zh-CN" sz="3200">
                <a:ea typeface="楷体_GB2312" pitchFamily="49" charset="-122"/>
              </a:rPr>
              <a:t>C</a:t>
            </a:r>
            <a:r>
              <a:rPr kumimoji="1" lang="zh-CN" altLang="en-US" sz="3200">
                <a:ea typeface="楷体_GB2312" pitchFamily="49" charset="-122"/>
              </a:rPr>
              <a:t>语言的三维数组地址计算公式</a:t>
            </a:r>
          </a:p>
        </p:txBody>
      </p:sp>
      <p:sp>
        <p:nvSpPr>
          <p:cNvPr id="43011" name="Text Box 5"/>
          <p:cNvSpPr txBox="1">
            <a:spLocks noChangeArrowheads="1"/>
          </p:cNvSpPr>
          <p:nvPr/>
        </p:nvSpPr>
        <p:spPr bwMode="auto">
          <a:xfrm>
            <a:off x="395288" y="904875"/>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zh-CN" altLang="en-US" sz="3200">
                <a:ea typeface="楷体_GB2312" pitchFamily="49" charset="-122"/>
              </a:rPr>
              <a:t>设</a:t>
            </a:r>
            <a:r>
              <a:rPr kumimoji="1" lang="en-US" altLang="zh-CN" sz="3200">
                <a:ea typeface="楷体_GB2312" pitchFamily="49" charset="-122"/>
              </a:rPr>
              <a:t>A</a:t>
            </a:r>
            <a:r>
              <a:rPr kumimoji="1" lang="zh-CN" altLang="en-US" sz="3200">
                <a:ea typeface="楷体_GB2312" pitchFamily="49" charset="-122"/>
              </a:rPr>
              <a:t>表示三维数组，</a:t>
            </a:r>
            <a:r>
              <a:rPr kumimoji="1" lang="en-US" altLang="zh-CN" sz="3200">
                <a:ea typeface="楷体_GB2312" pitchFamily="49" charset="-122"/>
              </a:rPr>
              <a:t>d</a:t>
            </a:r>
            <a:r>
              <a:rPr kumimoji="1" lang="zh-CN" altLang="en-US" sz="3200">
                <a:ea typeface="楷体_GB2312" pitchFamily="49" charset="-122"/>
              </a:rPr>
              <a:t>表示每个元素</a:t>
            </a:r>
            <a:r>
              <a:rPr kumimoji="1" lang="en-US" altLang="zh-CN" sz="2800" b="1" i="1">
                <a:ea typeface="宋体" pitchFamily="2" charset="-122"/>
              </a:rPr>
              <a:t>a</a:t>
            </a:r>
            <a:r>
              <a:rPr kumimoji="1" lang="en-US" altLang="zh-CN" sz="2800" b="1" i="1" baseline="-25000">
                <a:ea typeface="仿宋_GB2312" pitchFamily="49" charset="-122"/>
              </a:rPr>
              <a:t>ijk</a:t>
            </a:r>
            <a:r>
              <a:rPr kumimoji="1" lang="zh-CN" altLang="en-US" sz="3200">
                <a:ea typeface="楷体_GB2312" pitchFamily="49" charset="-122"/>
              </a:rPr>
              <a:t>所占的单元数。则地址计算公式为：</a:t>
            </a:r>
          </a:p>
        </p:txBody>
      </p:sp>
      <p:graphicFrame>
        <p:nvGraphicFramePr>
          <p:cNvPr id="261152" name="Object 32"/>
          <p:cNvGraphicFramePr>
            <a:graphicFrameLocks noChangeAspect="1"/>
          </p:cNvGraphicFramePr>
          <p:nvPr/>
        </p:nvGraphicFramePr>
        <p:xfrm>
          <a:off x="539750" y="2852738"/>
          <a:ext cx="5067300" cy="3671887"/>
        </p:xfrm>
        <a:graphic>
          <a:graphicData uri="http://schemas.openxmlformats.org/presentationml/2006/ole">
            <mc:AlternateContent xmlns:mc="http://schemas.openxmlformats.org/markup-compatibility/2006">
              <mc:Choice xmlns:v="urn:schemas-microsoft-com:vml" Requires="v">
                <p:oleObj spid="_x0000_s43023" name="位图图像" r:id="rId3" imgW="4742857" imgH="3048426" progId="Paint.Picture">
                  <p:embed/>
                </p:oleObj>
              </mc:Choice>
              <mc:Fallback>
                <p:oleObj name="位图图像" r:id="rId3" imgW="4742857" imgH="3048426" progId="Paint.Picture">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852738"/>
                        <a:ext cx="5067300" cy="36718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1153" name="Text Box 33"/>
          <p:cNvSpPr txBox="1">
            <a:spLocks noChangeArrowheads="1"/>
          </p:cNvSpPr>
          <p:nvPr/>
        </p:nvSpPr>
        <p:spPr bwMode="auto">
          <a:xfrm>
            <a:off x="533400" y="2205038"/>
            <a:ext cx="8610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defRPr/>
            </a:pPr>
            <a:r>
              <a:rPr kumimoji="1" lang="en-US" altLang="zh-CN" sz="2800" b="1">
                <a:ea typeface="宋体" pitchFamily="2" charset="-122"/>
              </a:rPr>
              <a:t>Loc(</a:t>
            </a:r>
            <a:r>
              <a:rPr kumimoji="1" lang="en-US" altLang="zh-CN" sz="2800" b="1" i="1">
                <a:ea typeface="宋体" pitchFamily="2" charset="-122"/>
              </a:rPr>
              <a:t>a</a:t>
            </a:r>
            <a:r>
              <a:rPr kumimoji="1" lang="en-US" altLang="zh-CN" sz="2800" b="1" i="1" baseline="-25000">
                <a:ea typeface="仿宋_GB2312" pitchFamily="49" charset="-122"/>
              </a:rPr>
              <a:t>ijk</a:t>
            </a:r>
            <a:r>
              <a:rPr kumimoji="1" lang="en-US" altLang="zh-CN" sz="2800" b="1">
                <a:ea typeface="仿宋_GB2312" pitchFamily="49" charset="-122"/>
              </a:rPr>
              <a:t> ) = Loc(</a:t>
            </a:r>
            <a:r>
              <a:rPr kumimoji="1" lang="en-US" altLang="zh-CN" sz="2800" b="1" i="1">
                <a:ea typeface="仿宋_GB2312" pitchFamily="49" charset="-122"/>
              </a:rPr>
              <a:t>a</a:t>
            </a:r>
            <a:r>
              <a:rPr kumimoji="1" lang="en-US" altLang="zh-CN" sz="2800" b="1" baseline="-25000">
                <a:ea typeface="仿宋_GB2312" pitchFamily="49" charset="-122"/>
              </a:rPr>
              <a:t>000</a:t>
            </a:r>
            <a:r>
              <a:rPr kumimoji="1" lang="en-US" altLang="zh-CN" sz="2800" b="1">
                <a:ea typeface="仿宋_GB2312" pitchFamily="49" charset="-122"/>
              </a:rPr>
              <a:t>) +( </a:t>
            </a:r>
            <a:r>
              <a:rPr kumimoji="1" lang="en-US" altLang="zh-CN" sz="2800" b="1" i="1">
                <a:ea typeface="仿宋_GB2312" pitchFamily="49" charset="-122"/>
              </a:rPr>
              <a:t>i</a:t>
            </a:r>
            <a:r>
              <a:rPr kumimoji="1" lang="en-US" altLang="zh-CN" sz="2800" b="1">
                <a:ea typeface="仿宋_GB2312" pitchFamily="49" charset="-122"/>
              </a:rPr>
              <a:t>×</a:t>
            </a:r>
            <a:r>
              <a:rPr kumimoji="1" lang="en-US" altLang="zh-CN" sz="2800" b="1" i="1">
                <a:ea typeface="仿宋_GB2312" pitchFamily="49" charset="-122"/>
              </a:rPr>
              <a:t>m</a:t>
            </a:r>
            <a:r>
              <a:rPr kumimoji="1" lang="en-US" altLang="zh-CN" sz="2800" b="1" baseline="-25000">
                <a:ea typeface="仿宋_GB2312" pitchFamily="49" charset="-122"/>
              </a:rPr>
              <a:t>2</a:t>
            </a:r>
            <a:r>
              <a:rPr kumimoji="1" lang="en-US" altLang="zh-CN" sz="2800" b="1">
                <a:ea typeface="仿宋_GB2312" pitchFamily="49" charset="-122"/>
              </a:rPr>
              <a:t>×</a:t>
            </a:r>
            <a:r>
              <a:rPr kumimoji="1" lang="en-US" altLang="zh-CN" sz="2800" b="1" i="1">
                <a:ea typeface="仿宋_GB2312" pitchFamily="49" charset="-122"/>
              </a:rPr>
              <a:t>m</a:t>
            </a:r>
            <a:r>
              <a:rPr kumimoji="1" lang="en-US" altLang="zh-CN" sz="2800" b="1" baseline="-25000">
                <a:ea typeface="仿宋_GB2312" pitchFamily="49" charset="-122"/>
              </a:rPr>
              <a:t>3 </a:t>
            </a:r>
            <a:r>
              <a:rPr kumimoji="1" lang="en-US" altLang="zh-CN" sz="2800" b="1" i="1">
                <a:ea typeface="仿宋_GB2312" pitchFamily="49" charset="-122"/>
              </a:rPr>
              <a:t>+ j</a:t>
            </a:r>
            <a:r>
              <a:rPr kumimoji="1" lang="en-US" altLang="zh-CN" sz="2800" b="1">
                <a:ea typeface="仿宋_GB2312" pitchFamily="49" charset="-122"/>
              </a:rPr>
              <a:t>×</a:t>
            </a:r>
            <a:r>
              <a:rPr kumimoji="1" lang="en-US" altLang="zh-CN" sz="2800" b="1" i="1">
                <a:ea typeface="仿宋_GB2312" pitchFamily="49" charset="-122"/>
              </a:rPr>
              <a:t>m</a:t>
            </a:r>
            <a:r>
              <a:rPr kumimoji="1" lang="en-US" altLang="zh-CN" sz="2800" b="1" baseline="-25000">
                <a:ea typeface="仿宋_GB2312" pitchFamily="49" charset="-122"/>
              </a:rPr>
              <a:t>3 </a:t>
            </a:r>
            <a:r>
              <a:rPr kumimoji="1" lang="en-US" altLang="zh-CN" sz="2800" b="1" i="1">
                <a:ea typeface="仿宋_GB2312" pitchFamily="49" charset="-122"/>
              </a:rPr>
              <a:t>+ k </a:t>
            </a:r>
            <a:r>
              <a:rPr kumimoji="1" lang="en-US" altLang="zh-CN" sz="2800" b="1">
                <a:ea typeface="仿宋_GB2312" pitchFamily="49" charset="-122"/>
              </a:rPr>
              <a:t>)×</a:t>
            </a:r>
            <a:r>
              <a:rPr kumimoji="1" lang="en-US" altLang="zh-CN" sz="2800" b="1" i="1">
                <a:ea typeface="仿宋_GB2312" pitchFamily="49" charset="-122"/>
              </a:rPr>
              <a:t>d </a:t>
            </a:r>
            <a:r>
              <a:rPr kumimoji="1" lang="en-US" altLang="zh-CN" sz="2800" b="1">
                <a:effectLst>
                  <a:outerShdw blurRad="38100" dist="38100" dir="2700000" algn="tl">
                    <a:srgbClr val="C0C0C0"/>
                  </a:outerShdw>
                </a:effectLst>
                <a:ea typeface="仿宋_GB2312" pitchFamily="49" charset="-122"/>
              </a:rPr>
              <a:t> </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11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5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40" name="Rectangle 4"/>
          <p:cNvSpPr>
            <a:spLocks noChangeArrowheads="1"/>
          </p:cNvSpPr>
          <p:nvPr/>
        </p:nvSpPr>
        <p:spPr bwMode="auto">
          <a:xfrm>
            <a:off x="323850" y="3076575"/>
            <a:ext cx="8281988"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latin typeface="楷体_GB2312" pitchFamily="49" charset="-122"/>
                <a:ea typeface="楷体_GB2312" pitchFamily="49" charset="-122"/>
              </a:rPr>
              <a:t>   </a:t>
            </a:r>
            <a:r>
              <a:rPr kumimoji="1" lang="zh-CN" altLang="en-US" sz="3200">
                <a:latin typeface="楷体_GB2312" pitchFamily="49" charset="-122"/>
                <a:ea typeface="楷体_GB2312" pitchFamily="49" charset="-122"/>
              </a:rPr>
              <a:t>数组是我们最熟悉的数据类型，在早期的高级语言中，数组是唯一可供使用的数据类型。由于数组中各元素具有统一的类型，并且数组元素的下标一般具有固定的上界和下界，因此，数组的处理比其它复杂的结构更为简单。多维数组是向量的推广。</a:t>
            </a:r>
          </a:p>
        </p:txBody>
      </p:sp>
      <p:sp>
        <p:nvSpPr>
          <p:cNvPr id="18435" name="Rectangle 5"/>
          <p:cNvSpPr>
            <a:spLocks noChangeArrowheads="1"/>
          </p:cNvSpPr>
          <p:nvPr/>
        </p:nvSpPr>
        <p:spPr bwMode="auto">
          <a:xfrm>
            <a:off x="395288" y="260350"/>
            <a:ext cx="80645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latin typeface="楷体_GB2312" pitchFamily="49" charset="-122"/>
                <a:ea typeface="楷体_GB2312" pitchFamily="49" charset="-122"/>
              </a:rPr>
              <a:t>数组和广义表可看成是一种特殊的线性表，其特殊在于，表中的数据元素本身也是一种线性表。</a:t>
            </a:r>
          </a:p>
        </p:txBody>
      </p:sp>
      <p:sp>
        <p:nvSpPr>
          <p:cNvPr id="18436" name="Text Box 7"/>
          <p:cNvSpPr txBox="1">
            <a:spLocks noChangeArrowheads="1"/>
          </p:cNvSpPr>
          <p:nvPr/>
        </p:nvSpPr>
        <p:spPr bwMode="auto">
          <a:xfrm>
            <a:off x="2771775" y="2057400"/>
            <a:ext cx="3248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b="1">
                <a:latin typeface="楷体_GB2312" pitchFamily="49" charset="-122"/>
                <a:ea typeface="楷体_GB2312" pitchFamily="49" charset="-122"/>
              </a:rPr>
              <a:t>5.1  </a:t>
            </a:r>
            <a:r>
              <a:rPr kumimoji="1" lang="zh-CN" altLang="en-US" sz="3200" b="1">
                <a:latin typeface="楷体_GB2312" pitchFamily="49" charset="-122"/>
                <a:ea typeface="楷体_GB2312" pitchFamily="49" charset="-122"/>
              </a:rPr>
              <a:t>数组的定义</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323850" y="115888"/>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zh-CN" altLang="en-US" sz="3200">
                <a:ea typeface="楷体_GB2312" pitchFamily="49" charset="-122"/>
              </a:rPr>
              <a:t>例</a:t>
            </a:r>
            <a:r>
              <a:rPr kumimoji="1" lang="en-US" altLang="zh-CN" sz="3200">
                <a:ea typeface="楷体_GB2312" pitchFamily="49" charset="-122"/>
              </a:rPr>
              <a:t>2:  </a:t>
            </a:r>
            <a:r>
              <a:rPr kumimoji="1" lang="zh-CN" altLang="en-US" sz="3200">
                <a:ea typeface="楷体_GB2312" pitchFamily="49" charset="-122"/>
              </a:rPr>
              <a:t>设二维数组</a:t>
            </a:r>
            <a:r>
              <a:rPr kumimoji="1" lang="en-US" altLang="zh-CN" sz="3200">
                <a:ea typeface="楷体_GB2312" pitchFamily="49" charset="-122"/>
              </a:rPr>
              <a:t>A[5][6]</a:t>
            </a:r>
            <a:r>
              <a:rPr kumimoji="1" lang="zh-CN" altLang="en-US" sz="3200">
                <a:ea typeface="楷体_GB2312" pitchFamily="49" charset="-122"/>
              </a:rPr>
              <a:t>的每个元素</a:t>
            </a:r>
            <a:r>
              <a:rPr kumimoji="1" lang="en-US" altLang="zh-CN" sz="3200">
                <a:ea typeface="楷体_GB2312" pitchFamily="49" charset="-122"/>
              </a:rPr>
              <a:t>a</a:t>
            </a:r>
            <a:r>
              <a:rPr kumimoji="1" lang="en-US" altLang="zh-CN" sz="3200" baseline="-25000">
                <a:ea typeface="楷体_GB2312" pitchFamily="49" charset="-122"/>
              </a:rPr>
              <a:t>ij</a:t>
            </a:r>
            <a:r>
              <a:rPr kumimoji="1" lang="zh-CN" altLang="en-US" sz="3200">
                <a:ea typeface="楷体_GB2312" pitchFamily="49" charset="-122"/>
              </a:rPr>
              <a:t>占</a:t>
            </a:r>
            <a:r>
              <a:rPr kumimoji="1" lang="en-US" altLang="zh-CN" sz="3200">
                <a:ea typeface="楷体_GB2312" pitchFamily="49" charset="-122"/>
              </a:rPr>
              <a:t>4</a:t>
            </a:r>
            <a:r>
              <a:rPr kumimoji="1" lang="zh-CN" altLang="en-US" sz="3200">
                <a:ea typeface="楷体_GB2312" pitchFamily="49" charset="-122"/>
              </a:rPr>
              <a:t>个字节，已知</a:t>
            </a:r>
            <a:r>
              <a:rPr kumimoji="1" lang="en-US" altLang="zh-CN" sz="3200">
                <a:ea typeface="楷体_GB2312" pitchFamily="49" charset="-122"/>
              </a:rPr>
              <a:t>LOC(a</a:t>
            </a:r>
            <a:r>
              <a:rPr kumimoji="1" lang="en-US" altLang="zh-CN" sz="3200" baseline="-25000">
                <a:ea typeface="楷体_GB2312" pitchFamily="49" charset="-122"/>
              </a:rPr>
              <a:t>00</a:t>
            </a:r>
            <a:r>
              <a:rPr kumimoji="1" lang="en-US" altLang="zh-CN" sz="3200">
                <a:ea typeface="楷体_GB2312" pitchFamily="49" charset="-122"/>
              </a:rPr>
              <a:t>)=1000</a:t>
            </a:r>
            <a:r>
              <a:rPr kumimoji="1" lang="zh-CN" altLang="en-US" sz="3200">
                <a:ea typeface="楷体_GB2312" pitchFamily="49" charset="-122"/>
              </a:rPr>
              <a:t>，则</a:t>
            </a:r>
          </a:p>
        </p:txBody>
      </p:sp>
      <p:sp>
        <p:nvSpPr>
          <p:cNvPr id="262149" name="Text Box 5"/>
          <p:cNvSpPr txBox="1">
            <a:spLocks noChangeArrowheads="1"/>
          </p:cNvSpPr>
          <p:nvPr/>
        </p:nvSpPr>
        <p:spPr bwMode="auto">
          <a:xfrm>
            <a:off x="323850" y="3789363"/>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kumimoji="1" lang="zh-CN" altLang="en-US" sz="3200">
                <a:ea typeface="楷体_GB2312" pitchFamily="49" charset="-122"/>
              </a:rPr>
              <a:t>（</a:t>
            </a:r>
            <a:r>
              <a:rPr kumimoji="1" lang="en-US" altLang="zh-CN" sz="3200">
                <a:ea typeface="楷体_GB2312" pitchFamily="49" charset="-122"/>
              </a:rPr>
              <a:t>1</a:t>
            </a:r>
            <a:r>
              <a:rPr kumimoji="1" lang="zh-CN" altLang="en-US" sz="3200">
                <a:ea typeface="楷体_GB2312" pitchFamily="49" charset="-122"/>
              </a:rPr>
              <a:t>）因含有</a:t>
            </a:r>
            <a:r>
              <a:rPr kumimoji="1" lang="en-US" altLang="zh-CN" sz="3200">
                <a:ea typeface="楷体_GB2312" pitchFamily="49" charset="-122"/>
              </a:rPr>
              <a:t>5×6=30</a:t>
            </a:r>
            <a:r>
              <a:rPr kumimoji="1" lang="zh-CN" altLang="en-US" sz="3200">
                <a:ea typeface="楷体_GB2312" pitchFamily="49" charset="-122"/>
              </a:rPr>
              <a:t>个元素，因此</a:t>
            </a:r>
            <a:r>
              <a:rPr kumimoji="1" lang="en-US" altLang="zh-CN" sz="3200">
                <a:ea typeface="楷体_GB2312" pitchFamily="49" charset="-122"/>
              </a:rPr>
              <a:t>A</a:t>
            </a:r>
            <a:r>
              <a:rPr kumimoji="1" lang="zh-CN" altLang="en-US" sz="3200">
                <a:ea typeface="楷体_GB2312" pitchFamily="49" charset="-122"/>
              </a:rPr>
              <a:t>共占</a:t>
            </a:r>
            <a:r>
              <a:rPr kumimoji="1" lang="en-US" altLang="zh-CN" sz="3200">
                <a:ea typeface="楷体_GB2312" pitchFamily="49" charset="-122"/>
              </a:rPr>
              <a:t>120</a:t>
            </a:r>
            <a:r>
              <a:rPr kumimoji="1" lang="zh-CN" altLang="en-US" sz="3200">
                <a:ea typeface="楷体_GB2312" pitchFamily="49" charset="-122"/>
              </a:rPr>
              <a:t>个字节。</a:t>
            </a:r>
          </a:p>
        </p:txBody>
      </p:sp>
      <p:sp>
        <p:nvSpPr>
          <p:cNvPr id="262150" name="Rectangle 6"/>
          <p:cNvSpPr>
            <a:spLocks noChangeArrowheads="1"/>
          </p:cNvSpPr>
          <p:nvPr/>
        </p:nvSpPr>
        <p:spPr bwMode="auto">
          <a:xfrm>
            <a:off x="395288" y="4918075"/>
            <a:ext cx="849788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50000"/>
              </a:spcBef>
            </a:pPr>
            <a:r>
              <a:rPr kumimoji="1" lang="zh-CN" altLang="en-US" sz="3200">
                <a:ea typeface="楷体_GB2312" pitchFamily="49" charset="-122"/>
              </a:rPr>
              <a:t>（</a:t>
            </a:r>
            <a:r>
              <a:rPr kumimoji="1" lang="en-US" altLang="zh-CN" sz="3200">
                <a:ea typeface="楷体_GB2312" pitchFamily="49" charset="-122"/>
              </a:rPr>
              <a:t>2</a:t>
            </a:r>
            <a:r>
              <a:rPr kumimoji="1" lang="zh-CN" altLang="en-US" sz="3200">
                <a:ea typeface="楷体_GB2312" pitchFamily="49" charset="-122"/>
              </a:rPr>
              <a:t>）</a:t>
            </a:r>
            <a:r>
              <a:rPr kumimoji="1" lang="en-US" altLang="zh-CN" sz="3200">
                <a:ea typeface="楷体_GB2312" pitchFamily="49" charset="-122"/>
              </a:rPr>
              <a:t>a</a:t>
            </a:r>
            <a:r>
              <a:rPr kumimoji="1" lang="en-US" altLang="zh-CN" sz="3200" baseline="-25000">
                <a:ea typeface="楷体_GB2312" pitchFamily="49" charset="-122"/>
              </a:rPr>
              <a:t>45 </a:t>
            </a:r>
            <a:r>
              <a:rPr kumimoji="1" lang="zh-CN" altLang="en-US" sz="3200">
                <a:ea typeface="楷体_GB2312" pitchFamily="49" charset="-122"/>
              </a:rPr>
              <a:t>的起始地址是</a:t>
            </a:r>
          </a:p>
          <a:p>
            <a:pPr>
              <a:lnSpc>
                <a:spcPct val="85000"/>
              </a:lnSpc>
              <a:spcBef>
                <a:spcPct val="50000"/>
              </a:spcBef>
            </a:pPr>
            <a:r>
              <a:rPr kumimoji="1" lang="en-US" altLang="zh-CN" sz="3200">
                <a:ea typeface="楷体_GB2312" pitchFamily="49" charset="-122"/>
              </a:rPr>
              <a:t>LOC(a</a:t>
            </a:r>
            <a:r>
              <a:rPr kumimoji="1" lang="en-US" altLang="zh-CN" sz="3200" baseline="-25000">
                <a:ea typeface="楷体_GB2312" pitchFamily="49" charset="-122"/>
              </a:rPr>
              <a:t>45 </a:t>
            </a:r>
            <a:r>
              <a:rPr kumimoji="1" lang="en-US" altLang="zh-CN" sz="3200">
                <a:ea typeface="楷体_GB2312" pitchFamily="49" charset="-122"/>
              </a:rPr>
              <a:t>) = LOC(a</a:t>
            </a:r>
            <a:r>
              <a:rPr kumimoji="1" lang="en-US" altLang="zh-CN" sz="3200" baseline="-25000">
                <a:ea typeface="楷体_GB2312" pitchFamily="49" charset="-122"/>
              </a:rPr>
              <a:t>00</a:t>
            </a:r>
            <a:r>
              <a:rPr kumimoji="1" lang="en-US" altLang="zh-CN" sz="3200">
                <a:ea typeface="楷体_GB2312" pitchFamily="49" charset="-122"/>
              </a:rPr>
              <a:t>) + ( i × n + j) ×d</a:t>
            </a:r>
          </a:p>
          <a:p>
            <a:pPr>
              <a:lnSpc>
                <a:spcPct val="85000"/>
              </a:lnSpc>
              <a:spcBef>
                <a:spcPct val="50000"/>
              </a:spcBef>
            </a:pPr>
            <a:r>
              <a:rPr kumimoji="1" lang="en-US" altLang="zh-CN" sz="3200">
                <a:ea typeface="楷体_GB2312" pitchFamily="49" charset="-122"/>
              </a:rPr>
              <a:t>                =1000+(4×6+5) ×4=1116</a:t>
            </a:r>
          </a:p>
        </p:txBody>
      </p:sp>
      <p:sp>
        <p:nvSpPr>
          <p:cNvPr id="44037" name="Rectangle 8"/>
          <p:cNvSpPr>
            <a:spLocks noChangeArrowheads="1"/>
          </p:cNvSpPr>
          <p:nvPr/>
        </p:nvSpPr>
        <p:spPr bwMode="auto">
          <a:xfrm>
            <a:off x="395288" y="1265238"/>
            <a:ext cx="5832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ea typeface="楷体_GB2312" pitchFamily="49" charset="-122"/>
              </a:rPr>
              <a:t>（</a:t>
            </a:r>
            <a:r>
              <a:rPr kumimoji="1" lang="en-US" altLang="zh-CN" sz="3200">
                <a:ea typeface="楷体_GB2312" pitchFamily="49" charset="-122"/>
              </a:rPr>
              <a:t>1</a:t>
            </a:r>
            <a:r>
              <a:rPr kumimoji="1" lang="zh-CN" altLang="en-US" sz="3200">
                <a:ea typeface="楷体_GB2312" pitchFamily="49" charset="-122"/>
              </a:rPr>
              <a:t>）</a:t>
            </a:r>
            <a:r>
              <a:rPr kumimoji="1" lang="en-US" altLang="zh-CN" sz="3200">
                <a:ea typeface="楷体_GB2312" pitchFamily="49" charset="-122"/>
              </a:rPr>
              <a:t>A</a:t>
            </a:r>
            <a:r>
              <a:rPr kumimoji="1" lang="zh-CN" altLang="en-US" sz="3200">
                <a:ea typeface="楷体_GB2312" pitchFamily="49" charset="-122"/>
              </a:rPr>
              <a:t>共占多少个字节？</a:t>
            </a:r>
          </a:p>
        </p:txBody>
      </p:sp>
      <p:sp>
        <p:nvSpPr>
          <p:cNvPr id="44038" name="Rectangle 9"/>
          <p:cNvSpPr>
            <a:spLocks noChangeArrowheads="1"/>
          </p:cNvSpPr>
          <p:nvPr/>
        </p:nvSpPr>
        <p:spPr bwMode="auto">
          <a:xfrm>
            <a:off x="395288" y="1916113"/>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ea typeface="楷体_GB2312" pitchFamily="49" charset="-122"/>
              </a:rPr>
              <a:t>（</a:t>
            </a:r>
            <a:r>
              <a:rPr kumimoji="1" lang="en-US" altLang="zh-CN" sz="3200">
                <a:ea typeface="楷体_GB2312" pitchFamily="49" charset="-122"/>
              </a:rPr>
              <a:t>2</a:t>
            </a:r>
            <a:r>
              <a:rPr kumimoji="1" lang="zh-CN" altLang="en-US" sz="3200">
                <a:ea typeface="楷体_GB2312" pitchFamily="49" charset="-122"/>
              </a:rPr>
              <a:t>）</a:t>
            </a:r>
            <a:r>
              <a:rPr kumimoji="1" lang="en-US" altLang="zh-CN" sz="3200">
                <a:ea typeface="楷体_GB2312" pitchFamily="49" charset="-122"/>
              </a:rPr>
              <a:t>A</a:t>
            </a:r>
            <a:r>
              <a:rPr kumimoji="1" lang="zh-CN" altLang="en-US" sz="3200">
                <a:ea typeface="楷体_GB2312" pitchFamily="49" charset="-122"/>
              </a:rPr>
              <a:t>的终端结点的起始地址是什么？</a:t>
            </a:r>
          </a:p>
        </p:txBody>
      </p:sp>
      <p:sp>
        <p:nvSpPr>
          <p:cNvPr id="44039" name="Rectangle 10"/>
          <p:cNvSpPr>
            <a:spLocks noChangeArrowheads="1"/>
          </p:cNvSpPr>
          <p:nvPr/>
        </p:nvSpPr>
        <p:spPr bwMode="auto">
          <a:xfrm>
            <a:off x="395288" y="2565400"/>
            <a:ext cx="74898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ea typeface="楷体_GB2312" pitchFamily="49" charset="-122"/>
              </a:rPr>
              <a:t>（</a:t>
            </a:r>
            <a:r>
              <a:rPr kumimoji="1" lang="en-US" altLang="zh-CN" sz="3200">
                <a:ea typeface="楷体_GB2312" pitchFamily="49" charset="-122"/>
              </a:rPr>
              <a:t>3</a:t>
            </a:r>
            <a:r>
              <a:rPr kumimoji="1" lang="zh-CN" altLang="en-US" sz="3200">
                <a:ea typeface="楷体_GB2312" pitchFamily="49" charset="-122"/>
              </a:rPr>
              <a:t>）按行和列优先存储时，</a:t>
            </a:r>
            <a:r>
              <a:rPr kumimoji="1" lang="en-US" altLang="zh-CN" sz="3200">
                <a:ea typeface="楷体_GB2312" pitchFamily="49" charset="-122"/>
              </a:rPr>
              <a:t>A[2][5]</a:t>
            </a:r>
            <a:r>
              <a:rPr kumimoji="1" lang="zh-CN" altLang="en-US" sz="3200">
                <a:ea typeface="楷体_GB2312" pitchFamily="49" charset="-122"/>
              </a:rPr>
              <a:t>的起始地址分别是什么？</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9">
                                            <p:txEl>
                                              <p:pRg st="0" end="0"/>
                                            </p:txEl>
                                          </p:spTgt>
                                        </p:tgtEl>
                                        <p:attrNameLst>
                                          <p:attrName>style.visibility</p:attrName>
                                        </p:attrNameLst>
                                      </p:cBhvr>
                                      <p:to>
                                        <p:strVal val="visible"/>
                                      </p:to>
                                    </p:set>
                                    <p:animEffect transition="in" filter="wipe(left)">
                                      <p:cBhvr>
                                        <p:cTn id="7" dur="500"/>
                                        <p:tgtEl>
                                          <p:spTgt spid="262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2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9" grpId="0" build="p" autoUpdateAnimBg="0" advAuto="0"/>
      <p:bldP spid="26215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323850" y="333375"/>
            <a:ext cx="8497888"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50000"/>
              </a:spcBef>
            </a:pPr>
            <a:r>
              <a:rPr kumimoji="1" lang="zh-CN" altLang="en-US" sz="3200">
                <a:ea typeface="楷体_GB2312" pitchFamily="49" charset="-122"/>
              </a:rPr>
              <a:t>（</a:t>
            </a:r>
            <a:r>
              <a:rPr kumimoji="1" lang="en-US" altLang="zh-CN" sz="3200">
                <a:ea typeface="楷体_GB2312" pitchFamily="49" charset="-122"/>
              </a:rPr>
              <a:t>3</a:t>
            </a:r>
            <a:r>
              <a:rPr kumimoji="1" lang="zh-CN" altLang="en-US" sz="3200">
                <a:ea typeface="楷体_GB2312" pitchFamily="49" charset="-122"/>
              </a:rPr>
              <a:t>）按行优先排列时</a:t>
            </a:r>
          </a:p>
          <a:p>
            <a:pPr>
              <a:lnSpc>
                <a:spcPct val="85000"/>
              </a:lnSpc>
              <a:spcBef>
                <a:spcPct val="50000"/>
              </a:spcBef>
            </a:pPr>
            <a:r>
              <a:rPr kumimoji="1" lang="zh-CN" altLang="en-US" sz="3200">
                <a:ea typeface="楷体_GB2312" pitchFamily="49" charset="-122"/>
              </a:rPr>
              <a:t>   </a:t>
            </a:r>
            <a:r>
              <a:rPr kumimoji="1" lang="en-US" altLang="zh-CN" sz="3200">
                <a:ea typeface="楷体_GB2312" pitchFamily="49" charset="-122"/>
              </a:rPr>
              <a:t>LOC(a</a:t>
            </a:r>
            <a:r>
              <a:rPr kumimoji="1" lang="en-US" altLang="zh-CN" sz="3200" baseline="-25000">
                <a:ea typeface="楷体_GB2312" pitchFamily="49" charset="-122"/>
              </a:rPr>
              <a:t>25 </a:t>
            </a:r>
            <a:r>
              <a:rPr kumimoji="1" lang="en-US" altLang="zh-CN" sz="3200">
                <a:ea typeface="楷体_GB2312" pitchFamily="49" charset="-122"/>
              </a:rPr>
              <a:t>) =1000+(2×6+5) ×4=1016</a:t>
            </a:r>
          </a:p>
          <a:p>
            <a:pPr>
              <a:lnSpc>
                <a:spcPct val="85000"/>
              </a:lnSpc>
              <a:spcBef>
                <a:spcPct val="50000"/>
              </a:spcBef>
            </a:pPr>
            <a:r>
              <a:rPr kumimoji="1" lang="en-US" altLang="zh-CN" sz="3200">
                <a:ea typeface="楷体_GB2312" pitchFamily="49" charset="-122"/>
              </a:rPr>
              <a:t>       </a:t>
            </a:r>
            <a:r>
              <a:rPr kumimoji="1" lang="zh-CN" altLang="en-US" sz="3200">
                <a:ea typeface="楷体_GB2312" pitchFamily="49" charset="-122"/>
              </a:rPr>
              <a:t>按列优先排列时</a:t>
            </a:r>
          </a:p>
          <a:p>
            <a:pPr>
              <a:lnSpc>
                <a:spcPct val="85000"/>
              </a:lnSpc>
              <a:spcBef>
                <a:spcPct val="50000"/>
              </a:spcBef>
            </a:pPr>
            <a:r>
              <a:rPr kumimoji="1" lang="zh-CN" altLang="en-US" sz="3200">
                <a:ea typeface="楷体_GB2312" pitchFamily="49" charset="-122"/>
              </a:rPr>
              <a:t>   </a:t>
            </a:r>
            <a:r>
              <a:rPr kumimoji="1" lang="en-US" altLang="zh-CN" sz="3200">
                <a:ea typeface="楷体_GB2312" pitchFamily="49" charset="-122"/>
              </a:rPr>
              <a:t>LOC(a</a:t>
            </a:r>
            <a:r>
              <a:rPr kumimoji="1" lang="en-US" altLang="zh-CN" sz="3200" baseline="-25000">
                <a:ea typeface="楷体_GB2312" pitchFamily="49" charset="-122"/>
              </a:rPr>
              <a:t>25 </a:t>
            </a:r>
            <a:r>
              <a:rPr kumimoji="1" lang="en-US" altLang="zh-CN" sz="3200">
                <a:ea typeface="楷体_GB2312" pitchFamily="49" charset="-122"/>
              </a:rPr>
              <a:t>) =1000+(5×5+2) ×4=1108</a:t>
            </a:r>
          </a:p>
        </p:txBody>
      </p:sp>
    </p:spTree>
  </p:cSld>
  <p:clrMapOvr>
    <a:masterClrMapping/>
  </p:clrMapOvr>
  <p:transition>
    <p:strips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179388" y="333375"/>
            <a:ext cx="698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0000FF"/>
                </a:solidFill>
                <a:ea typeface="楷体_GB2312" pitchFamily="49" charset="-122"/>
              </a:rPr>
              <a:t>   </a:t>
            </a:r>
            <a:r>
              <a:rPr kumimoji="1" lang="en-US" altLang="zh-CN" sz="3200">
                <a:ea typeface="楷体_GB2312" pitchFamily="49" charset="-122"/>
              </a:rPr>
              <a:t># include&lt;stdarg.h&gt; //</a:t>
            </a:r>
            <a:r>
              <a:rPr kumimoji="1" lang="zh-CN" altLang="en-US" sz="3200">
                <a:ea typeface="楷体_GB2312" pitchFamily="49" charset="-122"/>
              </a:rPr>
              <a:t>标准头文件</a:t>
            </a:r>
            <a:endParaRPr kumimoji="1" lang="zh-CN" altLang="en-US" sz="3200">
              <a:solidFill>
                <a:srgbClr val="6600CC"/>
              </a:solidFill>
              <a:ea typeface="楷体_GB2312" pitchFamily="49" charset="-122"/>
            </a:endParaRPr>
          </a:p>
        </p:txBody>
      </p:sp>
      <p:sp>
        <p:nvSpPr>
          <p:cNvPr id="46083" name="Text Box 5"/>
          <p:cNvSpPr txBox="1">
            <a:spLocks noChangeArrowheads="1"/>
          </p:cNvSpPr>
          <p:nvPr/>
        </p:nvSpPr>
        <p:spPr bwMode="auto">
          <a:xfrm>
            <a:off x="106363" y="1123950"/>
            <a:ext cx="8642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solidFill>
                  <a:srgbClr val="0000FF"/>
                </a:solidFill>
                <a:ea typeface="楷体_GB2312" pitchFamily="49" charset="-122"/>
              </a:rPr>
              <a:t>   </a:t>
            </a:r>
            <a:r>
              <a:rPr kumimoji="1" lang="en-US" altLang="zh-CN" sz="3200">
                <a:ea typeface="楷体_GB2312" pitchFamily="49" charset="-122"/>
              </a:rPr>
              <a:t># define MAX_ARRAY_DIM  8 //</a:t>
            </a:r>
            <a:r>
              <a:rPr kumimoji="1" lang="zh-CN" altLang="en-US" sz="3200">
                <a:ea typeface="楷体_GB2312" pitchFamily="49" charset="-122"/>
              </a:rPr>
              <a:t>定义数组维</a:t>
            </a:r>
          </a:p>
          <a:p>
            <a:pPr eaLnBrk="1" hangingPunct="1"/>
            <a:r>
              <a:rPr kumimoji="1" lang="zh-CN" altLang="en-US" sz="3200">
                <a:ea typeface="楷体_GB2312" pitchFamily="49" charset="-122"/>
              </a:rPr>
              <a:t>                                                       </a:t>
            </a:r>
            <a:r>
              <a:rPr kumimoji="1" lang="en-US" altLang="zh-CN" sz="3200">
                <a:ea typeface="楷体_GB2312" pitchFamily="49" charset="-122"/>
              </a:rPr>
              <a:t>//</a:t>
            </a:r>
            <a:r>
              <a:rPr kumimoji="1" lang="zh-CN" altLang="en-US" sz="3200">
                <a:ea typeface="楷体_GB2312" pitchFamily="49" charset="-122"/>
              </a:rPr>
              <a:t>数的最大值为</a:t>
            </a:r>
            <a:r>
              <a:rPr kumimoji="1" lang="en-US" altLang="zh-CN" sz="3200">
                <a:ea typeface="楷体_GB2312" pitchFamily="49" charset="-122"/>
              </a:rPr>
              <a:t>8</a:t>
            </a:r>
            <a:endParaRPr kumimoji="1" lang="en-US" altLang="zh-CN" sz="3200">
              <a:solidFill>
                <a:srgbClr val="6600CC"/>
              </a:solidFill>
              <a:ea typeface="楷体_GB2312" pitchFamily="49" charset="-122"/>
            </a:endParaRPr>
          </a:p>
        </p:txBody>
      </p:sp>
      <p:sp>
        <p:nvSpPr>
          <p:cNvPr id="46084" name="Text Box 6"/>
          <p:cNvSpPr txBox="1">
            <a:spLocks noChangeArrowheads="1"/>
          </p:cNvSpPr>
          <p:nvPr/>
        </p:nvSpPr>
        <p:spPr bwMode="auto">
          <a:xfrm>
            <a:off x="250825" y="2492375"/>
            <a:ext cx="8642350" cy="34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typedef struct{</a:t>
            </a:r>
          </a:p>
          <a:p>
            <a:pPr eaLnBrk="1" hangingPunct="1"/>
            <a:r>
              <a:rPr kumimoji="1" lang="en-US" altLang="zh-CN" sz="3200">
                <a:ea typeface="楷体_GB2312" pitchFamily="49" charset="-122"/>
              </a:rPr>
              <a:t>   ElemType *base; </a:t>
            </a:r>
            <a:r>
              <a:rPr kumimoji="1" lang="en-US" altLang="zh-CN" sz="2800">
                <a:ea typeface="楷体_GB2312" pitchFamily="49" charset="-122"/>
              </a:rPr>
              <a:t>//</a:t>
            </a:r>
            <a:r>
              <a:rPr kumimoji="1" lang="zh-CN" altLang="en-US" sz="2800">
                <a:ea typeface="楷体_GB2312" pitchFamily="49" charset="-122"/>
              </a:rPr>
              <a:t>数组元素基址，由</a:t>
            </a:r>
            <a:r>
              <a:rPr kumimoji="1" lang="en-US" altLang="zh-CN" sz="2800">
                <a:ea typeface="楷体_GB2312" pitchFamily="49" charset="-122"/>
              </a:rPr>
              <a:t>InitArray</a:t>
            </a:r>
            <a:r>
              <a:rPr kumimoji="1" lang="zh-CN" altLang="en-US" sz="2800">
                <a:ea typeface="楷体_GB2312" pitchFamily="49" charset="-122"/>
              </a:rPr>
              <a:t>分配</a:t>
            </a:r>
          </a:p>
          <a:p>
            <a:pPr eaLnBrk="1" hangingPunct="1"/>
            <a:r>
              <a:rPr kumimoji="1" lang="zh-CN" altLang="en-US" sz="3200">
                <a:ea typeface="楷体_GB2312" pitchFamily="49" charset="-122"/>
              </a:rPr>
              <a:t>   </a:t>
            </a:r>
            <a:r>
              <a:rPr kumimoji="1" lang="en-US" altLang="zh-CN" sz="3200">
                <a:ea typeface="楷体_GB2312" pitchFamily="49" charset="-122"/>
              </a:rPr>
              <a:t>int dim;               </a:t>
            </a:r>
            <a:r>
              <a:rPr kumimoji="1" lang="en-US" altLang="zh-CN" sz="2800">
                <a:ea typeface="楷体_GB2312" pitchFamily="49" charset="-122"/>
              </a:rPr>
              <a:t>//</a:t>
            </a:r>
            <a:r>
              <a:rPr kumimoji="1" lang="zh-CN" altLang="en-US" sz="2800">
                <a:ea typeface="楷体_GB2312" pitchFamily="49" charset="-122"/>
              </a:rPr>
              <a:t>数组维数</a:t>
            </a:r>
          </a:p>
          <a:p>
            <a:pPr eaLnBrk="1" hangingPunct="1"/>
            <a:r>
              <a:rPr kumimoji="1" lang="zh-CN" altLang="en-US" sz="3200">
                <a:ea typeface="楷体_GB2312" pitchFamily="49" charset="-122"/>
              </a:rPr>
              <a:t>   </a:t>
            </a:r>
            <a:r>
              <a:rPr kumimoji="1" lang="en-US" altLang="zh-CN" sz="3200">
                <a:ea typeface="楷体_GB2312" pitchFamily="49" charset="-122"/>
              </a:rPr>
              <a:t>int *bounds;       </a:t>
            </a:r>
            <a:r>
              <a:rPr kumimoji="1" lang="en-US" altLang="zh-CN" sz="2800">
                <a:ea typeface="楷体_GB2312" pitchFamily="49" charset="-122"/>
              </a:rPr>
              <a:t>//</a:t>
            </a:r>
            <a:r>
              <a:rPr kumimoji="1" lang="zh-CN" altLang="en-US" sz="2800">
                <a:ea typeface="楷体_GB2312" pitchFamily="49" charset="-122"/>
              </a:rPr>
              <a:t>数组维界基址，由</a:t>
            </a:r>
            <a:r>
              <a:rPr kumimoji="1" lang="en-US" altLang="zh-CN" sz="2800">
                <a:ea typeface="楷体_GB2312" pitchFamily="49" charset="-122"/>
              </a:rPr>
              <a:t>InitArray</a:t>
            </a:r>
            <a:r>
              <a:rPr kumimoji="1" lang="zh-CN" altLang="en-US" sz="2800">
                <a:ea typeface="楷体_GB2312" pitchFamily="49" charset="-122"/>
              </a:rPr>
              <a:t>分配</a:t>
            </a:r>
          </a:p>
          <a:p>
            <a:pPr eaLnBrk="1" hangingPunct="1"/>
            <a:r>
              <a:rPr kumimoji="1" lang="zh-CN" altLang="en-US" sz="3200">
                <a:ea typeface="楷体_GB2312" pitchFamily="49" charset="-122"/>
              </a:rPr>
              <a:t>   </a:t>
            </a:r>
            <a:r>
              <a:rPr kumimoji="1" lang="en-US" altLang="zh-CN" sz="3200">
                <a:ea typeface="楷体_GB2312" pitchFamily="49" charset="-122"/>
              </a:rPr>
              <a:t>int *constants;   </a:t>
            </a:r>
            <a:r>
              <a:rPr kumimoji="1" lang="en-US" altLang="zh-CN" sz="2800">
                <a:ea typeface="楷体_GB2312" pitchFamily="49" charset="-122"/>
              </a:rPr>
              <a:t>// </a:t>
            </a:r>
            <a:r>
              <a:rPr kumimoji="1" lang="zh-CN" altLang="en-US" sz="2800">
                <a:ea typeface="楷体_GB2312" pitchFamily="49" charset="-122"/>
              </a:rPr>
              <a:t>数组映像函数常量基址，由</a:t>
            </a:r>
          </a:p>
          <a:p>
            <a:pPr eaLnBrk="1" hangingPunct="1"/>
            <a:r>
              <a:rPr kumimoji="1" lang="zh-CN" altLang="en-US" sz="2800">
                <a:ea typeface="楷体_GB2312" pitchFamily="49" charset="-122"/>
              </a:rPr>
              <a:t>                                   </a:t>
            </a:r>
            <a:r>
              <a:rPr kumimoji="1" lang="en-US" altLang="zh-CN" sz="2800">
                <a:ea typeface="楷体_GB2312" pitchFamily="49" charset="-122"/>
              </a:rPr>
              <a:t>//InitArray</a:t>
            </a:r>
            <a:r>
              <a:rPr kumimoji="1" lang="zh-CN" altLang="en-US" sz="2800">
                <a:ea typeface="楷体_GB2312" pitchFamily="49" charset="-122"/>
              </a:rPr>
              <a:t>分配</a:t>
            </a:r>
          </a:p>
          <a:p>
            <a:pPr eaLnBrk="1" hangingPunct="1"/>
            <a:r>
              <a:rPr kumimoji="1" lang="en-US" altLang="zh-CN" sz="3200">
                <a:ea typeface="楷体_GB2312" pitchFamily="49" charset="-122"/>
              </a:rPr>
              <a:t>}Array;</a:t>
            </a:r>
          </a:p>
        </p:txBody>
      </p:sp>
    </p:spTree>
  </p:cSld>
  <p:clrMapOvr>
    <a:masterClrMapping/>
  </p:clrMapOvr>
  <p:transition>
    <p:strips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Rot="1" noChangeArrowheads="1"/>
          </p:cNvSpPr>
          <p:nvPr>
            <p:ph/>
          </p:nvPr>
        </p:nvSpPr>
        <p:spPr>
          <a:xfrm>
            <a:off x="323850" y="917575"/>
            <a:ext cx="8569325" cy="2655888"/>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lnSpc>
                <a:spcPct val="120000"/>
              </a:lnSpc>
              <a:spcBef>
                <a:spcPct val="0"/>
              </a:spcBef>
              <a:buClrTx/>
              <a:buFontTx/>
              <a:buNone/>
            </a:pPr>
            <a:r>
              <a:rPr kumimoji="1" lang="zh-CN" altLang="en-US" sz="2800" smtClean="0">
                <a:latin typeface="Times New Roman" pitchFamily="18" charset="0"/>
                <a:ea typeface="楷体_GB2312" pitchFamily="49" charset="-122"/>
              </a:rPr>
              <a:t>在科学与工程计算问题中，矩阵是一种常用的数学对象，在高级语言编制程序时，简单而又自然的方法，就是将一个矩阵描述为一个二维数组。矩阵在这种存储表示之下，可以对其元素进行随机存取，各种矩阵运算也非常简单，并且存储的密度为</a:t>
            </a:r>
            <a:r>
              <a:rPr kumimoji="1" lang="en-US" altLang="zh-CN" sz="2800" smtClean="0">
                <a:latin typeface="Times New Roman" pitchFamily="18" charset="0"/>
                <a:ea typeface="楷体_GB2312" pitchFamily="49" charset="-122"/>
              </a:rPr>
              <a:t>1</a:t>
            </a:r>
            <a:r>
              <a:rPr kumimoji="1" lang="zh-CN" altLang="en-US" sz="2800" smtClean="0">
                <a:latin typeface="Times New Roman" pitchFamily="18" charset="0"/>
                <a:ea typeface="楷体_GB2312" pitchFamily="49" charset="-122"/>
              </a:rPr>
              <a:t>。</a:t>
            </a:r>
          </a:p>
        </p:txBody>
      </p:sp>
      <p:sp>
        <p:nvSpPr>
          <p:cNvPr id="47107" name="Text Box 3"/>
          <p:cNvSpPr txBox="1">
            <a:spLocks noChangeArrowheads="1"/>
          </p:cNvSpPr>
          <p:nvPr/>
        </p:nvSpPr>
        <p:spPr bwMode="auto">
          <a:xfrm>
            <a:off x="2339975" y="115888"/>
            <a:ext cx="3751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20000"/>
              </a:spcBef>
              <a:buClr>
                <a:schemeClr val="hlink"/>
              </a:buClr>
              <a:buFont typeface="Wingdings" pitchFamily="2" charset="2"/>
              <a:buNone/>
            </a:pPr>
            <a:r>
              <a:rPr lang="en-US" altLang="zh-CN" sz="3200" b="1">
                <a:ea typeface="楷体_GB2312" pitchFamily="49" charset="-122"/>
              </a:rPr>
              <a:t>5.3  </a:t>
            </a:r>
            <a:r>
              <a:rPr lang="zh-CN" altLang="en-US" sz="3200" b="1">
                <a:ea typeface="楷体_GB2312" pitchFamily="49" charset="-122"/>
              </a:rPr>
              <a:t>矩阵的压缩存储</a:t>
            </a:r>
          </a:p>
        </p:txBody>
      </p:sp>
      <p:sp>
        <p:nvSpPr>
          <p:cNvPr id="47108" name="Rectangle 5"/>
          <p:cNvSpPr>
            <a:spLocks noChangeArrowheads="1"/>
          </p:cNvSpPr>
          <p:nvPr/>
        </p:nvSpPr>
        <p:spPr bwMode="auto">
          <a:xfrm>
            <a:off x="323850" y="3662363"/>
            <a:ext cx="84963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ea typeface="楷体_GB2312" pitchFamily="49" charset="-122"/>
              </a:rPr>
              <a:t>但是，若矩阵中非零元素呈某种规律分布或者矩阵中出现大量的零元素的情况下，看起来存储密度仍为</a:t>
            </a:r>
            <a:r>
              <a:rPr kumimoji="1" lang="en-US" altLang="zh-CN" sz="2800">
                <a:ea typeface="楷体_GB2312" pitchFamily="49" charset="-122"/>
              </a:rPr>
              <a:t>1</a:t>
            </a:r>
            <a:r>
              <a:rPr kumimoji="1" lang="zh-CN" altLang="en-US" sz="2800">
                <a:ea typeface="楷体_GB2312" pitchFamily="49" charset="-122"/>
              </a:rPr>
              <a:t>，但实际上占用了许多单元去存储重复的非零元素或零元素，这对高阶矩阵会造成极大的浪费</a:t>
            </a:r>
            <a:r>
              <a:rPr kumimoji="1" lang="en-US" altLang="zh-CN" sz="2800">
                <a:ea typeface="楷体_GB2312" pitchFamily="49" charset="-122"/>
              </a:rPr>
              <a:t>.</a:t>
            </a:r>
          </a:p>
        </p:txBody>
      </p:sp>
    </p:spTree>
  </p:cSld>
  <p:clrMapOvr>
    <a:masterClrMapping/>
  </p:clrMapOvr>
  <p:transition>
    <p:strips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250825" y="260350"/>
            <a:ext cx="849788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ea typeface="楷体_GB2312" pitchFamily="49" charset="-122"/>
              </a:rPr>
              <a:t>为了节省存储空间， 我们可以对这类矩阵进行压缩存储：即为多个相同的非零元素只分配一个存储空间；对零元素不分配空间。</a:t>
            </a:r>
          </a:p>
        </p:txBody>
      </p:sp>
      <p:sp>
        <p:nvSpPr>
          <p:cNvPr id="48131" name="Rectangle 8"/>
          <p:cNvSpPr>
            <a:spLocks noChangeArrowheads="1"/>
          </p:cNvSpPr>
          <p:nvPr/>
        </p:nvSpPr>
        <p:spPr bwMode="auto">
          <a:xfrm>
            <a:off x="179388" y="2057400"/>
            <a:ext cx="2933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ea typeface="楷体_GB2312" pitchFamily="49" charset="-122"/>
              </a:rPr>
              <a:t>5.3.1   </a:t>
            </a:r>
            <a:r>
              <a:rPr kumimoji="1" lang="zh-CN" altLang="en-US" sz="3200" b="1">
                <a:ea typeface="楷体_GB2312" pitchFamily="49" charset="-122"/>
              </a:rPr>
              <a:t>特殊矩阵</a:t>
            </a:r>
          </a:p>
        </p:txBody>
      </p:sp>
      <p:sp>
        <p:nvSpPr>
          <p:cNvPr id="48132" name="Rectangle 9"/>
          <p:cNvSpPr>
            <a:spLocks noChangeArrowheads="1"/>
          </p:cNvSpPr>
          <p:nvPr/>
        </p:nvSpPr>
        <p:spPr bwMode="auto">
          <a:xfrm>
            <a:off x="250825" y="2954338"/>
            <a:ext cx="8713788"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ea typeface="楷体_GB2312" pitchFamily="49" charset="-122"/>
              </a:rPr>
              <a:t>所谓特殊矩阵是指非零元素或零元素的分布有一定规律的矩阵，下面我们讨论几种特殊矩阵的压缩存储。</a:t>
            </a:r>
          </a:p>
        </p:txBody>
      </p:sp>
      <p:sp>
        <p:nvSpPr>
          <p:cNvPr id="48133" name="Text Box 11"/>
          <p:cNvSpPr txBox="1">
            <a:spLocks noChangeArrowheads="1"/>
          </p:cNvSpPr>
          <p:nvPr/>
        </p:nvSpPr>
        <p:spPr bwMode="auto">
          <a:xfrm>
            <a:off x="179388" y="4683125"/>
            <a:ext cx="85693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a:ea typeface="楷体_GB2312" pitchFamily="49" charset="-122"/>
              </a:rPr>
              <a:t>压缩存储的基本思想是：</a:t>
            </a:r>
          </a:p>
          <a:p>
            <a:pPr eaLnBrk="1" hangingPunct="1"/>
            <a:r>
              <a:rPr kumimoji="1" lang="zh-CN" altLang="en-US" sz="3200">
                <a:ea typeface="楷体_GB2312" pitchFamily="49" charset="-122"/>
              </a:rPr>
              <a:t>⑴ 为多个值相同的元素只分配一个存储空间；</a:t>
            </a:r>
          </a:p>
          <a:p>
            <a:pPr eaLnBrk="1" hangingPunct="1"/>
            <a:r>
              <a:rPr kumimoji="1" lang="zh-CN" altLang="en-US" sz="3200">
                <a:ea typeface="楷体_GB2312" pitchFamily="49" charset="-122"/>
              </a:rPr>
              <a:t>⑵ 对零元素不分配存储空间。 </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left)">
                                      <p:cBhvr>
                                        <p:cTn id="7"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Rot="1" noChangeArrowheads="1"/>
          </p:cNvSpPr>
          <p:nvPr>
            <p:ph/>
          </p:nvPr>
        </p:nvSpPr>
        <p:spPr>
          <a:xfrm>
            <a:off x="250825" y="836613"/>
            <a:ext cx="8642350" cy="1630362"/>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lnSpc>
                <a:spcPct val="120000"/>
              </a:lnSpc>
              <a:spcBef>
                <a:spcPct val="0"/>
              </a:spcBef>
              <a:buClrTx/>
              <a:buFontTx/>
              <a:buNone/>
            </a:pPr>
            <a:r>
              <a:rPr kumimoji="1" lang="zh-CN" altLang="en-US" sz="2800" smtClean="0">
                <a:latin typeface="Times New Roman" pitchFamily="18" charset="0"/>
                <a:ea typeface="楷体_GB2312" pitchFamily="49" charset="-122"/>
              </a:rPr>
              <a:t>在一个</a:t>
            </a:r>
            <a:r>
              <a:rPr kumimoji="1" lang="en-US" altLang="zh-CN" sz="2800" smtClean="0">
                <a:latin typeface="Times New Roman" pitchFamily="18" charset="0"/>
                <a:ea typeface="楷体_GB2312" pitchFamily="49" charset="-122"/>
              </a:rPr>
              <a:t>n</a:t>
            </a:r>
            <a:r>
              <a:rPr kumimoji="1" lang="zh-CN" altLang="en-US" sz="2800" smtClean="0">
                <a:latin typeface="Times New Roman" pitchFamily="18" charset="0"/>
                <a:ea typeface="楷体_GB2312" pitchFamily="49" charset="-122"/>
              </a:rPr>
              <a:t>阶方阵</a:t>
            </a:r>
            <a:r>
              <a:rPr kumimoji="1" lang="en-US" altLang="zh-CN" sz="2800" smtClean="0">
                <a:latin typeface="Times New Roman" pitchFamily="18" charset="0"/>
                <a:ea typeface="楷体_GB2312" pitchFamily="49" charset="-122"/>
              </a:rPr>
              <a:t>A</a:t>
            </a:r>
            <a:r>
              <a:rPr kumimoji="1" lang="zh-CN" altLang="en-US" sz="2800" smtClean="0">
                <a:latin typeface="Times New Roman" pitchFamily="18" charset="0"/>
                <a:ea typeface="楷体_GB2312" pitchFamily="49" charset="-122"/>
              </a:rPr>
              <a:t>中，若元素满足下述性质：</a:t>
            </a:r>
          </a:p>
          <a:p>
            <a:pPr marL="0" indent="0" eaLnBrk="1" hangingPunct="1">
              <a:lnSpc>
                <a:spcPct val="120000"/>
              </a:lnSpc>
              <a:spcBef>
                <a:spcPct val="0"/>
              </a:spcBef>
              <a:buClrTx/>
              <a:buFontTx/>
              <a:buNone/>
            </a:pPr>
            <a:r>
              <a:rPr kumimoji="1" lang="zh-CN" altLang="en-US" sz="2800" smtClean="0">
                <a:latin typeface="Times New Roman" pitchFamily="18" charset="0"/>
                <a:ea typeface="楷体_GB2312" pitchFamily="49" charset="-122"/>
              </a:rPr>
              <a:t>                                              </a:t>
            </a:r>
            <a:r>
              <a:rPr kumimoji="1" lang="en-US" altLang="zh-CN" sz="2800" smtClean="0">
                <a:latin typeface="Times New Roman" pitchFamily="18" charset="0"/>
                <a:ea typeface="楷体_GB2312" pitchFamily="49" charset="-122"/>
              </a:rPr>
              <a:t>1≤i,j≤n</a:t>
            </a:r>
          </a:p>
          <a:p>
            <a:pPr marL="0" indent="0" eaLnBrk="1" hangingPunct="1">
              <a:lnSpc>
                <a:spcPct val="120000"/>
              </a:lnSpc>
              <a:spcBef>
                <a:spcPct val="0"/>
              </a:spcBef>
              <a:buClrTx/>
              <a:buFontTx/>
              <a:buNone/>
            </a:pPr>
            <a:r>
              <a:rPr kumimoji="1" lang="zh-CN" altLang="en-US" sz="2800" smtClean="0">
                <a:latin typeface="Times New Roman" pitchFamily="18" charset="0"/>
                <a:ea typeface="楷体_GB2312" pitchFamily="49" charset="-122"/>
              </a:rPr>
              <a:t>则称</a:t>
            </a:r>
            <a:r>
              <a:rPr kumimoji="1" lang="en-US" altLang="zh-CN" sz="2800" smtClean="0">
                <a:latin typeface="Times New Roman" pitchFamily="18" charset="0"/>
                <a:ea typeface="楷体_GB2312" pitchFamily="49" charset="-122"/>
              </a:rPr>
              <a:t>A</a:t>
            </a:r>
            <a:r>
              <a:rPr kumimoji="1" lang="zh-CN" altLang="en-US" sz="2800" smtClean="0">
                <a:latin typeface="Times New Roman" pitchFamily="18" charset="0"/>
                <a:ea typeface="楷体_GB2312" pitchFamily="49" charset="-122"/>
              </a:rPr>
              <a:t>为对称矩阵。下图便是一个</a:t>
            </a:r>
            <a:r>
              <a:rPr kumimoji="1" lang="en-US" altLang="zh-CN" sz="2800" smtClean="0">
                <a:latin typeface="Times New Roman" pitchFamily="18" charset="0"/>
                <a:ea typeface="楷体_GB2312" pitchFamily="49" charset="-122"/>
              </a:rPr>
              <a:t>5</a:t>
            </a:r>
            <a:r>
              <a:rPr kumimoji="1" lang="zh-CN" altLang="en-US" sz="2800" smtClean="0">
                <a:latin typeface="Times New Roman" pitchFamily="18" charset="0"/>
                <a:ea typeface="楷体_GB2312" pitchFamily="49" charset="-122"/>
              </a:rPr>
              <a:t>阶对称矩阵。</a:t>
            </a:r>
          </a:p>
        </p:txBody>
      </p:sp>
      <p:sp>
        <p:nvSpPr>
          <p:cNvPr id="49155" name="Rectangle 10"/>
          <p:cNvSpPr>
            <a:spLocks noChangeArrowheads="1"/>
          </p:cNvSpPr>
          <p:nvPr/>
        </p:nvSpPr>
        <p:spPr bwMode="auto">
          <a:xfrm>
            <a:off x="179388" y="260350"/>
            <a:ext cx="241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ea typeface="楷体_GB2312" pitchFamily="49" charset="-122"/>
              </a:rPr>
              <a:t>1</a:t>
            </a:r>
            <a:r>
              <a:rPr kumimoji="1" lang="zh-CN" altLang="en-US" sz="3200">
                <a:ea typeface="楷体_GB2312" pitchFamily="49" charset="-122"/>
              </a:rPr>
              <a:t>、对称矩阵</a:t>
            </a:r>
          </a:p>
        </p:txBody>
      </p:sp>
      <p:grpSp>
        <p:nvGrpSpPr>
          <p:cNvPr id="49156" name="Group 57"/>
          <p:cNvGrpSpPr>
            <a:grpSpLocks/>
          </p:cNvGrpSpPr>
          <p:nvPr/>
        </p:nvGrpSpPr>
        <p:grpSpPr bwMode="auto">
          <a:xfrm>
            <a:off x="549275" y="2603500"/>
            <a:ext cx="4310063" cy="2554288"/>
            <a:chOff x="346" y="2275"/>
            <a:chExt cx="2715" cy="1609"/>
          </a:xfrm>
        </p:grpSpPr>
        <p:sp>
          <p:nvSpPr>
            <p:cNvPr id="49162" name="AutoShape 44"/>
            <p:cNvSpPr>
              <a:spLocks/>
            </p:cNvSpPr>
            <p:nvPr/>
          </p:nvSpPr>
          <p:spPr bwMode="auto">
            <a:xfrm>
              <a:off x="924" y="2332"/>
              <a:ext cx="67" cy="1449"/>
            </a:xfrm>
            <a:prstGeom prst="leftBracket">
              <a:avLst>
                <a:gd name="adj" fmla="val 180224"/>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63" name="AutoShape 45"/>
            <p:cNvSpPr>
              <a:spLocks/>
            </p:cNvSpPr>
            <p:nvPr/>
          </p:nvSpPr>
          <p:spPr bwMode="auto">
            <a:xfrm>
              <a:off x="2884" y="2295"/>
              <a:ext cx="75" cy="1498"/>
            </a:xfrm>
            <a:prstGeom prst="rightBracket">
              <a:avLst>
                <a:gd name="adj" fmla="val 166444"/>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64" name="Text Box 46"/>
            <p:cNvSpPr txBox="1">
              <a:spLocks noChangeArrowheads="1"/>
            </p:cNvSpPr>
            <p:nvPr/>
          </p:nvSpPr>
          <p:spPr bwMode="auto">
            <a:xfrm>
              <a:off x="346" y="2762"/>
              <a:ext cx="46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3200" b="1" i="1">
                  <a:ea typeface="宋体" pitchFamily="2" charset="-122"/>
                </a:rPr>
                <a:t>A</a:t>
              </a:r>
              <a:r>
                <a:rPr lang="zh-CN" altLang="en-US" sz="3200" b="1">
                  <a:ea typeface="宋体" pitchFamily="2" charset="-122"/>
                </a:rPr>
                <a:t>＝</a:t>
              </a:r>
            </a:p>
          </p:txBody>
        </p:sp>
        <p:grpSp>
          <p:nvGrpSpPr>
            <p:cNvPr id="49165" name="Group 47"/>
            <p:cNvGrpSpPr>
              <a:grpSpLocks/>
            </p:cNvGrpSpPr>
            <p:nvPr/>
          </p:nvGrpSpPr>
          <p:grpSpPr bwMode="auto">
            <a:xfrm>
              <a:off x="1124" y="2524"/>
              <a:ext cx="1616" cy="1267"/>
              <a:chOff x="1066" y="1233"/>
              <a:chExt cx="1616" cy="1267"/>
            </a:xfrm>
          </p:grpSpPr>
          <p:sp>
            <p:nvSpPr>
              <p:cNvPr id="49171" name="Line 48"/>
              <p:cNvSpPr>
                <a:spLocks noChangeShapeType="1"/>
              </p:cNvSpPr>
              <p:nvPr/>
            </p:nvSpPr>
            <p:spPr bwMode="auto">
              <a:xfrm flipH="1">
                <a:off x="1066" y="1233"/>
                <a:ext cx="0" cy="125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49"/>
              <p:cNvSpPr>
                <a:spLocks noChangeShapeType="1"/>
              </p:cNvSpPr>
              <p:nvPr/>
            </p:nvSpPr>
            <p:spPr bwMode="auto">
              <a:xfrm flipV="1">
                <a:off x="1066" y="2500"/>
                <a:ext cx="157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50"/>
              <p:cNvSpPr>
                <a:spLocks noChangeShapeType="1"/>
              </p:cNvSpPr>
              <p:nvPr/>
            </p:nvSpPr>
            <p:spPr bwMode="auto">
              <a:xfrm>
                <a:off x="1081" y="1233"/>
                <a:ext cx="1601" cy="126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166" name="Group 51"/>
            <p:cNvGrpSpPr>
              <a:grpSpLocks/>
            </p:cNvGrpSpPr>
            <p:nvPr/>
          </p:nvGrpSpPr>
          <p:grpSpPr bwMode="auto">
            <a:xfrm>
              <a:off x="1202" y="2317"/>
              <a:ext cx="1616" cy="1225"/>
              <a:chOff x="1171" y="1011"/>
              <a:chExt cx="1484" cy="1268"/>
            </a:xfrm>
          </p:grpSpPr>
          <p:sp>
            <p:nvSpPr>
              <p:cNvPr id="49168" name="Line 52"/>
              <p:cNvSpPr>
                <a:spLocks noChangeShapeType="1"/>
              </p:cNvSpPr>
              <p:nvPr/>
            </p:nvSpPr>
            <p:spPr bwMode="auto">
              <a:xfrm>
                <a:off x="1171" y="1011"/>
                <a:ext cx="1478" cy="126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 name="Line 53"/>
              <p:cNvSpPr>
                <a:spLocks noChangeShapeType="1"/>
              </p:cNvSpPr>
              <p:nvPr/>
            </p:nvSpPr>
            <p:spPr bwMode="auto">
              <a:xfrm>
                <a:off x="1185" y="1011"/>
                <a:ext cx="146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54"/>
              <p:cNvSpPr>
                <a:spLocks noChangeShapeType="1"/>
              </p:cNvSpPr>
              <p:nvPr/>
            </p:nvSpPr>
            <p:spPr bwMode="auto">
              <a:xfrm flipH="1">
                <a:off x="2655" y="1025"/>
                <a:ext cx="0" cy="125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7" name="Text Box 56"/>
            <p:cNvSpPr txBox="1">
              <a:spLocks noChangeArrowheads="1"/>
            </p:cNvSpPr>
            <p:nvPr/>
          </p:nvSpPr>
          <p:spPr bwMode="auto">
            <a:xfrm>
              <a:off x="1132" y="2275"/>
              <a:ext cx="1929" cy="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3200" b="1">
                  <a:solidFill>
                    <a:srgbClr val="FF3300"/>
                  </a:solidFill>
                  <a:ea typeface="楷体_GB2312" pitchFamily="49" charset="-122"/>
                </a:rPr>
                <a:t>3</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6</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4</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7</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8</a:t>
              </a:r>
            </a:p>
            <a:p>
              <a:pPr algn="just"/>
              <a:r>
                <a:rPr lang="en-US" altLang="zh-CN" sz="3200" b="1">
                  <a:solidFill>
                    <a:srgbClr val="000000"/>
                  </a:solidFill>
                  <a:ea typeface="楷体_GB2312" pitchFamily="49" charset="-122"/>
                </a:rPr>
                <a:t>6</a:t>
              </a:r>
              <a:r>
                <a:rPr lang="zh-CN" altLang="en-US" sz="3200" b="1">
                  <a:solidFill>
                    <a:srgbClr val="000000"/>
                  </a:solidFill>
                  <a:ea typeface="楷体_GB2312" pitchFamily="49" charset="-122"/>
                </a:rPr>
                <a:t>　</a:t>
              </a:r>
              <a:r>
                <a:rPr lang="en-US" altLang="zh-CN" sz="3200" b="1">
                  <a:solidFill>
                    <a:srgbClr val="FF3300"/>
                  </a:solidFill>
                  <a:ea typeface="楷体_GB2312" pitchFamily="49" charset="-122"/>
                </a:rPr>
                <a:t>2</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8</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4</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2</a:t>
              </a:r>
            </a:p>
            <a:p>
              <a:pPr algn="just"/>
              <a:r>
                <a:rPr lang="en-US" altLang="zh-CN" sz="3200" b="1">
                  <a:solidFill>
                    <a:srgbClr val="000000"/>
                  </a:solidFill>
                  <a:ea typeface="楷体_GB2312" pitchFamily="49" charset="-122"/>
                </a:rPr>
                <a:t>4</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8</a:t>
              </a:r>
              <a:r>
                <a:rPr lang="zh-CN" altLang="en-US" sz="3200" b="1">
                  <a:solidFill>
                    <a:srgbClr val="000000"/>
                  </a:solidFill>
                  <a:ea typeface="楷体_GB2312" pitchFamily="49" charset="-122"/>
                </a:rPr>
                <a:t>　</a:t>
              </a:r>
              <a:r>
                <a:rPr lang="en-US" altLang="zh-CN" sz="3200" b="1">
                  <a:solidFill>
                    <a:srgbClr val="FF3300"/>
                  </a:solidFill>
                  <a:ea typeface="楷体_GB2312" pitchFamily="49" charset="-122"/>
                </a:rPr>
                <a:t>1</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6</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9</a:t>
              </a:r>
            </a:p>
            <a:p>
              <a:pPr algn="just"/>
              <a:r>
                <a:rPr lang="en-US" altLang="zh-CN" sz="3200" b="1">
                  <a:solidFill>
                    <a:srgbClr val="000000"/>
                  </a:solidFill>
                  <a:ea typeface="楷体_GB2312" pitchFamily="49" charset="-122"/>
                </a:rPr>
                <a:t>7</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4</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6</a:t>
              </a:r>
              <a:r>
                <a:rPr lang="zh-CN" altLang="en-US" sz="3200" b="1">
                  <a:solidFill>
                    <a:srgbClr val="000000"/>
                  </a:solidFill>
                  <a:ea typeface="楷体_GB2312" pitchFamily="49" charset="-122"/>
                </a:rPr>
                <a:t>　</a:t>
              </a:r>
              <a:r>
                <a:rPr lang="en-US" altLang="zh-CN" sz="3200" b="1">
                  <a:solidFill>
                    <a:srgbClr val="FF3300"/>
                  </a:solidFill>
                  <a:ea typeface="楷体_GB2312" pitchFamily="49" charset="-122"/>
                </a:rPr>
                <a:t>0</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5</a:t>
              </a:r>
            </a:p>
            <a:p>
              <a:pPr algn="just"/>
              <a:r>
                <a:rPr lang="en-US" altLang="zh-CN" sz="3200" b="1">
                  <a:solidFill>
                    <a:srgbClr val="000000"/>
                  </a:solidFill>
                  <a:ea typeface="楷体_GB2312" pitchFamily="49" charset="-122"/>
                </a:rPr>
                <a:t>8</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2</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9</a:t>
              </a: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5</a:t>
              </a:r>
              <a:r>
                <a:rPr lang="zh-CN" altLang="en-US" sz="3200" b="1">
                  <a:solidFill>
                    <a:srgbClr val="000000"/>
                  </a:solidFill>
                  <a:ea typeface="楷体_GB2312" pitchFamily="49" charset="-122"/>
                </a:rPr>
                <a:t>　</a:t>
              </a:r>
              <a:r>
                <a:rPr lang="en-US" altLang="zh-CN" sz="3200" b="1">
                  <a:solidFill>
                    <a:srgbClr val="FF3300"/>
                  </a:solidFill>
                  <a:ea typeface="楷体_GB2312" pitchFamily="49" charset="-122"/>
                </a:rPr>
                <a:t>7</a:t>
              </a:r>
              <a:endParaRPr lang="en-US" altLang="zh-CN" sz="3200" b="1">
                <a:solidFill>
                  <a:srgbClr val="FF3300"/>
                </a:solidFill>
                <a:ea typeface="宋体" pitchFamily="2" charset="-122"/>
              </a:endParaRPr>
            </a:p>
          </p:txBody>
        </p:sp>
      </p:grpSp>
      <p:grpSp>
        <p:nvGrpSpPr>
          <p:cNvPr id="211006" name="Group 62"/>
          <p:cNvGrpSpPr>
            <a:grpSpLocks/>
          </p:cNvGrpSpPr>
          <p:nvPr/>
        </p:nvGrpSpPr>
        <p:grpSpPr bwMode="auto">
          <a:xfrm>
            <a:off x="755650" y="5448300"/>
            <a:ext cx="7259638" cy="519113"/>
            <a:chOff x="385" y="3067"/>
            <a:chExt cx="4573" cy="327"/>
          </a:xfrm>
        </p:grpSpPr>
        <p:sp>
          <p:nvSpPr>
            <p:cNvPr id="49160" name="Text Box 63"/>
            <p:cNvSpPr txBox="1">
              <a:spLocks noChangeArrowheads="1"/>
            </p:cNvSpPr>
            <p:nvPr/>
          </p:nvSpPr>
          <p:spPr bwMode="auto">
            <a:xfrm>
              <a:off x="782" y="3067"/>
              <a:ext cx="4176"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000000"/>
                  </a:solidFill>
                  <a:latin typeface="宋体" pitchFamily="2" charset="-122"/>
                  <a:ea typeface="宋体" pitchFamily="2" charset="-122"/>
                </a:rPr>
                <a:t>如何压缩存储？</a:t>
              </a:r>
              <a:endParaRPr lang="zh-CN" altLang="en-US" sz="2800" b="1">
                <a:solidFill>
                  <a:srgbClr val="000000"/>
                </a:solidFill>
                <a:ea typeface="宋体" pitchFamily="2" charset="-122"/>
              </a:endParaRPr>
            </a:p>
          </p:txBody>
        </p:sp>
        <p:graphicFrame>
          <p:nvGraphicFramePr>
            <p:cNvPr id="49161" name="Object 64"/>
            <p:cNvGraphicFramePr>
              <a:graphicFrameLocks noChangeAspect="1"/>
            </p:cNvGraphicFramePr>
            <p:nvPr/>
          </p:nvGraphicFramePr>
          <p:xfrm>
            <a:off x="385" y="3067"/>
            <a:ext cx="312" cy="306"/>
          </p:xfrm>
          <a:graphic>
            <a:graphicData uri="http://schemas.openxmlformats.org/presentationml/2006/ole">
              <mc:AlternateContent xmlns:mc="http://schemas.openxmlformats.org/markup-compatibility/2006">
                <mc:Choice xmlns:v="urn:schemas-microsoft-com:vml" Requires="v">
                  <p:oleObj spid="_x0000_s49183" name="Clip" r:id="rId3" imgW="861365" imgH="844906" progId="MS_ClipArt_Gallery.5">
                    <p:embed/>
                  </p:oleObj>
                </mc:Choice>
                <mc:Fallback>
                  <p:oleObj name="Clip" r:id="rId3" imgW="861365" imgH="844906" progId="MS_ClipArt_Gallery.5">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67"/>
                          <a:ext cx="312" cy="30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1009" name="Text Box 65"/>
          <p:cNvSpPr txBox="1">
            <a:spLocks noChangeArrowheads="1"/>
          </p:cNvSpPr>
          <p:nvPr/>
        </p:nvSpPr>
        <p:spPr bwMode="auto">
          <a:xfrm>
            <a:off x="1430338" y="6078538"/>
            <a:ext cx="6629400" cy="5191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000000"/>
                </a:solidFill>
                <a:ea typeface="宋体" pitchFamily="2" charset="-122"/>
              </a:rPr>
              <a:t>只存储下三角部分的元素。</a:t>
            </a:r>
            <a:endParaRPr lang="zh-CN" altLang="en-US" sz="2800">
              <a:solidFill>
                <a:srgbClr val="000000"/>
              </a:solidFill>
              <a:ea typeface="宋体" pitchFamily="2" charset="-122"/>
            </a:endParaRPr>
          </a:p>
        </p:txBody>
      </p:sp>
      <p:sp>
        <p:nvSpPr>
          <p:cNvPr id="49159" name="Text Box 66"/>
          <p:cNvSpPr txBox="1">
            <a:spLocks noChangeArrowheads="1"/>
          </p:cNvSpPr>
          <p:nvPr/>
        </p:nvSpPr>
        <p:spPr bwMode="auto">
          <a:xfrm>
            <a:off x="3059113" y="1412875"/>
            <a:ext cx="1871662" cy="519113"/>
          </a:xfrm>
          <a:prstGeom prst="rect">
            <a:avLst/>
          </a:prstGeom>
          <a:noFill/>
          <a:ln>
            <a:noFill/>
          </a:ln>
          <a:effectLst/>
          <a:extLst>
            <a:ext uri="{909E8E84-426E-40DD-AFC4-6F175D3DCCD1}">
              <a14:hiddenFill xmlns:a14="http://schemas.microsoft.com/office/drawing/2010/main">
                <a:gradFill rotWithShape="0">
                  <a:gsLst>
                    <a:gs pos="0">
                      <a:srgbClr val="CCFFFF"/>
                    </a:gs>
                    <a:gs pos="100000">
                      <a:srgbClr val="CCECFF"/>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i="1">
                <a:ea typeface="宋体" pitchFamily="2" charset="-122"/>
              </a:rPr>
              <a:t>a</a:t>
            </a:r>
            <a:r>
              <a:rPr lang="en-US" altLang="zh-CN" sz="2800" b="1" i="1" baseline="-30000">
                <a:ea typeface="宋体" pitchFamily="2" charset="-122"/>
              </a:rPr>
              <a:t>ij</a:t>
            </a:r>
            <a:r>
              <a:rPr lang="en-US" altLang="zh-CN" sz="2800" b="1">
                <a:ea typeface="宋体" pitchFamily="2" charset="-122"/>
              </a:rPr>
              <a:t>=</a:t>
            </a:r>
            <a:r>
              <a:rPr lang="en-US" altLang="zh-CN" sz="2800" b="1" i="1">
                <a:ea typeface="宋体" pitchFamily="2" charset="-122"/>
              </a:rPr>
              <a:t>a</a:t>
            </a:r>
            <a:r>
              <a:rPr lang="en-US" altLang="zh-CN" sz="2800" b="1" i="1" baseline="-30000">
                <a:ea typeface="宋体" pitchFamily="2" charset="-122"/>
              </a:rPr>
              <a:t>ji</a:t>
            </a:r>
            <a:endParaRPr lang="en-US" altLang="zh-CN" sz="2400" b="1" i="1">
              <a:ea typeface="宋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1006"/>
                                        </p:tgtEl>
                                        <p:attrNameLst>
                                          <p:attrName>style.visibility</p:attrName>
                                        </p:attrNameLst>
                                      </p:cBhvr>
                                      <p:to>
                                        <p:strVal val="visible"/>
                                      </p:to>
                                    </p:set>
                                    <p:animEffect transition="in" filter="wipe(down)">
                                      <p:cBhvr>
                                        <p:cTn id="7" dur="500"/>
                                        <p:tgtEl>
                                          <p:spTgt spid="2110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1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00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5"/>
          <p:cNvSpPr>
            <a:spLocks noChangeArrowheads="1"/>
          </p:cNvSpPr>
          <p:nvPr/>
        </p:nvSpPr>
        <p:spPr bwMode="auto">
          <a:xfrm>
            <a:off x="107950" y="69850"/>
            <a:ext cx="889317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ea typeface="楷体_GB2312" pitchFamily="49" charset="-122"/>
              </a:rPr>
              <a:t>对称矩阵中的元素关于主对角线对称，故只要存储矩阵中上三角或下三角中的元素，让每两个对称的元素共享一个存储空间，这样，能节约近一半的存储空间。</a:t>
            </a:r>
          </a:p>
        </p:txBody>
      </p:sp>
      <p:sp>
        <p:nvSpPr>
          <p:cNvPr id="50179" name="Rectangle 9"/>
          <p:cNvSpPr>
            <a:spLocks noChangeArrowheads="1"/>
          </p:cNvSpPr>
          <p:nvPr/>
        </p:nvSpPr>
        <p:spPr bwMode="auto">
          <a:xfrm>
            <a:off x="179388" y="1735138"/>
            <a:ext cx="86407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ea typeface="楷体_GB2312" pitchFamily="49" charset="-122"/>
              </a:rPr>
              <a:t>不失一般性，我们按“行优先顺序”存储主对角线（包括对角线）以下的元素</a:t>
            </a:r>
            <a:r>
              <a:rPr kumimoji="1" lang="en-US" altLang="zh-CN" sz="2800">
                <a:ea typeface="楷体_GB2312" pitchFamily="49" charset="-122"/>
              </a:rPr>
              <a:t>.</a:t>
            </a:r>
          </a:p>
        </p:txBody>
      </p:sp>
      <p:sp>
        <p:nvSpPr>
          <p:cNvPr id="50180" name="Text Box 180"/>
          <p:cNvSpPr txBox="1">
            <a:spLocks noChangeArrowheads="1"/>
          </p:cNvSpPr>
          <p:nvPr/>
        </p:nvSpPr>
        <p:spPr bwMode="auto">
          <a:xfrm>
            <a:off x="250825" y="3497263"/>
            <a:ext cx="431800" cy="287972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a:solidFill>
                  <a:srgbClr val="000000"/>
                </a:solidFill>
                <a:ea typeface="宋体" pitchFamily="2" charset="-122"/>
              </a:rPr>
              <a:t>  1</a:t>
            </a:r>
          </a:p>
          <a:p>
            <a:pPr algn="just"/>
            <a:endParaRPr lang="en-US" altLang="zh-CN" sz="2000" b="1">
              <a:solidFill>
                <a:srgbClr val="000000"/>
              </a:solidFill>
              <a:ea typeface="宋体" pitchFamily="2" charset="-122"/>
            </a:endParaRPr>
          </a:p>
          <a:p>
            <a:pPr algn="just"/>
            <a:r>
              <a:rPr lang="en-US" altLang="zh-CN" sz="2000" b="1">
                <a:solidFill>
                  <a:srgbClr val="000000"/>
                </a:solidFill>
                <a:ea typeface="宋体" pitchFamily="2" charset="-122"/>
              </a:rPr>
              <a:t> …</a:t>
            </a:r>
          </a:p>
          <a:p>
            <a:pPr algn="just"/>
            <a:endParaRPr lang="en-US" altLang="zh-CN" sz="2000" b="1">
              <a:solidFill>
                <a:srgbClr val="000000"/>
              </a:solidFill>
              <a:ea typeface="宋体" pitchFamily="2" charset="-122"/>
            </a:endParaRPr>
          </a:p>
          <a:p>
            <a:pPr algn="just"/>
            <a:endParaRPr lang="en-US" altLang="zh-CN" sz="2000" b="1">
              <a:solidFill>
                <a:srgbClr val="000000"/>
              </a:solidFill>
              <a:ea typeface="宋体" pitchFamily="2" charset="-122"/>
            </a:endParaRPr>
          </a:p>
          <a:p>
            <a:pPr algn="just"/>
            <a:r>
              <a:rPr lang="en-US" altLang="zh-CN" sz="2000" b="1" i="1">
                <a:solidFill>
                  <a:srgbClr val="000000"/>
                </a:solidFill>
                <a:ea typeface="宋体" pitchFamily="2" charset="-122"/>
              </a:rPr>
              <a:t> </a:t>
            </a:r>
          </a:p>
          <a:p>
            <a:pPr algn="just"/>
            <a:endParaRPr lang="en-US" altLang="zh-CN" sz="2000" b="1" i="1">
              <a:solidFill>
                <a:srgbClr val="000000"/>
              </a:solidFill>
              <a:ea typeface="宋体" pitchFamily="2" charset="-122"/>
            </a:endParaRPr>
          </a:p>
          <a:p>
            <a:pPr algn="just"/>
            <a:r>
              <a:rPr lang="en-US" altLang="zh-CN" sz="2000" b="1" i="1">
                <a:solidFill>
                  <a:srgbClr val="000000"/>
                </a:solidFill>
                <a:ea typeface="宋体" pitchFamily="2" charset="-122"/>
              </a:rPr>
              <a:t>  i</a:t>
            </a:r>
          </a:p>
          <a:p>
            <a:pPr algn="just"/>
            <a:r>
              <a:rPr lang="en-US" altLang="zh-CN" sz="2000" b="1" i="1">
                <a:solidFill>
                  <a:srgbClr val="000000"/>
                </a:solidFill>
                <a:ea typeface="宋体" pitchFamily="2" charset="-122"/>
              </a:rPr>
              <a:t> n</a:t>
            </a:r>
            <a:endParaRPr lang="en-US" altLang="zh-CN" sz="2000" b="1">
              <a:solidFill>
                <a:srgbClr val="000000"/>
              </a:solidFill>
              <a:ea typeface="宋体" pitchFamily="2" charset="-122"/>
            </a:endParaRPr>
          </a:p>
        </p:txBody>
      </p:sp>
      <p:sp>
        <p:nvSpPr>
          <p:cNvPr id="50181" name="Text Box 181"/>
          <p:cNvSpPr txBox="1">
            <a:spLocks noChangeArrowheads="1"/>
          </p:cNvSpPr>
          <p:nvPr/>
        </p:nvSpPr>
        <p:spPr bwMode="auto">
          <a:xfrm>
            <a:off x="741363" y="3016250"/>
            <a:ext cx="2390775" cy="43338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a:solidFill>
                  <a:srgbClr val="000000"/>
                </a:solidFill>
                <a:ea typeface="宋体" pitchFamily="2" charset="-122"/>
              </a:rPr>
              <a:t>1  …   </a:t>
            </a:r>
            <a:r>
              <a:rPr lang="en-US" altLang="zh-CN" sz="2000" b="1" i="1">
                <a:solidFill>
                  <a:srgbClr val="000000"/>
                </a:solidFill>
                <a:ea typeface="宋体" pitchFamily="2" charset="-122"/>
              </a:rPr>
              <a:t>j    </a:t>
            </a:r>
            <a:r>
              <a:rPr lang="en-US" altLang="zh-CN" sz="2000" b="1">
                <a:solidFill>
                  <a:srgbClr val="000000"/>
                </a:solidFill>
                <a:ea typeface="宋体" pitchFamily="2" charset="-122"/>
              </a:rPr>
              <a:t>…             </a:t>
            </a:r>
            <a:r>
              <a:rPr lang="en-US" altLang="zh-CN" sz="2000" b="1" i="1">
                <a:solidFill>
                  <a:srgbClr val="000000"/>
                </a:solidFill>
                <a:ea typeface="宋体" pitchFamily="2" charset="-122"/>
              </a:rPr>
              <a:t>n</a:t>
            </a:r>
            <a:endParaRPr lang="en-US" altLang="zh-CN" sz="2000" b="1">
              <a:solidFill>
                <a:srgbClr val="000000"/>
              </a:solidFill>
              <a:ea typeface="宋体" pitchFamily="2" charset="-122"/>
            </a:endParaRPr>
          </a:p>
        </p:txBody>
      </p:sp>
      <p:sp>
        <p:nvSpPr>
          <p:cNvPr id="50182" name="Text Box 182"/>
          <p:cNvSpPr txBox="1">
            <a:spLocks noChangeArrowheads="1"/>
          </p:cNvSpPr>
          <p:nvPr/>
        </p:nvSpPr>
        <p:spPr bwMode="auto">
          <a:xfrm>
            <a:off x="646113" y="3460750"/>
            <a:ext cx="2514600" cy="2921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112000"/>
              </a:lnSpc>
            </a:pPr>
            <a:endParaRPr lang="en-US" altLang="zh-CN" sz="2000">
              <a:solidFill>
                <a:srgbClr val="000000"/>
              </a:solidFill>
              <a:ea typeface="宋体" pitchFamily="2" charset="-122"/>
            </a:endParaRPr>
          </a:p>
          <a:p>
            <a:pPr algn="just">
              <a:lnSpc>
                <a:spcPct val="112000"/>
              </a:lnSpc>
            </a:pPr>
            <a:endParaRPr lang="en-US" altLang="zh-CN" sz="2000">
              <a:solidFill>
                <a:srgbClr val="000000"/>
              </a:solidFill>
              <a:ea typeface="宋体" pitchFamily="2" charset="-122"/>
            </a:endParaRPr>
          </a:p>
          <a:p>
            <a:pPr algn="just">
              <a:lnSpc>
                <a:spcPct val="112000"/>
              </a:lnSpc>
            </a:pPr>
            <a:endParaRPr lang="en-US" altLang="zh-CN" sz="2000">
              <a:solidFill>
                <a:srgbClr val="000000"/>
              </a:solidFill>
              <a:ea typeface="宋体" pitchFamily="2" charset="-122"/>
            </a:endParaRPr>
          </a:p>
          <a:p>
            <a:pPr algn="just">
              <a:lnSpc>
                <a:spcPct val="112000"/>
              </a:lnSpc>
            </a:pPr>
            <a:r>
              <a:rPr lang="en-US" altLang="zh-CN" sz="2000">
                <a:solidFill>
                  <a:srgbClr val="000000"/>
                </a:solidFill>
                <a:ea typeface="宋体" pitchFamily="2" charset="-122"/>
              </a:rPr>
              <a:t>               </a:t>
            </a:r>
          </a:p>
        </p:txBody>
      </p:sp>
      <p:grpSp>
        <p:nvGrpSpPr>
          <p:cNvPr id="50183" name="Group 183"/>
          <p:cNvGrpSpPr>
            <a:grpSpLocks/>
          </p:cNvGrpSpPr>
          <p:nvPr/>
        </p:nvGrpSpPr>
        <p:grpSpPr bwMode="auto">
          <a:xfrm>
            <a:off x="646113" y="3870325"/>
            <a:ext cx="2497137" cy="2065338"/>
            <a:chOff x="1724" y="11133"/>
            <a:chExt cx="3150" cy="1545"/>
          </a:xfrm>
        </p:grpSpPr>
        <p:sp>
          <p:nvSpPr>
            <p:cNvPr id="50192" name="Line 184"/>
            <p:cNvSpPr>
              <a:spLocks noChangeShapeType="1"/>
            </p:cNvSpPr>
            <p:nvPr/>
          </p:nvSpPr>
          <p:spPr bwMode="auto">
            <a:xfrm>
              <a:off x="1724" y="11133"/>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3" name="Line 185"/>
            <p:cNvSpPr>
              <a:spLocks noChangeShapeType="1"/>
            </p:cNvSpPr>
            <p:nvPr/>
          </p:nvSpPr>
          <p:spPr bwMode="auto">
            <a:xfrm>
              <a:off x="1724" y="11430"/>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Line 186"/>
            <p:cNvSpPr>
              <a:spLocks noChangeShapeType="1"/>
            </p:cNvSpPr>
            <p:nvPr/>
          </p:nvSpPr>
          <p:spPr bwMode="auto">
            <a:xfrm>
              <a:off x="1724" y="11742"/>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5" name="Line 187"/>
            <p:cNvSpPr>
              <a:spLocks noChangeShapeType="1"/>
            </p:cNvSpPr>
            <p:nvPr/>
          </p:nvSpPr>
          <p:spPr bwMode="auto">
            <a:xfrm>
              <a:off x="1724" y="12054"/>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6" name="Line 188"/>
            <p:cNvSpPr>
              <a:spLocks noChangeShapeType="1"/>
            </p:cNvSpPr>
            <p:nvPr/>
          </p:nvSpPr>
          <p:spPr bwMode="auto">
            <a:xfrm>
              <a:off x="1724" y="12366"/>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7" name="Line 189"/>
            <p:cNvSpPr>
              <a:spLocks noChangeShapeType="1"/>
            </p:cNvSpPr>
            <p:nvPr/>
          </p:nvSpPr>
          <p:spPr bwMode="auto">
            <a:xfrm>
              <a:off x="1724" y="12678"/>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84" name="Line 190"/>
          <p:cNvSpPr>
            <a:spLocks noChangeShapeType="1"/>
          </p:cNvSpPr>
          <p:nvPr/>
        </p:nvSpPr>
        <p:spPr bwMode="auto">
          <a:xfrm>
            <a:off x="1357313" y="3473450"/>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5" name="Line 191"/>
          <p:cNvSpPr>
            <a:spLocks noChangeShapeType="1"/>
          </p:cNvSpPr>
          <p:nvPr/>
        </p:nvSpPr>
        <p:spPr bwMode="auto">
          <a:xfrm>
            <a:off x="2070100" y="3473450"/>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6" name="Line 192"/>
          <p:cNvSpPr>
            <a:spLocks noChangeShapeType="1"/>
          </p:cNvSpPr>
          <p:nvPr/>
        </p:nvSpPr>
        <p:spPr bwMode="auto">
          <a:xfrm>
            <a:off x="1720850" y="3473450"/>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Line 193"/>
          <p:cNvSpPr>
            <a:spLocks noChangeShapeType="1"/>
          </p:cNvSpPr>
          <p:nvPr/>
        </p:nvSpPr>
        <p:spPr bwMode="auto">
          <a:xfrm>
            <a:off x="2417763" y="3473450"/>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Line 194"/>
          <p:cNvSpPr>
            <a:spLocks noChangeShapeType="1"/>
          </p:cNvSpPr>
          <p:nvPr/>
        </p:nvSpPr>
        <p:spPr bwMode="auto">
          <a:xfrm>
            <a:off x="993775" y="3473450"/>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9" name="Line 195"/>
          <p:cNvSpPr>
            <a:spLocks noChangeShapeType="1"/>
          </p:cNvSpPr>
          <p:nvPr/>
        </p:nvSpPr>
        <p:spPr bwMode="auto">
          <a:xfrm>
            <a:off x="2765425" y="3473450"/>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0" name="Line 219"/>
          <p:cNvSpPr>
            <a:spLocks noChangeShapeType="1"/>
          </p:cNvSpPr>
          <p:nvPr/>
        </p:nvSpPr>
        <p:spPr bwMode="auto">
          <a:xfrm>
            <a:off x="684213" y="3429000"/>
            <a:ext cx="2447925" cy="295275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1" name="Rectangle 220"/>
          <p:cNvSpPr>
            <a:spLocks noRot="1" noChangeArrowheads="1"/>
          </p:cNvSpPr>
          <p:nvPr/>
        </p:nvSpPr>
        <p:spPr bwMode="auto">
          <a:xfrm>
            <a:off x="3382963" y="3186113"/>
            <a:ext cx="55816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a:ea typeface="楷体_GB2312" pitchFamily="49" charset="-122"/>
              </a:rPr>
              <a:t>在这个下三角矩阵中，元素总数为：</a:t>
            </a:r>
            <a:r>
              <a:rPr kumimoji="1" lang="en-US" altLang="zh-CN" sz="2800">
                <a:ea typeface="楷体_GB2312" pitchFamily="49" charset="-122"/>
              </a:rPr>
              <a:t>n(n+1)/2</a:t>
            </a:r>
          </a:p>
          <a:p>
            <a:pPr>
              <a:lnSpc>
                <a:spcPct val="110000"/>
              </a:lnSpc>
            </a:pPr>
            <a:r>
              <a:rPr kumimoji="1" lang="zh-CN" altLang="en-US" sz="2800">
                <a:ea typeface="楷体_GB2312" pitchFamily="49" charset="-122"/>
              </a:rPr>
              <a:t>则我们可以依次将这些元素存放在一个数组</a:t>
            </a:r>
            <a:r>
              <a:rPr kumimoji="1" lang="en-US" altLang="zh-CN" sz="2800">
                <a:ea typeface="楷体_GB2312" pitchFamily="49" charset="-122"/>
              </a:rPr>
              <a:t>sa[n(n+1)/2]</a:t>
            </a:r>
            <a:r>
              <a:rPr kumimoji="1" lang="zh-CN" altLang="en-US" sz="2800">
                <a:ea typeface="楷体_GB2312" pitchFamily="49" charset="-122"/>
              </a:rPr>
              <a:t>中。</a:t>
            </a:r>
          </a:p>
        </p:txBody>
      </p:sp>
    </p:spTree>
  </p:cSld>
  <p:clrMapOvr>
    <a:masterClrMapping/>
  </p:clrMapOvr>
  <p:transition>
    <p:strips dir="l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79388" y="2109788"/>
            <a:ext cx="431800" cy="287972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a:ea typeface="宋体" pitchFamily="2" charset="-122"/>
              </a:rPr>
              <a:t>  1</a:t>
            </a:r>
          </a:p>
          <a:p>
            <a:pPr algn="just"/>
            <a:endParaRPr lang="en-US" altLang="zh-CN" sz="2000" b="1">
              <a:ea typeface="宋体" pitchFamily="2" charset="-122"/>
            </a:endParaRPr>
          </a:p>
          <a:p>
            <a:pPr algn="just"/>
            <a:r>
              <a:rPr lang="en-US" altLang="zh-CN" sz="2000" b="1">
                <a:ea typeface="宋体" pitchFamily="2" charset="-122"/>
              </a:rPr>
              <a:t> …</a:t>
            </a:r>
          </a:p>
          <a:p>
            <a:pPr algn="just"/>
            <a:endParaRPr lang="en-US" altLang="zh-CN" sz="2000" b="1">
              <a:ea typeface="宋体" pitchFamily="2" charset="-122"/>
            </a:endParaRPr>
          </a:p>
          <a:p>
            <a:pPr algn="just"/>
            <a:endParaRPr lang="en-US" altLang="zh-CN" sz="2000" b="1">
              <a:ea typeface="宋体" pitchFamily="2" charset="-122"/>
            </a:endParaRPr>
          </a:p>
          <a:p>
            <a:pPr algn="just"/>
            <a:r>
              <a:rPr lang="en-US" altLang="zh-CN" sz="2000" b="1" i="1">
                <a:ea typeface="宋体" pitchFamily="2" charset="-122"/>
              </a:rPr>
              <a:t> </a:t>
            </a:r>
          </a:p>
          <a:p>
            <a:pPr algn="just"/>
            <a:endParaRPr lang="en-US" altLang="zh-CN" sz="2000" b="1" i="1">
              <a:ea typeface="宋体" pitchFamily="2" charset="-122"/>
            </a:endParaRPr>
          </a:p>
          <a:p>
            <a:pPr algn="just"/>
            <a:r>
              <a:rPr lang="en-US" altLang="zh-CN" sz="2000" b="1" i="1">
                <a:ea typeface="宋体" pitchFamily="2" charset="-122"/>
              </a:rPr>
              <a:t>  i</a:t>
            </a:r>
          </a:p>
          <a:p>
            <a:pPr algn="just"/>
            <a:r>
              <a:rPr lang="en-US" altLang="zh-CN" sz="2000" b="1" i="1">
                <a:ea typeface="宋体" pitchFamily="2" charset="-122"/>
              </a:rPr>
              <a:t> </a:t>
            </a:r>
            <a:endParaRPr lang="en-US" altLang="zh-CN" sz="2000" b="1">
              <a:ea typeface="宋体" pitchFamily="2" charset="-122"/>
            </a:endParaRPr>
          </a:p>
        </p:txBody>
      </p:sp>
      <p:sp>
        <p:nvSpPr>
          <p:cNvPr id="51203" name="Text Box 5"/>
          <p:cNvSpPr txBox="1">
            <a:spLocks noChangeArrowheads="1"/>
          </p:cNvSpPr>
          <p:nvPr/>
        </p:nvSpPr>
        <p:spPr bwMode="auto">
          <a:xfrm>
            <a:off x="720725" y="1682750"/>
            <a:ext cx="2606675" cy="43338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a:ea typeface="宋体" pitchFamily="2" charset="-122"/>
              </a:rPr>
              <a:t>1  …   </a:t>
            </a:r>
            <a:r>
              <a:rPr lang="en-US" altLang="zh-CN" sz="2000" b="1" i="1">
                <a:ea typeface="宋体" pitchFamily="2" charset="-122"/>
              </a:rPr>
              <a:t>j    </a:t>
            </a:r>
            <a:r>
              <a:rPr lang="en-US" altLang="zh-CN" sz="2000" b="1">
                <a:ea typeface="宋体" pitchFamily="2" charset="-122"/>
              </a:rPr>
              <a:t>…              </a:t>
            </a:r>
            <a:r>
              <a:rPr lang="en-US" altLang="zh-CN" sz="2000" b="1" i="1">
                <a:ea typeface="宋体" pitchFamily="2" charset="-122"/>
              </a:rPr>
              <a:t>n</a:t>
            </a:r>
            <a:endParaRPr lang="en-US" altLang="zh-CN" sz="2000" b="1">
              <a:ea typeface="宋体" pitchFamily="2" charset="-122"/>
            </a:endParaRPr>
          </a:p>
        </p:txBody>
      </p:sp>
      <p:sp>
        <p:nvSpPr>
          <p:cNvPr id="51204" name="Text Box 6"/>
          <p:cNvSpPr txBox="1">
            <a:spLocks noChangeArrowheads="1"/>
          </p:cNvSpPr>
          <p:nvPr/>
        </p:nvSpPr>
        <p:spPr bwMode="auto">
          <a:xfrm>
            <a:off x="646113" y="2073275"/>
            <a:ext cx="2514600" cy="2921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112000"/>
              </a:lnSpc>
            </a:pPr>
            <a:endParaRPr lang="en-US" altLang="zh-CN" sz="2000">
              <a:ea typeface="宋体" pitchFamily="2" charset="-122"/>
            </a:endParaRPr>
          </a:p>
          <a:p>
            <a:pPr algn="just">
              <a:lnSpc>
                <a:spcPct val="112000"/>
              </a:lnSpc>
            </a:pPr>
            <a:endParaRPr lang="en-US" altLang="zh-CN" sz="2000">
              <a:ea typeface="宋体" pitchFamily="2" charset="-122"/>
            </a:endParaRPr>
          </a:p>
          <a:p>
            <a:pPr algn="just">
              <a:lnSpc>
                <a:spcPct val="112000"/>
              </a:lnSpc>
            </a:pPr>
            <a:endParaRPr lang="en-US" altLang="zh-CN" sz="2000">
              <a:ea typeface="宋体" pitchFamily="2" charset="-122"/>
            </a:endParaRPr>
          </a:p>
          <a:p>
            <a:pPr algn="just">
              <a:lnSpc>
                <a:spcPct val="112000"/>
              </a:lnSpc>
            </a:pPr>
            <a:r>
              <a:rPr lang="en-US" altLang="zh-CN" sz="2000">
                <a:ea typeface="宋体" pitchFamily="2" charset="-122"/>
              </a:rPr>
              <a:t>               </a:t>
            </a:r>
          </a:p>
        </p:txBody>
      </p:sp>
      <p:grpSp>
        <p:nvGrpSpPr>
          <p:cNvPr id="51205" name="Group 7"/>
          <p:cNvGrpSpPr>
            <a:grpSpLocks/>
          </p:cNvGrpSpPr>
          <p:nvPr/>
        </p:nvGrpSpPr>
        <p:grpSpPr bwMode="auto">
          <a:xfrm>
            <a:off x="646113" y="2482850"/>
            <a:ext cx="2497137" cy="2065338"/>
            <a:chOff x="1724" y="11133"/>
            <a:chExt cx="3150" cy="1545"/>
          </a:xfrm>
        </p:grpSpPr>
        <p:sp>
          <p:nvSpPr>
            <p:cNvPr id="51289" name="Line 8"/>
            <p:cNvSpPr>
              <a:spLocks noChangeShapeType="1"/>
            </p:cNvSpPr>
            <p:nvPr/>
          </p:nvSpPr>
          <p:spPr bwMode="auto">
            <a:xfrm>
              <a:off x="1724" y="11133"/>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0" name="Line 9"/>
            <p:cNvSpPr>
              <a:spLocks noChangeShapeType="1"/>
            </p:cNvSpPr>
            <p:nvPr/>
          </p:nvSpPr>
          <p:spPr bwMode="auto">
            <a:xfrm>
              <a:off x="1724" y="11430"/>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1" name="Line 10"/>
            <p:cNvSpPr>
              <a:spLocks noChangeShapeType="1"/>
            </p:cNvSpPr>
            <p:nvPr/>
          </p:nvSpPr>
          <p:spPr bwMode="auto">
            <a:xfrm>
              <a:off x="1724" y="11742"/>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2" name="Line 11"/>
            <p:cNvSpPr>
              <a:spLocks noChangeShapeType="1"/>
            </p:cNvSpPr>
            <p:nvPr/>
          </p:nvSpPr>
          <p:spPr bwMode="auto">
            <a:xfrm>
              <a:off x="1724" y="12054"/>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3" name="Line 12"/>
            <p:cNvSpPr>
              <a:spLocks noChangeShapeType="1"/>
            </p:cNvSpPr>
            <p:nvPr/>
          </p:nvSpPr>
          <p:spPr bwMode="auto">
            <a:xfrm>
              <a:off x="1724" y="12366"/>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4" name="Line 13"/>
            <p:cNvSpPr>
              <a:spLocks noChangeShapeType="1"/>
            </p:cNvSpPr>
            <p:nvPr/>
          </p:nvSpPr>
          <p:spPr bwMode="auto">
            <a:xfrm>
              <a:off x="1724" y="12678"/>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06" name="Line 14"/>
          <p:cNvSpPr>
            <a:spLocks noChangeShapeType="1"/>
          </p:cNvSpPr>
          <p:nvPr/>
        </p:nvSpPr>
        <p:spPr bwMode="auto">
          <a:xfrm>
            <a:off x="1357313" y="2085975"/>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7" name="Line 15"/>
          <p:cNvSpPr>
            <a:spLocks noChangeShapeType="1"/>
          </p:cNvSpPr>
          <p:nvPr/>
        </p:nvSpPr>
        <p:spPr bwMode="auto">
          <a:xfrm>
            <a:off x="2070100" y="2085975"/>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8" name="Line 16"/>
          <p:cNvSpPr>
            <a:spLocks noChangeShapeType="1"/>
          </p:cNvSpPr>
          <p:nvPr/>
        </p:nvSpPr>
        <p:spPr bwMode="auto">
          <a:xfrm>
            <a:off x="1720850" y="2085975"/>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9" name="Line 17"/>
          <p:cNvSpPr>
            <a:spLocks noChangeShapeType="1"/>
          </p:cNvSpPr>
          <p:nvPr/>
        </p:nvSpPr>
        <p:spPr bwMode="auto">
          <a:xfrm>
            <a:off x="2417763" y="2085975"/>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Line 18"/>
          <p:cNvSpPr>
            <a:spLocks noChangeShapeType="1"/>
          </p:cNvSpPr>
          <p:nvPr/>
        </p:nvSpPr>
        <p:spPr bwMode="auto">
          <a:xfrm>
            <a:off x="993775" y="2085975"/>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1" name="Line 19"/>
          <p:cNvSpPr>
            <a:spLocks noChangeShapeType="1"/>
          </p:cNvSpPr>
          <p:nvPr/>
        </p:nvSpPr>
        <p:spPr bwMode="auto">
          <a:xfrm>
            <a:off x="2765425" y="2085975"/>
            <a:ext cx="0" cy="287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2" name="Rectangle 20"/>
          <p:cNvSpPr>
            <a:spLocks noChangeArrowheads="1"/>
          </p:cNvSpPr>
          <p:nvPr/>
        </p:nvSpPr>
        <p:spPr bwMode="auto">
          <a:xfrm>
            <a:off x="687388" y="2122488"/>
            <a:ext cx="287337" cy="2873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zh-CN" sz="2400">
              <a:ea typeface="宋体" pitchFamily="2" charset="-122"/>
            </a:endParaRPr>
          </a:p>
        </p:txBody>
      </p:sp>
      <p:grpSp>
        <p:nvGrpSpPr>
          <p:cNvPr id="51213" name="Group 21"/>
          <p:cNvGrpSpPr>
            <a:grpSpLocks/>
          </p:cNvGrpSpPr>
          <p:nvPr/>
        </p:nvGrpSpPr>
        <p:grpSpPr bwMode="auto">
          <a:xfrm>
            <a:off x="682625" y="2533650"/>
            <a:ext cx="635000" cy="287338"/>
            <a:chOff x="430" y="1717"/>
            <a:chExt cx="400" cy="181"/>
          </a:xfrm>
        </p:grpSpPr>
        <p:sp>
          <p:nvSpPr>
            <p:cNvPr id="51287" name="Rectangle 22"/>
            <p:cNvSpPr>
              <a:spLocks noChangeArrowheads="1"/>
            </p:cNvSpPr>
            <p:nvPr/>
          </p:nvSpPr>
          <p:spPr bwMode="auto">
            <a:xfrm>
              <a:off x="430" y="1717"/>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88" name="Rectangle 23"/>
            <p:cNvSpPr>
              <a:spLocks noChangeArrowheads="1"/>
            </p:cNvSpPr>
            <p:nvPr/>
          </p:nvSpPr>
          <p:spPr bwMode="auto">
            <a:xfrm>
              <a:off x="649" y="1717"/>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1214" name="Group 24"/>
          <p:cNvGrpSpPr>
            <a:grpSpLocks/>
          </p:cNvGrpSpPr>
          <p:nvPr/>
        </p:nvGrpSpPr>
        <p:grpSpPr bwMode="auto">
          <a:xfrm>
            <a:off x="682625" y="2954338"/>
            <a:ext cx="998538" cy="287337"/>
            <a:chOff x="430" y="1982"/>
            <a:chExt cx="629" cy="181"/>
          </a:xfrm>
        </p:grpSpPr>
        <p:sp>
          <p:nvSpPr>
            <p:cNvPr id="51284" name="Rectangle 25"/>
            <p:cNvSpPr>
              <a:spLocks noChangeArrowheads="1"/>
            </p:cNvSpPr>
            <p:nvPr/>
          </p:nvSpPr>
          <p:spPr bwMode="auto">
            <a:xfrm>
              <a:off x="878" y="1982"/>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85" name="Rectangle 26"/>
            <p:cNvSpPr>
              <a:spLocks noChangeArrowheads="1"/>
            </p:cNvSpPr>
            <p:nvPr/>
          </p:nvSpPr>
          <p:spPr bwMode="auto">
            <a:xfrm>
              <a:off x="649" y="1982"/>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86" name="Rectangle 27"/>
            <p:cNvSpPr>
              <a:spLocks noChangeArrowheads="1"/>
            </p:cNvSpPr>
            <p:nvPr/>
          </p:nvSpPr>
          <p:spPr bwMode="auto">
            <a:xfrm>
              <a:off x="430" y="1982"/>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1215" name="Group 28"/>
          <p:cNvGrpSpPr>
            <a:grpSpLocks/>
          </p:cNvGrpSpPr>
          <p:nvPr/>
        </p:nvGrpSpPr>
        <p:grpSpPr bwMode="auto">
          <a:xfrm>
            <a:off x="682625" y="4206875"/>
            <a:ext cx="635000" cy="287338"/>
            <a:chOff x="430" y="2771"/>
            <a:chExt cx="400" cy="181"/>
          </a:xfrm>
        </p:grpSpPr>
        <p:sp>
          <p:nvSpPr>
            <p:cNvPr id="51282" name="Rectangle 29"/>
            <p:cNvSpPr>
              <a:spLocks noChangeArrowheads="1"/>
            </p:cNvSpPr>
            <p:nvPr/>
          </p:nvSpPr>
          <p:spPr bwMode="auto">
            <a:xfrm>
              <a:off x="430" y="2771"/>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83" name="Rectangle 30"/>
            <p:cNvSpPr>
              <a:spLocks noChangeArrowheads="1"/>
            </p:cNvSpPr>
            <p:nvPr/>
          </p:nvSpPr>
          <p:spPr bwMode="auto">
            <a:xfrm>
              <a:off x="649" y="2771"/>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1216" name="Group 31"/>
          <p:cNvGrpSpPr>
            <a:grpSpLocks/>
          </p:cNvGrpSpPr>
          <p:nvPr/>
        </p:nvGrpSpPr>
        <p:grpSpPr bwMode="auto">
          <a:xfrm>
            <a:off x="682625" y="3375025"/>
            <a:ext cx="1343025" cy="295275"/>
            <a:chOff x="430" y="2247"/>
            <a:chExt cx="846" cy="186"/>
          </a:xfrm>
        </p:grpSpPr>
        <p:sp>
          <p:nvSpPr>
            <p:cNvPr id="51278" name="Rectangle 32"/>
            <p:cNvSpPr>
              <a:spLocks noChangeArrowheads="1"/>
            </p:cNvSpPr>
            <p:nvPr/>
          </p:nvSpPr>
          <p:spPr bwMode="auto">
            <a:xfrm>
              <a:off x="430" y="2247"/>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79" name="Rectangle 33"/>
            <p:cNvSpPr>
              <a:spLocks noChangeArrowheads="1"/>
            </p:cNvSpPr>
            <p:nvPr/>
          </p:nvSpPr>
          <p:spPr bwMode="auto">
            <a:xfrm>
              <a:off x="649" y="2247"/>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80" name="Rectangle 34"/>
            <p:cNvSpPr>
              <a:spLocks noChangeArrowheads="1"/>
            </p:cNvSpPr>
            <p:nvPr/>
          </p:nvSpPr>
          <p:spPr bwMode="auto">
            <a:xfrm>
              <a:off x="879" y="2247"/>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81" name="Rectangle 35"/>
            <p:cNvSpPr>
              <a:spLocks noChangeArrowheads="1"/>
            </p:cNvSpPr>
            <p:nvPr/>
          </p:nvSpPr>
          <p:spPr bwMode="auto">
            <a:xfrm>
              <a:off x="1095" y="2252"/>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zh-CN" sz="2400">
                <a:ea typeface="宋体" pitchFamily="2" charset="-122"/>
              </a:endParaRPr>
            </a:p>
          </p:txBody>
        </p:sp>
      </p:grpSp>
      <p:grpSp>
        <p:nvGrpSpPr>
          <p:cNvPr id="51217" name="Group 36"/>
          <p:cNvGrpSpPr>
            <a:grpSpLocks/>
          </p:cNvGrpSpPr>
          <p:nvPr/>
        </p:nvGrpSpPr>
        <p:grpSpPr bwMode="auto">
          <a:xfrm>
            <a:off x="682625" y="3790950"/>
            <a:ext cx="1693863" cy="287338"/>
            <a:chOff x="430" y="2509"/>
            <a:chExt cx="1067" cy="181"/>
          </a:xfrm>
        </p:grpSpPr>
        <p:sp>
          <p:nvSpPr>
            <p:cNvPr id="51273" name="Rectangle 37"/>
            <p:cNvSpPr>
              <a:spLocks noChangeArrowheads="1"/>
            </p:cNvSpPr>
            <p:nvPr/>
          </p:nvSpPr>
          <p:spPr bwMode="auto">
            <a:xfrm>
              <a:off x="1098" y="2509"/>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74" name="Rectangle 38"/>
            <p:cNvSpPr>
              <a:spLocks noChangeArrowheads="1"/>
            </p:cNvSpPr>
            <p:nvPr/>
          </p:nvSpPr>
          <p:spPr bwMode="auto">
            <a:xfrm>
              <a:off x="877" y="2509"/>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75" name="Rectangle 39"/>
            <p:cNvSpPr>
              <a:spLocks noChangeArrowheads="1"/>
            </p:cNvSpPr>
            <p:nvPr/>
          </p:nvSpPr>
          <p:spPr bwMode="auto">
            <a:xfrm>
              <a:off x="649" y="2509"/>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76" name="Rectangle 40"/>
            <p:cNvSpPr>
              <a:spLocks noChangeArrowheads="1"/>
            </p:cNvSpPr>
            <p:nvPr/>
          </p:nvSpPr>
          <p:spPr bwMode="auto">
            <a:xfrm>
              <a:off x="430" y="2509"/>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77" name="Rectangle 41"/>
            <p:cNvSpPr>
              <a:spLocks noChangeArrowheads="1"/>
            </p:cNvSpPr>
            <p:nvPr/>
          </p:nvSpPr>
          <p:spPr bwMode="auto">
            <a:xfrm>
              <a:off x="1316" y="2509"/>
              <a:ext cx="181"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51218" name="Rectangle 42"/>
          <p:cNvSpPr>
            <a:spLocks noChangeArrowheads="1"/>
          </p:cNvSpPr>
          <p:nvPr/>
        </p:nvSpPr>
        <p:spPr bwMode="auto">
          <a:xfrm>
            <a:off x="1390650" y="4203700"/>
            <a:ext cx="287338" cy="2873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64000"/>
              </a:lnSpc>
            </a:pPr>
            <a:r>
              <a:rPr lang="en-US" altLang="zh-CN" sz="2400" b="1" i="1">
                <a:ea typeface="宋体" pitchFamily="2" charset="-122"/>
              </a:rPr>
              <a:t>a</a:t>
            </a:r>
            <a:r>
              <a:rPr lang="en-US" altLang="zh-CN" sz="2400" b="1" i="1" baseline="-25000">
                <a:ea typeface="宋体" pitchFamily="2" charset="-122"/>
              </a:rPr>
              <a:t>ij</a:t>
            </a:r>
            <a:endParaRPr lang="en-US" altLang="zh-CN" sz="2400" b="1">
              <a:ea typeface="宋体" pitchFamily="2" charset="-122"/>
            </a:endParaRPr>
          </a:p>
        </p:txBody>
      </p:sp>
      <p:grpSp>
        <p:nvGrpSpPr>
          <p:cNvPr id="51219" name="Group 43"/>
          <p:cNvGrpSpPr>
            <a:grpSpLocks/>
          </p:cNvGrpSpPr>
          <p:nvPr/>
        </p:nvGrpSpPr>
        <p:grpSpPr bwMode="auto">
          <a:xfrm>
            <a:off x="5508625" y="1341438"/>
            <a:ext cx="1439863" cy="2173287"/>
            <a:chOff x="3134" y="1288"/>
            <a:chExt cx="907" cy="1369"/>
          </a:xfrm>
        </p:grpSpPr>
        <p:sp>
          <p:nvSpPr>
            <p:cNvPr id="51271" name="Text Box 44"/>
            <p:cNvSpPr txBox="1">
              <a:spLocks noChangeArrowheads="1"/>
            </p:cNvSpPr>
            <p:nvPr/>
          </p:nvSpPr>
          <p:spPr bwMode="auto">
            <a:xfrm>
              <a:off x="3134" y="1288"/>
              <a:ext cx="907" cy="2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a:ea typeface="宋体" pitchFamily="2" charset="-122"/>
                </a:rPr>
                <a:t>每行元素个数</a:t>
              </a:r>
            </a:p>
          </p:txBody>
        </p:sp>
        <p:sp>
          <p:nvSpPr>
            <p:cNvPr id="51272" name="Text Box 45"/>
            <p:cNvSpPr txBox="1">
              <a:spLocks noChangeArrowheads="1"/>
            </p:cNvSpPr>
            <p:nvPr/>
          </p:nvSpPr>
          <p:spPr bwMode="auto">
            <a:xfrm>
              <a:off x="3682" y="1576"/>
              <a:ext cx="223" cy="108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spcBef>
                  <a:spcPct val="10000"/>
                </a:spcBef>
              </a:pPr>
              <a:r>
                <a:rPr lang="en-US" altLang="zh-CN" sz="2000">
                  <a:ea typeface="宋体" pitchFamily="2" charset="-122"/>
                </a:rPr>
                <a:t>1</a:t>
              </a:r>
            </a:p>
            <a:p>
              <a:pPr algn="just">
                <a:lnSpc>
                  <a:spcPct val="96000"/>
                </a:lnSpc>
                <a:spcBef>
                  <a:spcPct val="10000"/>
                </a:spcBef>
              </a:pPr>
              <a:r>
                <a:rPr lang="en-US" altLang="zh-CN" sz="2000">
                  <a:ea typeface="宋体" pitchFamily="2" charset="-122"/>
                </a:rPr>
                <a:t>2</a:t>
              </a:r>
            </a:p>
            <a:p>
              <a:pPr algn="just">
                <a:lnSpc>
                  <a:spcPct val="96000"/>
                </a:lnSpc>
                <a:spcBef>
                  <a:spcPct val="10000"/>
                </a:spcBef>
              </a:pPr>
              <a:r>
                <a:rPr lang="en-US" altLang="zh-CN" sz="2000">
                  <a:ea typeface="宋体" pitchFamily="2" charset="-122"/>
                </a:rPr>
                <a:t>…</a:t>
              </a:r>
            </a:p>
            <a:p>
              <a:pPr algn="just">
                <a:lnSpc>
                  <a:spcPct val="96000"/>
                </a:lnSpc>
                <a:spcBef>
                  <a:spcPct val="10000"/>
                </a:spcBef>
              </a:pPr>
              <a:endParaRPr lang="en-US" altLang="zh-CN" sz="2000">
                <a:ea typeface="宋体" pitchFamily="2" charset="-122"/>
              </a:endParaRPr>
            </a:p>
            <a:p>
              <a:pPr algn="just">
                <a:lnSpc>
                  <a:spcPct val="96000"/>
                </a:lnSpc>
                <a:spcBef>
                  <a:spcPct val="10000"/>
                </a:spcBef>
              </a:pPr>
              <a:r>
                <a:rPr lang="en-US" altLang="zh-CN" sz="2000" i="1">
                  <a:ea typeface="宋体" pitchFamily="2" charset="-122"/>
                </a:rPr>
                <a:t>i</a:t>
              </a:r>
              <a:r>
                <a:rPr lang="en-US" altLang="zh-CN" sz="2000">
                  <a:ea typeface="宋体" pitchFamily="2" charset="-122"/>
                </a:rPr>
                <a:t>-1</a:t>
              </a:r>
            </a:p>
          </p:txBody>
        </p:sp>
      </p:grpSp>
      <p:grpSp>
        <p:nvGrpSpPr>
          <p:cNvPr id="51220" name="Group 46"/>
          <p:cNvGrpSpPr>
            <a:grpSpLocks/>
          </p:cNvGrpSpPr>
          <p:nvPr/>
        </p:nvGrpSpPr>
        <p:grpSpPr bwMode="auto">
          <a:xfrm>
            <a:off x="3827463" y="1820863"/>
            <a:ext cx="2373312" cy="2590800"/>
            <a:chOff x="2093" y="1584"/>
            <a:chExt cx="1495" cy="1632"/>
          </a:xfrm>
        </p:grpSpPr>
        <p:sp>
          <p:nvSpPr>
            <p:cNvPr id="51250" name="AutoShape 47"/>
            <p:cNvSpPr>
              <a:spLocks/>
            </p:cNvSpPr>
            <p:nvPr/>
          </p:nvSpPr>
          <p:spPr bwMode="auto">
            <a:xfrm rot="-5373145">
              <a:off x="2831" y="2605"/>
              <a:ext cx="110" cy="549"/>
            </a:xfrm>
            <a:prstGeom prst="leftBrace">
              <a:avLst>
                <a:gd name="adj1" fmla="val 41591"/>
                <a:gd name="adj2" fmla="val 48940"/>
              </a:avLst>
            </a:prstGeom>
            <a:noFill/>
            <a:ln w="28575">
              <a:solidFill>
                <a:schemeClr val="accent2"/>
              </a:solidFill>
              <a:round/>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sp>
          <p:nvSpPr>
            <p:cNvPr id="51251" name="Text Box 48"/>
            <p:cNvSpPr txBox="1">
              <a:spLocks noChangeArrowheads="1"/>
            </p:cNvSpPr>
            <p:nvPr/>
          </p:nvSpPr>
          <p:spPr bwMode="auto">
            <a:xfrm>
              <a:off x="2254" y="2955"/>
              <a:ext cx="1334" cy="261"/>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b="1" i="1">
                  <a:ea typeface="宋体" pitchFamily="2" charset="-122"/>
                </a:rPr>
                <a:t>a</a:t>
              </a:r>
              <a:r>
                <a:rPr lang="en-US" altLang="zh-CN" b="1" i="1" baseline="-25000">
                  <a:ea typeface="宋体" pitchFamily="2" charset="-122"/>
                </a:rPr>
                <a:t>ij</a:t>
              </a:r>
              <a:r>
                <a:rPr lang="zh-CN" altLang="en-US" b="1">
                  <a:ea typeface="宋体" pitchFamily="2" charset="-122"/>
                </a:rPr>
                <a:t>在当前行中的序号</a:t>
              </a:r>
            </a:p>
          </p:txBody>
        </p:sp>
        <p:sp>
          <p:nvSpPr>
            <p:cNvPr id="51252" name="Rectangle 49"/>
            <p:cNvSpPr>
              <a:spLocks noChangeArrowheads="1"/>
            </p:cNvSpPr>
            <p:nvPr/>
          </p:nvSpPr>
          <p:spPr bwMode="auto">
            <a:xfrm>
              <a:off x="2607" y="1608"/>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53" name="Rectangle 50"/>
            <p:cNvSpPr>
              <a:spLocks noChangeArrowheads="1"/>
            </p:cNvSpPr>
            <p:nvPr/>
          </p:nvSpPr>
          <p:spPr bwMode="auto">
            <a:xfrm>
              <a:off x="2607" y="1810"/>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54" name="Rectangle 51"/>
            <p:cNvSpPr>
              <a:spLocks noChangeArrowheads="1"/>
            </p:cNvSpPr>
            <p:nvPr/>
          </p:nvSpPr>
          <p:spPr bwMode="auto">
            <a:xfrm>
              <a:off x="2826" y="1810"/>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55" name="Rectangle 52"/>
            <p:cNvSpPr>
              <a:spLocks noChangeArrowheads="1"/>
            </p:cNvSpPr>
            <p:nvPr/>
          </p:nvSpPr>
          <p:spPr bwMode="auto">
            <a:xfrm>
              <a:off x="3046" y="2012"/>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56" name="Rectangle 53"/>
            <p:cNvSpPr>
              <a:spLocks noChangeArrowheads="1"/>
            </p:cNvSpPr>
            <p:nvPr/>
          </p:nvSpPr>
          <p:spPr bwMode="auto">
            <a:xfrm>
              <a:off x="2826" y="2012"/>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57" name="Rectangle 54"/>
            <p:cNvSpPr>
              <a:spLocks noChangeArrowheads="1"/>
            </p:cNvSpPr>
            <p:nvPr/>
          </p:nvSpPr>
          <p:spPr bwMode="auto">
            <a:xfrm>
              <a:off x="2607" y="2012"/>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58" name="Rectangle 55"/>
            <p:cNvSpPr>
              <a:spLocks noChangeArrowheads="1"/>
            </p:cNvSpPr>
            <p:nvPr/>
          </p:nvSpPr>
          <p:spPr bwMode="auto">
            <a:xfrm>
              <a:off x="2607" y="2214"/>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59" name="Rectangle 56"/>
            <p:cNvSpPr>
              <a:spLocks noChangeArrowheads="1"/>
            </p:cNvSpPr>
            <p:nvPr/>
          </p:nvSpPr>
          <p:spPr bwMode="auto">
            <a:xfrm>
              <a:off x="2826" y="2214"/>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0" name="Rectangle 57"/>
            <p:cNvSpPr>
              <a:spLocks noChangeArrowheads="1"/>
            </p:cNvSpPr>
            <p:nvPr/>
          </p:nvSpPr>
          <p:spPr bwMode="auto">
            <a:xfrm>
              <a:off x="3244" y="2416"/>
              <a:ext cx="140"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1" name="Rectangle 58"/>
            <p:cNvSpPr>
              <a:spLocks noChangeArrowheads="1"/>
            </p:cNvSpPr>
            <p:nvPr/>
          </p:nvSpPr>
          <p:spPr bwMode="auto">
            <a:xfrm>
              <a:off x="3045" y="2214"/>
              <a:ext cx="140"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2" name="Rectangle 59"/>
            <p:cNvSpPr>
              <a:spLocks noChangeArrowheads="1"/>
            </p:cNvSpPr>
            <p:nvPr/>
          </p:nvSpPr>
          <p:spPr bwMode="auto">
            <a:xfrm>
              <a:off x="3045" y="2416"/>
              <a:ext cx="140"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3" name="Rectangle 60"/>
            <p:cNvSpPr>
              <a:spLocks noChangeArrowheads="1"/>
            </p:cNvSpPr>
            <p:nvPr/>
          </p:nvSpPr>
          <p:spPr bwMode="auto">
            <a:xfrm>
              <a:off x="2827" y="2416"/>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4" name="Rectangle 61"/>
            <p:cNvSpPr>
              <a:spLocks noChangeArrowheads="1"/>
            </p:cNvSpPr>
            <p:nvPr/>
          </p:nvSpPr>
          <p:spPr bwMode="auto">
            <a:xfrm>
              <a:off x="2608" y="2416"/>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5" name="Rectangle 62"/>
            <p:cNvSpPr>
              <a:spLocks noChangeArrowheads="1"/>
            </p:cNvSpPr>
            <p:nvPr/>
          </p:nvSpPr>
          <p:spPr bwMode="auto">
            <a:xfrm>
              <a:off x="2608" y="2656"/>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6" name="Rectangle 63"/>
            <p:cNvSpPr>
              <a:spLocks noChangeArrowheads="1"/>
            </p:cNvSpPr>
            <p:nvPr/>
          </p:nvSpPr>
          <p:spPr bwMode="auto">
            <a:xfrm>
              <a:off x="2827" y="2656"/>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7" name="Rectangle 64"/>
            <p:cNvSpPr>
              <a:spLocks noChangeArrowheads="1"/>
            </p:cNvSpPr>
            <p:nvPr/>
          </p:nvSpPr>
          <p:spPr bwMode="auto">
            <a:xfrm>
              <a:off x="3244" y="2201"/>
              <a:ext cx="140" cy="1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8" name="Rectangle 65"/>
            <p:cNvSpPr>
              <a:spLocks noChangeArrowheads="1"/>
            </p:cNvSpPr>
            <p:nvPr/>
          </p:nvSpPr>
          <p:spPr bwMode="auto">
            <a:xfrm>
              <a:off x="3444" y="2416"/>
              <a:ext cx="139" cy="1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9" name="Rectangle 66"/>
            <p:cNvSpPr>
              <a:spLocks noChangeArrowheads="1"/>
            </p:cNvSpPr>
            <p:nvPr/>
          </p:nvSpPr>
          <p:spPr bwMode="auto">
            <a:xfrm>
              <a:off x="3044" y="2654"/>
              <a:ext cx="140" cy="1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64000"/>
                </a:lnSpc>
              </a:pPr>
              <a:r>
                <a:rPr lang="en-US" altLang="zh-CN" sz="2000" b="1" i="1">
                  <a:ea typeface="宋体" pitchFamily="2" charset="-122"/>
                </a:rPr>
                <a:t>a</a:t>
              </a:r>
              <a:r>
                <a:rPr lang="en-US" altLang="zh-CN" sz="2000" b="1" i="1" baseline="-25000">
                  <a:ea typeface="宋体" pitchFamily="2" charset="-122"/>
                </a:rPr>
                <a:t>ij</a:t>
              </a:r>
              <a:endParaRPr lang="en-US" altLang="zh-CN" sz="2000" b="1">
                <a:ea typeface="宋体" pitchFamily="2" charset="-122"/>
              </a:endParaRPr>
            </a:p>
          </p:txBody>
        </p:sp>
        <p:sp>
          <p:nvSpPr>
            <p:cNvPr id="51270" name="Text Box 67"/>
            <p:cNvSpPr txBox="1">
              <a:spLocks noChangeArrowheads="1"/>
            </p:cNvSpPr>
            <p:nvPr/>
          </p:nvSpPr>
          <p:spPr bwMode="auto">
            <a:xfrm>
              <a:off x="2093" y="1584"/>
              <a:ext cx="500" cy="1326"/>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spcBef>
                  <a:spcPct val="10000"/>
                </a:spcBef>
              </a:pPr>
              <a:r>
                <a:rPr lang="zh-CN" altLang="en-US" b="1">
                  <a:ea typeface="宋体" pitchFamily="2" charset="-122"/>
                </a:rPr>
                <a:t>第</a:t>
              </a:r>
              <a:r>
                <a:rPr lang="en-US" altLang="zh-CN" sz="2000" b="1">
                  <a:ea typeface="宋体" pitchFamily="2" charset="-122"/>
                </a:rPr>
                <a:t>1</a:t>
              </a:r>
              <a:r>
                <a:rPr lang="zh-CN" altLang="en-US" b="1">
                  <a:ea typeface="宋体" pitchFamily="2" charset="-122"/>
                </a:rPr>
                <a:t>行</a:t>
              </a:r>
              <a:endParaRPr lang="zh-CN" altLang="en-US" sz="2000" b="1">
                <a:ea typeface="宋体" pitchFamily="2" charset="-122"/>
              </a:endParaRPr>
            </a:p>
            <a:p>
              <a:pPr algn="just">
                <a:lnSpc>
                  <a:spcPct val="96000"/>
                </a:lnSpc>
                <a:spcBef>
                  <a:spcPct val="10000"/>
                </a:spcBef>
              </a:pPr>
              <a:r>
                <a:rPr lang="zh-CN" altLang="en-US" b="1">
                  <a:ea typeface="宋体" pitchFamily="2" charset="-122"/>
                </a:rPr>
                <a:t>第</a:t>
              </a:r>
              <a:r>
                <a:rPr lang="en-US" altLang="zh-CN" b="1">
                  <a:ea typeface="宋体" pitchFamily="2" charset="-122"/>
                </a:rPr>
                <a:t>2</a:t>
              </a:r>
              <a:r>
                <a:rPr lang="zh-CN" altLang="en-US" b="1">
                  <a:ea typeface="宋体" pitchFamily="2" charset="-122"/>
                </a:rPr>
                <a:t>行</a:t>
              </a:r>
              <a:endParaRPr lang="zh-CN" altLang="en-US" sz="2000" b="1">
                <a:ea typeface="宋体" pitchFamily="2" charset="-122"/>
              </a:endParaRPr>
            </a:p>
            <a:p>
              <a:pPr algn="just">
                <a:lnSpc>
                  <a:spcPct val="96000"/>
                </a:lnSpc>
                <a:spcBef>
                  <a:spcPct val="10000"/>
                </a:spcBef>
              </a:pPr>
              <a:endParaRPr lang="zh-CN" altLang="en-US" sz="2000" b="1">
                <a:ea typeface="宋体" pitchFamily="2" charset="-122"/>
              </a:endParaRPr>
            </a:p>
            <a:p>
              <a:pPr algn="just">
                <a:lnSpc>
                  <a:spcPct val="96000"/>
                </a:lnSpc>
                <a:spcBef>
                  <a:spcPct val="10000"/>
                </a:spcBef>
              </a:pPr>
              <a:r>
                <a:rPr lang="en-US" altLang="zh-CN" sz="2000" b="1">
                  <a:ea typeface="宋体" pitchFamily="2" charset="-122"/>
                </a:rPr>
                <a:t>…</a:t>
              </a:r>
              <a:endParaRPr lang="en-US" altLang="zh-CN" b="1">
                <a:ea typeface="宋体" pitchFamily="2" charset="-122"/>
              </a:endParaRPr>
            </a:p>
            <a:p>
              <a:pPr algn="just">
                <a:lnSpc>
                  <a:spcPct val="96000"/>
                </a:lnSpc>
                <a:spcBef>
                  <a:spcPct val="10000"/>
                </a:spcBef>
              </a:pPr>
              <a:r>
                <a:rPr lang="zh-CN" altLang="en-US" b="1">
                  <a:ea typeface="宋体" pitchFamily="2" charset="-122"/>
                </a:rPr>
                <a:t>第</a:t>
              </a:r>
              <a:r>
                <a:rPr lang="en-US" altLang="zh-CN" sz="2000" b="1" i="1">
                  <a:ea typeface="宋体" pitchFamily="2" charset="-122"/>
                </a:rPr>
                <a:t>i</a:t>
              </a:r>
              <a:r>
                <a:rPr lang="en-US" altLang="zh-CN" sz="2000" b="1">
                  <a:ea typeface="宋体" pitchFamily="2" charset="-122"/>
                </a:rPr>
                <a:t>-1</a:t>
              </a:r>
              <a:r>
                <a:rPr lang="zh-CN" altLang="en-US" b="1">
                  <a:ea typeface="宋体" pitchFamily="2" charset="-122"/>
                </a:rPr>
                <a:t>行</a:t>
              </a:r>
              <a:endParaRPr lang="en-US" altLang="zh-CN" b="1">
                <a:ea typeface="宋体" pitchFamily="2" charset="-122"/>
              </a:endParaRPr>
            </a:p>
            <a:p>
              <a:pPr algn="just">
                <a:lnSpc>
                  <a:spcPct val="96000"/>
                </a:lnSpc>
                <a:spcBef>
                  <a:spcPct val="10000"/>
                </a:spcBef>
              </a:pPr>
              <a:endParaRPr lang="en-US" altLang="zh-CN" sz="800" b="1">
                <a:ea typeface="宋体" pitchFamily="2" charset="-122"/>
              </a:endParaRPr>
            </a:p>
            <a:p>
              <a:pPr algn="just">
                <a:lnSpc>
                  <a:spcPct val="96000"/>
                </a:lnSpc>
                <a:spcBef>
                  <a:spcPct val="10000"/>
                </a:spcBef>
              </a:pPr>
              <a:r>
                <a:rPr lang="zh-CN" altLang="en-US" b="1">
                  <a:ea typeface="宋体" pitchFamily="2" charset="-122"/>
                </a:rPr>
                <a:t>第</a:t>
              </a:r>
              <a:r>
                <a:rPr lang="en-US" altLang="zh-CN" b="1" i="1">
                  <a:ea typeface="宋体" pitchFamily="2" charset="-122"/>
                </a:rPr>
                <a:t>i</a:t>
              </a:r>
              <a:r>
                <a:rPr lang="zh-CN" altLang="en-US" b="1">
                  <a:ea typeface="宋体" pitchFamily="2" charset="-122"/>
                </a:rPr>
                <a:t>行</a:t>
              </a:r>
            </a:p>
          </p:txBody>
        </p:sp>
      </p:grpSp>
      <p:grpSp>
        <p:nvGrpSpPr>
          <p:cNvPr id="51221" name="Group 70"/>
          <p:cNvGrpSpPr>
            <a:grpSpLocks/>
          </p:cNvGrpSpPr>
          <p:nvPr/>
        </p:nvGrpSpPr>
        <p:grpSpPr bwMode="auto">
          <a:xfrm>
            <a:off x="206375" y="188913"/>
            <a:ext cx="8686800" cy="1497012"/>
            <a:chOff x="130" y="1168"/>
            <a:chExt cx="5472" cy="943"/>
          </a:xfrm>
        </p:grpSpPr>
        <p:sp>
          <p:nvSpPr>
            <p:cNvPr id="51228" name="Text Box 71"/>
            <p:cNvSpPr txBox="1">
              <a:spLocks noChangeArrowheads="1"/>
            </p:cNvSpPr>
            <p:nvPr/>
          </p:nvSpPr>
          <p:spPr bwMode="auto">
            <a:xfrm>
              <a:off x="707" y="1840"/>
              <a:ext cx="47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a:ea typeface="宋体" pitchFamily="2" charset="-122"/>
                </a:rPr>
                <a:t>第</a:t>
              </a:r>
              <a:r>
                <a:rPr lang="en-US" altLang="zh-CN" b="1">
                  <a:ea typeface="宋体" pitchFamily="2" charset="-122"/>
                </a:rPr>
                <a:t>2</a:t>
              </a:r>
              <a:r>
                <a:rPr lang="zh-CN" altLang="en-US" b="1">
                  <a:ea typeface="宋体" pitchFamily="2" charset="-122"/>
                </a:rPr>
                <a:t>行</a:t>
              </a:r>
            </a:p>
          </p:txBody>
        </p:sp>
        <p:sp>
          <p:nvSpPr>
            <p:cNvPr id="51229" name="Text Box 72"/>
            <p:cNvSpPr txBox="1">
              <a:spLocks noChangeArrowheads="1"/>
            </p:cNvSpPr>
            <p:nvPr/>
          </p:nvSpPr>
          <p:spPr bwMode="auto">
            <a:xfrm>
              <a:off x="4496" y="1836"/>
              <a:ext cx="593"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a:ea typeface="宋体" pitchFamily="2" charset="-122"/>
                </a:rPr>
                <a:t>第</a:t>
              </a:r>
              <a:r>
                <a:rPr lang="en-US" altLang="zh-CN" b="1">
                  <a:ea typeface="宋体" pitchFamily="2" charset="-122"/>
                </a:rPr>
                <a:t>n</a:t>
              </a:r>
              <a:r>
                <a:rPr lang="zh-CN" altLang="en-US" b="1">
                  <a:ea typeface="宋体" pitchFamily="2" charset="-122"/>
                </a:rPr>
                <a:t>行</a:t>
              </a:r>
            </a:p>
          </p:txBody>
        </p:sp>
        <p:sp>
          <p:nvSpPr>
            <p:cNvPr id="51230" name="Text Box 73"/>
            <p:cNvSpPr txBox="1">
              <a:spLocks noChangeArrowheads="1"/>
            </p:cNvSpPr>
            <p:nvPr/>
          </p:nvSpPr>
          <p:spPr bwMode="auto">
            <a:xfrm>
              <a:off x="134" y="1850"/>
              <a:ext cx="37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a:ea typeface="宋体" pitchFamily="2" charset="-122"/>
                </a:rPr>
                <a:t>第</a:t>
              </a:r>
              <a:r>
                <a:rPr lang="en-US" altLang="zh-CN" b="1">
                  <a:ea typeface="宋体" pitchFamily="2" charset="-122"/>
                </a:rPr>
                <a:t>1</a:t>
              </a:r>
              <a:r>
                <a:rPr lang="zh-CN" altLang="en-US" b="1">
                  <a:ea typeface="宋体" pitchFamily="2" charset="-122"/>
                </a:rPr>
                <a:t>行</a:t>
              </a:r>
            </a:p>
          </p:txBody>
        </p:sp>
        <p:sp>
          <p:nvSpPr>
            <p:cNvPr id="51231" name="AutoShape 74"/>
            <p:cNvSpPr>
              <a:spLocks/>
            </p:cNvSpPr>
            <p:nvPr/>
          </p:nvSpPr>
          <p:spPr bwMode="auto">
            <a:xfrm rot="-5400000">
              <a:off x="848" y="1399"/>
              <a:ext cx="86" cy="722"/>
            </a:xfrm>
            <a:prstGeom prst="leftBrace">
              <a:avLst>
                <a:gd name="adj1" fmla="val 69961"/>
                <a:gd name="adj2" fmla="val 49995"/>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2" name="AutoShape 75"/>
            <p:cNvSpPr>
              <a:spLocks/>
            </p:cNvSpPr>
            <p:nvPr/>
          </p:nvSpPr>
          <p:spPr bwMode="auto">
            <a:xfrm rot="-5400000">
              <a:off x="4665" y="997"/>
              <a:ext cx="112" cy="1544"/>
            </a:xfrm>
            <a:prstGeom prst="leftBrace">
              <a:avLst>
                <a:gd name="adj1" fmla="val 114881"/>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3" name="AutoShape 76"/>
            <p:cNvSpPr>
              <a:spLocks/>
            </p:cNvSpPr>
            <p:nvPr/>
          </p:nvSpPr>
          <p:spPr bwMode="auto">
            <a:xfrm rot="-5400000">
              <a:off x="265" y="1578"/>
              <a:ext cx="112" cy="382"/>
            </a:xfrm>
            <a:prstGeom prst="leftBrace">
              <a:avLst>
                <a:gd name="adj1" fmla="val 28423"/>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4" name="Text Box 77"/>
            <p:cNvSpPr txBox="1">
              <a:spLocks noChangeArrowheads="1"/>
            </p:cNvSpPr>
            <p:nvPr/>
          </p:nvSpPr>
          <p:spPr bwMode="auto">
            <a:xfrm>
              <a:off x="133"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11</a:t>
              </a:r>
              <a:endParaRPr lang="en-US" altLang="zh-CN" sz="2000" b="1">
                <a:ea typeface="宋体" pitchFamily="2" charset="-122"/>
              </a:endParaRPr>
            </a:p>
          </p:txBody>
        </p:sp>
        <p:sp>
          <p:nvSpPr>
            <p:cNvPr id="51235" name="Text Box 78"/>
            <p:cNvSpPr txBox="1">
              <a:spLocks noChangeArrowheads="1"/>
            </p:cNvSpPr>
            <p:nvPr/>
          </p:nvSpPr>
          <p:spPr bwMode="auto">
            <a:xfrm>
              <a:off x="514" y="1433"/>
              <a:ext cx="381"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21</a:t>
              </a:r>
              <a:endParaRPr lang="en-US" altLang="zh-CN" sz="2000" b="1">
                <a:ea typeface="宋体" pitchFamily="2" charset="-122"/>
              </a:endParaRPr>
            </a:p>
          </p:txBody>
        </p:sp>
        <p:sp>
          <p:nvSpPr>
            <p:cNvPr id="51236" name="Text Box 79"/>
            <p:cNvSpPr txBox="1">
              <a:spLocks noChangeArrowheads="1"/>
            </p:cNvSpPr>
            <p:nvPr/>
          </p:nvSpPr>
          <p:spPr bwMode="auto">
            <a:xfrm>
              <a:off x="885"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22</a:t>
              </a:r>
              <a:endParaRPr lang="en-US" altLang="zh-CN" sz="2000" b="1">
                <a:ea typeface="宋体" pitchFamily="2" charset="-122"/>
              </a:endParaRPr>
            </a:p>
          </p:txBody>
        </p:sp>
        <p:sp>
          <p:nvSpPr>
            <p:cNvPr id="51237" name="Text Box 80"/>
            <p:cNvSpPr txBox="1">
              <a:spLocks noChangeArrowheads="1"/>
            </p:cNvSpPr>
            <p:nvPr/>
          </p:nvSpPr>
          <p:spPr bwMode="auto">
            <a:xfrm>
              <a:off x="1265"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31</a:t>
              </a:r>
              <a:endParaRPr lang="en-US" altLang="zh-CN" sz="2000" b="1">
                <a:ea typeface="宋体" pitchFamily="2" charset="-122"/>
              </a:endParaRPr>
            </a:p>
          </p:txBody>
        </p:sp>
        <p:sp>
          <p:nvSpPr>
            <p:cNvPr id="51238" name="Text Box 81"/>
            <p:cNvSpPr txBox="1">
              <a:spLocks noChangeArrowheads="1"/>
            </p:cNvSpPr>
            <p:nvPr/>
          </p:nvSpPr>
          <p:spPr bwMode="auto">
            <a:xfrm>
              <a:off x="1647" y="1433"/>
              <a:ext cx="381"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32</a:t>
              </a:r>
              <a:endParaRPr lang="en-US" altLang="zh-CN" sz="2000" b="1">
                <a:ea typeface="宋体" pitchFamily="2" charset="-122"/>
              </a:endParaRPr>
            </a:p>
          </p:txBody>
        </p:sp>
        <p:sp>
          <p:nvSpPr>
            <p:cNvPr id="51239" name="Text Box 82"/>
            <p:cNvSpPr txBox="1">
              <a:spLocks noChangeArrowheads="1"/>
            </p:cNvSpPr>
            <p:nvPr/>
          </p:nvSpPr>
          <p:spPr bwMode="auto">
            <a:xfrm>
              <a:off x="2026" y="1433"/>
              <a:ext cx="360"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33</a:t>
              </a:r>
              <a:endParaRPr lang="en-US" altLang="zh-CN" sz="2000" b="1">
                <a:ea typeface="宋体" pitchFamily="2" charset="-122"/>
              </a:endParaRPr>
            </a:p>
          </p:txBody>
        </p:sp>
        <p:sp>
          <p:nvSpPr>
            <p:cNvPr id="51240" name="Text Box 83"/>
            <p:cNvSpPr txBox="1">
              <a:spLocks noChangeArrowheads="1"/>
            </p:cNvSpPr>
            <p:nvPr/>
          </p:nvSpPr>
          <p:spPr bwMode="auto">
            <a:xfrm>
              <a:off x="2963"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i="1" baseline="-25000">
                  <a:ea typeface="宋体" pitchFamily="2" charset="-122"/>
                </a:rPr>
                <a:t>ij</a:t>
              </a:r>
              <a:endParaRPr lang="en-US" altLang="zh-CN" sz="2000" b="1">
                <a:ea typeface="宋体" pitchFamily="2" charset="-122"/>
              </a:endParaRPr>
            </a:p>
          </p:txBody>
        </p:sp>
        <p:sp>
          <p:nvSpPr>
            <p:cNvPr id="51241" name="Text Box 84"/>
            <p:cNvSpPr txBox="1">
              <a:spLocks noChangeArrowheads="1"/>
            </p:cNvSpPr>
            <p:nvPr/>
          </p:nvSpPr>
          <p:spPr bwMode="auto">
            <a:xfrm>
              <a:off x="3344" y="1433"/>
              <a:ext cx="588"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i="1">
                  <a:ea typeface="宋体" pitchFamily="2" charset="-122"/>
                </a:rPr>
                <a:t> …</a:t>
              </a:r>
              <a:endParaRPr lang="en-US" altLang="zh-CN" sz="2000" b="1">
                <a:ea typeface="宋体" pitchFamily="2" charset="-122"/>
              </a:endParaRPr>
            </a:p>
          </p:txBody>
        </p:sp>
        <p:sp>
          <p:nvSpPr>
            <p:cNvPr id="51242" name="Text Box 85"/>
            <p:cNvSpPr txBox="1">
              <a:spLocks noChangeArrowheads="1"/>
            </p:cNvSpPr>
            <p:nvPr/>
          </p:nvSpPr>
          <p:spPr bwMode="auto">
            <a:xfrm>
              <a:off x="3932" y="1433"/>
              <a:ext cx="381"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i="1" baseline="-25000">
                  <a:ea typeface="宋体" pitchFamily="2" charset="-122"/>
                </a:rPr>
                <a:t> n,</a:t>
              </a:r>
              <a:r>
                <a:rPr lang="en-US" altLang="zh-CN" sz="2000" b="1" baseline="-25000">
                  <a:ea typeface="宋体" pitchFamily="2" charset="-122"/>
                </a:rPr>
                <a:t>1</a:t>
              </a:r>
              <a:endParaRPr lang="en-US" altLang="zh-CN" sz="2000" b="1">
                <a:ea typeface="宋体" pitchFamily="2" charset="-122"/>
              </a:endParaRPr>
            </a:p>
          </p:txBody>
        </p:sp>
        <p:sp>
          <p:nvSpPr>
            <p:cNvPr id="51243" name="Text Box 86"/>
            <p:cNvSpPr txBox="1">
              <a:spLocks noChangeArrowheads="1"/>
            </p:cNvSpPr>
            <p:nvPr/>
          </p:nvSpPr>
          <p:spPr bwMode="auto">
            <a:xfrm>
              <a:off x="4310"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i="1" baseline="-25000">
                  <a:ea typeface="宋体" pitchFamily="2" charset="-122"/>
                </a:rPr>
                <a:t>n,</a:t>
              </a:r>
              <a:r>
                <a:rPr lang="en-US" altLang="zh-CN" sz="2000" b="1" baseline="-25000">
                  <a:ea typeface="宋体" pitchFamily="2" charset="-122"/>
                </a:rPr>
                <a:t>2</a:t>
              </a:r>
              <a:endParaRPr lang="en-US" altLang="zh-CN" sz="2000" b="1">
                <a:ea typeface="宋体" pitchFamily="2" charset="-122"/>
              </a:endParaRPr>
            </a:p>
          </p:txBody>
        </p:sp>
        <p:sp>
          <p:nvSpPr>
            <p:cNvPr id="51244" name="Text Box 87"/>
            <p:cNvSpPr txBox="1">
              <a:spLocks noChangeArrowheads="1"/>
            </p:cNvSpPr>
            <p:nvPr/>
          </p:nvSpPr>
          <p:spPr bwMode="auto">
            <a:xfrm>
              <a:off x="4699" y="1433"/>
              <a:ext cx="40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i="1">
                  <a:ea typeface="宋体" pitchFamily="2" charset="-122"/>
                </a:rPr>
                <a:t> …</a:t>
              </a:r>
              <a:endParaRPr lang="en-US" altLang="zh-CN" sz="2000" b="1">
                <a:ea typeface="宋体" pitchFamily="2" charset="-122"/>
              </a:endParaRPr>
            </a:p>
          </p:txBody>
        </p:sp>
        <p:sp>
          <p:nvSpPr>
            <p:cNvPr id="51245" name="Text Box 88"/>
            <p:cNvSpPr txBox="1">
              <a:spLocks noChangeArrowheads="1"/>
            </p:cNvSpPr>
            <p:nvPr/>
          </p:nvSpPr>
          <p:spPr bwMode="auto">
            <a:xfrm>
              <a:off x="5101" y="1433"/>
              <a:ext cx="423" cy="272"/>
            </a:xfrm>
            <a:prstGeom prst="rect">
              <a:avLst/>
            </a:prstGeom>
            <a:solidFill>
              <a:schemeClr val="hlink"/>
            </a:solidFill>
            <a:ln w="28575">
              <a:solidFill>
                <a:schemeClr val="accent1"/>
              </a:solidFill>
              <a:miter lim="800000"/>
              <a:headEnd/>
              <a:tailEnd/>
            </a:ln>
          </p:spPr>
          <p:txBody>
            <a:bodyPr lIns="1440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a</a:t>
              </a:r>
              <a:r>
                <a:rPr lang="en-US" altLang="zh-CN" sz="2000" b="1" i="1" baseline="-25000">
                  <a:ea typeface="宋体" pitchFamily="2" charset="-122"/>
                </a:rPr>
                <a:t>n</a:t>
              </a:r>
              <a:r>
                <a:rPr lang="en-US" altLang="zh-CN" sz="2000" b="1" baseline="-25000">
                  <a:ea typeface="宋体" pitchFamily="2" charset="-122"/>
                </a:rPr>
                <a:t>,</a:t>
              </a:r>
              <a:r>
                <a:rPr lang="en-US" altLang="zh-CN" sz="2000" b="1" i="1" baseline="-25000">
                  <a:ea typeface="宋体" pitchFamily="2" charset="-122"/>
                </a:rPr>
                <a:t>n</a:t>
              </a:r>
              <a:endParaRPr lang="en-US" altLang="zh-CN" sz="2000" b="1">
                <a:ea typeface="宋体" pitchFamily="2" charset="-122"/>
              </a:endParaRPr>
            </a:p>
          </p:txBody>
        </p:sp>
        <p:sp>
          <p:nvSpPr>
            <p:cNvPr id="51246" name="Text Box 89"/>
            <p:cNvSpPr txBox="1">
              <a:spLocks noChangeArrowheads="1"/>
            </p:cNvSpPr>
            <p:nvPr/>
          </p:nvSpPr>
          <p:spPr bwMode="auto">
            <a:xfrm>
              <a:off x="2388" y="1433"/>
              <a:ext cx="577"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i="1">
                  <a:ea typeface="宋体" pitchFamily="2" charset="-122"/>
                </a:rPr>
                <a:t>    …</a:t>
              </a:r>
              <a:endParaRPr lang="en-US" altLang="zh-CN" sz="2000" b="1">
                <a:ea typeface="宋体" pitchFamily="2" charset="-122"/>
              </a:endParaRPr>
            </a:p>
            <a:p>
              <a:pPr algn="just"/>
              <a:endParaRPr lang="en-US" altLang="zh-CN" sz="2000" b="1">
                <a:ea typeface="宋体" pitchFamily="2" charset="-122"/>
              </a:endParaRPr>
            </a:p>
          </p:txBody>
        </p:sp>
        <p:sp>
          <p:nvSpPr>
            <p:cNvPr id="51247" name="AutoShape 90"/>
            <p:cNvSpPr>
              <a:spLocks/>
            </p:cNvSpPr>
            <p:nvPr/>
          </p:nvSpPr>
          <p:spPr bwMode="auto">
            <a:xfrm rot="-5400000">
              <a:off x="1773" y="1223"/>
              <a:ext cx="112" cy="1091"/>
            </a:xfrm>
            <a:prstGeom prst="leftBrace">
              <a:avLst>
                <a:gd name="adj1" fmla="val 81176"/>
                <a:gd name="adj2" fmla="val 49995"/>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8" name="Text Box 91"/>
            <p:cNvSpPr txBox="1">
              <a:spLocks noChangeArrowheads="1"/>
            </p:cNvSpPr>
            <p:nvPr/>
          </p:nvSpPr>
          <p:spPr bwMode="auto">
            <a:xfrm>
              <a:off x="1634" y="1840"/>
              <a:ext cx="41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a:ea typeface="宋体" pitchFamily="2" charset="-122"/>
                </a:rPr>
                <a:t>第</a:t>
              </a:r>
              <a:r>
                <a:rPr lang="en-US" altLang="zh-CN" b="1">
                  <a:ea typeface="宋体" pitchFamily="2" charset="-122"/>
                </a:rPr>
                <a:t>3</a:t>
              </a:r>
              <a:r>
                <a:rPr lang="zh-CN" altLang="en-US" b="1">
                  <a:ea typeface="宋体" pitchFamily="2" charset="-122"/>
                </a:rPr>
                <a:t>行</a:t>
              </a:r>
            </a:p>
          </p:txBody>
        </p:sp>
        <p:sp>
          <p:nvSpPr>
            <p:cNvPr id="51249" name="Text Box 92"/>
            <p:cNvSpPr txBox="1">
              <a:spLocks noChangeArrowheads="1"/>
            </p:cNvSpPr>
            <p:nvPr/>
          </p:nvSpPr>
          <p:spPr bwMode="auto">
            <a:xfrm>
              <a:off x="316" y="1168"/>
              <a:ext cx="528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b="1">
                  <a:ea typeface="宋体" pitchFamily="2" charset="-122"/>
                </a:rPr>
                <a:t>0       1          2          3       4         5                      </a:t>
              </a:r>
              <a:r>
                <a:rPr lang="en-US" altLang="zh-CN" sz="2000" b="1">
                  <a:solidFill>
                    <a:srgbClr val="FF3300"/>
                  </a:solidFill>
                  <a:ea typeface="宋体" pitchFamily="2" charset="-122"/>
                </a:rPr>
                <a:t>k</a:t>
              </a:r>
              <a:r>
                <a:rPr lang="en-US" altLang="zh-CN" b="1">
                  <a:ea typeface="宋体" pitchFamily="2" charset="-122"/>
                </a:rPr>
                <a:t>                                                n(n+1)/2-1</a:t>
              </a:r>
            </a:p>
          </p:txBody>
        </p:sp>
      </p:grpSp>
      <p:grpSp>
        <p:nvGrpSpPr>
          <p:cNvPr id="51222" name="组合 5"/>
          <p:cNvGrpSpPr>
            <a:grpSpLocks/>
          </p:cNvGrpSpPr>
          <p:nvPr/>
        </p:nvGrpSpPr>
        <p:grpSpPr bwMode="auto">
          <a:xfrm>
            <a:off x="3276600" y="4430713"/>
            <a:ext cx="5832030" cy="2232025"/>
            <a:chOff x="3276599" y="4430542"/>
            <a:chExt cx="5903913" cy="2232025"/>
          </a:xfrm>
        </p:grpSpPr>
        <p:sp>
          <p:nvSpPr>
            <p:cNvPr id="300035" name="Text Box 3"/>
            <p:cNvSpPr txBox="1">
              <a:spLocks noRot="1" noChangeAspect="1" noMove="1" noResize="1" noEditPoints="1" noAdjustHandles="1" noChangeArrowheads="1" noChangeShapeType="1" noTextEdit="1"/>
            </p:cNvSpPr>
            <p:nvPr/>
          </p:nvSpPr>
          <p:spPr bwMode="auto">
            <a:xfrm>
              <a:off x="3276599" y="4430542"/>
              <a:ext cx="5903913" cy="2232025"/>
            </a:xfrm>
            <a:prstGeom prst="rect">
              <a:avLst/>
            </a:prstGeom>
            <a:blipFill rotWithShape="1">
              <a:blip r:embed="rId3"/>
              <a:stretch>
                <a:fillRect l="-2474" t="-2989" b="-543"/>
              </a:stretch>
            </a:blipFill>
            <a:ln w="9525">
              <a:solidFill>
                <a:srgbClr val="000000"/>
              </a:solidFill>
              <a:prstDash val="dashDot"/>
              <a:miter lim="800000"/>
              <a:headEnd/>
              <a:tailEnd/>
            </a:ln>
            <a:extLst/>
          </p:spPr>
          <p:txBody>
            <a:bodyPr/>
            <a:lstStyle/>
            <a:p>
              <a:pPr>
                <a:defRPr/>
              </a:pPr>
              <a:r>
                <a:rPr lang="zh-CN" altLang="en-US">
                  <a:noFill/>
                </a:rPr>
                <a:t> </a:t>
              </a:r>
            </a:p>
          </p:txBody>
        </p:sp>
        <p:sp>
          <p:nvSpPr>
            <p:cNvPr id="51224" name="TextBox 3"/>
            <p:cNvSpPr txBox="1">
              <a:spLocks noChangeArrowheads="1"/>
            </p:cNvSpPr>
            <p:nvPr/>
          </p:nvSpPr>
          <p:spPr bwMode="auto">
            <a:xfrm>
              <a:off x="6650036" y="4942969"/>
              <a:ext cx="1447802"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endParaRPr lang="zh-CN" altLang="en-US" sz="3600" b="1"/>
            </a:p>
          </p:txBody>
        </p:sp>
        <p:graphicFrame>
          <p:nvGraphicFramePr>
            <p:cNvPr id="51225" name="对象 1"/>
            <p:cNvGraphicFramePr>
              <a:graphicFrameLocks noChangeAspect="1"/>
            </p:cNvGraphicFramePr>
            <p:nvPr/>
          </p:nvGraphicFramePr>
          <p:xfrm>
            <a:off x="6722648" y="4918900"/>
            <a:ext cx="1174022" cy="568599"/>
          </p:xfrm>
          <a:graphic>
            <a:graphicData uri="http://schemas.openxmlformats.org/presentationml/2006/ole">
              <mc:AlternateContent xmlns:mc="http://schemas.openxmlformats.org/markup-compatibility/2006">
                <mc:Choice xmlns:v="urn:schemas-microsoft-com:vml" Requires="v">
                  <p:oleObj spid="_x0000_s51313" name="Equation" r:id="rId4" imgW="812447" imgH="393529" progId="Equation.DSMT4">
                    <p:embed/>
                  </p:oleObj>
                </mc:Choice>
                <mc:Fallback>
                  <p:oleObj name="Equation" r:id="rId4" imgW="812447" imgH="393529"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2648" y="4918900"/>
                          <a:ext cx="1174022" cy="568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7226299" y="5960892"/>
              <a:ext cx="1819275" cy="647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51227" name="对象 2"/>
            <p:cNvGraphicFramePr>
              <a:graphicFrameLocks noChangeAspect="1"/>
            </p:cNvGraphicFramePr>
            <p:nvPr/>
          </p:nvGraphicFramePr>
          <p:xfrm>
            <a:off x="7212409" y="6040256"/>
            <a:ext cx="1449388" cy="568325"/>
          </p:xfrm>
          <a:graphic>
            <a:graphicData uri="http://schemas.openxmlformats.org/presentationml/2006/ole">
              <mc:AlternateContent xmlns:mc="http://schemas.openxmlformats.org/markup-compatibility/2006">
                <mc:Choice xmlns:v="urn:schemas-microsoft-com:vml" Requires="v">
                  <p:oleObj spid="_x0000_s51314" name="Equation" r:id="rId6" imgW="1002865" imgH="393529" progId="Equation.DSMT4">
                    <p:embed/>
                  </p:oleObj>
                </mc:Choice>
                <mc:Fallback>
                  <p:oleObj name="Equation" r:id="rId6" imgW="1002865" imgH="393529"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2409" y="6040256"/>
                          <a:ext cx="144938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50825" y="2133600"/>
            <a:ext cx="8393113"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spcBef>
                <a:spcPct val="50000"/>
              </a:spcBef>
            </a:pPr>
            <a:r>
              <a:rPr lang="zh-CN" altLang="en-US" sz="2800" b="1">
                <a:ea typeface="宋体" pitchFamily="2" charset="-122"/>
              </a:rPr>
              <a:t>对于下三角中的元素</a:t>
            </a:r>
            <a:r>
              <a:rPr lang="en-US" altLang="zh-CN" sz="2800" b="1" i="1">
                <a:ea typeface="宋体" pitchFamily="2" charset="-122"/>
              </a:rPr>
              <a:t>a</a:t>
            </a:r>
            <a:r>
              <a:rPr lang="en-US" altLang="zh-CN" sz="2800" b="1" i="1" baseline="-30000">
                <a:ea typeface="宋体" pitchFamily="2" charset="-122"/>
              </a:rPr>
              <a:t>ij</a:t>
            </a:r>
            <a:r>
              <a:rPr lang="zh-CN" altLang="en-US" sz="2800" b="1">
                <a:ea typeface="宋体" pitchFamily="2" charset="-122"/>
              </a:rPr>
              <a:t>（</a:t>
            </a:r>
            <a:r>
              <a:rPr lang="en-US" altLang="zh-CN" sz="2800" b="1" i="1">
                <a:ea typeface="宋体" pitchFamily="2" charset="-122"/>
              </a:rPr>
              <a:t>i </a:t>
            </a:r>
            <a:r>
              <a:rPr lang="en-US" altLang="zh-CN" sz="2800" b="1">
                <a:latin typeface="宋体" pitchFamily="2" charset="-122"/>
                <a:ea typeface="宋体" pitchFamily="2" charset="-122"/>
              </a:rPr>
              <a:t>≥</a:t>
            </a:r>
            <a:r>
              <a:rPr lang="en-US" altLang="zh-CN" sz="2800" b="1" i="1">
                <a:ea typeface="宋体" pitchFamily="2" charset="-122"/>
              </a:rPr>
              <a:t>j</a:t>
            </a:r>
            <a:r>
              <a:rPr lang="zh-CN" altLang="en-US" sz="2800" b="1">
                <a:ea typeface="宋体" pitchFamily="2" charset="-122"/>
              </a:rPr>
              <a:t>），在数组</a:t>
            </a:r>
            <a:r>
              <a:rPr lang="en-US" altLang="zh-CN" sz="2800" b="1">
                <a:ea typeface="宋体" pitchFamily="2" charset="-122"/>
              </a:rPr>
              <a:t>SA</a:t>
            </a:r>
            <a:r>
              <a:rPr lang="zh-CN" altLang="en-US" sz="2800" b="1">
                <a:ea typeface="宋体" pitchFamily="2" charset="-122"/>
              </a:rPr>
              <a:t>中的下标</a:t>
            </a:r>
            <a:r>
              <a:rPr lang="en-US" altLang="zh-CN" sz="2800" b="1" i="1">
                <a:ea typeface="宋体" pitchFamily="2" charset="-122"/>
              </a:rPr>
              <a:t>k</a:t>
            </a:r>
            <a:r>
              <a:rPr lang="zh-CN" altLang="en-US" sz="2800" b="1">
                <a:ea typeface="宋体" pitchFamily="2" charset="-122"/>
              </a:rPr>
              <a:t>与</a:t>
            </a:r>
            <a:r>
              <a:rPr lang="en-US" altLang="zh-CN" sz="2800" b="1" i="1">
                <a:ea typeface="宋体" pitchFamily="2" charset="-122"/>
              </a:rPr>
              <a:t>i</a:t>
            </a:r>
            <a:r>
              <a:rPr lang="zh-CN" altLang="en-US" sz="2800" b="1">
                <a:ea typeface="宋体" pitchFamily="2" charset="-122"/>
              </a:rPr>
              <a:t>、</a:t>
            </a:r>
            <a:r>
              <a:rPr lang="en-US" altLang="zh-CN" sz="2800" b="1" i="1">
                <a:ea typeface="宋体" pitchFamily="2" charset="-122"/>
              </a:rPr>
              <a:t>j</a:t>
            </a:r>
            <a:r>
              <a:rPr lang="zh-CN" altLang="en-US" sz="2800" b="1">
                <a:ea typeface="宋体" pitchFamily="2" charset="-122"/>
              </a:rPr>
              <a:t>的关系为：</a:t>
            </a:r>
            <a:r>
              <a:rPr lang="en-US" altLang="zh-CN" sz="2800" b="1" i="1">
                <a:solidFill>
                  <a:srgbClr val="800000"/>
                </a:solidFill>
                <a:ea typeface="宋体" pitchFamily="2" charset="-122"/>
              </a:rPr>
              <a:t>k</a:t>
            </a:r>
            <a:r>
              <a:rPr lang="zh-CN" altLang="en-US" sz="2800" b="1">
                <a:solidFill>
                  <a:srgbClr val="800000"/>
                </a:solidFill>
                <a:ea typeface="宋体" pitchFamily="2" charset="-122"/>
              </a:rPr>
              <a:t>＝</a:t>
            </a:r>
            <a:r>
              <a:rPr lang="en-US" altLang="zh-CN" sz="2800" b="1" i="1">
                <a:solidFill>
                  <a:srgbClr val="800000"/>
                </a:solidFill>
                <a:ea typeface="宋体" pitchFamily="2" charset="-122"/>
              </a:rPr>
              <a:t>i</a:t>
            </a:r>
            <a:r>
              <a:rPr lang="en-US" altLang="zh-CN" sz="2800" b="1">
                <a:solidFill>
                  <a:srgbClr val="800000"/>
                </a:solidFill>
                <a:ea typeface="宋体" pitchFamily="2" charset="-122"/>
              </a:rPr>
              <a:t>×(</a:t>
            </a:r>
            <a:r>
              <a:rPr lang="en-US" altLang="zh-CN" sz="2800" b="1" i="1">
                <a:solidFill>
                  <a:srgbClr val="800000"/>
                </a:solidFill>
                <a:ea typeface="宋体" pitchFamily="2" charset="-122"/>
              </a:rPr>
              <a:t>i</a:t>
            </a:r>
            <a:r>
              <a:rPr lang="zh-CN" altLang="en-US" sz="2800" b="1">
                <a:solidFill>
                  <a:srgbClr val="800000"/>
                </a:solidFill>
                <a:ea typeface="宋体" pitchFamily="2" charset="-122"/>
              </a:rPr>
              <a:t> －</a:t>
            </a:r>
            <a:r>
              <a:rPr lang="en-US" altLang="zh-CN" sz="2800" b="1">
                <a:solidFill>
                  <a:srgbClr val="800000"/>
                </a:solidFill>
                <a:ea typeface="宋体" pitchFamily="2" charset="-122"/>
              </a:rPr>
              <a:t>1)/2</a:t>
            </a:r>
            <a:r>
              <a:rPr lang="zh-CN" altLang="en-US" sz="2800" b="1">
                <a:solidFill>
                  <a:srgbClr val="800000"/>
                </a:solidFill>
                <a:ea typeface="宋体" pitchFamily="2" charset="-122"/>
              </a:rPr>
              <a:t>＋</a:t>
            </a:r>
            <a:r>
              <a:rPr lang="en-US" altLang="zh-CN" sz="2800" b="1" i="1">
                <a:solidFill>
                  <a:srgbClr val="800000"/>
                </a:solidFill>
                <a:ea typeface="宋体" pitchFamily="2" charset="-122"/>
              </a:rPr>
              <a:t>j</a:t>
            </a:r>
            <a:r>
              <a:rPr lang="zh-CN" altLang="en-US" sz="2800" b="1">
                <a:solidFill>
                  <a:srgbClr val="800000"/>
                </a:solidFill>
                <a:ea typeface="宋体" pitchFamily="2" charset="-122"/>
              </a:rPr>
              <a:t>－</a:t>
            </a:r>
            <a:r>
              <a:rPr lang="en-US" altLang="zh-CN" sz="2800" b="1">
                <a:solidFill>
                  <a:srgbClr val="800000"/>
                </a:solidFill>
                <a:ea typeface="宋体" pitchFamily="2" charset="-122"/>
              </a:rPr>
              <a:t>1</a:t>
            </a:r>
            <a:r>
              <a:rPr lang="en-US" altLang="zh-CN" sz="2800" b="1" i="1">
                <a:solidFill>
                  <a:srgbClr val="FF3300"/>
                </a:solidFill>
                <a:ea typeface="宋体" pitchFamily="2" charset="-122"/>
              </a:rPr>
              <a:t> </a:t>
            </a:r>
            <a:r>
              <a:rPr lang="zh-CN" altLang="en-US" sz="2800" b="1">
                <a:ea typeface="宋体" pitchFamily="2" charset="-122"/>
              </a:rPr>
              <a:t>。</a:t>
            </a:r>
          </a:p>
          <a:p>
            <a:pPr eaLnBrk="1" hangingPunct="1">
              <a:lnSpc>
                <a:spcPct val="120000"/>
              </a:lnSpc>
              <a:spcBef>
                <a:spcPct val="50000"/>
              </a:spcBef>
            </a:pPr>
            <a:r>
              <a:rPr lang="zh-CN" altLang="en-US" sz="2800" b="1">
                <a:ea typeface="宋体" pitchFamily="2" charset="-122"/>
              </a:rPr>
              <a:t>上三角中的元素</a:t>
            </a:r>
            <a:r>
              <a:rPr lang="en-US" altLang="zh-CN" sz="2800" b="1" i="1">
                <a:ea typeface="宋体" pitchFamily="2" charset="-122"/>
              </a:rPr>
              <a:t>a</a:t>
            </a:r>
            <a:r>
              <a:rPr lang="en-US" altLang="zh-CN" sz="2800" b="1" i="1" baseline="-30000">
                <a:ea typeface="宋体" pitchFamily="2" charset="-122"/>
              </a:rPr>
              <a:t>ij</a:t>
            </a:r>
            <a:r>
              <a:rPr lang="zh-CN" altLang="en-US" sz="2800" b="1">
                <a:ea typeface="宋体" pitchFamily="2" charset="-122"/>
              </a:rPr>
              <a:t>（</a:t>
            </a:r>
            <a:r>
              <a:rPr lang="en-US" altLang="zh-CN" sz="2800" b="1" i="1">
                <a:ea typeface="宋体" pitchFamily="2" charset="-122"/>
              </a:rPr>
              <a:t>i</a:t>
            </a:r>
            <a:r>
              <a:rPr lang="zh-CN" altLang="en-US" sz="2800" b="1">
                <a:ea typeface="宋体" pitchFamily="2" charset="-122"/>
              </a:rPr>
              <a:t>＜</a:t>
            </a:r>
            <a:r>
              <a:rPr lang="en-US" altLang="zh-CN" sz="2800" b="1" i="1">
                <a:ea typeface="宋体" pitchFamily="2" charset="-122"/>
              </a:rPr>
              <a:t>j</a:t>
            </a:r>
            <a:r>
              <a:rPr lang="zh-CN" altLang="en-US" sz="2800" b="1">
                <a:ea typeface="宋体" pitchFamily="2" charset="-122"/>
              </a:rPr>
              <a:t>），因为</a:t>
            </a:r>
            <a:r>
              <a:rPr lang="en-US" altLang="zh-CN" sz="2800" b="1" i="1">
                <a:ea typeface="宋体" pitchFamily="2" charset="-122"/>
              </a:rPr>
              <a:t>a</a:t>
            </a:r>
            <a:r>
              <a:rPr lang="en-US" altLang="zh-CN" sz="2800" b="1" i="1" baseline="-30000">
                <a:ea typeface="宋体" pitchFamily="2" charset="-122"/>
              </a:rPr>
              <a:t>ij</a:t>
            </a:r>
            <a:r>
              <a:rPr lang="zh-CN" altLang="en-US" sz="2800" b="1">
                <a:ea typeface="宋体" pitchFamily="2" charset="-122"/>
              </a:rPr>
              <a:t>＝</a:t>
            </a:r>
            <a:r>
              <a:rPr lang="en-US" altLang="zh-CN" sz="2800" b="1" i="1">
                <a:ea typeface="宋体" pitchFamily="2" charset="-122"/>
              </a:rPr>
              <a:t>a</a:t>
            </a:r>
            <a:r>
              <a:rPr lang="en-US" altLang="zh-CN" sz="2800" b="1" i="1" baseline="-30000">
                <a:ea typeface="宋体" pitchFamily="2" charset="-122"/>
              </a:rPr>
              <a:t>ji</a:t>
            </a:r>
            <a:r>
              <a:rPr lang="zh-CN" altLang="en-US" sz="2800" b="1">
                <a:ea typeface="宋体" pitchFamily="2" charset="-122"/>
              </a:rPr>
              <a:t>，则访问和它对应的元素</a:t>
            </a:r>
            <a:r>
              <a:rPr lang="en-US" altLang="zh-CN" sz="2800" b="1" i="1">
                <a:ea typeface="宋体" pitchFamily="2" charset="-122"/>
              </a:rPr>
              <a:t>a</a:t>
            </a:r>
            <a:r>
              <a:rPr lang="en-US" altLang="zh-CN" sz="2800" b="1" i="1" baseline="-30000">
                <a:ea typeface="宋体" pitchFamily="2" charset="-122"/>
              </a:rPr>
              <a:t>ji</a:t>
            </a:r>
            <a:r>
              <a:rPr lang="zh-CN" altLang="en-US" sz="2800" b="1">
                <a:ea typeface="宋体" pitchFamily="2" charset="-122"/>
              </a:rPr>
              <a:t>即可，即：</a:t>
            </a:r>
            <a:r>
              <a:rPr lang="en-US" altLang="zh-CN" sz="2800" b="1" i="1">
                <a:solidFill>
                  <a:srgbClr val="800000"/>
                </a:solidFill>
                <a:ea typeface="宋体" pitchFamily="2" charset="-122"/>
              </a:rPr>
              <a:t>k</a:t>
            </a:r>
            <a:r>
              <a:rPr lang="zh-CN" altLang="en-US" sz="2800" b="1">
                <a:solidFill>
                  <a:srgbClr val="800000"/>
                </a:solidFill>
                <a:ea typeface="宋体" pitchFamily="2" charset="-122"/>
              </a:rPr>
              <a:t>＝</a:t>
            </a:r>
            <a:r>
              <a:rPr lang="en-US" altLang="zh-CN" sz="2800" b="1" i="1">
                <a:solidFill>
                  <a:srgbClr val="800000"/>
                </a:solidFill>
                <a:ea typeface="宋体" pitchFamily="2" charset="-122"/>
              </a:rPr>
              <a:t>j</a:t>
            </a:r>
            <a:r>
              <a:rPr lang="en-US" altLang="zh-CN" sz="2800" b="1">
                <a:solidFill>
                  <a:srgbClr val="800000"/>
                </a:solidFill>
                <a:ea typeface="宋体" pitchFamily="2" charset="-122"/>
              </a:rPr>
              <a:t>×</a:t>
            </a:r>
            <a:r>
              <a:rPr lang="en-US" altLang="zh-CN" sz="2800" b="1">
                <a:solidFill>
                  <a:srgbClr val="800000"/>
                </a:solidFill>
                <a:ea typeface="宋体" pitchFamily="2" charset="-122"/>
                <a:cs typeface="Times New Roman" pitchFamily="18" charset="0"/>
              </a:rPr>
              <a:t>(</a:t>
            </a:r>
            <a:r>
              <a:rPr lang="en-US" altLang="zh-CN" sz="2800" b="1" i="1">
                <a:solidFill>
                  <a:srgbClr val="800000"/>
                </a:solidFill>
                <a:ea typeface="宋体" pitchFamily="2" charset="-122"/>
              </a:rPr>
              <a:t>j</a:t>
            </a:r>
            <a:r>
              <a:rPr lang="zh-CN" altLang="en-US" sz="2800" b="1">
                <a:solidFill>
                  <a:srgbClr val="800000"/>
                </a:solidFill>
                <a:ea typeface="宋体" pitchFamily="2" charset="-122"/>
              </a:rPr>
              <a:t> － </a:t>
            </a:r>
            <a:r>
              <a:rPr lang="en-US" altLang="zh-CN" sz="2800" b="1">
                <a:solidFill>
                  <a:srgbClr val="800000"/>
                </a:solidFill>
                <a:ea typeface="宋体" pitchFamily="2" charset="-122"/>
              </a:rPr>
              <a:t>1)/2</a:t>
            </a:r>
            <a:r>
              <a:rPr lang="zh-CN" altLang="en-US" sz="2800" b="1">
                <a:solidFill>
                  <a:srgbClr val="800000"/>
                </a:solidFill>
                <a:ea typeface="宋体" pitchFamily="2" charset="-122"/>
              </a:rPr>
              <a:t>＋</a:t>
            </a:r>
            <a:r>
              <a:rPr lang="en-US" altLang="zh-CN" sz="2800" b="1" i="1">
                <a:solidFill>
                  <a:srgbClr val="800000"/>
                </a:solidFill>
                <a:ea typeface="宋体" pitchFamily="2" charset="-122"/>
              </a:rPr>
              <a:t>i </a:t>
            </a:r>
            <a:r>
              <a:rPr lang="zh-CN" altLang="en-US" sz="2800" b="1">
                <a:solidFill>
                  <a:srgbClr val="800000"/>
                </a:solidFill>
                <a:ea typeface="宋体" pitchFamily="2" charset="-122"/>
              </a:rPr>
              <a:t>－</a:t>
            </a:r>
            <a:r>
              <a:rPr lang="en-US" altLang="zh-CN" sz="2800" b="1">
                <a:solidFill>
                  <a:srgbClr val="800000"/>
                </a:solidFill>
                <a:ea typeface="宋体" pitchFamily="2" charset="-122"/>
              </a:rPr>
              <a:t>1</a:t>
            </a:r>
            <a:r>
              <a:rPr lang="en-US" altLang="zh-CN" sz="2800" b="1">
                <a:ea typeface="宋体" pitchFamily="2" charset="-122"/>
              </a:rPr>
              <a:t> </a:t>
            </a:r>
            <a:r>
              <a:rPr lang="zh-CN" altLang="en-US" sz="2800" b="1">
                <a:ea typeface="宋体" pitchFamily="2" charset="-122"/>
              </a:rPr>
              <a:t>。</a:t>
            </a:r>
          </a:p>
        </p:txBody>
      </p:sp>
      <p:graphicFrame>
        <p:nvGraphicFramePr>
          <p:cNvPr id="52227" name="Object 28"/>
          <p:cNvGraphicFramePr>
            <a:graphicFrameLocks noChangeAspect="1"/>
          </p:cNvGraphicFramePr>
          <p:nvPr/>
        </p:nvGraphicFramePr>
        <p:xfrm>
          <a:off x="1927225" y="4797425"/>
          <a:ext cx="3898900" cy="1774825"/>
        </p:xfrm>
        <a:graphic>
          <a:graphicData uri="http://schemas.openxmlformats.org/presentationml/2006/ole">
            <mc:AlternateContent xmlns:mc="http://schemas.openxmlformats.org/markup-compatibility/2006">
              <mc:Choice xmlns:v="urn:schemas-microsoft-com:vml" Requires="v">
                <p:oleObj spid="_x0000_s52260" name="Equation" r:id="rId3" imgW="1841500" imgH="838200" progId="Equation.DSMT4">
                  <p:embed/>
                </p:oleObj>
              </mc:Choice>
              <mc:Fallback>
                <p:oleObj name="Equation" r:id="rId3" imgW="1841500" imgH="83820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4797425"/>
                        <a:ext cx="38989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2228" name="Group 29"/>
          <p:cNvGrpSpPr>
            <a:grpSpLocks/>
          </p:cNvGrpSpPr>
          <p:nvPr/>
        </p:nvGrpSpPr>
        <p:grpSpPr bwMode="auto">
          <a:xfrm>
            <a:off x="206375" y="188913"/>
            <a:ext cx="8686800" cy="1497012"/>
            <a:chOff x="130" y="1168"/>
            <a:chExt cx="5472" cy="943"/>
          </a:xfrm>
        </p:grpSpPr>
        <p:sp>
          <p:nvSpPr>
            <p:cNvPr id="52229" name="Text Box 30"/>
            <p:cNvSpPr txBox="1">
              <a:spLocks noChangeArrowheads="1"/>
            </p:cNvSpPr>
            <p:nvPr/>
          </p:nvSpPr>
          <p:spPr bwMode="auto">
            <a:xfrm>
              <a:off x="707" y="1840"/>
              <a:ext cx="47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a:ea typeface="宋体" pitchFamily="2" charset="-122"/>
                </a:rPr>
                <a:t>第</a:t>
              </a:r>
              <a:r>
                <a:rPr lang="en-US" altLang="zh-CN" b="1">
                  <a:ea typeface="宋体" pitchFamily="2" charset="-122"/>
                </a:rPr>
                <a:t>2</a:t>
              </a:r>
              <a:r>
                <a:rPr lang="zh-CN" altLang="en-US" b="1">
                  <a:ea typeface="宋体" pitchFamily="2" charset="-122"/>
                </a:rPr>
                <a:t>行</a:t>
              </a:r>
            </a:p>
          </p:txBody>
        </p:sp>
        <p:sp>
          <p:nvSpPr>
            <p:cNvPr id="52230" name="Text Box 31"/>
            <p:cNvSpPr txBox="1">
              <a:spLocks noChangeArrowheads="1"/>
            </p:cNvSpPr>
            <p:nvPr/>
          </p:nvSpPr>
          <p:spPr bwMode="auto">
            <a:xfrm>
              <a:off x="4496" y="1836"/>
              <a:ext cx="593"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a:ea typeface="宋体" pitchFamily="2" charset="-122"/>
                </a:rPr>
                <a:t>第</a:t>
              </a:r>
              <a:r>
                <a:rPr lang="en-US" altLang="zh-CN" b="1">
                  <a:ea typeface="宋体" pitchFamily="2" charset="-122"/>
                </a:rPr>
                <a:t>n</a:t>
              </a:r>
              <a:r>
                <a:rPr lang="zh-CN" altLang="en-US" b="1">
                  <a:ea typeface="宋体" pitchFamily="2" charset="-122"/>
                </a:rPr>
                <a:t>行</a:t>
              </a:r>
            </a:p>
          </p:txBody>
        </p:sp>
        <p:sp>
          <p:nvSpPr>
            <p:cNvPr id="52231" name="Text Box 32"/>
            <p:cNvSpPr txBox="1">
              <a:spLocks noChangeArrowheads="1"/>
            </p:cNvSpPr>
            <p:nvPr/>
          </p:nvSpPr>
          <p:spPr bwMode="auto">
            <a:xfrm>
              <a:off x="134" y="1850"/>
              <a:ext cx="37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a:ea typeface="宋体" pitchFamily="2" charset="-122"/>
                </a:rPr>
                <a:t>第</a:t>
              </a:r>
              <a:r>
                <a:rPr lang="en-US" altLang="zh-CN" b="1">
                  <a:ea typeface="宋体" pitchFamily="2" charset="-122"/>
                </a:rPr>
                <a:t>1</a:t>
              </a:r>
              <a:r>
                <a:rPr lang="zh-CN" altLang="en-US" b="1">
                  <a:ea typeface="宋体" pitchFamily="2" charset="-122"/>
                </a:rPr>
                <a:t>行</a:t>
              </a:r>
            </a:p>
          </p:txBody>
        </p:sp>
        <p:sp>
          <p:nvSpPr>
            <p:cNvPr id="52232" name="AutoShape 33"/>
            <p:cNvSpPr>
              <a:spLocks/>
            </p:cNvSpPr>
            <p:nvPr/>
          </p:nvSpPr>
          <p:spPr bwMode="auto">
            <a:xfrm rot="-5400000">
              <a:off x="848" y="1399"/>
              <a:ext cx="86" cy="722"/>
            </a:xfrm>
            <a:prstGeom prst="leftBrace">
              <a:avLst>
                <a:gd name="adj1" fmla="val 69961"/>
                <a:gd name="adj2" fmla="val 49995"/>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AutoShape 34"/>
            <p:cNvSpPr>
              <a:spLocks/>
            </p:cNvSpPr>
            <p:nvPr/>
          </p:nvSpPr>
          <p:spPr bwMode="auto">
            <a:xfrm rot="-5400000">
              <a:off x="4665" y="997"/>
              <a:ext cx="112" cy="1544"/>
            </a:xfrm>
            <a:prstGeom prst="leftBrace">
              <a:avLst>
                <a:gd name="adj1" fmla="val 114881"/>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AutoShape 35"/>
            <p:cNvSpPr>
              <a:spLocks/>
            </p:cNvSpPr>
            <p:nvPr/>
          </p:nvSpPr>
          <p:spPr bwMode="auto">
            <a:xfrm rot="-5400000">
              <a:off x="265" y="1578"/>
              <a:ext cx="112" cy="382"/>
            </a:xfrm>
            <a:prstGeom prst="leftBrace">
              <a:avLst>
                <a:gd name="adj1" fmla="val 28423"/>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Text Box 36"/>
            <p:cNvSpPr txBox="1">
              <a:spLocks noChangeArrowheads="1"/>
            </p:cNvSpPr>
            <p:nvPr/>
          </p:nvSpPr>
          <p:spPr bwMode="auto">
            <a:xfrm>
              <a:off x="133"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11</a:t>
              </a:r>
              <a:endParaRPr lang="en-US" altLang="zh-CN" sz="2000" b="1">
                <a:ea typeface="宋体" pitchFamily="2" charset="-122"/>
              </a:endParaRPr>
            </a:p>
          </p:txBody>
        </p:sp>
        <p:sp>
          <p:nvSpPr>
            <p:cNvPr id="52236" name="Text Box 37"/>
            <p:cNvSpPr txBox="1">
              <a:spLocks noChangeArrowheads="1"/>
            </p:cNvSpPr>
            <p:nvPr/>
          </p:nvSpPr>
          <p:spPr bwMode="auto">
            <a:xfrm>
              <a:off x="514" y="1433"/>
              <a:ext cx="381"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21</a:t>
              </a:r>
              <a:endParaRPr lang="en-US" altLang="zh-CN" sz="2000" b="1">
                <a:ea typeface="宋体" pitchFamily="2" charset="-122"/>
              </a:endParaRPr>
            </a:p>
          </p:txBody>
        </p:sp>
        <p:sp>
          <p:nvSpPr>
            <p:cNvPr id="52237" name="Text Box 38"/>
            <p:cNvSpPr txBox="1">
              <a:spLocks noChangeArrowheads="1"/>
            </p:cNvSpPr>
            <p:nvPr/>
          </p:nvSpPr>
          <p:spPr bwMode="auto">
            <a:xfrm>
              <a:off x="885"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22</a:t>
              </a:r>
              <a:endParaRPr lang="en-US" altLang="zh-CN" sz="2000" b="1">
                <a:ea typeface="宋体" pitchFamily="2" charset="-122"/>
              </a:endParaRPr>
            </a:p>
          </p:txBody>
        </p:sp>
        <p:sp>
          <p:nvSpPr>
            <p:cNvPr id="52238" name="Text Box 39"/>
            <p:cNvSpPr txBox="1">
              <a:spLocks noChangeArrowheads="1"/>
            </p:cNvSpPr>
            <p:nvPr/>
          </p:nvSpPr>
          <p:spPr bwMode="auto">
            <a:xfrm>
              <a:off x="1265"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31</a:t>
              </a:r>
              <a:endParaRPr lang="en-US" altLang="zh-CN" sz="2000" b="1">
                <a:ea typeface="宋体" pitchFamily="2" charset="-122"/>
              </a:endParaRPr>
            </a:p>
          </p:txBody>
        </p:sp>
        <p:sp>
          <p:nvSpPr>
            <p:cNvPr id="52239" name="Text Box 40"/>
            <p:cNvSpPr txBox="1">
              <a:spLocks noChangeArrowheads="1"/>
            </p:cNvSpPr>
            <p:nvPr/>
          </p:nvSpPr>
          <p:spPr bwMode="auto">
            <a:xfrm>
              <a:off x="1647" y="1433"/>
              <a:ext cx="381"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32</a:t>
              </a:r>
              <a:endParaRPr lang="en-US" altLang="zh-CN" sz="2000" b="1">
                <a:ea typeface="宋体" pitchFamily="2" charset="-122"/>
              </a:endParaRPr>
            </a:p>
          </p:txBody>
        </p:sp>
        <p:sp>
          <p:nvSpPr>
            <p:cNvPr id="52240" name="Text Box 41"/>
            <p:cNvSpPr txBox="1">
              <a:spLocks noChangeArrowheads="1"/>
            </p:cNvSpPr>
            <p:nvPr/>
          </p:nvSpPr>
          <p:spPr bwMode="auto">
            <a:xfrm>
              <a:off x="2026" y="1433"/>
              <a:ext cx="360"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baseline="-25000">
                  <a:ea typeface="宋体" pitchFamily="2" charset="-122"/>
                </a:rPr>
                <a:t>33</a:t>
              </a:r>
              <a:endParaRPr lang="en-US" altLang="zh-CN" sz="2000" b="1">
                <a:ea typeface="宋体" pitchFamily="2" charset="-122"/>
              </a:endParaRPr>
            </a:p>
          </p:txBody>
        </p:sp>
        <p:sp>
          <p:nvSpPr>
            <p:cNvPr id="52241" name="Text Box 42"/>
            <p:cNvSpPr txBox="1">
              <a:spLocks noChangeArrowheads="1"/>
            </p:cNvSpPr>
            <p:nvPr/>
          </p:nvSpPr>
          <p:spPr bwMode="auto">
            <a:xfrm>
              <a:off x="2963"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i="1" baseline="-25000">
                  <a:ea typeface="宋体" pitchFamily="2" charset="-122"/>
                </a:rPr>
                <a:t>ij</a:t>
              </a:r>
              <a:endParaRPr lang="en-US" altLang="zh-CN" sz="2000" b="1">
                <a:ea typeface="宋体" pitchFamily="2" charset="-122"/>
              </a:endParaRPr>
            </a:p>
          </p:txBody>
        </p:sp>
        <p:sp>
          <p:nvSpPr>
            <p:cNvPr id="52242" name="Text Box 43"/>
            <p:cNvSpPr txBox="1">
              <a:spLocks noChangeArrowheads="1"/>
            </p:cNvSpPr>
            <p:nvPr/>
          </p:nvSpPr>
          <p:spPr bwMode="auto">
            <a:xfrm>
              <a:off x="3344" y="1433"/>
              <a:ext cx="588"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i="1">
                  <a:ea typeface="宋体" pitchFamily="2" charset="-122"/>
                </a:rPr>
                <a:t> …</a:t>
              </a:r>
              <a:endParaRPr lang="en-US" altLang="zh-CN" sz="2000" b="1">
                <a:ea typeface="宋体" pitchFamily="2" charset="-122"/>
              </a:endParaRPr>
            </a:p>
          </p:txBody>
        </p:sp>
        <p:sp>
          <p:nvSpPr>
            <p:cNvPr id="52243" name="Text Box 44"/>
            <p:cNvSpPr txBox="1">
              <a:spLocks noChangeArrowheads="1"/>
            </p:cNvSpPr>
            <p:nvPr/>
          </p:nvSpPr>
          <p:spPr bwMode="auto">
            <a:xfrm>
              <a:off x="3932" y="1433"/>
              <a:ext cx="381"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i="1" baseline="-25000">
                  <a:ea typeface="宋体" pitchFamily="2" charset="-122"/>
                </a:rPr>
                <a:t> n,</a:t>
              </a:r>
              <a:r>
                <a:rPr lang="en-US" altLang="zh-CN" sz="2000" b="1" baseline="-25000">
                  <a:ea typeface="宋体" pitchFamily="2" charset="-122"/>
                </a:rPr>
                <a:t>1</a:t>
              </a:r>
              <a:endParaRPr lang="en-US" altLang="zh-CN" sz="2000" b="1">
                <a:ea typeface="宋体" pitchFamily="2" charset="-122"/>
              </a:endParaRPr>
            </a:p>
          </p:txBody>
        </p:sp>
        <p:sp>
          <p:nvSpPr>
            <p:cNvPr id="52244" name="Text Box 45"/>
            <p:cNvSpPr txBox="1">
              <a:spLocks noChangeArrowheads="1"/>
            </p:cNvSpPr>
            <p:nvPr/>
          </p:nvSpPr>
          <p:spPr bwMode="auto">
            <a:xfrm>
              <a:off x="4310" y="1433"/>
              <a:ext cx="38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i="1" baseline="-25000">
                  <a:ea typeface="宋体" pitchFamily="2" charset="-122"/>
                </a:rPr>
                <a:t>n,</a:t>
              </a:r>
              <a:r>
                <a:rPr lang="en-US" altLang="zh-CN" sz="2000" b="1" baseline="-25000">
                  <a:ea typeface="宋体" pitchFamily="2" charset="-122"/>
                </a:rPr>
                <a:t>2</a:t>
              </a:r>
              <a:endParaRPr lang="en-US" altLang="zh-CN" sz="2000" b="1">
                <a:ea typeface="宋体" pitchFamily="2" charset="-122"/>
              </a:endParaRPr>
            </a:p>
          </p:txBody>
        </p:sp>
        <p:sp>
          <p:nvSpPr>
            <p:cNvPr id="52245" name="Text Box 46"/>
            <p:cNvSpPr txBox="1">
              <a:spLocks noChangeArrowheads="1"/>
            </p:cNvSpPr>
            <p:nvPr/>
          </p:nvSpPr>
          <p:spPr bwMode="auto">
            <a:xfrm>
              <a:off x="4699" y="1433"/>
              <a:ext cx="402"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i="1">
                  <a:ea typeface="宋体" pitchFamily="2" charset="-122"/>
                </a:rPr>
                <a:t> …</a:t>
              </a:r>
              <a:endParaRPr lang="en-US" altLang="zh-CN" sz="2000" b="1">
                <a:ea typeface="宋体" pitchFamily="2" charset="-122"/>
              </a:endParaRPr>
            </a:p>
          </p:txBody>
        </p:sp>
        <p:sp>
          <p:nvSpPr>
            <p:cNvPr id="52246" name="Text Box 47"/>
            <p:cNvSpPr txBox="1">
              <a:spLocks noChangeArrowheads="1"/>
            </p:cNvSpPr>
            <p:nvPr/>
          </p:nvSpPr>
          <p:spPr bwMode="auto">
            <a:xfrm>
              <a:off x="5101" y="1433"/>
              <a:ext cx="423" cy="272"/>
            </a:xfrm>
            <a:prstGeom prst="rect">
              <a:avLst/>
            </a:prstGeom>
            <a:solidFill>
              <a:schemeClr val="hlink"/>
            </a:solidFill>
            <a:ln w="28575">
              <a:solidFill>
                <a:schemeClr val="accent1"/>
              </a:solidFill>
              <a:miter lim="800000"/>
              <a:headEnd/>
              <a:tailEnd/>
            </a:ln>
          </p:spPr>
          <p:txBody>
            <a:bodyPr lIns="1440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ea typeface="宋体" pitchFamily="2" charset="-122"/>
                </a:rPr>
                <a:t>  a</a:t>
              </a:r>
              <a:r>
                <a:rPr lang="en-US" altLang="zh-CN" sz="2000" b="1" i="1" baseline="-25000">
                  <a:ea typeface="宋体" pitchFamily="2" charset="-122"/>
                </a:rPr>
                <a:t>n</a:t>
              </a:r>
              <a:r>
                <a:rPr lang="en-US" altLang="zh-CN" sz="2000" b="1" baseline="-25000">
                  <a:ea typeface="宋体" pitchFamily="2" charset="-122"/>
                </a:rPr>
                <a:t>,</a:t>
              </a:r>
              <a:r>
                <a:rPr lang="en-US" altLang="zh-CN" sz="2000" b="1" i="1" baseline="-25000">
                  <a:ea typeface="宋体" pitchFamily="2" charset="-122"/>
                </a:rPr>
                <a:t>n</a:t>
              </a:r>
              <a:endParaRPr lang="en-US" altLang="zh-CN" sz="2000" b="1">
                <a:ea typeface="宋体" pitchFamily="2" charset="-122"/>
              </a:endParaRPr>
            </a:p>
          </p:txBody>
        </p:sp>
        <p:sp>
          <p:nvSpPr>
            <p:cNvPr id="52247" name="Text Box 48"/>
            <p:cNvSpPr txBox="1">
              <a:spLocks noChangeArrowheads="1"/>
            </p:cNvSpPr>
            <p:nvPr/>
          </p:nvSpPr>
          <p:spPr bwMode="auto">
            <a:xfrm>
              <a:off x="2388" y="1433"/>
              <a:ext cx="577" cy="272"/>
            </a:xfrm>
            <a:prstGeom prst="rect">
              <a:avLst/>
            </a:prstGeom>
            <a:solidFill>
              <a:schemeClr val="hlink"/>
            </a:solidFill>
            <a:ln w="28575">
              <a:solidFill>
                <a:schemeClr val="accent1"/>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i="1">
                  <a:ea typeface="宋体" pitchFamily="2" charset="-122"/>
                </a:rPr>
                <a:t>    …</a:t>
              </a:r>
              <a:endParaRPr lang="en-US" altLang="zh-CN" sz="2000" b="1">
                <a:ea typeface="宋体" pitchFamily="2" charset="-122"/>
              </a:endParaRPr>
            </a:p>
            <a:p>
              <a:pPr algn="just"/>
              <a:endParaRPr lang="en-US" altLang="zh-CN" sz="2000" b="1">
                <a:ea typeface="宋体" pitchFamily="2" charset="-122"/>
              </a:endParaRPr>
            </a:p>
          </p:txBody>
        </p:sp>
        <p:sp>
          <p:nvSpPr>
            <p:cNvPr id="52248" name="AutoShape 49"/>
            <p:cNvSpPr>
              <a:spLocks/>
            </p:cNvSpPr>
            <p:nvPr/>
          </p:nvSpPr>
          <p:spPr bwMode="auto">
            <a:xfrm rot="-5400000">
              <a:off x="1773" y="1223"/>
              <a:ext cx="112" cy="1091"/>
            </a:xfrm>
            <a:prstGeom prst="leftBrace">
              <a:avLst>
                <a:gd name="adj1" fmla="val 81176"/>
                <a:gd name="adj2" fmla="val 49995"/>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9" name="Text Box 50"/>
            <p:cNvSpPr txBox="1">
              <a:spLocks noChangeArrowheads="1"/>
            </p:cNvSpPr>
            <p:nvPr/>
          </p:nvSpPr>
          <p:spPr bwMode="auto">
            <a:xfrm>
              <a:off x="1634" y="1840"/>
              <a:ext cx="41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a:ea typeface="宋体" pitchFamily="2" charset="-122"/>
                </a:rPr>
                <a:t>第</a:t>
              </a:r>
              <a:r>
                <a:rPr lang="en-US" altLang="zh-CN" b="1">
                  <a:ea typeface="宋体" pitchFamily="2" charset="-122"/>
                </a:rPr>
                <a:t>3</a:t>
              </a:r>
              <a:r>
                <a:rPr lang="zh-CN" altLang="en-US" b="1">
                  <a:ea typeface="宋体" pitchFamily="2" charset="-122"/>
                </a:rPr>
                <a:t>行</a:t>
              </a:r>
            </a:p>
          </p:txBody>
        </p:sp>
        <p:sp>
          <p:nvSpPr>
            <p:cNvPr id="52250" name="Text Box 51"/>
            <p:cNvSpPr txBox="1">
              <a:spLocks noChangeArrowheads="1"/>
            </p:cNvSpPr>
            <p:nvPr/>
          </p:nvSpPr>
          <p:spPr bwMode="auto">
            <a:xfrm>
              <a:off x="316" y="1168"/>
              <a:ext cx="528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b="1">
                  <a:ea typeface="宋体" pitchFamily="2" charset="-122"/>
                </a:rPr>
                <a:t>0       1          2          3       4         5                      </a:t>
              </a:r>
              <a:r>
                <a:rPr lang="en-US" altLang="zh-CN" sz="2000" b="1">
                  <a:solidFill>
                    <a:srgbClr val="FF3300"/>
                  </a:solidFill>
                  <a:ea typeface="宋体" pitchFamily="2" charset="-122"/>
                </a:rPr>
                <a:t>k</a:t>
              </a:r>
              <a:r>
                <a:rPr lang="en-US" altLang="zh-CN" b="1">
                  <a:ea typeface="宋体" pitchFamily="2" charset="-122"/>
                </a:rPr>
                <a:t>                                                n(n+1)/2-1</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179388" y="2708275"/>
            <a:ext cx="86772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ea typeface="楷体_GB2312" pitchFamily="49" charset="-122"/>
              </a:rPr>
              <a:t>因此，</a:t>
            </a:r>
            <a:r>
              <a:rPr kumimoji="1" lang="en-US" altLang="zh-CN" sz="3200">
                <a:ea typeface="楷体_GB2312" pitchFamily="49" charset="-122"/>
              </a:rPr>
              <a:t>a</a:t>
            </a:r>
            <a:r>
              <a:rPr kumimoji="1" lang="en-US" altLang="zh-CN" sz="3200" baseline="-18000">
                <a:ea typeface="楷体_GB2312" pitchFamily="49" charset="-122"/>
              </a:rPr>
              <a:t>ij</a:t>
            </a:r>
            <a:r>
              <a:rPr kumimoji="1" lang="zh-CN" altLang="en-US" sz="3200">
                <a:ea typeface="楷体_GB2312" pitchFamily="49" charset="-122"/>
              </a:rPr>
              <a:t>的地址可用下式计算：</a:t>
            </a:r>
          </a:p>
        </p:txBody>
      </p:sp>
      <p:sp>
        <p:nvSpPr>
          <p:cNvPr id="53251" name="Rectangle 6"/>
          <p:cNvSpPr>
            <a:spLocks noChangeArrowheads="1"/>
          </p:cNvSpPr>
          <p:nvPr/>
        </p:nvSpPr>
        <p:spPr bwMode="auto">
          <a:xfrm>
            <a:off x="466725" y="404813"/>
            <a:ext cx="8210550"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ea typeface="楷体_GB2312" pitchFamily="49" charset="-122"/>
              </a:rPr>
              <a:t>令 </a:t>
            </a:r>
            <a:r>
              <a:rPr kumimoji="1" lang="en-US" altLang="zh-CN" sz="3200">
                <a:ea typeface="楷体_GB2312" pitchFamily="49" charset="-122"/>
              </a:rPr>
              <a:t>p=max(i,j)</a:t>
            </a:r>
            <a:r>
              <a:rPr kumimoji="1" lang="zh-CN" altLang="en-US" sz="3200">
                <a:ea typeface="楷体_GB2312" pitchFamily="49" charset="-122"/>
              </a:rPr>
              <a:t>， </a:t>
            </a:r>
            <a:r>
              <a:rPr kumimoji="1" lang="en-US" altLang="zh-CN" sz="3200">
                <a:ea typeface="楷体_GB2312" pitchFamily="49" charset="-122"/>
              </a:rPr>
              <a:t>q=min(i,j)</a:t>
            </a:r>
            <a:r>
              <a:rPr kumimoji="1" lang="zh-CN" altLang="en-US" sz="3200">
                <a:ea typeface="楷体_GB2312" pitchFamily="49" charset="-122"/>
              </a:rPr>
              <a:t>，则</a:t>
            </a:r>
            <a:r>
              <a:rPr kumimoji="1" lang="en-US" altLang="zh-CN" sz="3200">
                <a:ea typeface="楷体_GB2312" pitchFamily="49" charset="-122"/>
              </a:rPr>
              <a:t>k </a:t>
            </a:r>
            <a:r>
              <a:rPr kumimoji="1" lang="zh-CN" altLang="en-US" sz="3200">
                <a:ea typeface="楷体_GB2312" pitchFamily="49" charset="-122"/>
              </a:rPr>
              <a:t>和 </a:t>
            </a:r>
            <a:r>
              <a:rPr kumimoji="1" lang="en-US" altLang="zh-CN" sz="3200">
                <a:ea typeface="楷体_GB2312" pitchFamily="49" charset="-122"/>
              </a:rPr>
              <a:t>i, j</a:t>
            </a:r>
            <a:r>
              <a:rPr kumimoji="1" lang="zh-CN" altLang="en-US" sz="3200">
                <a:ea typeface="楷体_GB2312" pitchFamily="49" charset="-122"/>
              </a:rPr>
              <a:t>的对应关系可统一为：</a:t>
            </a:r>
          </a:p>
          <a:p>
            <a:pPr>
              <a:spcBef>
                <a:spcPct val="20000"/>
              </a:spcBef>
            </a:pPr>
            <a:r>
              <a:rPr kumimoji="1" lang="zh-CN" altLang="en-US" sz="3200">
                <a:ea typeface="楷体_GB2312" pitchFamily="49" charset="-122"/>
              </a:rPr>
              <a:t>         </a:t>
            </a:r>
            <a:endParaRPr kumimoji="1" lang="en-US" altLang="zh-CN" sz="3200">
              <a:ea typeface="楷体_GB2312" pitchFamily="49" charset="-122"/>
            </a:endParaRPr>
          </a:p>
        </p:txBody>
      </p:sp>
      <p:graphicFrame>
        <p:nvGraphicFramePr>
          <p:cNvPr id="53252" name="对象 1"/>
          <p:cNvGraphicFramePr>
            <a:graphicFrameLocks noChangeAspect="1"/>
          </p:cNvGraphicFramePr>
          <p:nvPr/>
        </p:nvGraphicFramePr>
        <p:xfrm>
          <a:off x="1908175" y="1484313"/>
          <a:ext cx="2743200" cy="835025"/>
        </p:xfrm>
        <a:graphic>
          <a:graphicData uri="http://schemas.openxmlformats.org/presentationml/2006/ole">
            <mc:AlternateContent xmlns:mc="http://schemas.openxmlformats.org/markup-compatibility/2006">
              <mc:Choice xmlns:v="urn:schemas-microsoft-com:vml" Requires="v">
                <p:oleObj spid="_x0000_s53272" name="Equation" r:id="rId3" imgW="1295400" imgH="393700" progId="Equation.DSMT4">
                  <p:embed/>
                </p:oleObj>
              </mc:Choice>
              <mc:Fallback>
                <p:oleObj name="Equation" r:id="rId3" imgW="1295400" imgH="3937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484313"/>
                        <a:ext cx="2743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3" name="对象 2"/>
          <p:cNvGraphicFramePr>
            <a:graphicFrameLocks noChangeAspect="1"/>
          </p:cNvGraphicFramePr>
          <p:nvPr/>
        </p:nvGraphicFramePr>
        <p:xfrm>
          <a:off x="539750" y="3500438"/>
          <a:ext cx="6130925" cy="1965325"/>
        </p:xfrm>
        <a:graphic>
          <a:graphicData uri="http://schemas.openxmlformats.org/presentationml/2006/ole">
            <mc:AlternateContent xmlns:mc="http://schemas.openxmlformats.org/markup-compatibility/2006">
              <mc:Choice xmlns:v="urn:schemas-microsoft-com:vml" Requires="v">
                <p:oleObj spid="_x0000_s53273" name="Equation" r:id="rId5" imgW="2895600" imgH="927100" progId="Equation.DSMT4">
                  <p:embed/>
                </p:oleObj>
              </mc:Choice>
              <mc:Fallback>
                <p:oleObj name="Equation" r:id="rId5" imgW="2895600" imgH="9271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500438"/>
                        <a:ext cx="61309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trips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415925" y="115888"/>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a:ea typeface="楷体_GB2312" pitchFamily="49" charset="-122"/>
              </a:rPr>
              <a:t>    </a:t>
            </a:r>
            <a:r>
              <a:rPr kumimoji="1" lang="zh-CN" altLang="en-US" sz="2800">
                <a:ea typeface="楷体_GB2312" pitchFamily="49" charset="-122"/>
              </a:rPr>
              <a:t>我们可以把二维数组看成是一个定长线性表：它的每个数据元素也是一个定长线性表。 </a:t>
            </a:r>
          </a:p>
        </p:txBody>
      </p:sp>
      <p:sp>
        <p:nvSpPr>
          <p:cNvPr id="19459" name="Text Box 5"/>
          <p:cNvSpPr txBox="1">
            <a:spLocks noChangeArrowheads="1"/>
          </p:cNvSpPr>
          <p:nvPr/>
        </p:nvSpPr>
        <p:spPr bwMode="auto">
          <a:xfrm>
            <a:off x="395288" y="1123950"/>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a:ea typeface="楷体_GB2312" pitchFamily="49" charset="-122"/>
              </a:rPr>
              <a:t>    </a:t>
            </a:r>
            <a:r>
              <a:rPr kumimoji="1" lang="zh-CN" altLang="en-US" sz="2800">
                <a:ea typeface="楷体_GB2312" pitchFamily="49" charset="-122"/>
              </a:rPr>
              <a:t>在</a:t>
            </a:r>
            <a:r>
              <a:rPr kumimoji="1" lang="en-US" altLang="zh-CN" sz="2800">
                <a:ea typeface="楷体_GB2312" pitchFamily="49" charset="-122"/>
              </a:rPr>
              <a:t>C</a:t>
            </a:r>
            <a:r>
              <a:rPr kumimoji="1" lang="zh-CN" altLang="en-US" sz="2800">
                <a:ea typeface="楷体_GB2312" pitchFamily="49" charset="-122"/>
              </a:rPr>
              <a:t>语言中，一个二维数组类型可以定义为其分量类型为一维数组类型的一维数组，即 </a:t>
            </a:r>
          </a:p>
        </p:txBody>
      </p:sp>
      <p:sp>
        <p:nvSpPr>
          <p:cNvPr id="19460" name="Text Box 6"/>
          <p:cNvSpPr txBox="1">
            <a:spLocks noChangeArrowheads="1"/>
          </p:cNvSpPr>
          <p:nvPr/>
        </p:nvSpPr>
        <p:spPr bwMode="auto">
          <a:xfrm>
            <a:off x="488950" y="2133600"/>
            <a:ext cx="638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a:ea typeface="楷体_GB2312" pitchFamily="49" charset="-122"/>
              </a:rPr>
              <a:t>typedef  ElemType Array2[m][n];</a:t>
            </a:r>
          </a:p>
        </p:txBody>
      </p:sp>
      <p:sp>
        <p:nvSpPr>
          <p:cNvPr id="19461" name="AutoShape 7"/>
          <p:cNvSpPr>
            <a:spLocks noChangeArrowheads="1"/>
          </p:cNvSpPr>
          <p:nvPr/>
        </p:nvSpPr>
        <p:spPr bwMode="auto">
          <a:xfrm rot="5400000">
            <a:off x="3060700" y="2820988"/>
            <a:ext cx="647700" cy="215900"/>
          </a:xfrm>
          <a:prstGeom prst="leftRightArrow">
            <a:avLst>
              <a:gd name="adj1" fmla="val 50000"/>
              <a:gd name="adj2" fmla="val 6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2" name="Text Box 8"/>
          <p:cNvSpPr txBox="1">
            <a:spLocks noChangeArrowheads="1"/>
          </p:cNvSpPr>
          <p:nvPr/>
        </p:nvSpPr>
        <p:spPr bwMode="auto">
          <a:xfrm>
            <a:off x="560388" y="3148013"/>
            <a:ext cx="6388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a:ea typeface="楷体_GB2312" pitchFamily="49" charset="-122"/>
              </a:rPr>
              <a:t>typedef  ElemType Array1[n];</a:t>
            </a:r>
          </a:p>
        </p:txBody>
      </p:sp>
      <p:sp>
        <p:nvSpPr>
          <p:cNvPr id="19463" name="Text Box 9"/>
          <p:cNvSpPr txBox="1">
            <a:spLocks noChangeArrowheads="1"/>
          </p:cNvSpPr>
          <p:nvPr/>
        </p:nvSpPr>
        <p:spPr bwMode="auto">
          <a:xfrm>
            <a:off x="611188" y="3717925"/>
            <a:ext cx="4824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a:ea typeface="楷体_GB2312" pitchFamily="49" charset="-122"/>
              </a:rPr>
              <a:t>typedef  Array1 Array2[m];</a:t>
            </a:r>
          </a:p>
        </p:txBody>
      </p:sp>
      <p:sp>
        <p:nvSpPr>
          <p:cNvPr id="19464" name="Rectangle 10"/>
          <p:cNvSpPr>
            <a:spLocks noChangeArrowheads="1"/>
          </p:cNvSpPr>
          <p:nvPr/>
        </p:nvSpPr>
        <p:spPr bwMode="auto">
          <a:xfrm>
            <a:off x="287338" y="4437063"/>
            <a:ext cx="4789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楷体_GB2312" pitchFamily="49" charset="-122"/>
              </a:rPr>
              <a:t>同理可定义</a:t>
            </a:r>
            <a:r>
              <a:rPr kumimoji="1" lang="en-US" altLang="zh-CN" sz="2800">
                <a:ea typeface="楷体_GB2312" pitchFamily="49" charset="-122"/>
              </a:rPr>
              <a:t>n</a:t>
            </a:r>
            <a:r>
              <a:rPr kumimoji="1" lang="zh-CN" altLang="en-US" sz="2800">
                <a:ea typeface="楷体_GB2312" pitchFamily="49" charset="-122"/>
              </a:rPr>
              <a:t>维数组类型。</a:t>
            </a:r>
          </a:p>
        </p:txBody>
      </p:sp>
      <p:sp>
        <p:nvSpPr>
          <p:cNvPr id="19465" name="Text Box 11"/>
          <p:cNvSpPr txBox="1">
            <a:spLocks noChangeArrowheads="1"/>
          </p:cNvSpPr>
          <p:nvPr/>
        </p:nvSpPr>
        <p:spPr bwMode="auto">
          <a:xfrm>
            <a:off x="323850" y="5084763"/>
            <a:ext cx="83534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a:ea typeface="楷体_GB2312" pitchFamily="49" charset="-122"/>
              </a:rPr>
              <a:t>   </a:t>
            </a:r>
            <a:r>
              <a:rPr kumimoji="1" lang="zh-CN" altLang="en-US" sz="2800">
                <a:ea typeface="楷体_GB2312" pitchFamily="49" charset="-122"/>
              </a:rPr>
              <a:t>数组一旦被定义，它的维数和维界就不再改变。因此，除了结构的初始化和销毁之外，数组只有存取元素（读）和修改元素值（写）这两个基本操作。 </a:t>
            </a:r>
          </a:p>
        </p:txBody>
      </p:sp>
    </p:spTree>
  </p:cSld>
  <p:clrMapOvr>
    <a:masterClrMapping/>
  </p:clrMapOvr>
  <p:transition>
    <p:strips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50825" y="177800"/>
            <a:ext cx="88931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spcBef>
                <a:spcPct val="20000"/>
              </a:spcBef>
            </a:pPr>
            <a:r>
              <a:rPr kumimoji="1" lang="zh-CN" altLang="en-US" sz="3200">
                <a:ea typeface="楷体_GB2312" pitchFamily="49" charset="-122"/>
              </a:rPr>
              <a:t>有了上述的下标交换关系，对于任意给定一组下标</a:t>
            </a:r>
            <a:r>
              <a:rPr kumimoji="1" lang="en-US" altLang="zh-CN" sz="3200">
                <a:ea typeface="楷体_GB2312" pitchFamily="49" charset="-122"/>
              </a:rPr>
              <a:t>(i,j)</a:t>
            </a:r>
            <a:r>
              <a:rPr kumimoji="1" lang="zh-CN" altLang="en-US" sz="3200">
                <a:ea typeface="楷体_GB2312" pitchFamily="49" charset="-122"/>
              </a:rPr>
              <a:t>，均可在</a:t>
            </a:r>
            <a:r>
              <a:rPr kumimoji="1" lang="en-US" altLang="zh-CN" sz="3200">
                <a:ea typeface="楷体_GB2312" pitchFamily="49" charset="-122"/>
              </a:rPr>
              <a:t>sa[k]</a:t>
            </a:r>
            <a:r>
              <a:rPr kumimoji="1" lang="zh-CN" altLang="en-US" sz="3200">
                <a:ea typeface="楷体_GB2312" pitchFamily="49" charset="-122"/>
              </a:rPr>
              <a:t>中找到矩阵元素</a:t>
            </a:r>
            <a:r>
              <a:rPr kumimoji="1" lang="en-US" altLang="zh-CN" sz="3200">
                <a:ea typeface="楷体_GB2312" pitchFamily="49" charset="-122"/>
              </a:rPr>
              <a:t>a</a:t>
            </a:r>
            <a:r>
              <a:rPr kumimoji="1" lang="en-US" altLang="zh-CN" sz="3200" baseline="-20000">
                <a:ea typeface="楷体_GB2312" pitchFamily="49" charset="-122"/>
              </a:rPr>
              <a:t>ij</a:t>
            </a:r>
            <a:r>
              <a:rPr kumimoji="1" lang="zh-CN" altLang="en-US" sz="3200">
                <a:ea typeface="楷体_GB2312" pitchFamily="49" charset="-122"/>
              </a:rPr>
              <a:t>，反之，对所有的</a:t>
            </a:r>
            <a:r>
              <a:rPr kumimoji="1" lang="en-US" altLang="zh-CN" sz="3200">
                <a:ea typeface="楷体_GB2312" pitchFamily="49" charset="-122"/>
              </a:rPr>
              <a:t>k=0,1,…,n(n+1)/2</a:t>
            </a:r>
            <a:r>
              <a:rPr kumimoji="1" lang="en-US" altLang="en-US" sz="2000">
                <a:ea typeface="楷体_GB2312" pitchFamily="49" charset="-122"/>
              </a:rPr>
              <a:t>－</a:t>
            </a:r>
            <a:r>
              <a:rPr kumimoji="1" lang="en-US" altLang="zh-CN" sz="3200">
                <a:ea typeface="楷体_GB2312" pitchFamily="49" charset="-122"/>
              </a:rPr>
              <a:t>1</a:t>
            </a:r>
            <a:r>
              <a:rPr kumimoji="1" lang="zh-CN" altLang="en-US" sz="3200">
                <a:ea typeface="楷体_GB2312" pitchFamily="49" charset="-122"/>
              </a:rPr>
              <a:t>，都能确定</a:t>
            </a:r>
            <a:r>
              <a:rPr kumimoji="1" lang="en-US" altLang="zh-CN" sz="3200">
                <a:ea typeface="楷体_GB2312" pitchFamily="49" charset="-122"/>
              </a:rPr>
              <a:t>sa[k]</a:t>
            </a:r>
            <a:r>
              <a:rPr kumimoji="1" lang="zh-CN" altLang="en-US" sz="3200">
                <a:ea typeface="楷体_GB2312" pitchFamily="49" charset="-122"/>
              </a:rPr>
              <a:t>中的元素在矩阵中的位置</a:t>
            </a:r>
            <a:r>
              <a:rPr kumimoji="1" lang="en-US" altLang="zh-CN" sz="3200">
                <a:ea typeface="楷体_GB2312" pitchFamily="49" charset="-122"/>
              </a:rPr>
              <a:t>(i,j)</a:t>
            </a:r>
            <a:r>
              <a:rPr kumimoji="1" lang="zh-CN" altLang="en-US" sz="3200">
                <a:ea typeface="楷体_GB2312" pitchFamily="49" charset="-122"/>
              </a:rPr>
              <a:t>。由此，称</a:t>
            </a:r>
            <a:r>
              <a:rPr kumimoji="1" lang="en-US" altLang="zh-CN" sz="3200">
                <a:ea typeface="楷体_GB2312" pitchFamily="49" charset="-122"/>
              </a:rPr>
              <a:t>sa[n(n+1)/2]</a:t>
            </a:r>
            <a:r>
              <a:rPr kumimoji="1" lang="zh-CN" altLang="en-US" sz="3200">
                <a:ea typeface="楷体_GB2312" pitchFamily="49" charset="-122"/>
              </a:rPr>
              <a:t>为</a:t>
            </a:r>
            <a:r>
              <a:rPr kumimoji="1" lang="en-US" altLang="zh-CN" sz="3200">
                <a:ea typeface="楷体_GB2312" pitchFamily="49" charset="-122"/>
              </a:rPr>
              <a:t>n</a:t>
            </a:r>
            <a:r>
              <a:rPr kumimoji="1" lang="zh-CN" altLang="en-US" sz="3200">
                <a:ea typeface="楷体_GB2312" pitchFamily="49" charset="-122"/>
              </a:rPr>
              <a:t>阶对称矩阵</a:t>
            </a:r>
            <a:r>
              <a:rPr kumimoji="1" lang="en-US" altLang="zh-CN" sz="3200">
                <a:ea typeface="楷体_GB2312" pitchFamily="49" charset="-122"/>
              </a:rPr>
              <a:t>A</a:t>
            </a:r>
            <a:r>
              <a:rPr kumimoji="1" lang="zh-CN" altLang="en-US" sz="3200">
                <a:ea typeface="楷体_GB2312" pitchFamily="49" charset="-122"/>
              </a:rPr>
              <a:t>的压缩存储，见下图：</a:t>
            </a:r>
          </a:p>
        </p:txBody>
      </p:sp>
      <p:sp>
        <p:nvSpPr>
          <p:cNvPr id="214044" name="Rectangle 28"/>
          <p:cNvSpPr>
            <a:spLocks noChangeArrowheads="1"/>
          </p:cNvSpPr>
          <p:nvPr/>
        </p:nvSpPr>
        <p:spPr bwMode="auto">
          <a:xfrm>
            <a:off x="323850" y="5002213"/>
            <a:ext cx="8497888"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ea typeface="楷体_GB2312" pitchFamily="49" charset="-122"/>
              </a:rPr>
              <a:t>例如</a:t>
            </a:r>
            <a:r>
              <a:rPr kumimoji="1" lang="en-US" altLang="zh-CN" sz="3200">
                <a:ea typeface="楷体_GB2312" pitchFamily="49" charset="-122"/>
              </a:rPr>
              <a:t>a</a:t>
            </a:r>
            <a:r>
              <a:rPr kumimoji="1" lang="en-US" altLang="zh-CN" sz="3200" baseline="-25000">
                <a:ea typeface="楷体_GB2312" pitchFamily="49" charset="-122"/>
              </a:rPr>
              <a:t>21</a:t>
            </a:r>
            <a:r>
              <a:rPr kumimoji="1" lang="zh-CN" altLang="en-US" sz="3200">
                <a:ea typeface="楷体_GB2312" pitchFamily="49" charset="-122"/>
              </a:rPr>
              <a:t>和</a:t>
            </a:r>
            <a:r>
              <a:rPr kumimoji="1" lang="en-US" altLang="zh-CN" sz="3200">
                <a:ea typeface="楷体_GB2312" pitchFamily="49" charset="-122"/>
              </a:rPr>
              <a:t>a</a:t>
            </a:r>
            <a:r>
              <a:rPr kumimoji="1" lang="en-US" altLang="zh-CN" sz="3200" baseline="-25000">
                <a:ea typeface="楷体_GB2312" pitchFamily="49" charset="-122"/>
              </a:rPr>
              <a:t>12</a:t>
            </a:r>
            <a:r>
              <a:rPr kumimoji="1" lang="zh-CN" altLang="en-US" sz="3200">
                <a:ea typeface="楷体_GB2312" pitchFamily="49" charset="-122"/>
              </a:rPr>
              <a:t>均存储在 </a:t>
            </a:r>
            <a:r>
              <a:rPr kumimoji="1" lang="en-US" altLang="zh-CN" sz="3200">
                <a:ea typeface="楷体_GB2312" pitchFamily="49" charset="-122"/>
              </a:rPr>
              <a:t>sa[1]</a:t>
            </a:r>
            <a:r>
              <a:rPr kumimoji="1" lang="zh-CN" altLang="en-US" sz="3200">
                <a:ea typeface="楷体_GB2312" pitchFamily="49" charset="-122"/>
              </a:rPr>
              <a:t>中，这是因为</a:t>
            </a:r>
          </a:p>
          <a:p>
            <a:pPr>
              <a:spcBef>
                <a:spcPct val="20000"/>
              </a:spcBef>
            </a:pPr>
            <a:r>
              <a:rPr kumimoji="1" lang="zh-CN" altLang="en-US" sz="3200">
                <a:ea typeface="楷体_GB2312" pitchFamily="49" charset="-122"/>
              </a:rPr>
              <a:t>       </a:t>
            </a:r>
            <a:r>
              <a:rPr kumimoji="1" lang="en-US" altLang="zh-CN" sz="3200">
                <a:ea typeface="楷体_GB2312" pitchFamily="49" charset="-122"/>
              </a:rPr>
              <a:t>k=i*(i</a:t>
            </a:r>
            <a:r>
              <a:rPr kumimoji="1" lang="zh-CN" altLang="en-US"/>
              <a:t>－</a:t>
            </a:r>
            <a:r>
              <a:rPr kumimoji="1" lang="en-US" altLang="zh-CN" sz="3200">
                <a:ea typeface="楷体_GB2312" pitchFamily="49" charset="-122"/>
              </a:rPr>
              <a:t>1)/2+j</a:t>
            </a:r>
            <a:r>
              <a:rPr kumimoji="1" lang="zh-CN" altLang="en-US"/>
              <a:t>－</a:t>
            </a:r>
            <a:r>
              <a:rPr kumimoji="1" lang="en-US" altLang="zh-CN" sz="3200">
                <a:ea typeface="楷体_GB2312" pitchFamily="49" charset="-122"/>
              </a:rPr>
              <a:t>1=2*(2 </a:t>
            </a:r>
            <a:r>
              <a:rPr kumimoji="1" lang="zh-CN" altLang="en-US"/>
              <a:t>－</a:t>
            </a:r>
            <a:r>
              <a:rPr kumimoji="1" lang="zh-CN" altLang="en-US" sz="3200">
                <a:ea typeface="楷体_GB2312" pitchFamily="49" charset="-122"/>
              </a:rPr>
              <a:t> </a:t>
            </a:r>
            <a:r>
              <a:rPr kumimoji="1" lang="en-US" altLang="zh-CN" sz="3200">
                <a:ea typeface="楷体_GB2312" pitchFamily="49" charset="-122"/>
              </a:rPr>
              <a:t>1)/2+1 </a:t>
            </a:r>
            <a:r>
              <a:rPr kumimoji="1" lang="zh-CN" altLang="en-US"/>
              <a:t>－ </a:t>
            </a:r>
            <a:r>
              <a:rPr kumimoji="1" lang="en-US" altLang="zh-CN" sz="3200">
                <a:ea typeface="楷体_GB2312" pitchFamily="49" charset="-122"/>
              </a:rPr>
              <a:t>1=1</a:t>
            </a:r>
          </a:p>
        </p:txBody>
      </p:sp>
      <p:grpSp>
        <p:nvGrpSpPr>
          <p:cNvPr id="54276" name="Group 87"/>
          <p:cNvGrpSpPr>
            <a:grpSpLocks/>
          </p:cNvGrpSpPr>
          <p:nvPr/>
        </p:nvGrpSpPr>
        <p:grpSpPr bwMode="auto">
          <a:xfrm>
            <a:off x="282575" y="3721100"/>
            <a:ext cx="8648700" cy="860425"/>
            <a:chOff x="178" y="2344"/>
            <a:chExt cx="5448" cy="542"/>
          </a:xfrm>
        </p:grpSpPr>
        <p:sp>
          <p:nvSpPr>
            <p:cNvPr id="54277" name="Text Box 71"/>
            <p:cNvSpPr txBox="1">
              <a:spLocks noChangeArrowheads="1"/>
            </p:cNvSpPr>
            <p:nvPr/>
          </p:nvSpPr>
          <p:spPr bwMode="auto">
            <a:xfrm>
              <a:off x="178" y="2344"/>
              <a:ext cx="382"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dirty="0">
                  <a:solidFill>
                    <a:srgbClr val="000000"/>
                  </a:solidFill>
                  <a:ea typeface="宋体" pitchFamily="2" charset="-122"/>
                </a:rPr>
                <a:t> </a:t>
              </a:r>
              <a:r>
                <a:rPr lang="en-US" altLang="zh-CN" sz="2000" b="1" i="1" dirty="0" smtClean="0">
                  <a:solidFill>
                    <a:srgbClr val="000000"/>
                  </a:solidFill>
                  <a:ea typeface="宋体" pitchFamily="2" charset="-122"/>
                </a:rPr>
                <a:t>a</a:t>
              </a:r>
              <a:r>
                <a:rPr lang="en-US" altLang="zh-CN" sz="2000" b="1" baseline="-25000" dirty="0" smtClean="0">
                  <a:solidFill>
                    <a:srgbClr val="000000"/>
                  </a:solidFill>
                  <a:ea typeface="宋体" pitchFamily="2" charset="-122"/>
                </a:rPr>
                <a:t>11</a:t>
              </a:r>
              <a:endParaRPr lang="en-US" altLang="zh-CN" sz="2000" b="1" dirty="0">
                <a:solidFill>
                  <a:srgbClr val="000000"/>
                </a:solidFill>
                <a:ea typeface="宋体" pitchFamily="2" charset="-122"/>
              </a:endParaRPr>
            </a:p>
          </p:txBody>
        </p:sp>
        <p:sp>
          <p:nvSpPr>
            <p:cNvPr id="54278" name="Text Box 72"/>
            <p:cNvSpPr txBox="1">
              <a:spLocks noChangeArrowheads="1"/>
            </p:cNvSpPr>
            <p:nvPr/>
          </p:nvSpPr>
          <p:spPr bwMode="auto">
            <a:xfrm>
              <a:off x="559" y="2344"/>
              <a:ext cx="381"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dirty="0">
                  <a:solidFill>
                    <a:srgbClr val="000000"/>
                  </a:solidFill>
                  <a:ea typeface="宋体" pitchFamily="2" charset="-122"/>
                </a:rPr>
                <a:t> </a:t>
              </a:r>
              <a:r>
                <a:rPr lang="en-US" altLang="zh-CN" sz="2000" b="1" i="1" dirty="0" smtClean="0">
                  <a:solidFill>
                    <a:srgbClr val="000000"/>
                  </a:solidFill>
                  <a:ea typeface="宋体" pitchFamily="2" charset="-122"/>
                </a:rPr>
                <a:t>a</a:t>
              </a:r>
              <a:r>
                <a:rPr lang="en-US" altLang="zh-CN" sz="2000" b="1" baseline="-25000" dirty="0" smtClean="0">
                  <a:solidFill>
                    <a:srgbClr val="000000"/>
                  </a:solidFill>
                  <a:ea typeface="宋体" pitchFamily="2" charset="-122"/>
                </a:rPr>
                <a:t>21</a:t>
              </a:r>
              <a:endParaRPr lang="en-US" altLang="zh-CN" sz="2000" b="1" dirty="0">
                <a:solidFill>
                  <a:srgbClr val="000000"/>
                </a:solidFill>
                <a:ea typeface="宋体" pitchFamily="2" charset="-122"/>
              </a:endParaRPr>
            </a:p>
          </p:txBody>
        </p:sp>
        <p:sp>
          <p:nvSpPr>
            <p:cNvPr id="54279" name="Text Box 73"/>
            <p:cNvSpPr txBox="1">
              <a:spLocks noChangeArrowheads="1"/>
            </p:cNvSpPr>
            <p:nvPr/>
          </p:nvSpPr>
          <p:spPr bwMode="auto">
            <a:xfrm>
              <a:off x="930" y="2344"/>
              <a:ext cx="382"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dirty="0">
                  <a:solidFill>
                    <a:srgbClr val="000000"/>
                  </a:solidFill>
                  <a:ea typeface="宋体" pitchFamily="2" charset="-122"/>
                </a:rPr>
                <a:t> </a:t>
              </a:r>
              <a:r>
                <a:rPr lang="en-US" altLang="zh-CN" sz="2000" b="1" i="1" dirty="0" smtClean="0">
                  <a:solidFill>
                    <a:srgbClr val="000000"/>
                  </a:solidFill>
                  <a:ea typeface="宋体" pitchFamily="2" charset="-122"/>
                </a:rPr>
                <a:t>a</a:t>
              </a:r>
              <a:r>
                <a:rPr lang="en-US" altLang="zh-CN" sz="2000" b="1" baseline="-25000" dirty="0" smtClean="0">
                  <a:solidFill>
                    <a:srgbClr val="000000"/>
                  </a:solidFill>
                  <a:ea typeface="宋体" pitchFamily="2" charset="-122"/>
                </a:rPr>
                <a:t>22</a:t>
              </a:r>
              <a:endParaRPr lang="en-US" altLang="zh-CN" sz="2000" b="1" dirty="0">
                <a:solidFill>
                  <a:srgbClr val="000000"/>
                </a:solidFill>
                <a:ea typeface="宋体" pitchFamily="2" charset="-122"/>
              </a:endParaRPr>
            </a:p>
          </p:txBody>
        </p:sp>
        <p:sp>
          <p:nvSpPr>
            <p:cNvPr id="54280" name="Text Box 74"/>
            <p:cNvSpPr txBox="1">
              <a:spLocks noChangeArrowheads="1"/>
            </p:cNvSpPr>
            <p:nvPr/>
          </p:nvSpPr>
          <p:spPr bwMode="auto">
            <a:xfrm>
              <a:off x="1310" y="2344"/>
              <a:ext cx="382"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dirty="0">
                  <a:solidFill>
                    <a:srgbClr val="000000"/>
                  </a:solidFill>
                  <a:ea typeface="宋体" pitchFamily="2" charset="-122"/>
                </a:rPr>
                <a:t> </a:t>
              </a:r>
              <a:r>
                <a:rPr lang="en-US" altLang="zh-CN" sz="2000" b="1" i="1" dirty="0" smtClean="0">
                  <a:solidFill>
                    <a:srgbClr val="000000"/>
                  </a:solidFill>
                  <a:ea typeface="宋体" pitchFamily="2" charset="-122"/>
                </a:rPr>
                <a:t>a</a:t>
              </a:r>
              <a:r>
                <a:rPr lang="en-US" altLang="zh-CN" sz="2000" b="1" baseline="-25000" dirty="0" smtClean="0">
                  <a:solidFill>
                    <a:srgbClr val="000000"/>
                  </a:solidFill>
                  <a:ea typeface="宋体" pitchFamily="2" charset="-122"/>
                </a:rPr>
                <a:t>31</a:t>
              </a:r>
              <a:endParaRPr lang="en-US" altLang="zh-CN" sz="2000" b="1" dirty="0">
                <a:solidFill>
                  <a:srgbClr val="000000"/>
                </a:solidFill>
                <a:ea typeface="宋体" pitchFamily="2" charset="-122"/>
              </a:endParaRPr>
            </a:p>
          </p:txBody>
        </p:sp>
        <p:sp>
          <p:nvSpPr>
            <p:cNvPr id="54281" name="Text Box 75"/>
            <p:cNvSpPr txBox="1">
              <a:spLocks noChangeArrowheads="1"/>
            </p:cNvSpPr>
            <p:nvPr/>
          </p:nvSpPr>
          <p:spPr bwMode="auto">
            <a:xfrm>
              <a:off x="1692" y="2344"/>
              <a:ext cx="381"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dirty="0">
                  <a:solidFill>
                    <a:srgbClr val="000000"/>
                  </a:solidFill>
                  <a:ea typeface="宋体" pitchFamily="2" charset="-122"/>
                </a:rPr>
                <a:t> </a:t>
              </a:r>
              <a:r>
                <a:rPr lang="en-US" altLang="zh-CN" sz="2000" b="1" i="1" dirty="0" smtClean="0">
                  <a:solidFill>
                    <a:srgbClr val="000000"/>
                  </a:solidFill>
                  <a:ea typeface="宋体" pitchFamily="2" charset="-122"/>
                </a:rPr>
                <a:t>a</a:t>
              </a:r>
              <a:r>
                <a:rPr lang="en-US" altLang="zh-CN" sz="2000" b="1" baseline="-25000" dirty="0" smtClean="0">
                  <a:solidFill>
                    <a:srgbClr val="000000"/>
                  </a:solidFill>
                  <a:ea typeface="宋体" pitchFamily="2" charset="-122"/>
                </a:rPr>
                <a:t>32</a:t>
              </a:r>
              <a:endParaRPr lang="en-US" altLang="zh-CN" sz="2000" b="1" dirty="0">
                <a:solidFill>
                  <a:srgbClr val="000000"/>
                </a:solidFill>
                <a:ea typeface="宋体" pitchFamily="2" charset="-122"/>
              </a:endParaRPr>
            </a:p>
          </p:txBody>
        </p:sp>
        <p:sp>
          <p:nvSpPr>
            <p:cNvPr id="54282" name="Text Box 76"/>
            <p:cNvSpPr txBox="1">
              <a:spLocks noChangeArrowheads="1"/>
            </p:cNvSpPr>
            <p:nvPr/>
          </p:nvSpPr>
          <p:spPr bwMode="auto">
            <a:xfrm>
              <a:off x="2071" y="2344"/>
              <a:ext cx="360"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dirty="0">
                  <a:solidFill>
                    <a:srgbClr val="000000"/>
                  </a:solidFill>
                  <a:ea typeface="宋体" pitchFamily="2" charset="-122"/>
                </a:rPr>
                <a:t> </a:t>
              </a:r>
              <a:r>
                <a:rPr lang="en-US" altLang="zh-CN" sz="2000" b="1" i="1" dirty="0" smtClean="0">
                  <a:solidFill>
                    <a:srgbClr val="000000"/>
                  </a:solidFill>
                  <a:ea typeface="宋体" pitchFamily="2" charset="-122"/>
                </a:rPr>
                <a:t>a</a:t>
              </a:r>
              <a:r>
                <a:rPr lang="en-US" altLang="zh-CN" sz="2000" b="1" baseline="-25000" dirty="0" smtClean="0">
                  <a:solidFill>
                    <a:srgbClr val="000000"/>
                  </a:solidFill>
                  <a:ea typeface="宋体" pitchFamily="2" charset="-122"/>
                </a:rPr>
                <a:t>33</a:t>
              </a:r>
              <a:endParaRPr lang="en-US" altLang="zh-CN" sz="2000" b="1" dirty="0">
                <a:solidFill>
                  <a:srgbClr val="000000"/>
                </a:solidFill>
                <a:ea typeface="宋体" pitchFamily="2" charset="-122"/>
              </a:endParaRPr>
            </a:p>
          </p:txBody>
        </p:sp>
        <p:sp>
          <p:nvSpPr>
            <p:cNvPr id="54283" name="Text Box 77"/>
            <p:cNvSpPr txBox="1">
              <a:spLocks noChangeArrowheads="1"/>
            </p:cNvSpPr>
            <p:nvPr/>
          </p:nvSpPr>
          <p:spPr bwMode="auto">
            <a:xfrm>
              <a:off x="3008" y="2344"/>
              <a:ext cx="382"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a:solidFill>
                    <a:srgbClr val="000000"/>
                  </a:solidFill>
                  <a:ea typeface="宋体" pitchFamily="2" charset="-122"/>
                </a:rPr>
                <a:t>  a</a:t>
              </a:r>
              <a:r>
                <a:rPr lang="en-US" altLang="zh-CN" sz="2000" b="1" i="1" baseline="-25000">
                  <a:solidFill>
                    <a:srgbClr val="000000"/>
                  </a:solidFill>
                  <a:ea typeface="宋体" pitchFamily="2" charset="-122"/>
                </a:rPr>
                <a:t>ij</a:t>
              </a:r>
              <a:endParaRPr lang="en-US" altLang="zh-CN" sz="2000" b="1">
                <a:solidFill>
                  <a:srgbClr val="000000"/>
                </a:solidFill>
                <a:ea typeface="宋体" pitchFamily="2" charset="-122"/>
              </a:endParaRPr>
            </a:p>
          </p:txBody>
        </p:sp>
        <p:sp>
          <p:nvSpPr>
            <p:cNvPr id="54284" name="Text Box 78"/>
            <p:cNvSpPr txBox="1">
              <a:spLocks noChangeArrowheads="1"/>
            </p:cNvSpPr>
            <p:nvPr/>
          </p:nvSpPr>
          <p:spPr bwMode="auto">
            <a:xfrm>
              <a:off x="3389" y="2344"/>
              <a:ext cx="588"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i="1">
                  <a:solidFill>
                    <a:srgbClr val="000000"/>
                  </a:solidFill>
                  <a:ea typeface="宋体" pitchFamily="2" charset="-122"/>
                </a:rPr>
                <a:t> …</a:t>
              </a:r>
              <a:endParaRPr lang="en-US" altLang="zh-CN" sz="2000" b="1">
                <a:solidFill>
                  <a:srgbClr val="000000"/>
                </a:solidFill>
                <a:ea typeface="宋体" pitchFamily="2" charset="-122"/>
              </a:endParaRPr>
            </a:p>
            <a:p>
              <a:pPr algn="just"/>
              <a:endParaRPr lang="en-US" altLang="zh-CN" sz="2000" b="1">
                <a:solidFill>
                  <a:srgbClr val="000000"/>
                </a:solidFill>
                <a:ea typeface="宋体" pitchFamily="2" charset="-122"/>
              </a:endParaRPr>
            </a:p>
          </p:txBody>
        </p:sp>
        <p:sp>
          <p:nvSpPr>
            <p:cNvPr id="54285" name="Text Box 79"/>
            <p:cNvSpPr txBox="1">
              <a:spLocks noChangeArrowheads="1"/>
            </p:cNvSpPr>
            <p:nvPr/>
          </p:nvSpPr>
          <p:spPr bwMode="auto">
            <a:xfrm>
              <a:off x="3977" y="2344"/>
              <a:ext cx="381"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dirty="0">
                  <a:solidFill>
                    <a:srgbClr val="000000"/>
                  </a:solidFill>
                  <a:ea typeface="宋体" pitchFamily="2" charset="-122"/>
                </a:rPr>
                <a:t> a</a:t>
              </a:r>
              <a:r>
                <a:rPr lang="en-US" altLang="zh-CN" sz="2000" b="1" i="1" baseline="-25000" dirty="0">
                  <a:solidFill>
                    <a:srgbClr val="000000"/>
                  </a:solidFill>
                  <a:ea typeface="宋体" pitchFamily="2" charset="-122"/>
                </a:rPr>
                <a:t> </a:t>
              </a:r>
              <a:r>
                <a:rPr lang="en-US" altLang="zh-CN" sz="2000" b="1" i="1" baseline="-25000" dirty="0" smtClean="0">
                  <a:solidFill>
                    <a:srgbClr val="000000"/>
                  </a:solidFill>
                  <a:ea typeface="宋体" pitchFamily="2" charset="-122"/>
                </a:rPr>
                <a:t>n</a:t>
              </a:r>
              <a:r>
                <a:rPr lang="en-US" altLang="zh-CN" sz="2000" b="1" baseline="-25000" dirty="0" smtClean="0">
                  <a:solidFill>
                    <a:srgbClr val="000000"/>
                  </a:solidFill>
                  <a:ea typeface="宋体" pitchFamily="2" charset="-122"/>
                </a:rPr>
                <a:t>1</a:t>
              </a:r>
              <a:endParaRPr lang="en-US" altLang="zh-CN" sz="2000" b="1" dirty="0">
                <a:solidFill>
                  <a:srgbClr val="000000"/>
                </a:solidFill>
                <a:ea typeface="宋体" pitchFamily="2" charset="-122"/>
              </a:endParaRPr>
            </a:p>
          </p:txBody>
        </p:sp>
        <p:sp>
          <p:nvSpPr>
            <p:cNvPr id="54286" name="Text Box 80"/>
            <p:cNvSpPr txBox="1">
              <a:spLocks noChangeArrowheads="1"/>
            </p:cNvSpPr>
            <p:nvPr/>
          </p:nvSpPr>
          <p:spPr bwMode="auto">
            <a:xfrm>
              <a:off x="4355" y="2344"/>
              <a:ext cx="382"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dirty="0">
                  <a:solidFill>
                    <a:srgbClr val="000000"/>
                  </a:solidFill>
                  <a:ea typeface="宋体" pitchFamily="2" charset="-122"/>
                </a:rPr>
                <a:t> </a:t>
              </a:r>
              <a:r>
                <a:rPr lang="en-US" altLang="zh-CN" sz="2000" b="1" i="1" dirty="0" smtClean="0">
                  <a:solidFill>
                    <a:srgbClr val="000000"/>
                  </a:solidFill>
                  <a:ea typeface="宋体" pitchFamily="2" charset="-122"/>
                </a:rPr>
                <a:t>a</a:t>
              </a:r>
              <a:r>
                <a:rPr lang="en-US" altLang="zh-CN" sz="2000" b="1" i="1" baseline="-25000" dirty="0" smtClean="0">
                  <a:solidFill>
                    <a:srgbClr val="000000"/>
                  </a:solidFill>
                  <a:ea typeface="宋体" pitchFamily="2" charset="-122"/>
                </a:rPr>
                <a:t>n</a:t>
              </a:r>
              <a:r>
                <a:rPr lang="en-US" altLang="zh-CN" sz="2000" b="1" baseline="-25000" dirty="0" smtClean="0">
                  <a:solidFill>
                    <a:srgbClr val="000000"/>
                  </a:solidFill>
                  <a:ea typeface="宋体" pitchFamily="2" charset="-122"/>
                </a:rPr>
                <a:t>2</a:t>
              </a:r>
              <a:endParaRPr lang="en-US" altLang="zh-CN" sz="2000" b="1" dirty="0">
                <a:solidFill>
                  <a:srgbClr val="000000"/>
                </a:solidFill>
                <a:ea typeface="宋体" pitchFamily="2" charset="-122"/>
              </a:endParaRPr>
            </a:p>
          </p:txBody>
        </p:sp>
        <p:sp>
          <p:nvSpPr>
            <p:cNvPr id="54287" name="Text Box 81"/>
            <p:cNvSpPr txBox="1">
              <a:spLocks noChangeArrowheads="1"/>
            </p:cNvSpPr>
            <p:nvPr/>
          </p:nvSpPr>
          <p:spPr bwMode="auto">
            <a:xfrm>
              <a:off x="4744" y="2344"/>
              <a:ext cx="402"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i="1">
                  <a:solidFill>
                    <a:srgbClr val="000000"/>
                  </a:solidFill>
                  <a:ea typeface="宋体" pitchFamily="2" charset="-122"/>
                </a:rPr>
                <a:t> …</a:t>
              </a:r>
              <a:endParaRPr lang="en-US" altLang="zh-CN" sz="2000" b="1">
                <a:solidFill>
                  <a:srgbClr val="000000"/>
                </a:solidFill>
                <a:ea typeface="宋体" pitchFamily="2" charset="-122"/>
              </a:endParaRPr>
            </a:p>
          </p:txBody>
        </p:sp>
        <p:sp>
          <p:nvSpPr>
            <p:cNvPr id="54288" name="Text Box 82"/>
            <p:cNvSpPr txBox="1">
              <a:spLocks noChangeArrowheads="1"/>
            </p:cNvSpPr>
            <p:nvPr/>
          </p:nvSpPr>
          <p:spPr bwMode="auto">
            <a:xfrm>
              <a:off x="5146" y="2344"/>
              <a:ext cx="423" cy="272"/>
            </a:xfrm>
            <a:prstGeom prst="rect">
              <a:avLst/>
            </a:prstGeom>
            <a:solidFill>
              <a:srgbClr val="CCCCFF"/>
            </a:solidFill>
            <a:ln w="28575">
              <a:solidFill>
                <a:srgbClr val="00CC99"/>
              </a:solidFill>
              <a:miter lim="800000"/>
              <a:headEnd/>
              <a:tailEnd/>
            </a:ln>
          </p:spPr>
          <p:txBody>
            <a:bodyPr lIns="1440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000" b="1" i="1" dirty="0" err="1" smtClean="0">
                  <a:solidFill>
                    <a:srgbClr val="000000"/>
                  </a:solidFill>
                  <a:ea typeface="宋体" pitchFamily="2" charset="-122"/>
                </a:rPr>
                <a:t>a</a:t>
              </a:r>
              <a:r>
                <a:rPr lang="en-US" altLang="zh-CN" sz="2000" b="1" i="1" baseline="-25000" dirty="0" err="1" smtClean="0">
                  <a:solidFill>
                    <a:srgbClr val="000000"/>
                  </a:solidFill>
                  <a:ea typeface="宋体" pitchFamily="2" charset="-122"/>
                </a:rPr>
                <a:t>nn</a:t>
              </a:r>
              <a:endParaRPr lang="en-US" altLang="zh-CN" sz="2000" b="1" dirty="0">
                <a:solidFill>
                  <a:srgbClr val="000000"/>
                </a:solidFill>
                <a:ea typeface="宋体" pitchFamily="2" charset="-122"/>
              </a:endParaRPr>
            </a:p>
          </p:txBody>
        </p:sp>
        <p:sp>
          <p:nvSpPr>
            <p:cNvPr id="54289" name="Text Box 83"/>
            <p:cNvSpPr txBox="1">
              <a:spLocks noChangeArrowheads="1"/>
            </p:cNvSpPr>
            <p:nvPr/>
          </p:nvSpPr>
          <p:spPr bwMode="auto">
            <a:xfrm>
              <a:off x="2433" y="2344"/>
              <a:ext cx="577"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i="1">
                  <a:solidFill>
                    <a:srgbClr val="000000"/>
                  </a:solidFill>
                  <a:ea typeface="宋体" pitchFamily="2" charset="-122"/>
                </a:rPr>
                <a:t>    …</a:t>
              </a:r>
              <a:endParaRPr lang="en-US" altLang="zh-CN" sz="2000" b="1">
                <a:solidFill>
                  <a:srgbClr val="000000"/>
                </a:solidFill>
                <a:ea typeface="宋体" pitchFamily="2" charset="-122"/>
              </a:endParaRPr>
            </a:p>
            <a:p>
              <a:pPr algn="just"/>
              <a:endParaRPr lang="en-US" altLang="zh-CN" sz="2000" b="1">
                <a:solidFill>
                  <a:srgbClr val="000000"/>
                </a:solidFill>
                <a:ea typeface="宋体" pitchFamily="2" charset="-122"/>
              </a:endParaRPr>
            </a:p>
          </p:txBody>
        </p:sp>
        <p:sp>
          <p:nvSpPr>
            <p:cNvPr id="54290" name="Text Box 86"/>
            <p:cNvSpPr txBox="1">
              <a:spLocks noChangeArrowheads="1"/>
            </p:cNvSpPr>
            <p:nvPr/>
          </p:nvSpPr>
          <p:spPr bwMode="auto">
            <a:xfrm>
              <a:off x="340" y="2676"/>
              <a:ext cx="528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b="1">
                  <a:solidFill>
                    <a:srgbClr val="000000"/>
                  </a:solidFill>
                  <a:ea typeface="宋体" pitchFamily="2" charset="-122"/>
                </a:rPr>
                <a:t>0       1          2          3       4         5                      </a:t>
              </a:r>
              <a:r>
                <a:rPr lang="en-US" altLang="zh-CN" sz="2000" b="1" i="1">
                  <a:solidFill>
                    <a:srgbClr val="FF3300"/>
                  </a:solidFill>
                  <a:ea typeface="宋体" pitchFamily="2" charset="-122"/>
                </a:rPr>
                <a:t>k</a:t>
              </a:r>
              <a:r>
                <a:rPr lang="en-US" altLang="zh-CN" b="1">
                  <a:solidFill>
                    <a:srgbClr val="000000"/>
                  </a:solidFill>
                  <a:ea typeface="宋体" pitchFamily="2" charset="-122"/>
                </a:rPr>
                <a:t>                                                n(n+1)/2-1</a:t>
              </a:r>
            </a:p>
          </p:txBody>
        </p:sp>
      </p:gr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4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79388" y="604838"/>
            <a:ext cx="8807450"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5000"/>
              </a:lnSpc>
              <a:spcBef>
                <a:spcPct val="20000"/>
              </a:spcBef>
            </a:pPr>
            <a:r>
              <a:rPr kumimoji="1" lang="zh-CN" altLang="en-US" sz="3200">
                <a:ea typeface="楷体_GB2312" pitchFamily="49" charset="-122"/>
              </a:rPr>
              <a:t>以主对角线划分，三角矩阵有上三角和下三角两种。上三角矩阵如图所示，它的下三角（不包括主对角线）中的元素均为常数。下三角矩阵正好相反，它的主对角线上方均为常数，如图所示。在大多数情况下，三角矩阵常数</a:t>
            </a:r>
            <a:r>
              <a:rPr kumimoji="1" lang="en-US" altLang="zh-CN" sz="3200">
                <a:ea typeface="楷体_GB2312" pitchFamily="49" charset="-122"/>
              </a:rPr>
              <a:t>c</a:t>
            </a:r>
            <a:r>
              <a:rPr kumimoji="1" lang="zh-CN" altLang="en-US" sz="3200">
                <a:ea typeface="楷体_GB2312" pitchFamily="49" charset="-122"/>
              </a:rPr>
              <a:t>为零。</a:t>
            </a:r>
            <a:endParaRPr kumimoji="1" lang="zh-CN" altLang="en-US" sz="3200" baseline="-20000">
              <a:ea typeface="楷体_GB2312" pitchFamily="49" charset="-122"/>
            </a:endParaRPr>
          </a:p>
        </p:txBody>
      </p:sp>
      <p:sp>
        <p:nvSpPr>
          <p:cNvPr id="55299" name="Rectangle 10"/>
          <p:cNvSpPr>
            <a:spLocks noChangeArrowheads="1"/>
          </p:cNvSpPr>
          <p:nvPr/>
        </p:nvSpPr>
        <p:spPr bwMode="auto">
          <a:xfrm>
            <a:off x="179388" y="76200"/>
            <a:ext cx="241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ea typeface="楷体_GB2312" pitchFamily="49" charset="-122"/>
              </a:rPr>
              <a:t>2</a:t>
            </a:r>
            <a:r>
              <a:rPr kumimoji="1" lang="zh-CN" altLang="en-US" sz="3200">
                <a:ea typeface="楷体_GB2312" pitchFamily="49" charset="-122"/>
              </a:rPr>
              <a:t>、三角矩阵</a:t>
            </a:r>
          </a:p>
        </p:txBody>
      </p:sp>
      <p:sp>
        <p:nvSpPr>
          <p:cNvPr id="55300" name="Rectangle 12"/>
          <p:cNvSpPr>
            <a:spLocks noChangeArrowheads="1"/>
          </p:cNvSpPr>
          <p:nvPr/>
        </p:nvSpPr>
        <p:spPr bwMode="auto">
          <a:xfrm>
            <a:off x="1258888" y="6165850"/>
            <a:ext cx="6773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t>(a)</a:t>
            </a:r>
            <a:r>
              <a:rPr kumimoji="1" lang="zh-CN" altLang="en-US" sz="2800"/>
              <a:t>下三角矩阵                         </a:t>
            </a:r>
            <a:r>
              <a:rPr kumimoji="1" lang="en-US" altLang="zh-CN" sz="2800"/>
              <a:t>(b)</a:t>
            </a:r>
            <a:r>
              <a:rPr kumimoji="1" lang="zh-CN" altLang="en-US" sz="2800"/>
              <a:t>上三角矩阵</a:t>
            </a:r>
          </a:p>
        </p:txBody>
      </p:sp>
      <p:sp>
        <p:nvSpPr>
          <p:cNvPr id="55301" name="Text Box 35"/>
          <p:cNvSpPr txBox="1">
            <a:spLocks noChangeArrowheads="1"/>
          </p:cNvSpPr>
          <p:nvPr/>
        </p:nvSpPr>
        <p:spPr bwMode="auto">
          <a:xfrm>
            <a:off x="1079500" y="3671888"/>
            <a:ext cx="276542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800" b="1">
                <a:solidFill>
                  <a:srgbClr val="000000"/>
                </a:solidFill>
                <a:ea typeface="宋体" pitchFamily="2" charset="-122"/>
              </a:rPr>
              <a:t>3     </a:t>
            </a:r>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endParaRPr lang="en-US" altLang="zh-CN" sz="2800" b="1">
              <a:solidFill>
                <a:srgbClr val="3333CC"/>
              </a:solidFill>
              <a:ea typeface="宋体" pitchFamily="2" charset="-122"/>
            </a:endParaRPr>
          </a:p>
          <a:p>
            <a:pPr algn="just"/>
            <a:r>
              <a:rPr lang="en-US" altLang="zh-CN" sz="2800" b="1">
                <a:solidFill>
                  <a:srgbClr val="000000"/>
                </a:solidFill>
                <a:ea typeface="宋体" pitchFamily="2" charset="-122"/>
              </a:rPr>
              <a:t>6 </a:t>
            </a:r>
            <a:r>
              <a:rPr lang="zh-CN" altLang="en-US" sz="2800" b="1">
                <a:solidFill>
                  <a:srgbClr val="000000"/>
                </a:solidFill>
                <a:ea typeface="宋体" pitchFamily="2" charset="-122"/>
              </a:rPr>
              <a:t>　</a:t>
            </a:r>
            <a:r>
              <a:rPr lang="en-US" altLang="zh-CN" sz="2800" b="1">
                <a:solidFill>
                  <a:srgbClr val="000000"/>
                </a:solidFill>
                <a:ea typeface="宋体" pitchFamily="2" charset="-122"/>
              </a:rPr>
              <a:t>2</a:t>
            </a:r>
            <a:r>
              <a:rPr lang="zh-CN" altLang="en-US" sz="2800" b="1">
                <a:solidFill>
                  <a:srgbClr val="000000"/>
                </a:solidFill>
                <a:ea typeface="宋体" pitchFamily="2" charset="-122"/>
              </a:rPr>
              <a:t>　</a:t>
            </a:r>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endParaRPr lang="en-US" altLang="zh-CN" sz="2800" b="1">
              <a:solidFill>
                <a:srgbClr val="3333CC"/>
              </a:solidFill>
              <a:ea typeface="宋体" pitchFamily="2" charset="-122"/>
            </a:endParaRPr>
          </a:p>
          <a:p>
            <a:pPr algn="just"/>
            <a:r>
              <a:rPr lang="en-US" altLang="zh-CN" sz="2800" b="1">
                <a:solidFill>
                  <a:srgbClr val="000000"/>
                </a:solidFill>
                <a:ea typeface="宋体" pitchFamily="2" charset="-122"/>
              </a:rPr>
              <a:t>4     8</a:t>
            </a:r>
            <a:r>
              <a:rPr lang="zh-CN" altLang="en-US" sz="2800" b="1">
                <a:solidFill>
                  <a:srgbClr val="000000"/>
                </a:solidFill>
                <a:ea typeface="宋体" pitchFamily="2" charset="-122"/>
              </a:rPr>
              <a:t>　</a:t>
            </a:r>
            <a:r>
              <a:rPr lang="en-US" altLang="zh-CN" sz="2800" b="1">
                <a:solidFill>
                  <a:srgbClr val="000000"/>
                </a:solidFill>
                <a:ea typeface="宋体" pitchFamily="2" charset="-122"/>
              </a:rPr>
              <a:t>1</a:t>
            </a:r>
            <a:r>
              <a:rPr lang="zh-CN" altLang="en-US" sz="2800" b="1">
                <a:solidFill>
                  <a:srgbClr val="000000"/>
                </a:solidFill>
                <a:ea typeface="宋体" pitchFamily="2" charset="-122"/>
              </a:rPr>
              <a:t>　 </a:t>
            </a:r>
            <a:r>
              <a:rPr lang="en-US" altLang="zh-CN" sz="2800" b="1" i="1">
                <a:solidFill>
                  <a:srgbClr val="3333CC"/>
                </a:solidFill>
                <a:ea typeface="宋体" pitchFamily="2" charset="-122"/>
              </a:rPr>
              <a:t>c</a:t>
            </a:r>
            <a:r>
              <a:rPr lang="en-US" altLang="zh-CN" sz="2800" b="1">
                <a:solidFill>
                  <a:srgbClr val="3333CC"/>
                </a:solidFill>
                <a:ea typeface="宋体" pitchFamily="2" charset="-122"/>
              </a:rPr>
              <a:t>      </a:t>
            </a:r>
            <a:r>
              <a:rPr lang="en-US" altLang="zh-CN" sz="2800" b="1" i="1">
                <a:solidFill>
                  <a:srgbClr val="3333CC"/>
                </a:solidFill>
                <a:ea typeface="宋体" pitchFamily="2" charset="-122"/>
              </a:rPr>
              <a:t>c</a:t>
            </a:r>
            <a:endParaRPr lang="en-US" altLang="zh-CN" sz="2800" b="1">
              <a:solidFill>
                <a:srgbClr val="3333CC"/>
              </a:solidFill>
              <a:ea typeface="宋体" pitchFamily="2" charset="-122"/>
            </a:endParaRPr>
          </a:p>
          <a:p>
            <a:pPr algn="just"/>
            <a:r>
              <a:rPr lang="en-US" altLang="zh-CN" sz="2800" b="1">
                <a:solidFill>
                  <a:srgbClr val="000000"/>
                </a:solidFill>
                <a:ea typeface="宋体" pitchFamily="2" charset="-122"/>
              </a:rPr>
              <a:t>7</a:t>
            </a:r>
            <a:r>
              <a:rPr lang="zh-CN" altLang="en-US" sz="2800" b="1">
                <a:solidFill>
                  <a:srgbClr val="000000"/>
                </a:solidFill>
                <a:ea typeface="宋体" pitchFamily="2" charset="-122"/>
              </a:rPr>
              <a:t>　 </a:t>
            </a:r>
            <a:r>
              <a:rPr lang="en-US" altLang="zh-CN" sz="2800" b="1">
                <a:solidFill>
                  <a:srgbClr val="000000"/>
                </a:solidFill>
                <a:ea typeface="宋体" pitchFamily="2" charset="-122"/>
              </a:rPr>
              <a:t>4</a:t>
            </a:r>
            <a:r>
              <a:rPr lang="zh-CN" altLang="en-US" sz="2800" b="1">
                <a:solidFill>
                  <a:srgbClr val="000000"/>
                </a:solidFill>
                <a:ea typeface="宋体" pitchFamily="2" charset="-122"/>
              </a:rPr>
              <a:t>　</a:t>
            </a:r>
            <a:r>
              <a:rPr lang="en-US" altLang="zh-CN" sz="2800" b="1">
                <a:solidFill>
                  <a:srgbClr val="000000"/>
                </a:solidFill>
                <a:ea typeface="宋体" pitchFamily="2" charset="-122"/>
              </a:rPr>
              <a:t>6 </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i="1">
                <a:solidFill>
                  <a:srgbClr val="3333CC"/>
                </a:solidFill>
                <a:ea typeface="宋体" pitchFamily="2" charset="-122"/>
              </a:rPr>
              <a:t>c</a:t>
            </a:r>
            <a:endParaRPr lang="en-US" altLang="zh-CN" sz="2800" b="1">
              <a:solidFill>
                <a:srgbClr val="3333CC"/>
              </a:solidFill>
              <a:ea typeface="宋体" pitchFamily="2" charset="-122"/>
            </a:endParaRPr>
          </a:p>
          <a:p>
            <a:pPr algn="just"/>
            <a:r>
              <a:rPr lang="en-US" altLang="zh-CN" sz="2800" b="1">
                <a:solidFill>
                  <a:srgbClr val="000000"/>
                </a:solidFill>
                <a:ea typeface="宋体" pitchFamily="2" charset="-122"/>
              </a:rPr>
              <a:t>8</a:t>
            </a:r>
            <a:r>
              <a:rPr lang="zh-CN" altLang="en-US" sz="2800" b="1">
                <a:solidFill>
                  <a:srgbClr val="000000"/>
                </a:solidFill>
                <a:ea typeface="宋体" pitchFamily="2" charset="-122"/>
              </a:rPr>
              <a:t>　 </a:t>
            </a:r>
            <a:r>
              <a:rPr lang="en-US" altLang="zh-CN" sz="2800" b="1">
                <a:solidFill>
                  <a:srgbClr val="000000"/>
                </a:solidFill>
                <a:ea typeface="宋体" pitchFamily="2" charset="-122"/>
              </a:rPr>
              <a:t>2</a:t>
            </a:r>
            <a:r>
              <a:rPr lang="zh-CN" altLang="en-US" sz="2800" b="1">
                <a:solidFill>
                  <a:srgbClr val="000000"/>
                </a:solidFill>
                <a:ea typeface="宋体" pitchFamily="2" charset="-122"/>
              </a:rPr>
              <a:t>　</a:t>
            </a:r>
            <a:r>
              <a:rPr lang="en-US" altLang="zh-CN" sz="2800" b="1">
                <a:solidFill>
                  <a:srgbClr val="000000"/>
                </a:solidFill>
                <a:ea typeface="宋体" pitchFamily="2" charset="-122"/>
              </a:rPr>
              <a:t>9 </a:t>
            </a:r>
            <a:r>
              <a:rPr lang="zh-CN" altLang="en-US" sz="2800" b="1">
                <a:solidFill>
                  <a:srgbClr val="000000"/>
                </a:solidFill>
                <a:ea typeface="宋体" pitchFamily="2" charset="-122"/>
              </a:rPr>
              <a:t>　</a:t>
            </a:r>
            <a:r>
              <a:rPr lang="en-US" altLang="zh-CN" sz="2800" b="1">
                <a:solidFill>
                  <a:srgbClr val="000000"/>
                </a:solidFill>
                <a:ea typeface="宋体" pitchFamily="2" charset="-122"/>
              </a:rPr>
              <a:t>5 </a:t>
            </a:r>
            <a:r>
              <a:rPr lang="zh-CN" altLang="en-US" sz="2800" b="1">
                <a:solidFill>
                  <a:srgbClr val="000000"/>
                </a:solidFill>
                <a:ea typeface="宋体" pitchFamily="2" charset="-122"/>
              </a:rPr>
              <a:t>　</a:t>
            </a:r>
            <a:r>
              <a:rPr lang="en-US" altLang="zh-CN" sz="2800" b="1">
                <a:solidFill>
                  <a:srgbClr val="000000"/>
                </a:solidFill>
                <a:ea typeface="宋体" pitchFamily="2" charset="-122"/>
              </a:rPr>
              <a:t>7</a:t>
            </a:r>
          </a:p>
        </p:txBody>
      </p:sp>
      <p:sp>
        <p:nvSpPr>
          <p:cNvPr id="55302" name="AutoShape 36"/>
          <p:cNvSpPr>
            <a:spLocks/>
          </p:cNvSpPr>
          <p:nvPr/>
        </p:nvSpPr>
        <p:spPr bwMode="auto">
          <a:xfrm>
            <a:off x="838200" y="3668713"/>
            <a:ext cx="76200" cy="2174875"/>
          </a:xfrm>
          <a:prstGeom prst="leftBracket">
            <a:avLst>
              <a:gd name="adj" fmla="val 237847"/>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5303" name="Text Box 37"/>
          <p:cNvSpPr txBox="1">
            <a:spLocks noChangeArrowheads="1"/>
          </p:cNvSpPr>
          <p:nvPr/>
        </p:nvSpPr>
        <p:spPr bwMode="auto">
          <a:xfrm>
            <a:off x="5657850" y="3630613"/>
            <a:ext cx="276542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800" b="1">
                <a:solidFill>
                  <a:srgbClr val="000000"/>
                </a:solidFill>
                <a:ea typeface="宋体" pitchFamily="2" charset="-122"/>
              </a:rPr>
              <a:t>3    4</a:t>
            </a:r>
            <a:r>
              <a:rPr lang="zh-CN" altLang="en-US" sz="2800" b="1">
                <a:solidFill>
                  <a:srgbClr val="000000"/>
                </a:solidFill>
                <a:ea typeface="宋体" pitchFamily="2" charset="-122"/>
              </a:rPr>
              <a:t>　 </a:t>
            </a:r>
            <a:r>
              <a:rPr lang="en-US" altLang="zh-CN" sz="2800" b="1">
                <a:solidFill>
                  <a:srgbClr val="000000"/>
                </a:solidFill>
                <a:ea typeface="宋体" pitchFamily="2" charset="-122"/>
              </a:rPr>
              <a:t>8</a:t>
            </a:r>
            <a:r>
              <a:rPr lang="zh-CN" altLang="en-US" sz="2800" b="1">
                <a:solidFill>
                  <a:srgbClr val="000000"/>
                </a:solidFill>
                <a:ea typeface="宋体" pitchFamily="2" charset="-122"/>
              </a:rPr>
              <a:t>　 </a:t>
            </a:r>
            <a:r>
              <a:rPr lang="en-US" altLang="zh-CN" sz="2800" b="1">
                <a:solidFill>
                  <a:srgbClr val="000000"/>
                </a:solidFill>
                <a:ea typeface="宋体" pitchFamily="2" charset="-122"/>
              </a:rPr>
              <a:t>1     0</a:t>
            </a:r>
          </a:p>
          <a:p>
            <a:pPr algn="just"/>
            <a:r>
              <a:rPr lang="en-US" altLang="zh-CN" sz="2800" b="1" i="1">
                <a:solidFill>
                  <a:srgbClr val="3333CC"/>
                </a:solidFill>
                <a:ea typeface="宋体" pitchFamily="2" charset="-122"/>
              </a:rPr>
              <a:t>c</a:t>
            </a:r>
            <a:r>
              <a:rPr lang="zh-CN" altLang="en-US" sz="2800" b="1">
                <a:solidFill>
                  <a:srgbClr val="000000"/>
                </a:solidFill>
                <a:ea typeface="宋体" pitchFamily="2" charset="-122"/>
              </a:rPr>
              <a:t>　</a:t>
            </a:r>
            <a:r>
              <a:rPr lang="en-US" altLang="zh-CN" sz="2800" b="1">
                <a:solidFill>
                  <a:srgbClr val="000000"/>
                </a:solidFill>
                <a:ea typeface="宋体" pitchFamily="2" charset="-122"/>
              </a:rPr>
              <a:t>2 </a:t>
            </a:r>
            <a:r>
              <a:rPr lang="zh-CN" altLang="en-US" sz="2800" b="1">
                <a:solidFill>
                  <a:srgbClr val="000000"/>
                </a:solidFill>
                <a:ea typeface="宋体" pitchFamily="2" charset="-122"/>
              </a:rPr>
              <a:t>　</a:t>
            </a:r>
            <a:r>
              <a:rPr lang="en-US" altLang="zh-CN" sz="2800" b="1">
                <a:solidFill>
                  <a:srgbClr val="000000"/>
                </a:solidFill>
                <a:ea typeface="宋体" pitchFamily="2" charset="-122"/>
              </a:rPr>
              <a:t>9</a:t>
            </a:r>
            <a:r>
              <a:rPr lang="zh-CN" altLang="en-US" sz="2800" b="1">
                <a:solidFill>
                  <a:srgbClr val="000000"/>
                </a:solidFill>
                <a:ea typeface="宋体" pitchFamily="2" charset="-122"/>
              </a:rPr>
              <a:t>　 </a:t>
            </a:r>
            <a:r>
              <a:rPr lang="en-US" altLang="zh-CN" sz="2800" b="1">
                <a:solidFill>
                  <a:srgbClr val="000000"/>
                </a:solidFill>
                <a:ea typeface="宋体" pitchFamily="2" charset="-122"/>
              </a:rPr>
              <a:t>4</a:t>
            </a:r>
            <a:r>
              <a:rPr lang="zh-CN" altLang="en-US" sz="2800" b="1">
                <a:solidFill>
                  <a:srgbClr val="000000"/>
                </a:solidFill>
                <a:ea typeface="宋体" pitchFamily="2" charset="-122"/>
              </a:rPr>
              <a:t>　 </a:t>
            </a:r>
            <a:r>
              <a:rPr lang="en-US" altLang="zh-CN" sz="2800" b="1">
                <a:solidFill>
                  <a:srgbClr val="000000"/>
                </a:solidFill>
                <a:ea typeface="宋体" pitchFamily="2" charset="-122"/>
              </a:rPr>
              <a:t>6</a:t>
            </a:r>
          </a:p>
          <a:p>
            <a:pPr algn="just"/>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r>
              <a:rPr lang="zh-CN" altLang="en-US" sz="2800" b="1">
                <a:solidFill>
                  <a:srgbClr val="000000"/>
                </a:solidFill>
                <a:ea typeface="宋体" pitchFamily="2" charset="-122"/>
              </a:rPr>
              <a:t>　１    </a:t>
            </a:r>
            <a:r>
              <a:rPr lang="en-US" altLang="zh-CN" sz="2800" b="1">
                <a:solidFill>
                  <a:srgbClr val="000000"/>
                </a:solidFill>
                <a:ea typeface="宋体" pitchFamily="2" charset="-122"/>
              </a:rPr>
              <a:t>5     7</a:t>
            </a:r>
          </a:p>
          <a:p>
            <a:pPr algn="just"/>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zh-CN" altLang="en-US" sz="2800" b="1">
                <a:solidFill>
                  <a:srgbClr val="000000"/>
                </a:solidFill>
                <a:ea typeface="宋体" pitchFamily="2" charset="-122"/>
              </a:rPr>
              <a:t> </a:t>
            </a:r>
            <a:r>
              <a:rPr lang="en-US" altLang="zh-CN" sz="2800" b="1">
                <a:solidFill>
                  <a:srgbClr val="000000"/>
                </a:solidFill>
                <a:ea typeface="宋体" pitchFamily="2" charset="-122"/>
              </a:rPr>
              <a:t>0 </a:t>
            </a:r>
            <a:r>
              <a:rPr lang="zh-CN" altLang="en-US" sz="2800" b="1">
                <a:solidFill>
                  <a:srgbClr val="000000"/>
                </a:solidFill>
                <a:ea typeface="宋体" pitchFamily="2" charset="-122"/>
              </a:rPr>
              <a:t>　</a:t>
            </a:r>
            <a:r>
              <a:rPr lang="en-US" altLang="zh-CN" sz="2800" b="1">
                <a:solidFill>
                  <a:srgbClr val="000000"/>
                </a:solidFill>
                <a:ea typeface="宋体" pitchFamily="2" charset="-122"/>
              </a:rPr>
              <a:t>8</a:t>
            </a:r>
          </a:p>
          <a:p>
            <a:pPr algn="just"/>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r>
              <a:rPr lang="zh-CN" altLang="en-US" sz="2800" b="1">
                <a:solidFill>
                  <a:srgbClr val="3333CC"/>
                </a:solidFill>
                <a:ea typeface="宋体" pitchFamily="2" charset="-122"/>
              </a:rPr>
              <a:t>　 </a:t>
            </a:r>
            <a:r>
              <a:rPr lang="en-US" altLang="zh-CN" sz="2800" b="1" i="1">
                <a:solidFill>
                  <a:srgbClr val="3333CC"/>
                </a:solidFill>
                <a:ea typeface="宋体" pitchFamily="2" charset="-122"/>
              </a:rPr>
              <a:t>c</a:t>
            </a:r>
            <a:r>
              <a:rPr lang="en-US" altLang="zh-CN" sz="2800" b="1">
                <a:solidFill>
                  <a:srgbClr val="000000"/>
                </a:solidFill>
                <a:ea typeface="宋体" pitchFamily="2" charset="-122"/>
              </a:rPr>
              <a:t>     7</a:t>
            </a:r>
          </a:p>
        </p:txBody>
      </p:sp>
      <p:sp>
        <p:nvSpPr>
          <p:cNvPr id="55304" name="AutoShape 38"/>
          <p:cNvSpPr>
            <a:spLocks/>
          </p:cNvSpPr>
          <p:nvPr/>
        </p:nvSpPr>
        <p:spPr bwMode="auto">
          <a:xfrm>
            <a:off x="5397500" y="3668713"/>
            <a:ext cx="76200" cy="2132012"/>
          </a:xfrm>
          <a:prstGeom prst="leftBracket">
            <a:avLst>
              <a:gd name="adj" fmla="val 233160"/>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5305" name="AutoShape 39"/>
          <p:cNvSpPr>
            <a:spLocks/>
          </p:cNvSpPr>
          <p:nvPr/>
        </p:nvSpPr>
        <p:spPr bwMode="auto">
          <a:xfrm rot="10800000">
            <a:off x="3733800" y="3648075"/>
            <a:ext cx="77788" cy="2173288"/>
          </a:xfrm>
          <a:prstGeom prst="leftBracket">
            <a:avLst>
              <a:gd name="adj" fmla="val 232822"/>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5306" name="AutoShape 40"/>
          <p:cNvSpPr>
            <a:spLocks/>
          </p:cNvSpPr>
          <p:nvPr/>
        </p:nvSpPr>
        <p:spPr bwMode="auto">
          <a:xfrm rot="10800000">
            <a:off x="8262938" y="3729038"/>
            <a:ext cx="77787" cy="2132012"/>
          </a:xfrm>
          <a:prstGeom prst="leftBracket">
            <a:avLst>
              <a:gd name="adj" fmla="val 228403"/>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55307" name="Group 41"/>
          <p:cNvGrpSpPr>
            <a:grpSpLocks/>
          </p:cNvGrpSpPr>
          <p:nvPr/>
        </p:nvGrpSpPr>
        <p:grpSpPr bwMode="auto">
          <a:xfrm>
            <a:off x="1346200" y="3790950"/>
            <a:ext cx="2417763" cy="1709738"/>
            <a:chOff x="817" y="1263"/>
            <a:chExt cx="1377" cy="1153"/>
          </a:xfrm>
        </p:grpSpPr>
        <p:sp>
          <p:nvSpPr>
            <p:cNvPr id="55312" name="Line 42"/>
            <p:cNvSpPr>
              <a:spLocks noChangeShapeType="1"/>
            </p:cNvSpPr>
            <p:nvPr/>
          </p:nvSpPr>
          <p:spPr bwMode="auto">
            <a:xfrm>
              <a:off x="817" y="1277"/>
              <a:ext cx="1366" cy="1125"/>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43"/>
            <p:cNvSpPr>
              <a:spLocks noChangeShapeType="1"/>
            </p:cNvSpPr>
            <p:nvPr/>
          </p:nvSpPr>
          <p:spPr bwMode="auto">
            <a:xfrm>
              <a:off x="817" y="1263"/>
              <a:ext cx="1366" cy="0"/>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4" name="Freeform 44"/>
            <p:cNvSpPr>
              <a:spLocks/>
            </p:cNvSpPr>
            <p:nvPr/>
          </p:nvSpPr>
          <p:spPr bwMode="auto">
            <a:xfrm>
              <a:off x="2193" y="1263"/>
              <a:ext cx="1" cy="1153"/>
            </a:xfrm>
            <a:custGeom>
              <a:avLst/>
              <a:gdLst>
                <a:gd name="T0" fmla="*/ 0 w 1"/>
                <a:gd name="T1" fmla="*/ 0 h 1245"/>
                <a:gd name="T2" fmla="*/ 0 w 1"/>
                <a:gd name="T3" fmla="*/ 623 h 1245"/>
                <a:gd name="T4" fmla="*/ 0 60000 65536"/>
                <a:gd name="T5" fmla="*/ 0 60000 65536"/>
              </a:gdLst>
              <a:ahLst/>
              <a:cxnLst>
                <a:cxn ang="T4">
                  <a:pos x="T0" y="T1"/>
                </a:cxn>
                <a:cxn ang="T5">
                  <a:pos x="T2" y="T3"/>
                </a:cxn>
              </a:cxnLst>
              <a:rect l="0" t="0" r="r" b="b"/>
              <a:pathLst>
                <a:path w="1" h="1245">
                  <a:moveTo>
                    <a:pt x="0" y="0"/>
                  </a:moveTo>
                  <a:lnTo>
                    <a:pt x="0" y="1245"/>
                  </a:lnTo>
                </a:path>
              </a:pathLst>
            </a:custGeom>
            <a:noFill/>
            <a:ln w="38100" cap="flat" cmpd="sng">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5308" name="Group 45"/>
          <p:cNvGrpSpPr>
            <a:grpSpLocks/>
          </p:cNvGrpSpPr>
          <p:nvPr/>
        </p:nvGrpSpPr>
        <p:grpSpPr bwMode="auto">
          <a:xfrm>
            <a:off x="5562600" y="3992563"/>
            <a:ext cx="2249488" cy="1778000"/>
            <a:chOff x="3478" y="1392"/>
            <a:chExt cx="1403" cy="1132"/>
          </a:xfrm>
        </p:grpSpPr>
        <p:sp>
          <p:nvSpPr>
            <p:cNvPr id="55309" name="Line 46"/>
            <p:cNvSpPr>
              <a:spLocks noChangeShapeType="1"/>
            </p:cNvSpPr>
            <p:nvPr/>
          </p:nvSpPr>
          <p:spPr bwMode="auto">
            <a:xfrm>
              <a:off x="3504" y="1392"/>
              <a:ext cx="1377" cy="1125"/>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0" name="Freeform 47"/>
            <p:cNvSpPr>
              <a:spLocks/>
            </p:cNvSpPr>
            <p:nvPr/>
          </p:nvSpPr>
          <p:spPr bwMode="auto">
            <a:xfrm>
              <a:off x="3478" y="1399"/>
              <a:ext cx="1" cy="1125"/>
            </a:xfrm>
            <a:custGeom>
              <a:avLst/>
              <a:gdLst>
                <a:gd name="T0" fmla="*/ 0 w 1"/>
                <a:gd name="T1" fmla="*/ 0 h 1245"/>
                <a:gd name="T2" fmla="*/ 0 w 1"/>
                <a:gd name="T3" fmla="*/ 501 h 1245"/>
                <a:gd name="T4" fmla="*/ 0 60000 65536"/>
                <a:gd name="T5" fmla="*/ 0 60000 65536"/>
              </a:gdLst>
              <a:ahLst/>
              <a:cxnLst>
                <a:cxn ang="T4">
                  <a:pos x="T0" y="T1"/>
                </a:cxn>
                <a:cxn ang="T5">
                  <a:pos x="T2" y="T3"/>
                </a:cxn>
              </a:cxnLst>
              <a:rect l="0" t="0" r="r" b="b"/>
              <a:pathLst>
                <a:path w="1" h="1245">
                  <a:moveTo>
                    <a:pt x="0" y="0"/>
                  </a:moveTo>
                  <a:lnTo>
                    <a:pt x="0" y="1245"/>
                  </a:lnTo>
                </a:path>
              </a:pathLst>
            </a:custGeom>
            <a:noFill/>
            <a:ln w="28575" cap="flat" cmpd="sng">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1" name="Line 48"/>
            <p:cNvSpPr>
              <a:spLocks noChangeShapeType="1"/>
            </p:cNvSpPr>
            <p:nvPr/>
          </p:nvSpPr>
          <p:spPr bwMode="auto">
            <a:xfrm>
              <a:off x="3490" y="2524"/>
              <a:ext cx="1366"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trips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1466850" y="260350"/>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latin typeface="宋体" pitchFamily="2" charset="-122"/>
                <a:ea typeface="楷体_GB2312" pitchFamily="49" charset="-122"/>
              </a:rPr>
              <a:t>如何压缩存储？</a:t>
            </a:r>
            <a:endParaRPr lang="zh-CN" altLang="en-US" sz="2800" b="1">
              <a:ea typeface="楷体_GB2312" pitchFamily="49" charset="-122"/>
            </a:endParaRPr>
          </a:p>
        </p:txBody>
      </p:sp>
      <p:graphicFrame>
        <p:nvGraphicFramePr>
          <p:cNvPr id="56323" name="Object 5"/>
          <p:cNvGraphicFramePr>
            <a:graphicFrameLocks noChangeAspect="1"/>
          </p:cNvGraphicFramePr>
          <p:nvPr/>
        </p:nvGraphicFramePr>
        <p:xfrm>
          <a:off x="836613" y="260350"/>
          <a:ext cx="495300" cy="485775"/>
        </p:xfrm>
        <a:graphic>
          <a:graphicData uri="http://schemas.openxmlformats.org/presentationml/2006/ole">
            <mc:AlternateContent xmlns:mc="http://schemas.openxmlformats.org/markup-compatibility/2006">
              <mc:Choice xmlns:v="urn:schemas-microsoft-com:vml" Requires="v">
                <p:oleObj spid="_x0000_s56360" name="Clip" r:id="rId3" imgW="861365" imgH="844906" progId="MS_ClipArt_Gallery.5">
                  <p:embed/>
                </p:oleObj>
              </mc:Choice>
              <mc:Fallback>
                <p:oleObj name="Clip" r:id="rId3" imgW="861365" imgH="844906" progId="MS_ClipArt_Gallery.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260350"/>
                        <a:ext cx="4953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2086" name="Text Box 6"/>
          <p:cNvSpPr txBox="1">
            <a:spLocks noChangeArrowheads="1"/>
          </p:cNvSpPr>
          <p:nvPr/>
        </p:nvSpPr>
        <p:spPr bwMode="auto">
          <a:xfrm>
            <a:off x="1511300" y="890588"/>
            <a:ext cx="662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ea typeface="楷体_GB2312" pitchFamily="49" charset="-122"/>
              </a:rPr>
              <a:t>只存储上三角（或下三角）部分的元素。</a:t>
            </a:r>
            <a:endParaRPr lang="zh-CN" altLang="en-US" sz="2800">
              <a:ea typeface="楷体_GB2312" pitchFamily="49" charset="-122"/>
            </a:endParaRPr>
          </a:p>
        </p:txBody>
      </p:sp>
      <p:sp>
        <p:nvSpPr>
          <p:cNvPr id="56325" name="Rectangle 8"/>
          <p:cNvSpPr>
            <a:spLocks noChangeArrowheads="1"/>
          </p:cNvSpPr>
          <p:nvPr/>
        </p:nvSpPr>
        <p:spPr bwMode="auto">
          <a:xfrm>
            <a:off x="323850" y="1484313"/>
            <a:ext cx="85693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楷体_GB2312" pitchFamily="49" charset="-122"/>
              </a:rPr>
              <a:t>三角矩阵中的重复元素</a:t>
            </a:r>
            <a:r>
              <a:rPr kumimoji="1" lang="en-US" altLang="zh-CN" sz="2800">
                <a:ea typeface="楷体_GB2312" pitchFamily="49" charset="-122"/>
              </a:rPr>
              <a:t>c</a:t>
            </a:r>
            <a:r>
              <a:rPr kumimoji="1" lang="zh-CN" altLang="en-US" sz="2800">
                <a:ea typeface="楷体_GB2312" pitchFamily="49" charset="-122"/>
              </a:rPr>
              <a:t>可共享一个存储空间，其余的元素正好有</a:t>
            </a:r>
            <a:r>
              <a:rPr kumimoji="1" lang="en-US" altLang="zh-CN" sz="2800">
                <a:ea typeface="楷体_GB2312" pitchFamily="49" charset="-122"/>
              </a:rPr>
              <a:t>n(n+1)/2</a:t>
            </a:r>
            <a:r>
              <a:rPr kumimoji="1" lang="zh-CN" altLang="en-US" sz="2800">
                <a:ea typeface="楷体_GB2312" pitchFamily="49" charset="-122"/>
              </a:rPr>
              <a:t>个，因此，三角矩阵可压缩存储到向量</a:t>
            </a:r>
            <a:r>
              <a:rPr kumimoji="1" lang="en-US" altLang="zh-CN" sz="2800">
                <a:ea typeface="楷体_GB2312" pitchFamily="49" charset="-122"/>
              </a:rPr>
              <a:t>sa[0..n(n+1)/2]</a:t>
            </a:r>
            <a:r>
              <a:rPr kumimoji="1" lang="zh-CN" altLang="en-US" sz="2800">
                <a:ea typeface="楷体_GB2312" pitchFamily="49" charset="-122"/>
              </a:rPr>
              <a:t>中，其中</a:t>
            </a:r>
            <a:r>
              <a:rPr kumimoji="1" lang="en-US" altLang="zh-CN" sz="2800">
                <a:ea typeface="楷体_GB2312" pitchFamily="49" charset="-122"/>
              </a:rPr>
              <a:t>c</a:t>
            </a:r>
            <a:r>
              <a:rPr kumimoji="1" lang="zh-CN" altLang="en-US" sz="2800">
                <a:ea typeface="楷体_GB2312" pitchFamily="49" charset="-122"/>
              </a:rPr>
              <a:t>存放在向量的最后一个分量中。</a:t>
            </a:r>
          </a:p>
        </p:txBody>
      </p:sp>
      <p:sp>
        <p:nvSpPr>
          <p:cNvPr id="56326" name="Text Box 34"/>
          <p:cNvSpPr txBox="1">
            <a:spLocks noChangeArrowheads="1"/>
          </p:cNvSpPr>
          <p:nvPr/>
        </p:nvSpPr>
        <p:spPr bwMode="auto">
          <a:xfrm>
            <a:off x="206375" y="3378200"/>
            <a:ext cx="6781800" cy="5191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3333CC"/>
                </a:solidFill>
                <a:ea typeface="宋体" pitchFamily="2" charset="-122"/>
              </a:rPr>
              <a:t>下三角矩阵的压缩存储</a:t>
            </a:r>
          </a:p>
        </p:txBody>
      </p:sp>
      <p:grpSp>
        <p:nvGrpSpPr>
          <p:cNvPr id="56327" name="Group 35"/>
          <p:cNvGrpSpPr>
            <a:grpSpLocks/>
          </p:cNvGrpSpPr>
          <p:nvPr/>
        </p:nvGrpSpPr>
        <p:grpSpPr bwMode="auto">
          <a:xfrm>
            <a:off x="180975" y="5307013"/>
            <a:ext cx="8963025" cy="1506537"/>
            <a:chOff x="114" y="1872"/>
            <a:chExt cx="5646" cy="949"/>
          </a:xfrm>
        </p:grpSpPr>
        <p:sp>
          <p:nvSpPr>
            <p:cNvPr id="56333" name="Text Box 36"/>
            <p:cNvSpPr txBox="1">
              <a:spLocks noChangeArrowheads="1"/>
            </p:cNvSpPr>
            <p:nvPr/>
          </p:nvSpPr>
          <p:spPr bwMode="auto">
            <a:xfrm>
              <a:off x="336" y="1872"/>
              <a:ext cx="542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b="1">
                  <a:solidFill>
                    <a:srgbClr val="000000"/>
                  </a:solidFill>
                  <a:ea typeface="宋体" pitchFamily="2" charset="-122"/>
                </a:rPr>
                <a:t>0            1            2            3            4            5                       </a:t>
              </a:r>
              <a:r>
                <a:rPr lang="en-US" altLang="zh-CN" sz="2400" b="1">
                  <a:solidFill>
                    <a:srgbClr val="FF3300"/>
                  </a:solidFill>
                  <a:ea typeface="宋体" pitchFamily="2" charset="-122"/>
                </a:rPr>
                <a:t> </a:t>
              </a:r>
              <a:r>
                <a:rPr lang="en-US" altLang="zh-CN" sz="2000" b="1">
                  <a:solidFill>
                    <a:srgbClr val="FF3300"/>
                  </a:solidFill>
                  <a:ea typeface="宋体" pitchFamily="2" charset="-122"/>
                </a:rPr>
                <a:t>k</a:t>
              </a:r>
              <a:r>
                <a:rPr lang="en-US" altLang="zh-CN" sz="2400" b="1">
                  <a:solidFill>
                    <a:srgbClr val="FF3300"/>
                  </a:solidFill>
                  <a:ea typeface="宋体" pitchFamily="2" charset="-122"/>
                </a:rPr>
                <a:t> </a:t>
              </a:r>
              <a:r>
                <a:rPr lang="en-US" altLang="zh-CN" b="1">
                  <a:solidFill>
                    <a:srgbClr val="000000"/>
                  </a:solidFill>
                  <a:ea typeface="宋体" pitchFamily="2" charset="-122"/>
                </a:rPr>
                <a:t>                                 n(n+1)/2</a:t>
              </a:r>
            </a:p>
          </p:txBody>
        </p:sp>
        <p:sp>
          <p:nvSpPr>
            <p:cNvPr id="56334" name="Text Box 37"/>
            <p:cNvSpPr txBox="1">
              <a:spLocks noChangeArrowheads="1"/>
            </p:cNvSpPr>
            <p:nvPr/>
          </p:nvSpPr>
          <p:spPr bwMode="auto">
            <a:xfrm>
              <a:off x="940" y="2547"/>
              <a:ext cx="4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dirty="0" smtClean="0">
                  <a:solidFill>
                    <a:srgbClr val="000000"/>
                  </a:solidFill>
                  <a:ea typeface="宋体" pitchFamily="2" charset="-122"/>
                </a:rPr>
                <a:t>第</a:t>
              </a:r>
              <a:r>
                <a:rPr lang="en-US" altLang="zh-CN" b="1" dirty="0" smtClean="0">
                  <a:solidFill>
                    <a:srgbClr val="000000"/>
                  </a:solidFill>
                  <a:ea typeface="宋体" pitchFamily="2" charset="-122"/>
                </a:rPr>
                <a:t>2</a:t>
              </a:r>
              <a:r>
                <a:rPr lang="zh-CN" altLang="en-US" b="1" dirty="0" smtClean="0">
                  <a:solidFill>
                    <a:srgbClr val="000000"/>
                  </a:solidFill>
                  <a:ea typeface="宋体" pitchFamily="2" charset="-122"/>
                </a:rPr>
                <a:t>行</a:t>
              </a:r>
              <a:endParaRPr lang="zh-CN" altLang="en-US" b="1" dirty="0">
                <a:solidFill>
                  <a:srgbClr val="000000"/>
                </a:solidFill>
                <a:ea typeface="宋体" pitchFamily="2" charset="-122"/>
              </a:endParaRPr>
            </a:p>
          </p:txBody>
        </p:sp>
        <p:sp>
          <p:nvSpPr>
            <p:cNvPr id="56335" name="Text Box 38"/>
            <p:cNvSpPr txBox="1">
              <a:spLocks noChangeArrowheads="1"/>
            </p:cNvSpPr>
            <p:nvPr/>
          </p:nvSpPr>
          <p:spPr bwMode="auto">
            <a:xfrm>
              <a:off x="187" y="2549"/>
              <a:ext cx="37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dirty="0" smtClean="0">
                  <a:solidFill>
                    <a:srgbClr val="000000"/>
                  </a:solidFill>
                  <a:ea typeface="宋体" pitchFamily="2" charset="-122"/>
                </a:rPr>
                <a:t>第</a:t>
              </a:r>
              <a:r>
                <a:rPr lang="en-US" altLang="zh-CN" b="1" dirty="0" smtClean="0">
                  <a:solidFill>
                    <a:srgbClr val="000000"/>
                  </a:solidFill>
                  <a:ea typeface="宋体" pitchFamily="2" charset="-122"/>
                </a:rPr>
                <a:t>1</a:t>
              </a:r>
              <a:r>
                <a:rPr lang="zh-CN" altLang="en-US" b="1" dirty="0" smtClean="0">
                  <a:solidFill>
                    <a:srgbClr val="000000"/>
                  </a:solidFill>
                  <a:ea typeface="宋体" pitchFamily="2" charset="-122"/>
                </a:rPr>
                <a:t>行</a:t>
              </a:r>
              <a:endParaRPr lang="zh-CN" altLang="en-US" b="1" dirty="0">
                <a:solidFill>
                  <a:srgbClr val="000000"/>
                </a:solidFill>
                <a:ea typeface="宋体" pitchFamily="2" charset="-122"/>
              </a:endParaRPr>
            </a:p>
          </p:txBody>
        </p:sp>
        <p:sp>
          <p:nvSpPr>
            <p:cNvPr id="56336" name="AutoShape 39"/>
            <p:cNvSpPr>
              <a:spLocks/>
            </p:cNvSpPr>
            <p:nvPr/>
          </p:nvSpPr>
          <p:spPr bwMode="auto">
            <a:xfrm rot="-5400000">
              <a:off x="1065" y="1984"/>
              <a:ext cx="117" cy="970"/>
            </a:xfrm>
            <a:prstGeom prst="leftBrace">
              <a:avLst>
                <a:gd name="adj1" fmla="val 69088"/>
                <a:gd name="adj2" fmla="val 49995"/>
              </a:avLst>
            </a:prstGeom>
            <a:noFill/>
            <a:ln w="28575">
              <a:solidFill>
                <a:srgbClr val="33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7" name="AutoShape 40"/>
            <p:cNvSpPr>
              <a:spLocks/>
            </p:cNvSpPr>
            <p:nvPr/>
          </p:nvSpPr>
          <p:spPr bwMode="auto">
            <a:xfrm rot="-5400000">
              <a:off x="293" y="2241"/>
              <a:ext cx="135" cy="446"/>
            </a:xfrm>
            <a:prstGeom prst="leftBrace">
              <a:avLst>
                <a:gd name="adj1" fmla="val 27531"/>
                <a:gd name="adj2" fmla="val 50000"/>
              </a:avLst>
            </a:prstGeom>
            <a:noFill/>
            <a:ln w="28575">
              <a:solidFill>
                <a:srgbClr val="33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8" name="Text Box 41"/>
            <p:cNvSpPr txBox="1">
              <a:spLocks noChangeArrowheads="1"/>
            </p:cNvSpPr>
            <p:nvPr/>
          </p:nvSpPr>
          <p:spPr bwMode="auto">
            <a:xfrm>
              <a:off x="114" y="2122"/>
              <a:ext cx="499"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400" b="1" i="1">
                  <a:solidFill>
                    <a:srgbClr val="000000"/>
                  </a:solidFill>
                  <a:ea typeface="宋体" pitchFamily="2" charset="-122"/>
                </a:rPr>
                <a:t>  a</a:t>
              </a:r>
              <a:r>
                <a:rPr lang="en-US" altLang="zh-CN" sz="2400" b="1" baseline="-25000">
                  <a:solidFill>
                    <a:srgbClr val="000000"/>
                  </a:solidFill>
                  <a:ea typeface="宋体" pitchFamily="2" charset="-122"/>
                </a:rPr>
                <a:t>11</a:t>
              </a:r>
              <a:endParaRPr lang="en-US" altLang="zh-CN" sz="2400" b="1">
                <a:solidFill>
                  <a:srgbClr val="000000"/>
                </a:solidFill>
                <a:ea typeface="宋体" pitchFamily="2" charset="-122"/>
              </a:endParaRPr>
            </a:p>
          </p:txBody>
        </p:sp>
        <p:sp>
          <p:nvSpPr>
            <p:cNvPr id="56339" name="Text Box 42"/>
            <p:cNvSpPr txBox="1">
              <a:spLocks noChangeArrowheads="1"/>
            </p:cNvSpPr>
            <p:nvPr/>
          </p:nvSpPr>
          <p:spPr bwMode="auto">
            <a:xfrm>
              <a:off x="621" y="2122"/>
              <a:ext cx="499"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400" b="1" i="1">
                  <a:solidFill>
                    <a:srgbClr val="000000"/>
                  </a:solidFill>
                  <a:ea typeface="宋体" pitchFamily="2" charset="-122"/>
                </a:rPr>
                <a:t>  a</a:t>
              </a:r>
              <a:r>
                <a:rPr lang="en-US" altLang="zh-CN" sz="2400" b="1" baseline="-25000">
                  <a:solidFill>
                    <a:srgbClr val="000000"/>
                  </a:solidFill>
                  <a:ea typeface="宋体" pitchFamily="2" charset="-122"/>
                </a:rPr>
                <a:t>21</a:t>
              </a:r>
              <a:endParaRPr lang="en-US" altLang="zh-CN" sz="2400" b="1">
                <a:solidFill>
                  <a:srgbClr val="000000"/>
                </a:solidFill>
                <a:ea typeface="宋体" pitchFamily="2" charset="-122"/>
              </a:endParaRPr>
            </a:p>
          </p:txBody>
        </p:sp>
        <p:sp>
          <p:nvSpPr>
            <p:cNvPr id="56340" name="Text Box 43"/>
            <p:cNvSpPr txBox="1">
              <a:spLocks noChangeArrowheads="1"/>
            </p:cNvSpPr>
            <p:nvPr/>
          </p:nvSpPr>
          <p:spPr bwMode="auto">
            <a:xfrm>
              <a:off x="1127" y="2122"/>
              <a:ext cx="499"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400" b="1" i="1">
                  <a:solidFill>
                    <a:srgbClr val="000000"/>
                  </a:solidFill>
                  <a:ea typeface="宋体" pitchFamily="2" charset="-122"/>
                </a:rPr>
                <a:t>  a</a:t>
              </a:r>
              <a:r>
                <a:rPr lang="en-US" altLang="zh-CN" sz="2400" b="1" baseline="-25000">
                  <a:solidFill>
                    <a:srgbClr val="000000"/>
                  </a:solidFill>
                  <a:ea typeface="宋体" pitchFamily="2" charset="-122"/>
                </a:rPr>
                <a:t>22</a:t>
              </a:r>
              <a:endParaRPr lang="en-US" altLang="zh-CN" sz="2400" b="1">
                <a:solidFill>
                  <a:srgbClr val="000000"/>
                </a:solidFill>
                <a:ea typeface="宋体" pitchFamily="2" charset="-122"/>
              </a:endParaRPr>
            </a:p>
          </p:txBody>
        </p:sp>
        <p:sp>
          <p:nvSpPr>
            <p:cNvPr id="56341" name="Text Box 44"/>
            <p:cNvSpPr txBox="1">
              <a:spLocks noChangeArrowheads="1"/>
            </p:cNvSpPr>
            <p:nvPr/>
          </p:nvSpPr>
          <p:spPr bwMode="auto">
            <a:xfrm>
              <a:off x="1624" y="2122"/>
              <a:ext cx="499"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400" b="1" i="1">
                  <a:solidFill>
                    <a:srgbClr val="000000"/>
                  </a:solidFill>
                  <a:ea typeface="宋体" pitchFamily="2" charset="-122"/>
                </a:rPr>
                <a:t>  a</a:t>
              </a:r>
              <a:r>
                <a:rPr lang="en-US" altLang="zh-CN" sz="2400" b="1" baseline="-25000">
                  <a:solidFill>
                    <a:srgbClr val="000000"/>
                  </a:solidFill>
                  <a:ea typeface="宋体" pitchFamily="2" charset="-122"/>
                </a:rPr>
                <a:t>31</a:t>
              </a:r>
              <a:endParaRPr lang="en-US" altLang="zh-CN" sz="2400" b="1">
                <a:solidFill>
                  <a:srgbClr val="000000"/>
                </a:solidFill>
                <a:ea typeface="宋体" pitchFamily="2" charset="-122"/>
              </a:endParaRPr>
            </a:p>
          </p:txBody>
        </p:sp>
        <p:sp>
          <p:nvSpPr>
            <p:cNvPr id="56342" name="Text Box 45"/>
            <p:cNvSpPr txBox="1">
              <a:spLocks noChangeArrowheads="1"/>
            </p:cNvSpPr>
            <p:nvPr/>
          </p:nvSpPr>
          <p:spPr bwMode="auto">
            <a:xfrm>
              <a:off x="2123" y="2122"/>
              <a:ext cx="499"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400" b="1" i="1">
                  <a:solidFill>
                    <a:srgbClr val="000000"/>
                  </a:solidFill>
                  <a:ea typeface="宋体" pitchFamily="2" charset="-122"/>
                </a:rPr>
                <a:t>  a</a:t>
              </a:r>
              <a:r>
                <a:rPr lang="en-US" altLang="zh-CN" sz="2400" b="1" baseline="-25000">
                  <a:solidFill>
                    <a:srgbClr val="000000"/>
                  </a:solidFill>
                  <a:ea typeface="宋体" pitchFamily="2" charset="-122"/>
                </a:rPr>
                <a:t>32</a:t>
              </a:r>
              <a:endParaRPr lang="en-US" altLang="zh-CN" sz="2400" b="1">
                <a:solidFill>
                  <a:srgbClr val="000000"/>
                </a:solidFill>
                <a:ea typeface="宋体" pitchFamily="2" charset="-122"/>
              </a:endParaRPr>
            </a:p>
          </p:txBody>
        </p:sp>
        <p:sp>
          <p:nvSpPr>
            <p:cNvPr id="56343" name="Text Box 46"/>
            <p:cNvSpPr txBox="1">
              <a:spLocks noChangeArrowheads="1"/>
            </p:cNvSpPr>
            <p:nvPr/>
          </p:nvSpPr>
          <p:spPr bwMode="auto">
            <a:xfrm>
              <a:off x="3619" y="2122"/>
              <a:ext cx="499"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400" b="1" i="1">
                  <a:solidFill>
                    <a:srgbClr val="000000"/>
                  </a:solidFill>
                  <a:ea typeface="宋体" pitchFamily="2" charset="-122"/>
                </a:rPr>
                <a:t>  a</a:t>
              </a:r>
              <a:r>
                <a:rPr lang="en-US" altLang="zh-CN" sz="2400" b="1" i="1" baseline="-25000">
                  <a:solidFill>
                    <a:srgbClr val="000000"/>
                  </a:solidFill>
                  <a:ea typeface="宋体" pitchFamily="2" charset="-122"/>
                </a:rPr>
                <a:t>ij</a:t>
              </a:r>
              <a:endParaRPr lang="en-US" altLang="zh-CN" sz="2400" b="1">
                <a:solidFill>
                  <a:srgbClr val="000000"/>
                </a:solidFill>
                <a:ea typeface="宋体" pitchFamily="2" charset="-122"/>
              </a:endParaRPr>
            </a:p>
          </p:txBody>
        </p:sp>
        <p:sp>
          <p:nvSpPr>
            <p:cNvPr id="56344" name="Text Box 47"/>
            <p:cNvSpPr txBox="1">
              <a:spLocks noChangeArrowheads="1"/>
            </p:cNvSpPr>
            <p:nvPr/>
          </p:nvSpPr>
          <p:spPr bwMode="auto">
            <a:xfrm>
              <a:off x="4117" y="2122"/>
              <a:ext cx="499"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i="1">
                  <a:solidFill>
                    <a:srgbClr val="000000"/>
                  </a:solidFill>
                  <a:ea typeface="宋体" pitchFamily="2" charset="-122"/>
                </a:rPr>
                <a:t> …</a:t>
              </a:r>
              <a:endParaRPr lang="en-US" altLang="zh-CN" sz="2400" b="1">
                <a:solidFill>
                  <a:srgbClr val="000000"/>
                </a:solidFill>
                <a:ea typeface="宋体" pitchFamily="2" charset="-122"/>
              </a:endParaRPr>
            </a:p>
          </p:txBody>
        </p:sp>
        <p:sp>
          <p:nvSpPr>
            <p:cNvPr id="56345" name="Text Box 48"/>
            <p:cNvSpPr txBox="1">
              <a:spLocks noChangeArrowheads="1"/>
            </p:cNvSpPr>
            <p:nvPr/>
          </p:nvSpPr>
          <p:spPr bwMode="auto">
            <a:xfrm>
              <a:off x="4614" y="2122"/>
              <a:ext cx="499" cy="272"/>
            </a:xfrm>
            <a:prstGeom prst="rect">
              <a:avLst/>
            </a:prstGeom>
            <a:solidFill>
              <a:srgbClr val="CCCCFF"/>
            </a:solidFill>
            <a:ln w="28575">
              <a:solidFill>
                <a:srgbClr val="00CC99"/>
              </a:solidFill>
              <a:miter lim="800000"/>
              <a:headEnd/>
              <a:tailEnd/>
            </a:ln>
          </p:spPr>
          <p:txBody>
            <a:bodyPr lIns="1440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400" b="1" i="1">
                  <a:solidFill>
                    <a:srgbClr val="000000"/>
                  </a:solidFill>
                  <a:ea typeface="宋体" pitchFamily="2" charset="-122"/>
                </a:rPr>
                <a:t>a</a:t>
              </a:r>
              <a:r>
                <a:rPr lang="en-US" altLang="zh-CN" sz="2400" b="1" i="1" baseline="-25000">
                  <a:solidFill>
                    <a:srgbClr val="000000"/>
                  </a:solidFill>
                  <a:ea typeface="宋体" pitchFamily="2" charset="-122"/>
                </a:rPr>
                <a:t>n</a:t>
              </a:r>
              <a:r>
                <a:rPr lang="en-US" altLang="zh-CN" sz="2400" b="1" baseline="-25000">
                  <a:solidFill>
                    <a:srgbClr val="000000"/>
                  </a:solidFill>
                  <a:ea typeface="宋体" pitchFamily="2" charset="-122"/>
                </a:rPr>
                <a:t>.</a:t>
              </a:r>
              <a:r>
                <a:rPr lang="en-US" altLang="zh-CN" sz="2400" b="1" i="1" baseline="-25000">
                  <a:solidFill>
                    <a:srgbClr val="000000"/>
                  </a:solidFill>
                  <a:ea typeface="宋体" pitchFamily="2" charset="-122"/>
                </a:rPr>
                <a:t>n</a:t>
              </a:r>
              <a:endParaRPr lang="en-US" altLang="zh-CN" sz="2400" b="1">
                <a:solidFill>
                  <a:srgbClr val="000000"/>
                </a:solidFill>
                <a:ea typeface="宋体" pitchFamily="2" charset="-122"/>
              </a:endParaRPr>
            </a:p>
          </p:txBody>
        </p:sp>
        <p:sp>
          <p:nvSpPr>
            <p:cNvPr id="56346" name="Text Box 49"/>
            <p:cNvSpPr txBox="1">
              <a:spLocks noChangeArrowheads="1"/>
            </p:cNvSpPr>
            <p:nvPr/>
          </p:nvSpPr>
          <p:spPr bwMode="auto">
            <a:xfrm>
              <a:off x="3116" y="2122"/>
              <a:ext cx="499"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i="1">
                  <a:solidFill>
                    <a:srgbClr val="000000"/>
                  </a:solidFill>
                  <a:ea typeface="宋体" pitchFamily="2" charset="-122"/>
                </a:rPr>
                <a:t> …</a:t>
              </a:r>
              <a:endParaRPr lang="en-US" altLang="zh-CN" sz="2400" b="1">
                <a:solidFill>
                  <a:srgbClr val="000000"/>
                </a:solidFill>
                <a:ea typeface="宋体" pitchFamily="2" charset="-122"/>
              </a:endParaRPr>
            </a:p>
            <a:p>
              <a:pPr algn="just"/>
              <a:endParaRPr lang="en-US" altLang="zh-CN" sz="2400" b="1">
                <a:solidFill>
                  <a:srgbClr val="000000"/>
                </a:solidFill>
                <a:ea typeface="宋体" pitchFamily="2" charset="-122"/>
              </a:endParaRPr>
            </a:p>
          </p:txBody>
        </p:sp>
        <p:sp>
          <p:nvSpPr>
            <p:cNvPr id="56347" name="AutoShape 50"/>
            <p:cNvSpPr>
              <a:spLocks/>
            </p:cNvSpPr>
            <p:nvPr/>
          </p:nvSpPr>
          <p:spPr bwMode="auto">
            <a:xfrm rot="-5400000">
              <a:off x="2313" y="1740"/>
              <a:ext cx="116" cy="1448"/>
            </a:xfrm>
            <a:prstGeom prst="leftBrace">
              <a:avLst>
                <a:gd name="adj1" fmla="val 104023"/>
                <a:gd name="adj2" fmla="val 49995"/>
              </a:avLst>
            </a:prstGeom>
            <a:noFill/>
            <a:ln w="28575">
              <a:solidFill>
                <a:srgbClr val="33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8" name="Text Box 51"/>
            <p:cNvSpPr txBox="1">
              <a:spLocks noChangeArrowheads="1"/>
            </p:cNvSpPr>
            <p:nvPr/>
          </p:nvSpPr>
          <p:spPr bwMode="auto">
            <a:xfrm>
              <a:off x="2173" y="2547"/>
              <a:ext cx="4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b="1" dirty="0" smtClean="0">
                  <a:solidFill>
                    <a:srgbClr val="000000"/>
                  </a:solidFill>
                  <a:ea typeface="宋体" pitchFamily="2" charset="-122"/>
                </a:rPr>
                <a:t>第</a:t>
              </a:r>
              <a:r>
                <a:rPr lang="en-US" altLang="zh-CN" b="1" dirty="0" smtClean="0">
                  <a:solidFill>
                    <a:srgbClr val="000000"/>
                  </a:solidFill>
                  <a:ea typeface="宋体" pitchFamily="2" charset="-122"/>
                </a:rPr>
                <a:t>3</a:t>
              </a:r>
              <a:r>
                <a:rPr lang="zh-CN" altLang="en-US" b="1" dirty="0" smtClean="0">
                  <a:solidFill>
                    <a:srgbClr val="000000"/>
                  </a:solidFill>
                  <a:ea typeface="宋体" pitchFamily="2" charset="-122"/>
                </a:rPr>
                <a:t>行</a:t>
              </a:r>
              <a:endParaRPr lang="zh-CN" altLang="en-US" b="1" dirty="0">
                <a:solidFill>
                  <a:srgbClr val="000000"/>
                </a:solidFill>
                <a:ea typeface="宋体" pitchFamily="2" charset="-122"/>
              </a:endParaRPr>
            </a:p>
          </p:txBody>
        </p:sp>
        <p:sp>
          <p:nvSpPr>
            <p:cNvPr id="56349" name="Text Box 52"/>
            <p:cNvSpPr txBox="1">
              <a:spLocks noChangeArrowheads="1"/>
            </p:cNvSpPr>
            <p:nvPr/>
          </p:nvSpPr>
          <p:spPr bwMode="auto">
            <a:xfrm>
              <a:off x="5117" y="2122"/>
              <a:ext cx="499" cy="272"/>
            </a:xfrm>
            <a:prstGeom prst="rect">
              <a:avLst/>
            </a:prstGeom>
            <a:solidFill>
              <a:srgbClr val="A1A2DB"/>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i="1">
                  <a:solidFill>
                    <a:srgbClr val="FF3300"/>
                  </a:solidFill>
                  <a:ea typeface="宋体" pitchFamily="2" charset="-122"/>
                </a:rPr>
                <a:t>   </a:t>
              </a:r>
              <a:r>
                <a:rPr lang="en-US" altLang="zh-CN" sz="2400" b="1" i="1">
                  <a:solidFill>
                    <a:srgbClr val="3333CC"/>
                  </a:solidFill>
                  <a:ea typeface="宋体" pitchFamily="2" charset="-122"/>
                </a:rPr>
                <a:t>c</a:t>
              </a:r>
              <a:endParaRPr lang="en-US" altLang="zh-CN" sz="2400" b="1">
                <a:solidFill>
                  <a:srgbClr val="3333CC"/>
                </a:solidFill>
                <a:ea typeface="宋体" pitchFamily="2" charset="-122"/>
              </a:endParaRPr>
            </a:p>
          </p:txBody>
        </p:sp>
        <p:sp>
          <p:nvSpPr>
            <p:cNvPr id="56350" name="Text Box 53"/>
            <p:cNvSpPr txBox="1">
              <a:spLocks noChangeArrowheads="1"/>
            </p:cNvSpPr>
            <p:nvPr/>
          </p:nvSpPr>
          <p:spPr bwMode="auto">
            <a:xfrm>
              <a:off x="2622" y="2122"/>
              <a:ext cx="499" cy="272"/>
            </a:xfrm>
            <a:prstGeom prst="rect">
              <a:avLst/>
            </a:prstGeom>
            <a:solidFill>
              <a:srgbClr val="CCCCFF"/>
            </a:solidFill>
            <a:ln w="28575">
              <a:solidFill>
                <a:srgbClr val="00CC99"/>
              </a:solidFill>
              <a:miter lim="800000"/>
              <a:headEnd/>
              <a:tailEnd/>
            </a:ln>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6000"/>
                </a:lnSpc>
              </a:pPr>
              <a:r>
                <a:rPr lang="en-US" altLang="zh-CN" sz="2400" b="1" i="1">
                  <a:solidFill>
                    <a:srgbClr val="000000"/>
                  </a:solidFill>
                  <a:ea typeface="宋体" pitchFamily="2" charset="-122"/>
                </a:rPr>
                <a:t>  a</a:t>
              </a:r>
              <a:r>
                <a:rPr lang="en-US" altLang="zh-CN" sz="2400" b="1" baseline="-25000">
                  <a:solidFill>
                    <a:srgbClr val="000000"/>
                  </a:solidFill>
                  <a:ea typeface="宋体" pitchFamily="2" charset="-122"/>
                </a:rPr>
                <a:t>33</a:t>
              </a:r>
              <a:endParaRPr lang="en-US" altLang="zh-CN" sz="2400" b="1">
                <a:solidFill>
                  <a:srgbClr val="000000"/>
                </a:solidFill>
                <a:ea typeface="宋体" pitchFamily="2" charset="-122"/>
              </a:endParaRPr>
            </a:p>
          </p:txBody>
        </p:sp>
      </p:grpSp>
      <p:grpSp>
        <p:nvGrpSpPr>
          <p:cNvPr id="56328" name="Group 54"/>
          <p:cNvGrpSpPr>
            <a:grpSpLocks/>
          </p:cNvGrpSpPr>
          <p:nvPr/>
        </p:nvGrpSpPr>
        <p:grpSpPr bwMode="auto">
          <a:xfrm>
            <a:off x="263525" y="4027488"/>
            <a:ext cx="6478588" cy="1150937"/>
            <a:chOff x="130" y="974"/>
            <a:chExt cx="4081" cy="725"/>
          </a:xfrm>
        </p:grpSpPr>
        <p:sp>
          <p:nvSpPr>
            <p:cNvPr id="56329" name="Text Box 55"/>
            <p:cNvSpPr txBox="1">
              <a:spLocks noChangeArrowheads="1"/>
            </p:cNvSpPr>
            <p:nvPr/>
          </p:nvSpPr>
          <p:spPr bwMode="auto">
            <a:xfrm>
              <a:off x="130" y="1178"/>
              <a:ext cx="605"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000000"/>
                  </a:solidFill>
                  <a:ea typeface="宋体" pitchFamily="2" charset="-122"/>
                </a:rPr>
                <a:t>存储</a:t>
              </a:r>
            </a:p>
          </p:txBody>
        </p:sp>
        <p:sp>
          <p:nvSpPr>
            <p:cNvPr id="56330" name="AutoShape 56"/>
            <p:cNvSpPr>
              <a:spLocks/>
            </p:cNvSpPr>
            <p:nvPr/>
          </p:nvSpPr>
          <p:spPr bwMode="auto">
            <a:xfrm>
              <a:off x="723" y="1097"/>
              <a:ext cx="201" cy="512"/>
            </a:xfrm>
            <a:prstGeom prst="leftBrace">
              <a:avLst>
                <a:gd name="adj1" fmla="val 21227"/>
                <a:gd name="adj2" fmla="val 50000"/>
              </a:avLst>
            </a:prstGeom>
            <a:noFill/>
            <a:ln w="38100">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6331" name="Text Box 57"/>
            <p:cNvSpPr txBox="1">
              <a:spLocks noChangeArrowheads="1"/>
            </p:cNvSpPr>
            <p:nvPr/>
          </p:nvSpPr>
          <p:spPr bwMode="auto">
            <a:xfrm>
              <a:off x="937" y="974"/>
              <a:ext cx="1916"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eaLnBrk="1" hangingPunct="1">
                <a:spcBef>
                  <a:spcPct val="50000"/>
                </a:spcBef>
              </a:pPr>
              <a:r>
                <a:rPr lang="zh-CN" altLang="en-US" sz="2800" b="1">
                  <a:solidFill>
                    <a:srgbClr val="000000"/>
                  </a:solidFill>
                  <a:ea typeface="宋体" pitchFamily="2" charset="-122"/>
                </a:rPr>
                <a:t>下三角</a:t>
              </a:r>
              <a:r>
                <a:rPr lang="zh-CN" altLang="en-US" sz="2800" b="1">
                  <a:solidFill>
                    <a:srgbClr val="000000"/>
                  </a:solidFill>
                  <a:latin typeface="宋体" pitchFamily="2" charset="-122"/>
                  <a:ea typeface="宋体" pitchFamily="2" charset="-122"/>
                </a:rPr>
                <a:t>元素</a:t>
              </a:r>
              <a:endParaRPr lang="zh-CN" altLang="en-US" sz="2800" b="1">
                <a:solidFill>
                  <a:srgbClr val="000000"/>
                </a:solidFill>
                <a:ea typeface="宋体" pitchFamily="2" charset="-122"/>
              </a:endParaRPr>
            </a:p>
          </p:txBody>
        </p:sp>
        <p:sp>
          <p:nvSpPr>
            <p:cNvPr id="56332" name="Rectangle 58"/>
            <p:cNvSpPr>
              <a:spLocks noChangeArrowheads="1"/>
            </p:cNvSpPr>
            <p:nvPr/>
          </p:nvSpPr>
          <p:spPr bwMode="auto">
            <a:xfrm>
              <a:off x="945" y="1372"/>
              <a:ext cx="3266"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spcBef>
                  <a:spcPct val="50000"/>
                </a:spcBef>
              </a:pPr>
              <a:r>
                <a:rPr lang="zh-CN" altLang="en-US" sz="2800" b="1">
                  <a:solidFill>
                    <a:srgbClr val="000000"/>
                  </a:solidFill>
                  <a:latin typeface="宋体" pitchFamily="2" charset="-122"/>
                  <a:ea typeface="宋体" pitchFamily="2" charset="-122"/>
                </a:rPr>
                <a:t>对角线上方的常数</a:t>
              </a:r>
              <a:r>
                <a:rPr lang="en-US" altLang="zh-CN" sz="2800" b="1">
                  <a:solidFill>
                    <a:srgbClr val="000000"/>
                  </a:solidFill>
                  <a:latin typeface="宋体" pitchFamily="2" charset="-122"/>
                  <a:ea typeface="宋体" pitchFamily="2" charset="-122"/>
                </a:rPr>
                <a:t>——</a:t>
              </a:r>
              <a:r>
                <a:rPr lang="zh-CN" altLang="en-US" sz="2800" b="1">
                  <a:solidFill>
                    <a:srgbClr val="000000"/>
                  </a:solidFill>
                  <a:latin typeface="宋体" pitchFamily="2" charset="-122"/>
                  <a:ea typeface="宋体" pitchFamily="2" charset="-122"/>
                </a:rPr>
                <a:t>只存一个</a:t>
              </a:r>
              <a:endParaRPr lang="zh-CN" altLang="en-US" sz="2800">
                <a:solidFill>
                  <a:srgbClr val="3333CC"/>
                </a:solidFill>
                <a:latin typeface="宋体" pitchFamily="2" charset="-122"/>
                <a:ea typeface="宋体" pitchFamily="2" charset="-122"/>
              </a:endParaRPr>
            </a:p>
          </p:txBody>
        </p:sp>
      </p:gr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6325"/>
                                        </p:tgtEl>
                                        <p:attrNameLst>
                                          <p:attrName>style.visibility</p:attrName>
                                        </p:attrNameLst>
                                      </p:cBhvr>
                                      <p:to>
                                        <p:strVal val="visible"/>
                                      </p:to>
                                    </p:set>
                                    <p:animEffect transition="in" filter="wipe(left)">
                                      <p:cBhvr>
                                        <p:cTn id="11" dur="500"/>
                                        <p:tgtEl>
                                          <p:spTgt spid="563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326"/>
                                        </p:tgtEl>
                                        <p:attrNameLst>
                                          <p:attrName>style.visibility</p:attrName>
                                        </p:attrNameLst>
                                      </p:cBhvr>
                                      <p:to>
                                        <p:strVal val="visible"/>
                                      </p:to>
                                    </p:set>
                                    <p:animEffect transition="in" filter="wipe(left)">
                                      <p:cBhvr>
                                        <p:cTn id="16" dur="500"/>
                                        <p:tgtEl>
                                          <p:spTgt spid="56326"/>
                                        </p:tgtEl>
                                      </p:cBhvr>
                                    </p:animEffect>
                                  </p:childTnLst>
                                </p:cTn>
                              </p:par>
                              <p:par>
                                <p:cTn id="17" presetID="22" presetClass="entr" presetSubtype="8" fill="hold" nodeType="withEffect">
                                  <p:stCondLst>
                                    <p:cond delay="0"/>
                                  </p:stCondLst>
                                  <p:childTnLst>
                                    <p:set>
                                      <p:cBhvr>
                                        <p:cTn id="18" dur="1" fill="hold">
                                          <p:stCondLst>
                                            <p:cond delay="0"/>
                                          </p:stCondLst>
                                        </p:cTn>
                                        <p:tgtEl>
                                          <p:spTgt spid="56327"/>
                                        </p:tgtEl>
                                        <p:attrNameLst>
                                          <p:attrName>style.visibility</p:attrName>
                                        </p:attrNameLst>
                                      </p:cBhvr>
                                      <p:to>
                                        <p:strVal val="visible"/>
                                      </p:to>
                                    </p:set>
                                    <p:animEffect transition="in" filter="wipe(left)">
                                      <p:cBhvr>
                                        <p:cTn id="19" dur="500"/>
                                        <p:tgtEl>
                                          <p:spTgt spid="56327"/>
                                        </p:tgtEl>
                                      </p:cBhvr>
                                    </p:animEffect>
                                  </p:childTnLst>
                                </p:cTn>
                              </p:par>
                              <p:par>
                                <p:cTn id="20" presetID="22" presetClass="entr" presetSubtype="8" fill="hold" nodeType="withEffect">
                                  <p:stCondLst>
                                    <p:cond delay="0"/>
                                  </p:stCondLst>
                                  <p:childTnLst>
                                    <p:set>
                                      <p:cBhvr>
                                        <p:cTn id="21" dur="1" fill="hold">
                                          <p:stCondLst>
                                            <p:cond delay="0"/>
                                          </p:stCondLst>
                                        </p:cTn>
                                        <p:tgtEl>
                                          <p:spTgt spid="56328"/>
                                        </p:tgtEl>
                                        <p:attrNameLst>
                                          <p:attrName>style.visibility</p:attrName>
                                        </p:attrNameLst>
                                      </p:cBhvr>
                                      <p:to>
                                        <p:strVal val="visible"/>
                                      </p:to>
                                    </p:set>
                                    <p:animEffect transition="in" filter="wipe(left)">
                                      <p:cBhvr>
                                        <p:cTn id="22" dur="500"/>
                                        <p:tgtEl>
                                          <p:spTgt spid="5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p:bldP spid="56325" grpId="0"/>
      <p:bldP spid="5632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Rot="1" noChangeArrowheads="1"/>
          </p:cNvSpPr>
          <p:nvPr>
            <p:ph/>
          </p:nvPr>
        </p:nvSpPr>
        <p:spPr>
          <a:xfrm>
            <a:off x="323850" y="4552950"/>
            <a:ext cx="8642350" cy="67627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lnSpc>
                <a:spcPct val="120000"/>
              </a:lnSpc>
              <a:spcBef>
                <a:spcPct val="0"/>
              </a:spcBef>
              <a:buClrTx/>
              <a:buFontTx/>
              <a:buNone/>
            </a:pPr>
            <a:r>
              <a:rPr kumimoji="1" lang="en-US" altLang="zh-CN" smtClean="0">
                <a:latin typeface="Times New Roman" pitchFamily="18" charset="0"/>
                <a:ea typeface="楷体_GB2312" pitchFamily="49" charset="-122"/>
              </a:rPr>
              <a:t>   </a:t>
            </a:r>
            <a:r>
              <a:rPr kumimoji="1" lang="zh-CN" altLang="en-US" smtClean="0">
                <a:latin typeface="Times New Roman" pitchFamily="18" charset="0"/>
                <a:ea typeface="楷体_GB2312" pitchFamily="49" charset="-122"/>
              </a:rPr>
              <a:t>上三角矩阵中，</a:t>
            </a:r>
            <a:r>
              <a:rPr kumimoji="1" lang="en-US" altLang="zh-CN" smtClean="0">
                <a:latin typeface="Times New Roman" pitchFamily="18" charset="0"/>
                <a:ea typeface="楷体_GB2312" pitchFamily="49" charset="-122"/>
              </a:rPr>
              <a:t>sa[k]</a:t>
            </a:r>
            <a:r>
              <a:rPr kumimoji="1" lang="zh-CN" altLang="en-US" smtClean="0">
                <a:latin typeface="Times New Roman" pitchFamily="18" charset="0"/>
                <a:ea typeface="楷体_GB2312" pitchFamily="49" charset="-122"/>
              </a:rPr>
              <a:t>和</a:t>
            </a:r>
            <a:r>
              <a:rPr kumimoji="1" lang="en-US" altLang="zh-CN" smtClean="0">
                <a:latin typeface="Times New Roman" pitchFamily="18" charset="0"/>
                <a:ea typeface="楷体_GB2312" pitchFamily="49" charset="-122"/>
              </a:rPr>
              <a:t>a</a:t>
            </a:r>
            <a:r>
              <a:rPr kumimoji="1" lang="en-US" altLang="zh-CN" baseline="-25000" smtClean="0">
                <a:latin typeface="Times New Roman" pitchFamily="18" charset="0"/>
                <a:ea typeface="楷体_GB2312" pitchFamily="49" charset="-122"/>
              </a:rPr>
              <a:t>ij</a:t>
            </a:r>
            <a:r>
              <a:rPr kumimoji="1" lang="zh-CN" altLang="en-US" smtClean="0">
                <a:latin typeface="Times New Roman" pitchFamily="18" charset="0"/>
                <a:ea typeface="楷体_GB2312" pitchFamily="49" charset="-122"/>
              </a:rPr>
              <a:t>的对应关系是：</a:t>
            </a:r>
          </a:p>
        </p:txBody>
      </p:sp>
      <p:graphicFrame>
        <p:nvGraphicFramePr>
          <p:cNvPr id="57347" name="Object 5"/>
          <p:cNvGraphicFramePr>
            <a:graphicFrameLocks noChangeAspect="1"/>
          </p:cNvGraphicFramePr>
          <p:nvPr/>
        </p:nvGraphicFramePr>
        <p:xfrm>
          <a:off x="1519238" y="5297488"/>
          <a:ext cx="4879975" cy="1444625"/>
        </p:xfrm>
        <a:graphic>
          <a:graphicData uri="http://schemas.openxmlformats.org/presentationml/2006/ole">
            <mc:AlternateContent xmlns:mc="http://schemas.openxmlformats.org/markup-compatibility/2006">
              <mc:Choice xmlns:v="urn:schemas-microsoft-com:vml" Requires="v">
                <p:oleObj spid="_x0000_s57374" name="公式" r:id="rId3" imgW="1803400" imgH="533400" progId="Equation.3">
                  <p:embed/>
                </p:oleObj>
              </mc:Choice>
              <mc:Fallback>
                <p:oleObj name="公式" r:id="rId3" imgW="1803400" imgH="533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238" y="5297488"/>
                        <a:ext cx="4879975"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8" name="Rectangle 8"/>
          <p:cNvSpPr>
            <a:spLocks noChangeArrowheads="1"/>
          </p:cNvSpPr>
          <p:nvPr/>
        </p:nvSpPr>
        <p:spPr bwMode="auto">
          <a:xfrm>
            <a:off x="323850" y="188913"/>
            <a:ext cx="84264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a:ea typeface="楷体_GB2312" pitchFamily="49" charset="-122"/>
              </a:rPr>
              <a:t>下三角矩阵的存储和对称矩阵类似，</a:t>
            </a:r>
            <a:r>
              <a:rPr kumimoji="1" lang="en-US" altLang="zh-CN" sz="3200">
                <a:ea typeface="楷体_GB2312" pitchFamily="49" charset="-122"/>
              </a:rPr>
              <a:t>sa[k]</a:t>
            </a:r>
            <a:r>
              <a:rPr kumimoji="1" lang="zh-CN" altLang="en-US" sz="3200">
                <a:ea typeface="楷体_GB2312" pitchFamily="49" charset="-122"/>
              </a:rPr>
              <a:t>和</a:t>
            </a:r>
            <a:r>
              <a:rPr kumimoji="1" lang="en-US" altLang="zh-CN" sz="3200">
                <a:ea typeface="楷体_GB2312" pitchFamily="49" charset="-122"/>
              </a:rPr>
              <a:t>a</a:t>
            </a:r>
            <a:r>
              <a:rPr kumimoji="1" lang="en-US" altLang="zh-CN" sz="3200" baseline="-25000">
                <a:ea typeface="楷体_GB2312" pitchFamily="49" charset="-122"/>
              </a:rPr>
              <a:t>ij</a:t>
            </a:r>
            <a:r>
              <a:rPr kumimoji="1" lang="zh-CN" altLang="en-US" sz="3200">
                <a:ea typeface="楷体_GB2312" pitchFamily="49" charset="-122"/>
              </a:rPr>
              <a:t>对应关系是：</a:t>
            </a:r>
          </a:p>
        </p:txBody>
      </p:sp>
      <p:graphicFrame>
        <p:nvGraphicFramePr>
          <p:cNvPr id="57349" name="Object 9"/>
          <p:cNvGraphicFramePr>
            <a:graphicFrameLocks noChangeAspect="1"/>
          </p:cNvGraphicFramePr>
          <p:nvPr/>
        </p:nvGraphicFramePr>
        <p:xfrm>
          <a:off x="3459163" y="1093788"/>
          <a:ext cx="4098925" cy="1471612"/>
        </p:xfrm>
        <a:graphic>
          <a:graphicData uri="http://schemas.openxmlformats.org/presentationml/2006/ole">
            <mc:AlternateContent xmlns:mc="http://schemas.openxmlformats.org/markup-compatibility/2006">
              <mc:Choice xmlns:v="urn:schemas-microsoft-com:vml" Requires="v">
                <p:oleObj spid="_x0000_s57375" name="公式" r:id="rId5" imgW="1485900" imgH="533400" progId="Equation.3">
                  <p:embed/>
                </p:oleObj>
              </mc:Choice>
              <mc:Fallback>
                <p:oleObj name="公式" r:id="rId5" imgW="1485900" imgH="533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9163" y="1093788"/>
                        <a:ext cx="4098925" cy="147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0" name="Text Box 16"/>
          <p:cNvSpPr txBox="1">
            <a:spLocks noChangeArrowheads="1"/>
          </p:cNvSpPr>
          <p:nvPr/>
        </p:nvSpPr>
        <p:spPr bwMode="auto">
          <a:xfrm>
            <a:off x="206375" y="2622550"/>
            <a:ext cx="6781800" cy="5191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3333CC"/>
                </a:solidFill>
                <a:ea typeface="宋体" pitchFamily="2" charset="-122"/>
              </a:rPr>
              <a:t>上三角矩阵的压缩存储</a:t>
            </a:r>
          </a:p>
        </p:txBody>
      </p:sp>
      <p:grpSp>
        <p:nvGrpSpPr>
          <p:cNvPr id="57351" name="Group 17"/>
          <p:cNvGrpSpPr>
            <a:grpSpLocks/>
          </p:cNvGrpSpPr>
          <p:nvPr/>
        </p:nvGrpSpPr>
        <p:grpSpPr bwMode="auto">
          <a:xfrm>
            <a:off x="263525" y="3284538"/>
            <a:ext cx="6478588" cy="1150937"/>
            <a:chOff x="130" y="974"/>
            <a:chExt cx="4081" cy="725"/>
          </a:xfrm>
        </p:grpSpPr>
        <p:sp>
          <p:nvSpPr>
            <p:cNvPr id="57352" name="Text Box 18"/>
            <p:cNvSpPr txBox="1">
              <a:spLocks noChangeArrowheads="1"/>
            </p:cNvSpPr>
            <p:nvPr/>
          </p:nvSpPr>
          <p:spPr bwMode="auto">
            <a:xfrm>
              <a:off x="130" y="1178"/>
              <a:ext cx="605"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solidFill>
                    <a:srgbClr val="000000"/>
                  </a:solidFill>
                  <a:ea typeface="宋体" pitchFamily="2" charset="-122"/>
                </a:rPr>
                <a:t>存储</a:t>
              </a:r>
            </a:p>
          </p:txBody>
        </p:sp>
        <p:sp>
          <p:nvSpPr>
            <p:cNvPr id="57353" name="AutoShape 19"/>
            <p:cNvSpPr>
              <a:spLocks/>
            </p:cNvSpPr>
            <p:nvPr/>
          </p:nvSpPr>
          <p:spPr bwMode="auto">
            <a:xfrm>
              <a:off x="723" y="1097"/>
              <a:ext cx="201" cy="512"/>
            </a:xfrm>
            <a:prstGeom prst="leftBrace">
              <a:avLst>
                <a:gd name="adj1" fmla="val 21227"/>
                <a:gd name="adj2" fmla="val 50000"/>
              </a:avLst>
            </a:prstGeom>
            <a:noFill/>
            <a:ln w="38100">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7354" name="Text Box 20"/>
            <p:cNvSpPr txBox="1">
              <a:spLocks noChangeArrowheads="1"/>
            </p:cNvSpPr>
            <p:nvPr/>
          </p:nvSpPr>
          <p:spPr bwMode="auto">
            <a:xfrm>
              <a:off x="937" y="974"/>
              <a:ext cx="1916"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eaLnBrk="1" hangingPunct="1">
                <a:spcBef>
                  <a:spcPct val="50000"/>
                </a:spcBef>
              </a:pPr>
              <a:r>
                <a:rPr lang="zh-CN" altLang="en-US" sz="2800" b="1">
                  <a:solidFill>
                    <a:srgbClr val="000000"/>
                  </a:solidFill>
                  <a:ea typeface="宋体" pitchFamily="2" charset="-122"/>
                </a:rPr>
                <a:t>上三角</a:t>
              </a:r>
              <a:r>
                <a:rPr lang="zh-CN" altLang="en-US" sz="2800" b="1">
                  <a:solidFill>
                    <a:srgbClr val="000000"/>
                  </a:solidFill>
                  <a:latin typeface="宋体" pitchFamily="2" charset="-122"/>
                  <a:ea typeface="宋体" pitchFamily="2" charset="-122"/>
                </a:rPr>
                <a:t>元素</a:t>
              </a:r>
              <a:endParaRPr lang="zh-CN" altLang="en-US" sz="2800" b="1">
                <a:solidFill>
                  <a:srgbClr val="000000"/>
                </a:solidFill>
                <a:ea typeface="宋体" pitchFamily="2" charset="-122"/>
              </a:endParaRPr>
            </a:p>
          </p:txBody>
        </p:sp>
        <p:sp>
          <p:nvSpPr>
            <p:cNvPr id="57355" name="Rectangle 21"/>
            <p:cNvSpPr>
              <a:spLocks noChangeArrowheads="1"/>
            </p:cNvSpPr>
            <p:nvPr/>
          </p:nvSpPr>
          <p:spPr bwMode="auto">
            <a:xfrm>
              <a:off x="945" y="1372"/>
              <a:ext cx="3266"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spcBef>
                  <a:spcPct val="50000"/>
                </a:spcBef>
              </a:pPr>
              <a:r>
                <a:rPr lang="zh-CN" altLang="en-US" sz="2800" b="1">
                  <a:solidFill>
                    <a:srgbClr val="000000"/>
                  </a:solidFill>
                  <a:latin typeface="宋体" pitchFamily="2" charset="-122"/>
                  <a:ea typeface="宋体" pitchFamily="2" charset="-122"/>
                </a:rPr>
                <a:t>对角线上方的常数</a:t>
              </a:r>
              <a:r>
                <a:rPr lang="en-US" altLang="zh-CN" sz="2800" b="1">
                  <a:solidFill>
                    <a:srgbClr val="000000"/>
                  </a:solidFill>
                  <a:latin typeface="宋体" pitchFamily="2" charset="-122"/>
                  <a:ea typeface="宋体" pitchFamily="2" charset="-122"/>
                </a:rPr>
                <a:t>——</a:t>
              </a:r>
              <a:r>
                <a:rPr lang="zh-CN" altLang="en-US" sz="2800" b="1">
                  <a:solidFill>
                    <a:srgbClr val="000000"/>
                  </a:solidFill>
                  <a:latin typeface="宋体" pitchFamily="2" charset="-122"/>
                  <a:ea typeface="宋体" pitchFamily="2" charset="-122"/>
                </a:rPr>
                <a:t>只存一个</a:t>
              </a:r>
              <a:endParaRPr lang="zh-CN" altLang="en-US" sz="2800">
                <a:solidFill>
                  <a:srgbClr val="3333CC"/>
                </a:solidFill>
                <a:latin typeface="宋体" pitchFamily="2" charset="-122"/>
                <a:ea typeface="宋体" pitchFamily="2" charset="-122"/>
              </a:endParaRPr>
            </a:p>
          </p:txBody>
        </p:sp>
      </p:grpSp>
    </p:spTree>
  </p:cSld>
  <p:clrMapOvr>
    <a:masterClrMapping/>
  </p:clrMapOvr>
  <p:transition>
    <p:strips dir="l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Rot="1" noChangeArrowheads="1"/>
          </p:cNvSpPr>
          <p:nvPr>
            <p:ph/>
          </p:nvPr>
        </p:nvSpPr>
        <p:spPr>
          <a:xfrm>
            <a:off x="215900" y="549275"/>
            <a:ext cx="8820150" cy="242887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lnSpc>
                <a:spcPct val="120000"/>
              </a:lnSpc>
              <a:spcBef>
                <a:spcPct val="0"/>
              </a:spcBef>
              <a:buClrTx/>
              <a:buFontTx/>
              <a:buNone/>
            </a:pPr>
            <a:r>
              <a:rPr kumimoji="1" lang="zh-CN" altLang="en-US" smtClean="0">
                <a:latin typeface="Times New Roman" pitchFamily="18" charset="0"/>
                <a:ea typeface="楷体_GB2312" pitchFamily="49" charset="-122"/>
              </a:rPr>
              <a:t>对角矩阵中，所有的非零元素集中在以主对角线为了中心的带状区域中，即除了主对角线和主对角线相邻两侧的若干条对角线上的元素之外，其余元素皆为零。下图给出了一个三对角矩阵。</a:t>
            </a:r>
          </a:p>
        </p:txBody>
      </p:sp>
      <p:sp>
        <p:nvSpPr>
          <p:cNvPr id="58371" name="Rectangle 9"/>
          <p:cNvSpPr>
            <a:spLocks noChangeArrowheads="1"/>
          </p:cNvSpPr>
          <p:nvPr/>
        </p:nvSpPr>
        <p:spPr bwMode="auto">
          <a:xfrm>
            <a:off x="107950" y="76200"/>
            <a:ext cx="241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ea typeface="楷体_GB2312" pitchFamily="49" charset="-122"/>
              </a:rPr>
              <a:t>3</a:t>
            </a:r>
            <a:r>
              <a:rPr kumimoji="1" lang="zh-CN" altLang="en-US" sz="3200">
                <a:ea typeface="楷体_GB2312" pitchFamily="49" charset="-122"/>
              </a:rPr>
              <a:t>、对角矩阵</a:t>
            </a:r>
          </a:p>
        </p:txBody>
      </p:sp>
      <p:sp>
        <p:nvSpPr>
          <p:cNvPr id="58372" name="Text Box 34"/>
          <p:cNvSpPr txBox="1">
            <a:spLocks noChangeArrowheads="1"/>
          </p:cNvSpPr>
          <p:nvPr/>
        </p:nvSpPr>
        <p:spPr bwMode="auto">
          <a:xfrm>
            <a:off x="3405188" y="3144838"/>
            <a:ext cx="315277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150000"/>
              </a:lnSpc>
            </a:pP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00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01    </a:t>
            </a: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p>
          <a:p>
            <a:pPr algn="just">
              <a:lnSpc>
                <a:spcPct val="150000"/>
              </a:lnSpc>
            </a:pP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10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11 </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12    </a:t>
            </a:r>
            <a:r>
              <a:rPr lang="en-US" altLang="zh-CN" sz="2800" b="1">
                <a:solidFill>
                  <a:srgbClr val="000000"/>
                </a:solidFill>
                <a:ea typeface="宋体" pitchFamily="2" charset="-122"/>
              </a:rPr>
              <a:t>  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p>
          <a:p>
            <a:pPr algn="just">
              <a:lnSpc>
                <a:spcPct val="150000"/>
              </a:lnSpc>
            </a:pPr>
            <a:r>
              <a:rPr lang="en-US" altLang="zh-CN" sz="2800" b="1">
                <a:solidFill>
                  <a:srgbClr val="000000"/>
                </a:solidFill>
                <a:ea typeface="宋体" pitchFamily="2" charset="-122"/>
              </a:rPr>
              <a:t>0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21  </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22</a:t>
            </a:r>
            <a:r>
              <a:rPr lang="zh-CN" altLang="en-US"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23</a:t>
            </a:r>
            <a:r>
              <a:rPr lang="en-US" altLang="zh-CN" sz="2800" b="1">
                <a:solidFill>
                  <a:srgbClr val="000000"/>
                </a:solidFill>
                <a:ea typeface="宋体" pitchFamily="2" charset="-122"/>
              </a:rPr>
              <a:t>   0</a:t>
            </a:r>
          </a:p>
          <a:p>
            <a:pPr algn="just">
              <a:lnSpc>
                <a:spcPct val="150000"/>
              </a:lnSpc>
            </a:pPr>
            <a:r>
              <a:rPr lang="en-US" altLang="zh-CN" sz="2800" b="1">
                <a:solidFill>
                  <a:srgbClr val="000000"/>
                </a:solidFill>
                <a:ea typeface="宋体" pitchFamily="2" charset="-122"/>
              </a:rPr>
              <a:t>0     0</a:t>
            </a:r>
            <a:r>
              <a:rPr lang="en-US" altLang="zh-CN" sz="2800" b="1" baseline="-25000">
                <a:solidFill>
                  <a:srgbClr val="000000"/>
                </a:solidFill>
                <a:ea typeface="宋体" pitchFamily="2" charset="-122"/>
              </a:rPr>
              <a:t> </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32</a:t>
            </a:r>
            <a:r>
              <a:rPr lang="zh-CN" altLang="en-US"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33</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34</a:t>
            </a:r>
            <a:endParaRPr lang="en-US" altLang="zh-CN" sz="2800" b="1">
              <a:solidFill>
                <a:srgbClr val="000000"/>
              </a:solidFill>
              <a:ea typeface="宋体" pitchFamily="2" charset="-122"/>
            </a:endParaRPr>
          </a:p>
          <a:p>
            <a:pPr algn="just">
              <a:lnSpc>
                <a:spcPct val="150000"/>
              </a:lnSpc>
            </a:pP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43</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44</a:t>
            </a:r>
            <a:endParaRPr lang="en-US" altLang="zh-CN" sz="2800" b="1">
              <a:solidFill>
                <a:srgbClr val="000000"/>
              </a:solidFill>
              <a:ea typeface="宋体" pitchFamily="2" charset="-122"/>
            </a:endParaRPr>
          </a:p>
        </p:txBody>
      </p:sp>
      <p:sp>
        <p:nvSpPr>
          <p:cNvPr id="58373" name="AutoShape 35"/>
          <p:cNvSpPr>
            <a:spLocks/>
          </p:cNvSpPr>
          <p:nvPr/>
        </p:nvSpPr>
        <p:spPr bwMode="auto">
          <a:xfrm>
            <a:off x="3019425" y="3365500"/>
            <a:ext cx="139700" cy="2801938"/>
          </a:xfrm>
          <a:prstGeom prst="leftBracket">
            <a:avLst>
              <a:gd name="adj" fmla="val 167140"/>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8374" name="AutoShape 36"/>
          <p:cNvSpPr>
            <a:spLocks/>
          </p:cNvSpPr>
          <p:nvPr/>
        </p:nvSpPr>
        <p:spPr bwMode="auto">
          <a:xfrm>
            <a:off x="6570663" y="3343275"/>
            <a:ext cx="133350" cy="2844800"/>
          </a:xfrm>
          <a:prstGeom prst="rightBracket">
            <a:avLst>
              <a:gd name="adj" fmla="val 177778"/>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8375" name="Text Box 37"/>
          <p:cNvSpPr txBox="1">
            <a:spLocks noChangeArrowheads="1"/>
          </p:cNvSpPr>
          <p:nvPr/>
        </p:nvSpPr>
        <p:spPr bwMode="auto">
          <a:xfrm>
            <a:off x="2301875" y="4283075"/>
            <a:ext cx="64928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i="1">
                <a:solidFill>
                  <a:srgbClr val="000000"/>
                </a:solidFill>
                <a:ea typeface="宋体" pitchFamily="2" charset="-122"/>
              </a:rPr>
              <a:t>A</a:t>
            </a:r>
            <a:r>
              <a:rPr lang="en-US" altLang="zh-CN" sz="2400" b="1">
                <a:solidFill>
                  <a:srgbClr val="000000"/>
                </a:solidFill>
                <a:ea typeface="宋体" pitchFamily="2" charset="-122"/>
              </a:rPr>
              <a:t>=</a:t>
            </a:r>
          </a:p>
        </p:txBody>
      </p:sp>
      <p:grpSp>
        <p:nvGrpSpPr>
          <p:cNvPr id="58376" name="Group 38"/>
          <p:cNvGrpSpPr>
            <a:grpSpLocks/>
          </p:cNvGrpSpPr>
          <p:nvPr/>
        </p:nvGrpSpPr>
        <p:grpSpPr bwMode="auto">
          <a:xfrm>
            <a:off x="3714750" y="3414713"/>
            <a:ext cx="3062288" cy="2322512"/>
            <a:chOff x="2398" y="2048"/>
            <a:chExt cx="1794" cy="1309"/>
          </a:xfrm>
        </p:grpSpPr>
        <p:sp>
          <p:nvSpPr>
            <p:cNvPr id="58387" name="Line 39"/>
            <p:cNvSpPr>
              <a:spLocks noChangeShapeType="1"/>
            </p:cNvSpPr>
            <p:nvPr/>
          </p:nvSpPr>
          <p:spPr bwMode="auto">
            <a:xfrm>
              <a:off x="2757" y="2048"/>
              <a:ext cx="1435" cy="1306"/>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8" name="Line 40"/>
            <p:cNvSpPr>
              <a:spLocks noChangeShapeType="1"/>
            </p:cNvSpPr>
            <p:nvPr/>
          </p:nvSpPr>
          <p:spPr bwMode="auto">
            <a:xfrm>
              <a:off x="2411" y="2048"/>
              <a:ext cx="1451" cy="1288"/>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9" name="Line 41"/>
            <p:cNvSpPr>
              <a:spLocks noChangeShapeType="1"/>
            </p:cNvSpPr>
            <p:nvPr/>
          </p:nvSpPr>
          <p:spPr bwMode="auto">
            <a:xfrm flipV="1">
              <a:off x="2398" y="2053"/>
              <a:ext cx="36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Line 42"/>
            <p:cNvSpPr>
              <a:spLocks noChangeShapeType="1"/>
            </p:cNvSpPr>
            <p:nvPr/>
          </p:nvSpPr>
          <p:spPr bwMode="auto">
            <a:xfrm flipV="1">
              <a:off x="3858" y="3357"/>
              <a:ext cx="31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377" name="Group 43"/>
          <p:cNvGrpSpPr>
            <a:grpSpLocks/>
          </p:cNvGrpSpPr>
          <p:nvPr/>
        </p:nvGrpSpPr>
        <p:grpSpPr bwMode="auto">
          <a:xfrm>
            <a:off x="3322638" y="3738563"/>
            <a:ext cx="2476500" cy="2838450"/>
            <a:chOff x="2112" y="2309"/>
            <a:chExt cx="1560" cy="1730"/>
          </a:xfrm>
        </p:grpSpPr>
        <p:sp>
          <p:nvSpPr>
            <p:cNvPr id="58383" name="Line 44"/>
            <p:cNvSpPr>
              <a:spLocks noChangeShapeType="1"/>
            </p:cNvSpPr>
            <p:nvPr/>
          </p:nvSpPr>
          <p:spPr bwMode="auto">
            <a:xfrm>
              <a:off x="2125" y="2327"/>
              <a:ext cx="1544" cy="1376"/>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Line 45"/>
            <p:cNvSpPr>
              <a:spLocks noChangeShapeType="1"/>
            </p:cNvSpPr>
            <p:nvPr/>
          </p:nvSpPr>
          <p:spPr bwMode="auto">
            <a:xfrm>
              <a:off x="2113" y="2681"/>
              <a:ext cx="1559" cy="1358"/>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5" name="Line 46"/>
            <p:cNvSpPr>
              <a:spLocks noChangeShapeType="1"/>
            </p:cNvSpPr>
            <p:nvPr/>
          </p:nvSpPr>
          <p:spPr bwMode="auto">
            <a:xfrm>
              <a:off x="2112" y="2309"/>
              <a:ext cx="0" cy="3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6" name="Line 47"/>
            <p:cNvSpPr>
              <a:spLocks noChangeShapeType="1"/>
            </p:cNvSpPr>
            <p:nvPr/>
          </p:nvSpPr>
          <p:spPr bwMode="auto">
            <a:xfrm>
              <a:off x="3669" y="3720"/>
              <a:ext cx="3" cy="30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378" name="Group 48"/>
          <p:cNvGrpSpPr>
            <a:grpSpLocks/>
          </p:cNvGrpSpPr>
          <p:nvPr/>
        </p:nvGrpSpPr>
        <p:grpSpPr bwMode="auto">
          <a:xfrm>
            <a:off x="3262313" y="3265488"/>
            <a:ext cx="3395662" cy="3313112"/>
            <a:chOff x="2094" y="1925"/>
            <a:chExt cx="2043" cy="1924"/>
          </a:xfrm>
        </p:grpSpPr>
        <p:sp>
          <p:nvSpPr>
            <p:cNvPr id="58379" name="Line 49"/>
            <p:cNvSpPr>
              <a:spLocks noChangeShapeType="1"/>
            </p:cNvSpPr>
            <p:nvPr/>
          </p:nvSpPr>
          <p:spPr bwMode="auto">
            <a:xfrm>
              <a:off x="2218" y="1943"/>
              <a:ext cx="1904" cy="1693"/>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0" name="Line 50"/>
            <p:cNvSpPr>
              <a:spLocks noChangeShapeType="1"/>
            </p:cNvSpPr>
            <p:nvPr/>
          </p:nvSpPr>
          <p:spPr bwMode="auto">
            <a:xfrm>
              <a:off x="2094" y="2119"/>
              <a:ext cx="1935" cy="173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1" name="Line 51"/>
            <p:cNvSpPr>
              <a:spLocks noChangeShapeType="1"/>
            </p:cNvSpPr>
            <p:nvPr/>
          </p:nvSpPr>
          <p:spPr bwMode="auto">
            <a:xfrm flipH="1">
              <a:off x="2094" y="1925"/>
              <a:ext cx="112" cy="194"/>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2" name="Line 52"/>
            <p:cNvSpPr>
              <a:spLocks noChangeShapeType="1"/>
            </p:cNvSpPr>
            <p:nvPr/>
          </p:nvSpPr>
          <p:spPr bwMode="auto">
            <a:xfrm flipH="1">
              <a:off x="4026" y="3653"/>
              <a:ext cx="111" cy="19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trips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323850" y="3616325"/>
            <a:ext cx="86407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ea typeface="楷体_GB2312" pitchFamily="49" charset="-122"/>
              </a:rPr>
              <a:t>非零元素仅出现在主对角（</a:t>
            </a:r>
            <a:r>
              <a:rPr kumimoji="1" lang="en-US" altLang="zh-CN" sz="2800" b="1">
                <a:ea typeface="楷体_GB2312" pitchFamily="49" charset="-122"/>
              </a:rPr>
              <a:t>a</a:t>
            </a:r>
            <a:r>
              <a:rPr kumimoji="1" lang="en-US" altLang="zh-CN" sz="2800" b="1" baseline="-25000">
                <a:ea typeface="楷体_GB2312" pitchFamily="49" charset="-122"/>
              </a:rPr>
              <a:t>ii </a:t>
            </a:r>
            <a:r>
              <a:rPr kumimoji="1" lang="en-US" altLang="zh-CN" sz="2800" b="1">
                <a:ea typeface="楷体_GB2312" pitchFamily="49" charset="-122"/>
              </a:rPr>
              <a:t>,1</a:t>
            </a:r>
            <a:r>
              <a:rPr kumimoji="1" lang="en-US" altLang="en-US" sz="2800" b="1">
                <a:ea typeface="楷体_GB2312" pitchFamily="49" charset="-122"/>
              </a:rPr>
              <a:t>≤</a:t>
            </a:r>
            <a:r>
              <a:rPr kumimoji="1" lang="en-US" altLang="zh-CN" sz="2800" b="1">
                <a:ea typeface="楷体_GB2312" pitchFamily="49" charset="-122"/>
              </a:rPr>
              <a:t>i</a:t>
            </a:r>
            <a:r>
              <a:rPr kumimoji="1" lang="en-US" altLang="en-US" sz="2800" b="1">
                <a:ea typeface="楷体_GB2312" pitchFamily="49" charset="-122"/>
              </a:rPr>
              <a:t>≤</a:t>
            </a:r>
            <a:r>
              <a:rPr kumimoji="1" lang="en-US" altLang="zh-CN" sz="2800" b="1">
                <a:ea typeface="楷体_GB2312" pitchFamily="49" charset="-122"/>
              </a:rPr>
              <a:t>n</a:t>
            </a:r>
            <a:r>
              <a:rPr kumimoji="1" lang="zh-CN" altLang="en-US" sz="2800" b="1">
                <a:ea typeface="楷体_GB2312" pitchFamily="49" charset="-122"/>
              </a:rPr>
              <a:t>）上，紧邻主对角线上面的那条对角线上（</a:t>
            </a:r>
            <a:r>
              <a:rPr kumimoji="1" lang="en-US" altLang="zh-CN" sz="2800" b="1">
                <a:ea typeface="楷体_GB2312" pitchFamily="49" charset="-122"/>
              </a:rPr>
              <a:t>a</a:t>
            </a:r>
            <a:r>
              <a:rPr kumimoji="1" lang="en-US" altLang="zh-CN" sz="2800" b="1" baseline="-25000">
                <a:ea typeface="楷体_GB2312" pitchFamily="49" charset="-122"/>
              </a:rPr>
              <a:t>ii+1 </a:t>
            </a:r>
            <a:r>
              <a:rPr kumimoji="1" lang="en-US" altLang="zh-CN" sz="2800" b="1">
                <a:ea typeface="楷体_GB2312" pitchFamily="49" charset="-122"/>
              </a:rPr>
              <a:t>,1</a:t>
            </a:r>
            <a:r>
              <a:rPr kumimoji="1" lang="en-US" altLang="en-US" sz="2800" b="1">
                <a:ea typeface="楷体_GB2312" pitchFamily="49" charset="-122"/>
              </a:rPr>
              <a:t>≤</a:t>
            </a:r>
            <a:r>
              <a:rPr kumimoji="1" lang="en-US" altLang="zh-CN" sz="2800" b="1">
                <a:ea typeface="楷体_GB2312" pitchFamily="49" charset="-122"/>
              </a:rPr>
              <a:t>i</a:t>
            </a:r>
            <a:r>
              <a:rPr kumimoji="1" lang="en-US" altLang="en-US" sz="2800" b="1">
                <a:ea typeface="楷体_GB2312" pitchFamily="49" charset="-122"/>
              </a:rPr>
              <a:t>≤</a:t>
            </a:r>
            <a:r>
              <a:rPr kumimoji="1" lang="en-US" altLang="zh-CN" sz="2800" b="1">
                <a:ea typeface="楷体_GB2312" pitchFamily="49" charset="-122"/>
              </a:rPr>
              <a:t> n-1</a:t>
            </a:r>
            <a:r>
              <a:rPr kumimoji="1" lang="zh-CN" altLang="en-US" sz="2800" b="1">
                <a:ea typeface="楷体_GB2312" pitchFamily="49" charset="-122"/>
              </a:rPr>
              <a:t>）和紧邻主对角线下面的那条对角线上</a:t>
            </a:r>
            <a:r>
              <a:rPr kumimoji="1" lang="en-US" altLang="zh-CN" sz="2800" b="1">
                <a:ea typeface="楷体_GB2312" pitchFamily="49" charset="-122"/>
              </a:rPr>
              <a:t>(a</a:t>
            </a:r>
            <a:r>
              <a:rPr kumimoji="1" lang="en-US" altLang="zh-CN" sz="2800" b="1" baseline="-25000">
                <a:ea typeface="楷体_GB2312" pitchFamily="49" charset="-122"/>
              </a:rPr>
              <a:t>i+1i </a:t>
            </a:r>
            <a:r>
              <a:rPr kumimoji="1" lang="en-US" altLang="zh-CN" sz="2800" b="1">
                <a:ea typeface="楷体_GB2312" pitchFamily="49" charset="-122"/>
              </a:rPr>
              <a:t>,1</a:t>
            </a:r>
            <a:r>
              <a:rPr kumimoji="1" lang="en-US" altLang="en-US" sz="2800" b="1">
                <a:ea typeface="楷体_GB2312" pitchFamily="49" charset="-122"/>
              </a:rPr>
              <a:t>≤</a:t>
            </a:r>
            <a:r>
              <a:rPr kumimoji="1" lang="en-US" altLang="zh-CN" sz="2800" b="1">
                <a:ea typeface="楷体_GB2312" pitchFamily="49" charset="-122"/>
              </a:rPr>
              <a:t>i</a:t>
            </a:r>
            <a:r>
              <a:rPr kumimoji="1" lang="en-US" altLang="en-US" sz="2800" b="1">
                <a:ea typeface="楷体_GB2312" pitchFamily="49" charset="-122"/>
              </a:rPr>
              <a:t>≤</a:t>
            </a:r>
            <a:r>
              <a:rPr kumimoji="1" lang="en-US" altLang="zh-CN" sz="2800" b="1">
                <a:ea typeface="楷体_GB2312" pitchFamily="49" charset="-122"/>
              </a:rPr>
              <a:t>n-1)</a:t>
            </a:r>
            <a:r>
              <a:rPr kumimoji="1" lang="zh-CN" altLang="en-US" sz="2800" b="1">
                <a:ea typeface="楷体_GB2312" pitchFamily="49" charset="-122"/>
              </a:rPr>
              <a:t>。</a:t>
            </a:r>
          </a:p>
        </p:txBody>
      </p:sp>
      <p:sp>
        <p:nvSpPr>
          <p:cNvPr id="59395" name="Rectangle 9"/>
          <p:cNvSpPr>
            <a:spLocks noChangeArrowheads="1"/>
          </p:cNvSpPr>
          <p:nvPr/>
        </p:nvSpPr>
        <p:spPr bwMode="auto">
          <a:xfrm>
            <a:off x="1187450" y="5416550"/>
            <a:ext cx="669766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ea typeface="楷体_GB2312" pitchFamily="49" charset="-122"/>
              </a:rPr>
              <a:t>显然，当∣</a:t>
            </a:r>
            <a:r>
              <a:rPr kumimoji="1" lang="en-US" altLang="zh-CN" sz="2800" b="1">
                <a:ea typeface="楷体_GB2312" pitchFamily="49" charset="-122"/>
              </a:rPr>
              <a:t>i</a:t>
            </a:r>
            <a:r>
              <a:rPr kumimoji="1" lang="en-US" altLang="en-US" sz="2800" b="1"/>
              <a:t>－</a:t>
            </a:r>
            <a:r>
              <a:rPr kumimoji="1" lang="en-US" altLang="zh-CN" sz="2800" b="1">
                <a:ea typeface="楷体_GB2312" pitchFamily="49" charset="-122"/>
              </a:rPr>
              <a:t>j∣&gt;1</a:t>
            </a:r>
            <a:r>
              <a:rPr kumimoji="1" lang="zh-CN" altLang="en-US" sz="2800" b="1">
                <a:ea typeface="楷体_GB2312" pitchFamily="49" charset="-122"/>
              </a:rPr>
              <a:t>时，元素</a:t>
            </a:r>
            <a:r>
              <a:rPr kumimoji="1" lang="en-US" altLang="zh-CN" sz="2800" b="1">
                <a:ea typeface="楷体_GB2312" pitchFamily="49" charset="-122"/>
              </a:rPr>
              <a:t>a</a:t>
            </a:r>
            <a:r>
              <a:rPr kumimoji="1" lang="en-US" altLang="zh-CN" sz="2800" b="1" baseline="-25000">
                <a:ea typeface="楷体_GB2312" pitchFamily="49" charset="-122"/>
              </a:rPr>
              <a:t>ij</a:t>
            </a:r>
            <a:r>
              <a:rPr kumimoji="1" lang="en-US" altLang="zh-CN" sz="2800" b="1">
                <a:ea typeface="楷体_GB2312" pitchFamily="49" charset="-122"/>
              </a:rPr>
              <a:t>=0</a:t>
            </a:r>
            <a:r>
              <a:rPr kumimoji="1" lang="zh-CN" altLang="en-US" sz="2800" b="1">
                <a:ea typeface="楷体_GB2312" pitchFamily="49" charset="-122"/>
              </a:rPr>
              <a:t>。</a:t>
            </a:r>
          </a:p>
        </p:txBody>
      </p:sp>
      <p:sp>
        <p:nvSpPr>
          <p:cNvPr id="59396" name="Text Box 10"/>
          <p:cNvSpPr txBox="1">
            <a:spLocks noChangeArrowheads="1"/>
          </p:cNvSpPr>
          <p:nvPr/>
        </p:nvSpPr>
        <p:spPr bwMode="auto">
          <a:xfrm>
            <a:off x="3082925" y="-4763"/>
            <a:ext cx="3152775" cy="320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150000"/>
              </a:lnSpc>
            </a:pP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00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01    </a:t>
            </a: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p>
          <a:p>
            <a:pPr algn="just">
              <a:lnSpc>
                <a:spcPct val="150000"/>
              </a:lnSpc>
            </a:pP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10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11 </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12    </a:t>
            </a:r>
            <a:r>
              <a:rPr lang="en-US" altLang="zh-CN" sz="2800" b="1">
                <a:solidFill>
                  <a:srgbClr val="000000"/>
                </a:solidFill>
                <a:ea typeface="宋体" pitchFamily="2" charset="-122"/>
              </a:rPr>
              <a:t>  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p>
          <a:p>
            <a:pPr algn="just">
              <a:lnSpc>
                <a:spcPct val="150000"/>
              </a:lnSpc>
            </a:pPr>
            <a:r>
              <a:rPr lang="en-US" altLang="zh-CN" sz="2800" b="1">
                <a:solidFill>
                  <a:srgbClr val="000000"/>
                </a:solidFill>
                <a:ea typeface="宋体" pitchFamily="2" charset="-122"/>
              </a:rPr>
              <a:t>0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21  </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22</a:t>
            </a:r>
            <a:r>
              <a:rPr lang="zh-CN" altLang="en-US"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23</a:t>
            </a:r>
            <a:r>
              <a:rPr lang="en-US" altLang="zh-CN" sz="2800" b="1">
                <a:solidFill>
                  <a:srgbClr val="000000"/>
                </a:solidFill>
                <a:ea typeface="宋体" pitchFamily="2" charset="-122"/>
              </a:rPr>
              <a:t>   0</a:t>
            </a:r>
          </a:p>
          <a:p>
            <a:pPr algn="just">
              <a:lnSpc>
                <a:spcPct val="150000"/>
              </a:lnSpc>
            </a:pPr>
            <a:r>
              <a:rPr lang="en-US" altLang="zh-CN" sz="2800" b="1">
                <a:solidFill>
                  <a:srgbClr val="000000"/>
                </a:solidFill>
                <a:ea typeface="宋体" pitchFamily="2" charset="-122"/>
              </a:rPr>
              <a:t>0     0</a:t>
            </a:r>
            <a:r>
              <a:rPr lang="en-US" altLang="zh-CN" sz="2800" b="1" baseline="-25000">
                <a:solidFill>
                  <a:srgbClr val="000000"/>
                </a:solidFill>
                <a:ea typeface="宋体" pitchFamily="2" charset="-122"/>
              </a:rPr>
              <a:t> </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32</a:t>
            </a:r>
            <a:r>
              <a:rPr lang="zh-CN" altLang="en-US"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33</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34</a:t>
            </a:r>
            <a:endParaRPr lang="en-US" altLang="zh-CN" sz="2800" b="1">
              <a:solidFill>
                <a:srgbClr val="000000"/>
              </a:solidFill>
              <a:ea typeface="宋体" pitchFamily="2" charset="-122"/>
            </a:endParaRPr>
          </a:p>
          <a:p>
            <a:pPr algn="just">
              <a:lnSpc>
                <a:spcPct val="150000"/>
              </a:lnSpc>
            </a:pP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a:solidFill>
                  <a:srgbClr val="000000"/>
                </a:solidFill>
                <a:ea typeface="宋体" pitchFamily="2" charset="-122"/>
              </a:rPr>
              <a:t>0</a:t>
            </a:r>
            <a:r>
              <a:rPr lang="zh-CN" altLang="en-US"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43</a:t>
            </a:r>
            <a:r>
              <a:rPr lang="en-US" altLang="zh-CN" sz="2800" b="1">
                <a:solidFill>
                  <a:srgbClr val="000000"/>
                </a:solidFill>
                <a:ea typeface="宋体" pitchFamily="2" charset="-122"/>
              </a:rPr>
              <a:t>   </a:t>
            </a:r>
            <a:r>
              <a:rPr lang="en-US" altLang="zh-CN" sz="2800" b="1" i="1">
                <a:solidFill>
                  <a:srgbClr val="000000"/>
                </a:solidFill>
                <a:ea typeface="宋体" pitchFamily="2" charset="-122"/>
              </a:rPr>
              <a:t>a</a:t>
            </a:r>
            <a:r>
              <a:rPr lang="en-US" altLang="zh-CN" sz="2800" b="1" baseline="-25000">
                <a:solidFill>
                  <a:srgbClr val="000000"/>
                </a:solidFill>
                <a:ea typeface="宋体" pitchFamily="2" charset="-122"/>
              </a:rPr>
              <a:t>44</a:t>
            </a:r>
            <a:endParaRPr lang="en-US" altLang="zh-CN" sz="2800" b="1">
              <a:solidFill>
                <a:srgbClr val="000000"/>
              </a:solidFill>
              <a:ea typeface="宋体" pitchFamily="2" charset="-122"/>
            </a:endParaRPr>
          </a:p>
        </p:txBody>
      </p:sp>
      <p:grpSp>
        <p:nvGrpSpPr>
          <p:cNvPr id="59397" name="Group 31"/>
          <p:cNvGrpSpPr>
            <a:grpSpLocks/>
          </p:cNvGrpSpPr>
          <p:nvPr/>
        </p:nvGrpSpPr>
        <p:grpSpPr bwMode="auto">
          <a:xfrm>
            <a:off x="1979613" y="122238"/>
            <a:ext cx="4475162" cy="3373437"/>
            <a:chOff x="1247" y="77"/>
            <a:chExt cx="2819" cy="2125"/>
          </a:xfrm>
        </p:grpSpPr>
        <p:sp>
          <p:nvSpPr>
            <p:cNvPr id="59398" name="AutoShape 11"/>
            <p:cNvSpPr>
              <a:spLocks/>
            </p:cNvSpPr>
            <p:nvPr/>
          </p:nvSpPr>
          <p:spPr bwMode="auto">
            <a:xfrm>
              <a:off x="1699" y="227"/>
              <a:ext cx="88" cy="1765"/>
            </a:xfrm>
            <a:prstGeom prst="leftBracket">
              <a:avLst>
                <a:gd name="adj" fmla="val 167140"/>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399" name="AutoShape 12"/>
            <p:cNvSpPr>
              <a:spLocks/>
            </p:cNvSpPr>
            <p:nvPr/>
          </p:nvSpPr>
          <p:spPr bwMode="auto">
            <a:xfrm>
              <a:off x="3936" y="213"/>
              <a:ext cx="84" cy="1792"/>
            </a:xfrm>
            <a:prstGeom prst="rightBracket">
              <a:avLst>
                <a:gd name="adj" fmla="val 177778"/>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9400" name="Text Box 13"/>
            <p:cNvSpPr txBox="1">
              <a:spLocks noChangeArrowheads="1"/>
            </p:cNvSpPr>
            <p:nvPr/>
          </p:nvSpPr>
          <p:spPr bwMode="auto">
            <a:xfrm>
              <a:off x="1247" y="805"/>
              <a:ext cx="409"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i="1">
                  <a:solidFill>
                    <a:srgbClr val="000000"/>
                  </a:solidFill>
                  <a:ea typeface="宋体" pitchFamily="2" charset="-122"/>
                </a:rPr>
                <a:t>A</a:t>
              </a:r>
              <a:r>
                <a:rPr lang="en-US" altLang="zh-CN" sz="2400" b="1">
                  <a:solidFill>
                    <a:srgbClr val="000000"/>
                  </a:solidFill>
                  <a:ea typeface="宋体" pitchFamily="2" charset="-122"/>
                </a:rPr>
                <a:t>=</a:t>
              </a:r>
            </a:p>
          </p:txBody>
        </p:sp>
        <p:grpSp>
          <p:nvGrpSpPr>
            <p:cNvPr id="59401" name="Group 14"/>
            <p:cNvGrpSpPr>
              <a:grpSpLocks/>
            </p:cNvGrpSpPr>
            <p:nvPr/>
          </p:nvGrpSpPr>
          <p:grpSpPr bwMode="auto">
            <a:xfrm>
              <a:off x="2137" y="165"/>
              <a:ext cx="1929" cy="1463"/>
              <a:chOff x="2398" y="1964"/>
              <a:chExt cx="1794" cy="1309"/>
            </a:xfrm>
          </p:grpSpPr>
          <p:sp>
            <p:nvSpPr>
              <p:cNvPr id="59412" name="Line 15"/>
              <p:cNvSpPr>
                <a:spLocks noChangeShapeType="1"/>
              </p:cNvSpPr>
              <p:nvPr/>
            </p:nvSpPr>
            <p:spPr bwMode="auto">
              <a:xfrm>
                <a:off x="2757" y="1964"/>
                <a:ext cx="1435" cy="1306"/>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3" name="Line 16"/>
              <p:cNvSpPr>
                <a:spLocks noChangeShapeType="1"/>
              </p:cNvSpPr>
              <p:nvPr/>
            </p:nvSpPr>
            <p:spPr bwMode="auto">
              <a:xfrm>
                <a:off x="2411" y="1964"/>
                <a:ext cx="1451" cy="1288"/>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4" name="Line 17"/>
              <p:cNvSpPr>
                <a:spLocks noChangeShapeType="1"/>
              </p:cNvSpPr>
              <p:nvPr/>
            </p:nvSpPr>
            <p:spPr bwMode="auto">
              <a:xfrm flipV="1">
                <a:off x="2398" y="1969"/>
                <a:ext cx="36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5" name="Line 18"/>
              <p:cNvSpPr>
                <a:spLocks noChangeShapeType="1"/>
              </p:cNvSpPr>
              <p:nvPr/>
            </p:nvSpPr>
            <p:spPr bwMode="auto">
              <a:xfrm flipV="1">
                <a:off x="3858" y="3273"/>
                <a:ext cx="31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402" name="Group 19"/>
            <p:cNvGrpSpPr>
              <a:grpSpLocks/>
            </p:cNvGrpSpPr>
            <p:nvPr/>
          </p:nvGrpSpPr>
          <p:grpSpPr bwMode="auto">
            <a:xfrm>
              <a:off x="1890" y="414"/>
              <a:ext cx="1560" cy="1788"/>
              <a:chOff x="2112" y="2261"/>
              <a:chExt cx="1560" cy="1730"/>
            </a:xfrm>
          </p:grpSpPr>
          <p:sp>
            <p:nvSpPr>
              <p:cNvPr id="59408" name="Line 20"/>
              <p:cNvSpPr>
                <a:spLocks noChangeShapeType="1"/>
              </p:cNvSpPr>
              <p:nvPr/>
            </p:nvSpPr>
            <p:spPr bwMode="auto">
              <a:xfrm>
                <a:off x="2125" y="2279"/>
                <a:ext cx="1544" cy="1376"/>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21"/>
              <p:cNvSpPr>
                <a:spLocks noChangeShapeType="1"/>
              </p:cNvSpPr>
              <p:nvPr/>
            </p:nvSpPr>
            <p:spPr bwMode="auto">
              <a:xfrm>
                <a:off x="2113" y="2633"/>
                <a:ext cx="1559" cy="1358"/>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Line 22"/>
              <p:cNvSpPr>
                <a:spLocks noChangeShapeType="1"/>
              </p:cNvSpPr>
              <p:nvPr/>
            </p:nvSpPr>
            <p:spPr bwMode="auto">
              <a:xfrm>
                <a:off x="2112" y="2261"/>
                <a:ext cx="0" cy="3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Line 23"/>
              <p:cNvSpPr>
                <a:spLocks noChangeShapeType="1"/>
              </p:cNvSpPr>
              <p:nvPr/>
            </p:nvSpPr>
            <p:spPr bwMode="auto">
              <a:xfrm>
                <a:off x="3669" y="3672"/>
                <a:ext cx="3" cy="30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403" name="Group 24"/>
            <p:cNvGrpSpPr>
              <a:grpSpLocks/>
            </p:cNvGrpSpPr>
            <p:nvPr/>
          </p:nvGrpSpPr>
          <p:grpSpPr bwMode="auto">
            <a:xfrm>
              <a:off x="1852" y="77"/>
              <a:ext cx="2139" cy="2087"/>
              <a:chOff x="2094" y="1847"/>
              <a:chExt cx="2043" cy="1924"/>
            </a:xfrm>
          </p:grpSpPr>
          <p:sp>
            <p:nvSpPr>
              <p:cNvPr id="59404" name="Line 25"/>
              <p:cNvSpPr>
                <a:spLocks noChangeShapeType="1"/>
              </p:cNvSpPr>
              <p:nvPr/>
            </p:nvSpPr>
            <p:spPr bwMode="auto">
              <a:xfrm>
                <a:off x="2218" y="1865"/>
                <a:ext cx="1904" cy="1693"/>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Line 26"/>
              <p:cNvSpPr>
                <a:spLocks noChangeShapeType="1"/>
              </p:cNvSpPr>
              <p:nvPr/>
            </p:nvSpPr>
            <p:spPr bwMode="auto">
              <a:xfrm>
                <a:off x="2094" y="2041"/>
                <a:ext cx="1935" cy="173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Line 27"/>
              <p:cNvSpPr>
                <a:spLocks noChangeShapeType="1"/>
              </p:cNvSpPr>
              <p:nvPr/>
            </p:nvSpPr>
            <p:spPr bwMode="auto">
              <a:xfrm flipH="1">
                <a:off x="2094" y="1847"/>
                <a:ext cx="112" cy="194"/>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Line 28"/>
              <p:cNvSpPr>
                <a:spLocks noChangeShapeType="1"/>
              </p:cNvSpPr>
              <p:nvPr/>
            </p:nvSpPr>
            <p:spPr bwMode="auto">
              <a:xfrm flipH="1">
                <a:off x="4026" y="3575"/>
                <a:ext cx="111" cy="19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strips dir="l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6178" name="Group 2"/>
          <p:cNvGrpSpPr>
            <a:grpSpLocks/>
          </p:cNvGrpSpPr>
          <p:nvPr/>
        </p:nvGrpSpPr>
        <p:grpSpPr bwMode="auto">
          <a:xfrm>
            <a:off x="306388" y="2773363"/>
            <a:ext cx="3851275" cy="2655887"/>
            <a:chOff x="193" y="1500"/>
            <a:chExt cx="2426" cy="1673"/>
          </a:xfrm>
        </p:grpSpPr>
        <p:sp>
          <p:nvSpPr>
            <p:cNvPr id="60448" name="Text Box 3"/>
            <p:cNvSpPr txBox="1">
              <a:spLocks noChangeArrowheads="1"/>
            </p:cNvSpPr>
            <p:nvPr/>
          </p:nvSpPr>
          <p:spPr bwMode="auto">
            <a:xfrm>
              <a:off x="1057" y="2851"/>
              <a:ext cx="1200" cy="322"/>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endParaRPr lang="zh-CN" altLang="zh-CN" sz="2400" b="1">
                <a:ea typeface="宋体" pitchFamily="2" charset="-122"/>
              </a:endParaRPr>
            </a:p>
          </p:txBody>
        </p:sp>
        <p:sp>
          <p:nvSpPr>
            <p:cNvPr id="60449" name="Text Box 4"/>
            <p:cNvSpPr txBox="1">
              <a:spLocks noChangeArrowheads="1"/>
            </p:cNvSpPr>
            <p:nvPr/>
          </p:nvSpPr>
          <p:spPr bwMode="auto">
            <a:xfrm>
              <a:off x="780" y="1500"/>
              <a:ext cx="1676"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i="1">
                  <a:ea typeface="宋体" pitchFamily="2" charset="-122"/>
                </a:rPr>
                <a:t>a</a:t>
              </a:r>
              <a:r>
                <a:rPr lang="en-US" altLang="zh-CN" sz="2400" b="1" baseline="-25000">
                  <a:ea typeface="宋体" pitchFamily="2" charset="-122"/>
                </a:rPr>
                <a:t>00   </a:t>
              </a:r>
              <a:r>
                <a:rPr lang="en-US" altLang="zh-CN" sz="2400" b="1" i="1">
                  <a:ea typeface="宋体" pitchFamily="2" charset="-122"/>
                </a:rPr>
                <a:t>a</a:t>
              </a:r>
              <a:r>
                <a:rPr lang="en-US" altLang="zh-CN" sz="2400" b="1" baseline="-25000">
                  <a:ea typeface="宋体" pitchFamily="2" charset="-122"/>
                </a:rPr>
                <a:t>01    </a:t>
              </a:r>
              <a:r>
                <a:rPr lang="en-US" altLang="zh-CN" sz="2400" b="1">
                  <a:ea typeface="宋体" pitchFamily="2" charset="-122"/>
                </a:rPr>
                <a:t>0</a:t>
              </a:r>
              <a:r>
                <a:rPr lang="zh-CN" altLang="en-US" sz="2400" b="1">
                  <a:ea typeface="宋体" pitchFamily="2" charset="-122"/>
                </a:rPr>
                <a:t>　 </a:t>
              </a:r>
              <a:r>
                <a:rPr lang="zh-CN" altLang="en-US" sz="3200" b="1">
                  <a:ea typeface="宋体" pitchFamily="2" charset="-122"/>
                </a:rPr>
                <a:t> </a:t>
              </a:r>
              <a:r>
                <a:rPr lang="en-US" altLang="zh-CN" sz="2400" b="1">
                  <a:ea typeface="宋体" pitchFamily="2" charset="-122"/>
                </a:rPr>
                <a:t>0</a:t>
              </a:r>
              <a:r>
                <a:rPr lang="zh-CN" altLang="en-US" sz="2400" b="1">
                  <a:ea typeface="宋体" pitchFamily="2" charset="-122"/>
                </a:rPr>
                <a:t>　  </a:t>
              </a:r>
              <a:r>
                <a:rPr lang="en-US" altLang="zh-CN" sz="2400" b="1">
                  <a:ea typeface="宋体" pitchFamily="2" charset="-122"/>
                </a:rPr>
                <a:t>0</a:t>
              </a:r>
            </a:p>
            <a:p>
              <a:pPr algn="just"/>
              <a:r>
                <a:rPr lang="en-US" altLang="zh-CN" sz="2400" b="1" i="1">
                  <a:ea typeface="宋体" pitchFamily="2" charset="-122"/>
                </a:rPr>
                <a:t>a</a:t>
              </a:r>
              <a:r>
                <a:rPr lang="en-US" altLang="zh-CN" sz="2400" b="1" baseline="-25000">
                  <a:ea typeface="宋体" pitchFamily="2" charset="-122"/>
                </a:rPr>
                <a:t>10   </a:t>
              </a:r>
              <a:r>
                <a:rPr lang="en-US" altLang="zh-CN" sz="2400" b="1" i="1">
                  <a:ea typeface="宋体" pitchFamily="2" charset="-122"/>
                </a:rPr>
                <a:t>a</a:t>
              </a:r>
              <a:r>
                <a:rPr lang="en-US" altLang="zh-CN" sz="2400" b="1" baseline="-25000">
                  <a:ea typeface="宋体" pitchFamily="2" charset="-122"/>
                </a:rPr>
                <a:t>11 </a:t>
              </a:r>
              <a:r>
                <a:rPr lang="en-US" altLang="zh-CN" sz="2400" b="1">
                  <a:ea typeface="宋体" pitchFamily="2" charset="-122"/>
                </a:rPr>
                <a:t> </a:t>
              </a:r>
              <a:r>
                <a:rPr lang="en-US" altLang="zh-CN" sz="2400" b="1" i="1">
                  <a:ea typeface="宋体" pitchFamily="2" charset="-122"/>
                </a:rPr>
                <a:t>a</a:t>
              </a:r>
              <a:r>
                <a:rPr lang="en-US" altLang="zh-CN" sz="2400" b="1" baseline="-25000">
                  <a:ea typeface="宋体" pitchFamily="2" charset="-122"/>
                </a:rPr>
                <a:t>12    </a:t>
              </a:r>
              <a:r>
                <a:rPr lang="en-US" altLang="zh-CN" sz="2400" b="1">
                  <a:ea typeface="宋体" pitchFamily="2" charset="-122"/>
                </a:rPr>
                <a:t>  0</a:t>
              </a:r>
              <a:r>
                <a:rPr lang="zh-CN" altLang="en-US" sz="2400" b="1">
                  <a:ea typeface="宋体" pitchFamily="2" charset="-122"/>
                </a:rPr>
                <a:t>　  </a:t>
              </a:r>
              <a:r>
                <a:rPr lang="en-US" altLang="zh-CN" sz="2400" b="1">
                  <a:ea typeface="宋体" pitchFamily="2" charset="-122"/>
                </a:rPr>
                <a:t>0</a:t>
              </a:r>
            </a:p>
            <a:p>
              <a:pPr algn="just"/>
              <a:r>
                <a:rPr lang="en-US" altLang="zh-CN" sz="2400" b="1">
                  <a:ea typeface="宋体" pitchFamily="2" charset="-122"/>
                </a:rPr>
                <a:t>0     </a:t>
              </a:r>
              <a:r>
                <a:rPr lang="en-US" altLang="zh-CN" sz="2400" b="1" i="1">
                  <a:ea typeface="宋体" pitchFamily="2" charset="-122"/>
                </a:rPr>
                <a:t>a</a:t>
              </a:r>
              <a:r>
                <a:rPr lang="en-US" altLang="zh-CN" sz="2400" b="1" baseline="-25000">
                  <a:ea typeface="宋体" pitchFamily="2" charset="-122"/>
                </a:rPr>
                <a:t>21  </a:t>
              </a:r>
              <a:r>
                <a:rPr lang="en-US" altLang="zh-CN" sz="2400" b="1">
                  <a:ea typeface="宋体" pitchFamily="2" charset="-122"/>
                </a:rPr>
                <a:t> </a:t>
              </a:r>
              <a:r>
                <a:rPr lang="en-US" altLang="zh-CN" sz="2400" b="1" i="1">
                  <a:ea typeface="宋体" pitchFamily="2" charset="-122"/>
                </a:rPr>
                <a:t>a</a:t>
              </a:r>
              <a:r>
                <a:rPr lang="en-US" altLang="zh-CN" sz="2400" b="1" baseline="-25000">
                  <a:ea typeface="宋体" pitchFamily="2" charset="-122"/>
                </a:rPr>
                <a:t>22</a:t>
              </a:r>
              <a:r>
                <a:rPr lang="zh-CN" altLang="en-US" sz="2400" b="1">
                  <a:ea typeface="宋体" pitchFamily="2" charset="-122"/>
                </a:rPr>
                <a:t>　</a:t>
              </a:r>
              <a:r>
                <a:rPr lang="en-US" altLang="zh-CN" sz="2400" b="1" i="1">
                  <a:ea typeface="宋体" pitchFamily="2" charset="-122"/>
                </a:rPr>
                <a:t>a</a:t>
              </a:r>
              <a:r>
                <a:rPr lang="en-US" altLang="zh-CN" sz="2400" b="1" baseline="-25000">
                  <a:ea typeface="宋体" pitchFamily="2" charset="-122"/>
                </a:rPr>
                <a:t>23</a:t>
              </a:r>
              <a:r>
                <a:rPr lang="en-US" altLang="zh-CN" sz="2400" b="1">
                  <a:ea typeface="宋体" pitchFamily="2" charset="-122"/>
                </a:rPr>
                <a:t>  </a:t>
              </a:r>
              <a:r>
                <a:rPr lang="en-US" altLang="zh-CN" sz="3200" b="1">
                  <a:ea typeface="宋体" pitchFamily="2" charset="-122"/>
                </a:rPr>
                <a:t> </a:t>
              </a:r>
              <a:r>
                <a:rPr lang="en-US" altLang="zh-CN" sz="2400" b="1">
                  <a:ea typeface="宋体" pitchFamily="2" charset="-122"/>
                </a:rPr>
                <a:t>0</a:t>
              </a:r>
            </a:p>
            <a:p>
              <a:pPr algn="just"/>
              <a:r>
                <a:rPr lang="en-US" altLang="zh-CN" sz="2400" b="1">
                  <a:ea typeface="宋体" pitchFamily="2" charset="-122"/>
                </a:rPr>
                <a:t>0     0</a:t>
              </a:r>
              <a:r>
                <a:rPr lang="en-US" altLang="zh-CN" sz="2400" b="1" baseline="-25000">
                  <a:ea typeface="宋体" pitchFamily="2" charset="-122"/>
                </a:rPr>
                <a:t> </a:t>
              </a:r>
              <a:r>
                <a:rPr lang="en-US" altLang="zh-CN" sz="2400" b="1">
                  <a:ea typeface="宋体" pitchFamily="2" charset="-122"/>
                </a:rPr>
                <a:t>    </a:t>
              </a:r>
              <a:r>
                <a:rPr lang="en-US" altLang="zh-CN" sz="2400" b="1" i="1">
                  <a:ea typeface="宋体" pitchFamily="2" charset="-122"/>
                </a:rPr>
                <a:t>a</a:t>
              </a:r>
              <a:r>
                <a:rPr lang="en-US" altLang="zh-CN" sz="2400" b="1" baseline="-25000">
                  <a:ea typeface="宋体" pitchFamily="2" charset="-122"/>
                </a:rPr>
                <a:t>32</a:t>
              </a:r>
              <a:r>
                <a:rPr lang="zh-CN" altLang="en-US" sz="2400" b="1">
                  <a:ea typeface="宋体" pitchFamily="2" charset="-122"/>
                </a:rPr>
                <a:t>　</a:t>
              </a:r>
              <a:r>
                <a:rPr lang="en-US" altLang="zh-CN" sz="2400" b="1" i="1">
                  <a:ea typeface="宋体" pitchFamily="2" charset="-122"/>
                </a:rPr>
                <a:t>a</a:t>
              </a:r>
              <a:r>
                <a:rPr lang="en-US" altLang="zh-CN" sz="2400" b="1" baseline="-25000">
                  <a:ea typeface="宋体" pitchFamily="2" charset="-122"/>
                </a:rPr>
                <a:t>33</a:t>
              </a:r>
              <a:r>
                <a:rPr lang="en-US" altLang="zh-CN" sz="2400" b="1">
                  <a:ea typeface="宋体" pitchFamily="2" charset="-122"/>
                </a:rPr>
                <a:t>   </a:t>
              </a:r>
              <a:r>
                <a:rPr lang="en-US" altLang="zh-CN" sz="2400" b="1" i="1">
                  <a:ea typeface="宋体" pitchFamily="2" charset="-122"/>
                </a:rPr>
                <a:t>a</a:t>
              </a:r>
              <a:r>
                <a:rPr lang="en-US" altLang="zh-CN" sz="2400" b="1" baseline="-25000">
                  <a:ea typeface="宋体" pitchFamily="2" charset="-122"/>
                </a:rPr>
                <a:t>34</a:t>
              </a:r>
              <a:endParaRPr lang="en-US" altLang="zh-CN" sz="2400" b="1">
                <a:ea typeface="宋体" pitchFamily="2" charset="-122"/>
              </a:endParaRPr>
            </a:p>
            <a:p>
              <a:pPr algn="just"/>
              <a:r>
                <a:rPr lang="en-US" altLang="zh-CN" sz="2400" b="1">
                  <a:ea typeface="宋体" pitchFamily="2" charset="-122"/>
                </a:rPr>
                <a:t>0</a:t>
              </a:r>
              <a:r>
                <a:rPr lang="zh-CN" altLang="en-US" sz="2400" b="1">
                  <a:ea typeface="宋体" pitchFamily="2" charset="-122"/>
                </a:rPr>
                <a:t>　 </a:t>
              </a:r>
              <a:r>
                <a:rPr lang="en-US" altLang="zh-CN" sz="2400" b="1">
                  <a:ea typeface="宋体" pitchFamily="2" charset="-122"/>
                </a:rPr>
                <a:t>0</a:t>
              </a:r>
              <a:r>
                <a:rPr lang="zh-CN" altLang="en-US" sz="2400" b="1">
                  <a:ea typeface="宋体" pitchFamily="2" charset="-122"/>
                </a:rPr>
                <a:t>　  </a:t>
              </a:r>
              <a:r>
                <a:rPr lang="en-US" altLang="zh-CN" sz="2400" b="1">
                  <a:ea typeface="宋体" pitchFamily="2" charset="-122"/>
                </a:rPr>
                <a:t>0</a:t>
              </a:r>
              <a:r>
                <a:rPr lang="zh-CN" altLang="en-US" sz="2400" b="1">
                  <a:ea typeface="宋体" pitchFamily="2" charset="-122"/>
                </a:rPr>
                <a:t>　 </a:t>
              </a:r>
              <a:r>
                <a:rPr lang="en-US" altLang="zh-CN" sz="2400" b="1" i="1">
                  <a:ea typeface="宋体" pitchFamily="2" charset="-122"/>
                </a:rPr>
                <a:t>a</a:t>
              </a:r>
              <a:r>
                <a:rPr lang="en-US" altLang="zh-CN" sz="2400" b="1" baseline="-25000">
                  <a:ea typeface="宋体" pitchFamily="2" charset="-122"/>
                </a:rPr>
                <a:t>43</a:t>
              </a:r>
              <a:r>
                <a:rPr lang="en-US" altLang="zh-CN" sz="2400" b="1">
                  <a:ea typeface="宋体" pitchFamily="2" charset="-122"/>
                </a:rPr>
                <a:t>   </a:t>
              </a:r>
              <a:r>
                <a:rPr lang="en-US" altLang="zh-CN" sz="2400" b="1" i="1">
                  <a:ea typeface="宋体" pitchFamily="2" charset="-122"/>
                </a:rPr>
                <a:t>a</a:t>
              </a:r>
              <a:r>
                <a:rPr lang="en-US" altLang="zh-CN" sz="2400" b="1" baseline="-25000">
                  <a:ea typeface="宋体" pitchFamily="2" charset="-122"/>
                </a:rPr>
                <a:t>44</a:t>
              </a:r>
              <a:endParaRPr lang="en-US" altLang="zh-CN" sz="2400" b="1">
                <a:ea typeface="宋体" pitchFamily="2" charset="-122"/>
              </a:endParaRPr>
            </a:p>
          </p:txBody>
        </p:sp>
        <p:sp>
          <p:nvSpPr>
            <p:cNvPr id="60450" name="AutoShape 5"/>
            <p:cNvSpPr>
              <a:spLocks/>
            </p:cNvSpPr>
            <p:nvPr/>
          </p:nvSpPr>
          <p:spPr bwMode="auto">
            <a:xfrm>
              <a:off x="575" y="1587"/>
              <a:ext cx="74" cy="1102"/>
            </a:xfrm>
            <a:prstGeom prst="leftBracket">
              <a:avLst>
                <a:gd name="adj" fmla="val 124099"/>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0451" name="AutoShape 6"/>
            <p:cNvSpPr>
              <a:spLocks/>
            </p:cNvSpPr>
            <p:nvPr/>
          </p:nvSpPr>
          <p:spPr bwMode="auto">
            <a:xfrm>
              <a:off x="2463" y="1578"/>
              <a:ext cx="71" cy="1119"/>
            </a:xfrm>
            <a:prstGeom prst="rightBracket">
              <a:avLst>
                <a:gd name="adj" fmla="val 131338"/>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0452" name="Text Box 7"/>
            <p:cNvSpPr txBox="1">
              <a:spLocks noChangeArrowheads="1"/>
            </p:cNvSpPr>
            <p:nvPr/>
          </p:nvSpPr>
          <p:spPr bwMode="auto">
            <a:xfrm>
              <a:off x="193" y="2049"/>
              <a:ext cx="3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800" b="1" i="1">
                  <a:ea typeface="宋体" pitchFamily="2" charset="-122"/>
                </a:rPr>
                <a:t>A</a:t>
              </a:r>
              <a:r>
                <a:rPr lang="en-US" altLang="zh-CN" sz="2800" b="1">
                  <a:ea typeface="宋体" pitchFamily="2" charset="-122"/>
                </a:rPr>
                <a:t>=</a:t>
              </a:r>
            </a:p>
          </p:txBody>
        </p:sp>
        <p:grpSp>
          <p:nvGrpSpPr>
            <p:cNvPr id="60453" name="Group 8"/>
            <p:cNvGrpSpPr>
              <a:grpSpLocks/>
            </p:cNvGrpSpPr>
            <p:nvPr/>
          </p:nvGrpSpPr>
          <p:grpSpPr bwMode="auto">
            <a:xfrm>
              <a:off x="935" y="1627"/>
              <a:ext cx="1684" cy="962"/>
              <a:chOff x="995" y="1763"/>
              <a:chExt cx="1515" cy="817"/>
            </a:xfrm>
          </p:grpSpPr>
          <p:sp>
            <p:nvSpPr>
              <p:cNvPr id="60464" name="Line 9"/>
              <p:cNvSpPr>
                <a:spLocks noChangeShapeType="1"/>
              </p:cNvSpPr>
              <p:nvPr/>
            </p:nvSpPr>
            <p:spPr bwMode="auto">
              <a:xfrm>
                <a:off x="1298" y="1763"/>
                <a:ext cx="1212" cy="815"/>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5" name="Line 10"/>
              <p:cNvSpPr>
                <a:spLocks noChangeShapeType="1"/>
              </p:cNvSpPr>
              <p:nvPr/>
            </p:nvSpPr>
            <p:spPr bwMode="auto">
              <a:xfrm>
                <a:off x="1006" y="1763"/>
                <a:ext cx="1225" cy="804"/>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6" name="Line 11"/>
              <p:cNvSpPr>
                <a:spLocks noChangeShapeType="1"/>
              </p:cNvSpPr>
              <p:nvPr/>
            </p:nvSpPr>
            <p:spPr bwMode="auto">
              <a:xfrm flipV="1">
                <a:off x="995" y="1766"/>
                <a:ext cx="32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7" name="Line 12"/>
              <p:cNvSpPr>
                <a:spLocks noChangeShapeType="1"/>
              </p:cNvSpPr>
              <p:nvPr/>
            </p:nvSpPr>
            <p:spPr bwMode="auto">
              <a:xfrm flipV="1">
                <a:off x="2228" y="2580"/>
                <a:ext cx="26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54" name="Group 13"/>
            <p:cNvGrpSpPr>
              <a:grpSpLocks/>
            </p:cNvGrpSpPr>
            <p:nvPr/>
          </p:nvGrpSpPr>
          <p:grpSpPr bwMode="auto">
            <a:xfrm>
              <a:off x="743" y="1751"/>
              <a:ext cx="1377" cy="1241"/>
              <a:chOff x="762" y="1884"/>
              <a:chExt cx="1317" cy="1080"/>
            </a:xfrm>
          </p:grpSpPr>
          <p:sp>
            <p:nvSpPr>
              <p:cNvPr id="60460" name="Line 14"/>
              <p:cNvSpPr>
                <a:spLocks noChangeShapeType="1"/>
              </p:cNvSpPr>
              <p:nvPr/>
            </p:nvSpPr>
            <p:spPr bwMode="auto">
              <a:xfrm>
                <a:off x="773" y="1895"/>
                <a:ext cx="1304" cy="859"/>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1" name="Line 15"/>
              <p:cNvSpPr>
                <a:spLocks noChangeShapeType="1"/>
              </p:cNvSpPr>
              <p:nvPr/>
            </p:nvSpPr>
            <p:spPr bwMode="auto">
              <a:xfrm>
                <a:off x="763" y="2116"/>
                <a:ext cx="1316" cy="848"/>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2" name="Line 16"/>
              <p:cNvSpPr>
                <a:spLocks noChangeShapeType="1"/>
              </p:cNvSpPr>
              <p:nvPr/>
            </p:nvSpPr>
            <p:spPr bwMode="auto">
              <a:xfrm>
                <a:off x="762" y="1884"/>
                <a:ext cx="0" cy="2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3" name="Line 17"/>
              <p:cNvSpPr>
                <a:spLocks noChangeShapeType="1"/>
              </p:cNvSpPr>
              <p:nvPr/>
            </p:nvSpPr>
            <p:spPr bwMode="auto">
              <a:xfrm>
                <a:off x="2077" y="2765"/>
                <a:ext cx="2" cy="1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55" name="Group 18"/>
            <p:cNvGrpSpPr>
              <a:grpSpLocks/>
            </p:cNvGrpSpPr>
            <p:nvPr/>
          </p:nvGrpSpPr>
          <p:grpSpPr bwMode="auto">
            <a:xfrm>
              <a:off x="728" y="1582"/>
              <a:ext cx="1819" cy="1349"/>
              <a:chOff x="739" y="1686"/>
              <a:chExt cx="1724" cy="1201"/>
            </a:xfrm>
          </p:grpSpPr>
          <p:sp>
            <p:nvSpPr>
              <p:cNvPr id="60456" name="Line 19"/>
              <p:cNvSpPr>
                <a:spLocks noChangeShapeType="1"/>
              </p:cNvSpPr>
              <p:nvPr/>
            </p:nvSpPr>
            <p:spPr bwMode="auto">
              <a:xfrm>
                <a:off x="843" y="1697"/>
                <a:ext cx="1608" cy="1057"/>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7" name="Line 20"/>
              <p:cNvSpPr>
                <a:spLocks noChangeShapeType="1"/>
              </p:cNvSpPr>
              <p:nvPr/>
            </p:nvSpPr>
            <p:spPr bwMode="auto">
              <a:xfrm>
                <a:off x="739" y="1807"/>
                <a:ext cx="1633" cy="108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8" name="Line 21"/>
              <p:cNvSpPr>
                <a:spLocks noChangeShapeType="1"/>
              </p:cNvSpPr>
              <p:nvPr/>
            </p:nvSpPr>
            <p:spPr bwMode="auto">
              <a:xfrm flipH="1">
                <a:off x="739" y="1686"/>
                <a:ext cx="94" cy="12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9" name="Line 22"/>
              <p:cNvSpPr>
                <a:spLocks noChangeShapeType="1"/>
              </p:cNvSpPr>
              <p:nvPr/>
            </p:nvSpPr>
            <p:spPr bwMode="auto">
              <a:xfrm flipH="1">
                <a:off x="2370" y="2765"/>
                <a:ext cx="93" cy="12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06199" name="AutoShape 23"/>
          <p:cNvSpPr>
            <a:spLocks noChangeArrowheads="1"/>
          </p:cNvSpPr>
          <p:nvPr/>
        </p:nvSpPr>
        <p:spPr bwMode="auto">
          <a:xfrm>
            <a:off x="4160838" y="3135313"/>
            <a:ext cx="1384300" cy="1128712"/>
          </a:xfrm>
          <a:prstGeom prst="rightArrow">
            <a:avLst>
              <a:gd name="adj1" fmla="val 50000"/>
              <a:gd name="adj2" fmla="val 30661"/>
            </a:avLst>
          </a:prstGeom>
          <a:solidFill>
            <a:schemeClr val="hlink"/>
          </a:solidFill>
          <a:ln w="9525">
            <a:solidFill>
              <a:srgbClr val="000000"/>
            </a:solidFill>
            <a:miter lim="800000"/>
            <a:headEnd/>
            <a:tailEnd/>
          </a:ln>
        </p:spPr>
        <p:txBody>
          <a:bodyPr lIns="54000" tIns="72000" rIns="54000" bIns="0"/>
          <a:lstStyle/>
          <a:p>
            <a:pPr algn="just" eaLnBrk="0" hangingPunct="0">
              <a:lnSpc>
                <a:spcPct val="80000"/>
              </a:lnSpc>
            </a:pPr>
            <a:r>
              <a:rPr lang="zh-CN" altLang="en-US" sz="2000" b="1">
                <a:ea typeface="宋体" pitchFamily="2" charset="-122"/>
              </a:rPr>
              <a:t>将带状区</a:t>
            </a:r>
          </a:p>
          <a:p>
            <a:pPr algn="just" eaLnBrk="0" hangingPunct="0">
              <a:lnSpc>
                <a:spcPct val="80000"/>
              </a:lnSpc>
            </a:pPr>
            <a:r>
              <a:rPr lang="zh-CN" altLang="en-US" sz="2000" b="1">
                <a:ea typeface="宋体" pitchFamily="2" charset="-122"/>
              </a:rPr>
              <a:t>域立起来</a:t>
            </a:r>
          </a:p>
        </p:txBody>
      </p:sp>
      <p:grpSp>
        <p:nvGrpSpPr>
          <p:cNvPr id="306200" name="Group 24"/>
          <p:cNvGrpSpPr>
            <a:grpSpLocks/>
          </p:cNvGrpSpPr>
          <p:nvPr/>
        </p:nvGrpSpPr>
        <p:grpSpPr bwMode="auto">
          <a:xfrm>
            <a:off x="5753100" y="2708275"/>
            <a:ext cx="2701925" cy="2209800"/>
            <a:chOff x="3624" y="1459"/>
            <a:chExt cx="1702" cy="1392"/>
          </a:xfrm>
        </p:grpSpPr>
        <p:sp>
          <p:nvSpPr>
            <p:cNvPr id="60428" name="Text Box 25"/>
            <p:cNvSpPr txBox="1">
              <a:spLocks noChangeArrowheads="1"/>
            </p:cNvSpPr>
            <p:nvPr/>
          </p:nvSpPr>
          <p:spPr bwMode="auto">
            <a:xfrm>
              <a:off x="4195" y="1459"/>
              <a:ext cx="1118" cy="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ea typeface="宋体" pitchFamily="2" charset="-122"/>
                </a:rPr>
                <a:t>0      </a:t>
              </a:r>
              <a:r>
                <a:rPr lang="en-US" altLang="zh-CN" sz="2400" b="1" i="1">
                  <a:ea typeface="宋体" pitchFamily="2" charset="-122"/>
                </a:rPr>
                <a:t>a</a:t>
              </a:r>
              <a:r>
                <a:rPr lang="en-US" altLang="zh-CN" sz="2400" b="1" baseline="-25000">
                  <a:ea typeface="宋体" pitchFamily="2" charset="-122"/>
                </a:rPr>
                <a:t>00</a:t>
              </a:r>
              <a:r>
                <a:rPr lang="zh-CN" altLang="en-US" sz="3200" b="1">
                  <a:ea typeface="宋体" pitchFamily="2" charset="-122"/>
                </a:rPr>
                <a:t>　</a:t>
              </a:r>
              <a:r>
                <a:rPr lang="en-US" altLang="zh-CN" sz="2400" b="1" i="1">
                  <a:ea typeface="宋体" pitchFamily="2" charset="-122"/>
                </a:rPr>
                <a:t>a</a:t>
              </a:r>
              <a:r>
                <a:rPr lang="en-US" altLang="zh-CN" sz="2400" b="1" baseline="-25000">
                  <a:ea typeface="宋体" pitchFamily="2" charset="-122"/>
                </a:rPr>
                <a:t>01</a:t>
              </a:r>
              <a:endParaRPr lang="en-US" altLang="zh-CN" sz="2400" b="1">
                <a:ea typeface="宋体" pitchFamily="2" charset="-122"/>
              </a:endParaRPr>
            </a:p>
            <a:p>
              <a:pPr algn="just"/>
              <a:r>
                <a:rPr lang="en-US" altLang="zh-CN" sz="2400" b="1" i="1">
                  <a:ea typeface="宋体" pitchFamily="2" charset="-122"/>
                </a:rPr>
                <a:t>a</a:t>
              </a:r>
              <a:r>
                <a:rPr lang="en-US" altLang="zh-CN" sz="2400" b="1" baseline="-25000">
                  <a:ea typeface="宋体" pitchFamily="2" charset="-122"/>
                </a:rPr>
                <a:t>10     </a:t>
              </a:r>
              <a:r>
                <a:rPr lang="en-US" altLang="zh-CN" sz="2400" b="1" i="1">
                  <a:ea typeface="宋体" pitchFamily="2" charset="-122"/>
                </a:rPr>
                <a:t>a</a:t>
              </a:r>
              <a:r>
                <a:rPr lang="en-US" altLang="zh-CN" sz="2400" b="1" baseline="-25000">
                  <a:ea typeface="宋体" pitchFamily="2" charset="-122"/>
                </a:rPr>
                <a:t>11   </a:t>
              </a:r>
              <a:r>
                <a:rPr lang="en-US" altLang="zh-CN" sz="2400" b="1">
                  <a:ea typeface="宋体" pitchFamily="2" charset="-122"/>
                </a:rPr>
                <a:t>   </a:t>
              </a:r>
              <a:r>
                <a:rPr lang="en-US" altLang="zh-CN" sz="2400" b="1" i="1">
                  <a:ea typeface="宋体" pitchFamily="2" charset="-122"/>
                </a:rPr>
                <a:t>a</a:t>
              </a:r>
              <a:r>
                <a:rPr lang="en-US" altLang="zh-CN" sz="2400" b="1" baseline="-25000">
                  <a:ea typeface="宋体" pitchFamily="2" charset="-122"/>
                </a:rPr>
                <a:t>12</a:t>
              </a:r>
              <a:endParaRPr lang="en-US" altLang="zh-CN" sz="2400" b="1">
                <a:ea typeface="宋体" pitchFamily="2" charset="-122"/>
              </a:endParaRPr>
            </a:p>
            <a:p>
              <a:pPr algn="just"/>
              <a:r>
                <a:rPr lang="en-US" altLang="zh-CN" sz="2400" b="1" i="1">
                  <a:ea typeface="宋体" pitchFamily="2" charset="-122"/>
                </a:rPr>
                <a:t>a</a:t>
              </a:r>
              <a:r>
                <a:rPr lang="en-US" altLang="zh-CN" sz="2400" b="1" baseline="-25000">
                  <a:ea typeface="宋体" pitchFamily="2" charset="-122"/>
                </a:rPr>
                <a:t>21  </a:t>
              </a:r>
              <a:r>
                <a:rPr lang="en-US" altLang="zh-CN" sz="2400" b="1">
                  <a:ea typeface="宋体" pitchFamily="2" charset="-122"/>
                </a:rPr>
                <a:t>  </a:t>
              </a:r>
              <a:r>
                <a:rPr lang="en-US" altLang="zh-CN" sz="2400" b="1" i="1">
                  <a:ea typeface="宋体" pitchFamily="2" charset="-122"/>
                </a:rPr>
                <a:t>a</a:t>
              </a:r>
              <a:r>
                <a:rPr lang="en-US" altLang="zh-CN" sz="2400" b="1" baseline="-25000">
                  <a:ea typeface="宋体" pitchFamily="2" charset="-122"/>
                </a:rPr>
                <a:t>22</a:t>
              </a:r>
              <a:r>
                <a:rPr lang="zh-CN" altLang="en-US" sz="2400" b="1">
                  <a:ea typeface="宋体" pitchFamily="2" charset="-122"/>
                </a:rPr>
                <a:t>　 </a:t>
              </a:r>
              <a:r>
                <a:rPr lang="en-US" altLang="zh-CN" sz="2400" b="1" i="1">
                  <a:ea typeface="宋体" pitchFamily="2" charset="-122"/>
                </a:rPr>
                <a:t>a</a:t>
              </a:r>
              <a:r>
                <a:rPr lang="en-US" altLang="zh-CN" sz="2400" b="1" baseline="-25000">
                  <a:ea typeface="宋体" pitchFamily="2" charset="-122"/>
                </a:rPr>
                <a:t>23</a:t>
              </a:r>
              <a:endParaRPr lang="en-US" altLang="zh-CN" sz="2400" b="1">
                <a:ea typeface="宋体" pitchFamily="2" charset="-122"/>
              </a:endParaRPr>
            </a:p>
            <a:p>
              <a:pPr algn="just"/>
              <a:r>
                <a:rPr lang="en-US" altLang="zh-CN" sz="2400" b="1" i="1">
                  <a:ea typeface="宋体" pitchFamily="2" charset="-122"/>
                </a:rPr>
                <a:t>a</a:t>
              </a:r>
              <a:r>
                <a:rPr lang="en-US" altLang="zh-CN" sz="2400" b="1" baseline="-25000">
                  <a:ea typeface="宋体" pitchFamily="2" charset="-122"/>
                </a:rPr>
                <a:t>32     </a:t>
              </a:r>
              <a:r>
                <a:rPr lang="en-US" altLang="zh-CN" sz="2400" b="1" i="1">
                  <a:ea typeface="宋体" pitchFamily="2" charset="-122"/>
                </a:rPr>
                <a:t>a</a:t>
              </a:r>
              <a:r>
                <a:rPr lang="en-US" altLang="zh-CN" sz="2400" b="1" baseline="-25000">
                  <a:ea typeface="宋体" pitchFamily="2" charset="-122"/>
                </a:rPr>
                <a:t>33</a:t>
              </a:r>
              <a:r>
                <a:rPr lang="en-US" altLang="zh-CN" sz="2800" b="1">
                  <a:ea typeface="宋体" pitchFamily="2" charset="-122"/>
                </a:rPr>
                <a:t>    </a:t>
              </a:r>
              <a:r>
                <a:rPr lang="en-US" altLang="zh-CN" sz="2400" b="1" i="1">
                  <a:ea typeface="宋体" pitchFamily="2" charset="-122"/>
                </a:rPr>
                <a:t>a</a:t>
              </a:r>
              <a:r>
                <a:rPr lang="en-US" altLang="zh-CN" sz="2400" b="1" baseline="-25000">
                  <a:ea typeface="宋体" pitchFamily="2" charset="-122"/>
                </a:rPr>
                <a:t>34</a:t>
              </a:r>
              <a:endParaRPr lang="en-US" altLang="zh-CN" sz="2400" b="1">
                <a:ea typeface="宋体" pitchFamily="2" charset="-122"/>
              </a:endParaRPr>
            </a:p>
            <a:p>
              <a:pPr algn="just"/>
              <a:r>
                <a:rPr lang="en-US" altLang="zh-CN" sz="2400" b="1" i="1">
                  <a:ea typeface="宋体" pitchFamily="2" charset="-122"/>
                </a:rPr>
                <a:t>a</a:t>
              </a:r>
              <a:r>
                <a:rPr lang="en-US" altLang="zh-CN" sz="2400" b="1" baseline="-25000">
                  <a:ea typeface="宋体" pitchFamily="2" charset="-122"/>
                </a:rPr>
                <a:t>43</a:t>
              </a:r>
              <a:r>
                <a:rPr lang="en-US" altLang="zh-CN" sz="2400" b="1">
                  <a:ea typeface="宋体" pitchFamily="2" charset="-122"/>
                </a:rPr>
                <a:t>   </a:t>
              </a:r>
              <a:r>
                <a:rPr lang="en-US" altLang="zh-CN" sz="2400" b="1" i="1">
                  <a:ea typeface="宋体" pitchFamily="2" charset="-122"/>
                </a:rPr>
                <a:t>a</a:t>
              </a:r>
              <a:r>
                <a:rPr lang="en-US" altLang="zh-CN" sz="2400" b="1" baseline="-25000">
                  <a:ea typeface="宋体" pitchFamily="2" charset="-122"/>
                </a:rPr>
                <a:t>44      </a:t>
              </a:r>
              <a:r>
                <a:rPr lang="en-US" altLang="zh-CN" sz="2400" b="1">
                  <a:ea typeface="宋体" pitchFamily="2" charset="-122"/>
                </a:rPr>
                <a:t> 0</a:t>
              </a:r>
            </a:p>
          </p:txBody>
        </p:sp>
        <p:sp>
          <p:nvSpPr>
            <p:cNvPr id="60429" name="AutoShape 26"/>
            <p:cNvSpPr>
              <a:spLocks/>
            </p:cNvSpPr>
            <p:nvPr/>
          </p:nvSpPr>
          <p:spPr bwMode="auto">
            <a:xfrm>
              <a:off x="4003" y="1477"/>
              <a:ext cx="89" cy="1322"/>
            </a:xfrm>
            <a:prstGeom prst="leftBracket">
              <a:avLst>
                <a:gd name="adj" fmla="val 123783"/>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0430" name="AutoShape 27"/>
            <p:cNvSpPr>
              <a:spLocks/>
            </p:cNvSpPr>
            <p:nvPr/>
          </p:nvSpPr>
          <p:spPr bwMode="auto">
            <a:xfrm>
              <a:off x="5232" y="1483"/>
              <a:ext cx="94" cy="1368"/>
            </a:xfrm>
            <a:prstGeom prst="rightBracket">
              <a:avLst>
                <a:gd name="adj" fmla="val 121277"/>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0431" name="Text Box 28"/>
            <p:cNvSpPr txBox="1">
              <a:spLocks noChangeArrowheads="1"/>
            </p:cNvSpPr>
            <p:nvPr/>
          </p:nvSpPr>
          <p:spPr bwMode="auto">
            <a:xfrm>
              <a:off x="3624" y="1994"/>
              <a:ext cx="33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800" b="1" i="1">
                  <a:ea typeface="宋体" pitchFamily="2" charset="-122"/>
                </a:rPr>
                <a:t>B</a:t>
              </a:r>
              <a:r>
                <a:rPr lang="en-US" altLang="zh-CN" sz="2800" b="1">
                  <a:ea typeface="宋体" pitchFamily="2" charset="-122"/>
                </a:rPr>
                <a:t>=</a:t>
              </a:r>
            </a:p>
          </p:txBody>
        </p:sp>
        <p:grpSp>
          <p:nvGrpSpPr>
            <p:cNvPr id="60432" name="Group 29"/>
            <p:cNvGrpSpPr>
              <a:grpSpLocks/>
            </p:cNvGrpSpPr>
            <p:nvPr/>
          </p:nvGrpSpPr>
          <p:grpSpPr bwMode="auto">
            <a:xfrm>
              <a:off x="4157" y="1736"/>
              <a:ext cx="292" cy="1029"/>
              <a:chOff x="4138" y="2437"/>
              <a:chExt cx="292" cy="971"/>
            </a:xfrm>
          </p:grpSpPr>
          <p:grpSp>
            <p:nvGrpSpPr>
              <p:cNvPr id="60443" name="Group 30"/>
              <p:cNvGrpSpPr>
                <a:grpSpLocks/>
              </p:cNvGrpSpPr>
              <p:nvPr/>
            </p:nvGrpSpPr>
            <p:grpSpPr bwMode="auto">
              <a:xfrm>
                <a:off x="4138" y="2449"/>
                <a:ext cx="292" cy="959"/>
                <a:chOff x="4138" y="2449"/>
                <a:chExt cx="292" cy="847"/>
              </a:xfrm>
            </p:grpSpPr>
            <p:sp>
              <p:nvSpPr>
                <p:cNvPr id="60446" name="Line 31"/>
                <p:cNvSpPr>
                  <a:spLocks noChangeShapeType="1"/>
                </p:cNvSpPr>
                <p:nvPr/>
              </p:nvSpPr>
              <p:spPr bwMode="auto">
                <a:xfrm>
                  <a:off x="4138" y="2449"/>
                  <a:ext cx="0" cy="847"/>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7" name="Line 32"/>
                <p:cNvSpPr>
                  <a:spLocks noChangeShapeType="1"/>
                </p:cNvSpPr>
                <p:nvPr/>
              </p:nvSpPr>
              <p:spPr bwMode="auto">
                <a:xfrm>
                  <a:off x="4150" y="3296"/>
                  <a:ext cx="2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44" name="Line 33"/>
              <p:cNvSpPr>
                <a:spLocks noChangeShapeType="1"/>
              </p:cNvSpPr>
              <p:nvPr/>
            </p:nvSpPr>
            <p:spPr bwMode="auto">
              <a:xfrm>
                <a:off x="4139" y="2437"/>
                <a:ext cx="27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Line 34"/>
              <p:cNvSpPr>
                <a:spLocks noChangeShapeType="1"/>
              </p:cNvSpPr>
              <p:nvPr/>
            </p:nvSpPr>
            <p:spPr bwMode="auto">
              <a:xfrm flipH="1">
                <a:off x="4416" y="2437"/>
                <a:ext cx="2" cy="971"/>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33" name="Group 35"/>
            <p:cNvGrpSpPr>
              <a:grpSpLocks/>
            </p:cNvGrpSpPr>
            <p:nvPr/>
          </p:nvGrpSpPr>
          <p:grpSpPr bwMode="auto">
            <a:xfrm>
              <a:off x="4562" y="1555"/>
              <a:ext cx="258" cy="1209"/>
              <a:chOff x="4480" y="2195"/>
              <a:chExt cx="280" cy="1101"/>
            </a:xfrm>
          </p:grpSpPr>
          <p:sp>
            <p:nvSpPr>
              <p:cNvPr id="60439" name="Line 36"/>
              <p:cNvSpPr>
                <a:spLocks noChangeShapeType="1"/>
              </p:cNvSpPr>
              <p:nvPr/>
            </p:nvSpPr>
            <p:spPr bwMode="auto">
              <a:xfrm>
                <a:off x="4760" y="2206"/>
                <a:ext cx="0" cy="109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37"/>
              <p:cNvSpPr>
                <a:spLocks noChangeShapeType="1"/>
              </p:cNvSpPr>
              <p:nvPr/>
            </p:nvSpPr>
            <p:spPr bwMode="auto">
              <a:xfrm>
                <a:off x="4481" y="2206"/>
                <a:ext cx="0" cy="109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1" name="Line 38"/>
              <p:cNvSpPr>
                <a:spLocks noChangeShapeType="1"/>
              </p:cNvSpPr>
              <p:nvPr/>
            </p:nvSpPr>
            <p:spPr bwMode="auto">
              <a:xfrm>
                <a:off x="4481" y="2195"/>
                <a:ext cx="27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Line 39"/>
              <p:cNvSpPr>
                <a:spLocks noChangeShapeType="1"/>
              </p:cNvSpPr>
              <p:nvPr/>
            </p:nvSpPr>
            <p:spPr bwMode="auto">
              <a:xfrm>
                <a:off x="4480" y="3296"/>
                <a:ext cx="2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34" name="Group 40"/>
            <p:cNvGrpSpPr>
              <a:grpSpLocks/>
            </p:cNvGrpSpPr>
            <p:nvPr/>
          </p:nvGrpSpPr>
          <p:grpSpPr bwMode="auto">
            <a:xfrm>
              <a:off x="5038" y="1564"/>
              <a:ext cx="240" cy="960"/>
              <a:chOff x="4840" y="2228"/>
              <a:chExt cx="291" cy="859"/>
            </a:xfrm>
          </p:grpSpPr>
          <p:sp>
            <p:nvSpPr>
              <p:cNvPr id="60435" name="Line 41"/>
              <p:cNvSpPr>
                <a:spLocks noChangeShapeType="1"/>
              </p:cNvSpPr>
              <p:nvPr/>
            </p:nvSpPr>
            <p:spPr bwMode="auto">
              <a:xfrm>
                <a:off x="4840" y="2239"/>
                <a:ext cx="0" cy="848"/>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6" name="Line 42"/>
              <p:cNvSpPr>
                <a:spLocks noChangeShapeType="1"/>
              </p:cNvSpPr>
              <p:nvPr/>
            </p:nvSpPr>
            <p:spPr bwMode="auto">
              <a:xfrm>
                <a:off x="4840" y="2228"/>
                <a:ext cx="2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7" name="Line 43"/>
              <p:cNvSpPr>
                <a:spLocks noChangeShapeType="1"/>
              </p:cNvSpPr>
              <p:nvPr/>
            </p:nvSpPr>
            <p:spPr bwMode="auto">
              <a:xfrm>
                <a:off x="5130" y="2228"/>
                <a:ext cx="0" cy="848"/>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8" name="Line 44"/>
              <p:cNvSpPr>
                <a:spLocks noChangeShapeType="1"/>
              </p:cNvSpPr>
              <p:nvPr/>
            </p:nvSpPr>
            <p:spPr bwMode="auto">
              <a:xfrm>
                <a:off x="4852" y="3087"/>
                <a:ext cx="279"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06221" name="Group 45"/>
          <p:cNvGrpSpPr>
            <a:grpSpLocks/>
          </p:cNvGrpSpPr>
          <p:nvPr/>
        </p:nvGrpSpPr>
        <p:grpSpPr bwMode="auto">
          <a:xfrm>
            <a:off x="487363" y="5445125"/>
            <a:ext cx="6892925" cy="1143000"/>
            <a:chOff x="270" y="3412"/>
            <a:chExt cx="4342" cy="720"/>
          </a:xfrm>
        </p:grpSpPr>
        <p:sp>
          <p:nvSpPr>
            <p:cNvPr id="60424" name="Text Box 46"/>
            <p:cNvSpPr txBox="1">
              <a:spLocks noChangeArrowheads="1"/>
            </p:cNvSpPr>
            <p:nvPr/>
          </p:nvSpPr>
          <p:spPr bwMode="auto">
            <a:xfrm>
              <a:off x="3678" y="3748"/>
              <a:ext cx="9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800" b="1" i="1">
                  <a:solidFill>
                    <a:srgbClr val="FF3300"/>
                  </a:solidFill>
                  <a:ea typeface="宋体" pitchFamily="2" charset="-122"/>
                </a:rPr>
                <a:t>s</a:t>
              </a:r>
              <a:r>
                <a:rPr lang="zh-CN" altLang="en-US" sz="2800" b="1">
                  <a:solidFill>
                    <a:srgbClr val="FF3300"/>
                  </a:solidFill>
                  <a:ea typeface="宋体" pitchFamily="2" charset="-122"/>
                </a:rPr>
                <a:t>＝</a:t>
              </a:r>
              <a:r>
                <a:rPr lang="en-US" altLang="zh-CN" sz="2800" b="1" i="1">
                  <a:solidFill>
                    <a:srgbClr val="FF3300"/>
                  </a:solidFill>
                  <a:ea typeface="宋体" pitchFamily="2" charset="-122"/>
                </a:rPr>
                <a:t>j</a:t>
              </a:r>
              <a:r>
                <a:rPr lang="en-US" altLang="zh-CN" sz="2800" b="1">
                  <a:solidFill>
                    <a:srgbClr val="FF3300"/>
                  </a:solidFill>
                  <a:latin typeface="宋体" pitchFamily="2" charset="-122"/>
                  <a:ea typeface="宋体" pitchFamily="2" charset="-122"/>
                </a:rPr>
                <a:t>-</a:t>
              </a:r>
              <a:r>
                <a:rPr lang="en-US" altLang="zh-CN" sz="2800" b="1" i="1">
                  <a:solidFill>
                    <a:srgbClr val="FF3300"/>
                  </a:solidFill>
                  <a:ea typeface="宋体" pitchFamily="2" charset="-122"/>
                </a:rPr>
                <a:t>i</a:t>
              </a:r>
              <a:r>
                <a:rPr lang="en-US" altLang="zh-CN" sz="2800" b="1">
                  <a:solidFill>
                    <a:srgbClr val="FF3300"/>
                  </a:solidFill>
                  <a:ea typeface="宋体" pitchFamily="2" charset="-122"/>
                </a:rPr>
                <a:t>+1</a:t>
              </a:r>
              <a:endParaRPr lang="en-US" altLang="zh-CN" sz="2800" b="1">
                <a:ea typeface="宋体" pitchFamily="2" charset="-122"/>
              </a:endParaRPr>
            </a:p>
          </p:txBody>
        </p:sp>
        <p:sp>
          <p:nvSpPr>
            <p:cNvPr id="60425" name="Text Box 47"/>
            <p:cNvSpPr txBox="1">
              <a:spLocks noChangeArrowheads="1"/>
            </p:cNvSpPr>
            <p:nvPr/>
          </p:nvSpPr>
          <p:spPr bwMode="auto">
            <a:xfrm>
              <a:off x="3668" y="3412"/>
              <a:ext cx="59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800" b="1" i="1">
                  <a:solidFill>
                    <a:srgbClr val="FF3300"/>
                  </a:solidFill>
                  <a:ea typeface="宋体" pitchFamily="2" charset="-122"/>
                </a:rPr>
                <a:t>t</a:t>
              </a:r>
              <a:r>
                <a:rPr lang="en-US" altLang="zh-CN" sz="2800" b="1">
                  <a:solidFill>
                    <a:srgbClr val="FF3300"/>
                  </a:solidFill>
                  <a:ea typeface="宋体" pitchFamily="2" charset="-122"/>
                </a:rPr>
                <a:t>=</a:t>
              </a:r>
              <a:r>
                <a:rPr lang="en-US" altLang="zh-CN" sz="2800" b="1" i="1">
                  <a:solidFill>
                    <a:srgbClr val="FF3300"/>
                  </a:solidFill>
                  <a:ea typeface="宋体" pitchFamily="2" charset="-122"/>
                </a:rPr>
                <a:t>i</a:t>
              </a:r>
              <a:endParaRPr lang="en-US" altLang="zh-CN" sz="2800" b="1">
                <a:ea typeface="宋体" pitchFamily="2" charset="-122"/>
              </a:endParaRPr>
            </a:p>
          </p:txBody>
        </p:sp>
        <p:sp>
          <p:nvSpPr>
            <p:cNvPr id="60426" name="AutoShape 48"/>
            <p:cNvSpPr>
              <a:spLocks/>
            </p:cNvSpPr>
            <p:nvPr/>
          </p:nvSpPr>
          <p:spPr bwMode="auto">
            <a:xfrm>
              <a:off x="3508" y="3545"/>
              <a:ext cx="113" cy="378"/>
            </a:xfrm>
            <a:prstGeom prst="leftBrace">
              <a:avLst>
                <a:gd name="adj1" fmla="val 27876"/>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7" name="Text Box 49"/>
            <p:cNvSpPr txBox="1">
              <a:spLocks noChangeArrowheads="1"/>
            </p:cNvSpPr>
            <p:nvPr/>
          </p:nvSpPr>
          <p:spPr bwMode="auto">
            <a:xfrm>
              <a:off x="270" y="3573"/>
              <a:ext cx="3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zh-CN" altLang="en-US" sz="2800" b="1">
                  <a:ea typeface="宋体" pitchFamily="2" charset="-122"/>
                </a:rPr>
                <a:t>映射到二维数组</a:t>
              </a:r>
              <a:r>
                <a:rPr lang="en-US" altLang="zh-CN" sz="2800" b="1">
                  <a:ea typeface="宋体" pitchFamily="2" charset="-122"/>
                </a:rPr>
                <a:t>B</a:t>
              </a:r>
              <a:r>
                <a:rPr lang="zh-CN" altLang="en-US" sz="2800" b="1">
                  <a:ea typeface="宋体" pitchFamily="2" charset="-122"/>
                </a:rPr>
                <a:t>中，映射关系</a:t>
              </a:r>
            </a:p>
          </p:txBody>
        </p:sp>
      </p:grpSp>
      <p:sp>
        <p:nvSpPr>
          <p:cNvPr id="60422" name="Rectangle 53"/>
          <p:cNvSpPr>
            <a:spLocks noChangeArrowheads="1"/>
          </p:cNvSpPr>
          <p:nvPr/>
        </p:nvSpPr>
        <p:spPr bwMode="auto">
          <a:xfrm>
            <a:off x="252413" y="260350"/>
            <a:ext cx="8640762"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b="1">
                <a:ea typeface="楷体_GB2312" pitchFamily="49" charset="-122"/>
              </a:rPr>
              <a:t>对角矩阵可按行优先顺序或对角线的顺序，将其压缩存储到一个向量中，并且也能找到每个非零元素和向量下标的对应关系。</a:t>
            </a:r>
          </a:p>
        </p:txBody>
      </p:sp>
      <p:sp>
        <p:nvSpPr>
          <p:cNvPr id="60423" name="Rectangle 54"/>
          <p:cNvSpPr>
            <a:spLocks noChangeArrowheads="1"/>
          </p:cNvSpPr>
          <p:nvPr/>
        </p:nvSpPr>
        <p:spPr bwMode="auto">
          <a:xfrm>
            <a:off x="395288" y="1916113"/>
            <a:ext cx="839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楷体_GB2312" pitchFamily="49" charset="-122"/>
                <a:ea typeface="楷体_GB2312" pitchFamily="49" charset="-122"/>
              </a:rPr>
              <a:t>问题：请你给出每个非零元和向量下标的对应关系？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6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06199"/>
                                        </p:tgtEl>
                                        <p:attrNameLst>
                                          <p:attrName>style.visibility</p:attrName>
                                        </p:attrNameLst>
                                      </p:cBhvr>
                                      <p:to>
                                        <p:strVal val="visible"/>
                                      </p:to>
                                    </p:set>
                                    <p:animEffect transition="in" filter="wipe(left)">
                                      <p:cBhvr>
                                        <p:cTn id="11" dur="500"/>
                                        <p:tgtEl>
                                          <p:spTgt spid="3061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0620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06221"/>
                                        </p:tgtEl>
                                        <p:attrNameLst>
                                          <p:attrName>style.visibility</p:attrName>
                                        </p:attrNameLst>
                                      </p:cBhvr>
                                      <p:to>
                                        <p:strVal val="visible"/>
                                      </p:to>
                                    </p:set>
                                    <p:animEffect transition="in" filter="wipe(left)">
                                      <p:cBhvr>
                                        <p:cTn id="20" dur="500"/>
                                        <p:tgtEl>
                                          <p:spTgt spid="306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9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a:off x="1403350" y="3573463"/>
            <a:ext cx="1146175" cy="1528762"/>
          </a:xfrm>
          <a:prstGeom prst="downArrow">
            <a:avLst>
              <a:gd name="adj1" fmla="val 50000"/>
              <a:gd name="adj2" fmla="val 33345"/>
            </a:avLst>
          </a:prstGeom>
          <a:solidFill>
            <a:schemeClr val="hlink"/>
          </a:solidFill>
          <a:ln w="9525">
            <a:solidFill>
              <a:srgbClr val="000000"/>
            </a:solidFill>
            <a:miter lim="800000"/>
            <a:headEnd/>
            <a:tailEnd/>
          </a:ln>
        </p:spPr>
        <p:txBody>
          <a:bodyPr lIns="72000" tIns="18000" rIns="0" bIns="0"/>
          <a:lstStyle/>
          <a:p>
            <a:pPr algn="just" eaLnBrk="0" hangingPunct="0">
              <a:lnSpc>
                <a:spcPct val="96000"/>
              </a:lnSpc>
            </a:pPr>
            <a:endParaRPr lang="en-US" altLang="zh-CN" b="1">
              <a:ea typeface="宋体" pitchFamily="2" charset="-122"/>
            </a:endParaRPr>
          </a:p>
          <a:p>
            <a:pPr algn="just" eaLnBrk="0" hangingPunct="0">
              <a:lnSpc>
                <a:spcPct val="96000"/>
              </a:lnSpc>
            </a:pPr>
            <a:r>
              <a:rPr lang="zh-CN" altLang="en-US" b="1">
                <a:ea typeface="宋体" pitchFamily="2" charset="-122"/>
              </a:rPr>
              <a:t>按行</a:t>
            </a:r>
          </a:p>
          <a:p>
            <a:pPr algn="just" eaLnBrk="0" hangingPunct="0">
              <a:lnSpc>
                <a:spcPct val="96000"/>
              </a:lnSpc>
            </a:pPr>
            <a:r>
              <a:rPr lang="zh-CN" altLang="en-US" b="1">
                <a:ea typeface="宋体" pitchFamily="2" charset="-122"/>
              </a:rPr>
              <a:t>存储</a:t>
            </a:r>
          </a:p>
        </p:txBody>
      </p:sp>
      <p:grpSp>
        <p:nvGrpSpPr>
          <p:cNvPr id="307247" name="Group 47"/>
          <p:cNvGrpSpPr>
            <a:grpSpLocks/>
          </p:cNvGrpSpPr>
          <p:nvPr/>
        </p:nvGrpSpPr>
        <p:grpSpPr bwMode="auto">
          <a:xfrm>
            <a:off x="3779838" y="476250"/>
            <a:ext cx="5148262" cy="2873375"/>
            <a:chOff x="2381" y="300"/>
            <a:chExt cx="3243" cy="1810"/>
          </a:xfrm>
        </p:grpSpPr>
        <p:sp>
          <p:nvSpPr>
            <p:cNvPr id="61484" name="Text Box 3"/>
            <p:cNvSpPr txBox="1">
              <a:spLocks noChangeArrowheads="1"/>
            </p:cNvSpPr>
            <p:nvPr/>
          </p:nvSpPr>
          <p:spPr bwMode="auto">
            <a:xfrm>
              <a:off x="2381" y="300"/>
              <a:ext cx="3243" cy="1488"/>
            </a:xfrm>
            <a:prstGeom prst="rect">
              <a:avLst/>
            </a:prstGeom>
            <a:noFill/>
            <a:ln w="9525">
              <a:solidFill>
                <a:srgbClr val="00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ea typeface="宋体" pitchFamily="2" charset="-122"/>
                </a:rPr>
                <a:t> </a:t>
              </a:r>
              <a:r>
                <a:rPr lang="zh-CN" altLang="en-US" sz="2400" b="1">
                  <a:ea typeface="宋体" pitchFamily="2" charset="-122"/>
                </a:rPr>
                <a:t>元素</a:t>
              </a:r>
              <a:r>
                <a:rPr lang="en-US" altLang="zh-CN" sz="2400" b="1" i="1">
                  <a:ea typeface="宋体" pitchFamily="2" charset="-122"/>
                </a:rPr>
                <a:t>a</a:t>
              </a:r>
              <a:r>
                <a:rPr lang="en-US" altLang="zh-CN" sz="2400" b="1" i="1" baseline="-25000">
                  <a:ea typeface="宋体" pitchFamily="2" charset="-122"/>
                </a:rPr>
                <a:t>ij</a:t>
              </a:r>
              <a:r>
                <a:rPr lang="zh-CN" altLang="en-US" sz="2400" b="1">
                  <a:ea typeface="宋体" pitchFamily="2" charset="-122"/>
                </a:rPr>
                <a:t>在一维数组中的序号</a:t>
              </a:r>
              <a:r>
                <a:rPr lang="en-US" altLang="zh-CN" sz="2400" b="1" i="1">
                  <a:ea typeface="宋体" pitchFamily="2" charset="-122"/>
                </a:rPr>
                <a:t>k</a:t>
              </a:r>
            </a:p>
            <a:p>
              <a:pPr algn="just"/>
              <a:r>
                <a:rPr lang="en-US" altLang="zh-CN" sz="2400" b="1">
                  <a:ea typeface="宋体" pitchFamily="2" charset="-122"/>
                </a:rPr>
                <a:t>= 3</a:t>
              </a:r>
              <a:r>
                <a:rPr lang="en-US" altLang="zh-CN" sz="2400" b="1" i="1">
                  <a:ea typeface="宋体" pitchFamily="2" charset="-122"/>
                </a:rPr>
                <a:t>i</a:t>
              </a:r>
              <a:r>
                <a:rPr lang="zh-CN" altLang="en-US" sz="2400" b="1">
                  <a:ea typeface="宋体" pitchFamily="2" charset="-122"/>
                </a:rPr>
                <a:t>－</a:t>
              </a:r>
              <a:r>
                <a:rPr lang="en-US" altLang="zh-CN" sz="2400" b="1">
                  <a:ea typeface="宋体" pitchFamily="2" charset="-122"/>
                </a:rPr>
                <a:t>1(</a:t>
              </a:r>
              <a:r>
                <a:rPr lang="zh-CN" altLang="en-US" sz="2400" b="1">
                  <a:ea typeface="宋体" pitchFamily="2" charset="-122"/>
                </a:rPr>
                <a:t>共</a:t>
              </a:r>
              <a:r>
                <a:rPr lang="en-US" altLang="zh-CN" sz="2400" b="1">
                  <a:ea typeface="宋体" pitchFamily="2" charset="-122"/>
                </a:rPr>
                <a:t>i</a:t>
              </a:r>
              <a:r>
                <a:rPr lang="zh-CN" altLang="en-US" sz="2400" b="1">
                  <a:ea typeface="宋体" pitchFamily="2" charset="-122"/>
                </a:rPr>
                <a:t>行</a:t>
              </a:r>
              <a:r>
                <a:rPr lang="en-US" altLang="zh-CN" sz="2400" b="1">
                  <a:ea typeface="宋体" pitchFamily="2" charset="-122"/>
                </a:rPr>
                <a:t>)</a:t>
              </a:r>
              <a:r>
                <a:rPr lang="zh-CN" altLang="en-US" sz="2400" b="1">
                  <a:ea typeface="宋体" pitchFamily="2" charset="-122"/>
                </a:rPr>
                <a:t>非零元</a:t>
              </a:r>
              <a:r>
                <a:rPr lang="en-US" altLang="zh-CN" sz="2400" b="1">
                  <a:ea typeface="宋体" pitchFamily="2" charset="-122"/>
                </a:rPr>
                <a:t>+</a:t>
              </a:r>
              <a:r>
                <a:rPr lang="en-US" altLang="zh-CN" sz="2400" b="1">
                  <a:latin typeface="宋体" pitchFamily="2" charset="-122"/>
                  <a:ea typeface="宋体" pitchFamily="2" charset="-122"/>
                </a:rPr>
                <a:t>(</a:t>
              </a:r>
              <a:r>
                <a:rPr lang="en-US" altLang="zh-CN" sz="2400" b="1" i="1">
                  <a:ea typeface="宋体" pitchFamily="2" charset="-122"/>
                </a:rPr>
                <a:t> j</a:t>
              </a:r>
              <a:r>
                <a:rPr lang="zh-CN" altLang="en-US" sz="2400" b="1">
                  <a:ea typeface="宋体" pitchFamily="2" charset="-122"/>
                </a:rPr>
                <a:t>－</a:t>
              </a:r>
              <a:r>
                <a:rPr lang="en-US" altLang="zh-CN" sz="2400" b="1" i="1">
                  <a:ea typeface="宋体" pitchFamily="2" charset="-122"/>
                </a:rPr>
                <a:t>i </a:t>
              </a:r>
              <a:r>
                <a:rPr lang="en-US" altLang="zh-CN" sz="2400" b="1">
                  <a:ea typeface="宋体" pitchFamily="2" charset="-122"/>
                </a:rPr>
                <a:t>+ 1</a:t>
              </a:r>
              <a:r>
                <a:rPr lang="en-US" altLang="zh-CN" sz="2400" b="1">
                  <a:latin typeface="宋体" pitchFamily="2" charset="-122"/>
                  <a:ea typeface="宋体" pitchFamily="2" charset="-122"/>
                </a:rPr>
                <a:t>)</a:t>
              </a:r>
              <a:r>
                <a:rPr lang="zh-CN" altLang="en-US" sz="2400" b="1">
                  <a:latin typeface="宋体" pitchFamily="2" charset="-122"/>
                  <a:ea typeface="宋体" pitchFamily="2" charset="-122"/>
                </a:rPr>
                <a:t>个第    </a:t>
              </a:r>
            </a:p>
            <a:p>
              <a:pPr algn="just"/>
              <a:r>
                <a:rPr lang="zh-CN" altLang="en-US" sz="2400" b="1">
                  <a:latin typeface="宋体" pitchFamily="2" charset="-122"/>
                  <a:ea typeface="宋体" pitchFamily="2" charset="-122"/>
                </a:rPr>
                <a:t>                    </a:t>
              </a:r>
              <a:r>
                <a:rPr lang="en-US" altLang="zh-CN" sz="2400" b="1">
                  <a:latin typeface="宋体" pitchFamily="2" charset="-122"/>
                  <a:ea typeface="宋体" pitchFamily="2" charset="-122"/>
                </a:rPr>
                <a:t>i</a:t>
              </a:r>
              <a:r>
                <a:rPr lang="zh-CN" altLang="en-US" sz="2400" b="1">
                  <a:latin typeface="宋体" pitchFamily="2" charset="-122"/>
                  <a:ea typeface="宋体" pitchFamily="2" charset="-122"/>
                </a:rPr>
                <a:t>行非零元</a:t>
              </a:r>
            </a:p>
            <a:p>
              <a:pPr algn="just"/>
              <a:r>
                <a:rPr lang="en-US" altLang="zh-CN" sz="2400" b="1">
                  <a:ea typeface="宋体" pitchFamily="2" charset="-122"/>
                </a:rPr>
                <a:t>= 2</a:t>
              </a:r>
              <a:r>
                <a:rPr lang="en-US" altLang="zh-CN" sz="2400" b="1" i="1">
                  <a:ea typeface="宋体" pitchFamily="2" charset="-122"/>
                </a:rPr>
                <a:t>i+ j</a:t>
              </a:r>
              <a:endParaRPr lang="en-US" altLang="zh-CN" sz="2400" b="1">
                <a:ea typeface="宋体" pitchFamily="2" charset="-122"/>
              </a:endParaRPr>
            </a:p>
            <a:p>
              <a:pPr algn="just">
                <a:lnSpc>
                  <a:spcPct val="104000"/>
                </a:lnSpc>
              </a:pPr>
              <a:r>
                <a:rPr lang="en-US" altLang="zh-CN" sz="2400" b="1">
                  <a:ea typeface="宋体" pitchFamily="2" charset="-122"/>
                </a:rPr>
                <a:t> </a:t>
              </a:r>
            </a:p>
          </p:txBody>
        </p:sp>
        <p:sp>
          <p:nvSpPr>
            <p:cNvPr id="61485" name="Text Box 4"/>
            <p:cNvSpPr txBox="1">
              <a:spLocks noChangeArrowheads="1"/>
            </p:cNvSpPr>
            <p:nvPr/>
          </p:nvSpPr>
          <p:spPr bwMode="auto">
            <a:xfrm>
              <a:off x="3379" y="1933"/>
              <a:ext cx="144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a:ea typeface="宋体" pitchFamily="2" charset="-122"/>
                </a:rPr>
                <a:t>(b) </a:t>
              </a:r>
              <a:r>
                <a:rPr lang="zh-CN" altLang="en-US" sz="2000" b="1">
                  <a:ea typeface="宋体" pitchFamily="2" charset="-122"/>
                </a:rPr>
                <a:t>寻址的计算方法</a:t>
              </a:r>
              <a:endParaRPr lang="zh-CN" altLang="en-US" sz="2400" b="1">
                <a:ea typeface="宋体" pitchFamily="2" charset="-122"/>
              </a:endParaRPr>
            </a:p>
          </p:txBody>
        </p:sp>
      </p:grpSp>
      <p:grpSp>
        <p:nvGrpSpPr>
          <p:cNvPr id="61444" name="Group 5"/>
          <p:cNvGrpSpPr>
            <a:grpSpLocks/>
          </p:cNvGrpSpPr>
          <p:nvPr/>
        </p:nvGrpSpPr>
        <p:grpSpPr bwMode="auto">
          <a:xfrm>
            <a:off x="685800" y="5226050"/>
            <a:ext cx="7737475" cy="1371600"/>
            <a:chOff x="432" y="3292"/>
            <a:chExt cx="4874" cy="864"/>
          </a:xfrm>
        </p:grpSpPr>
        <p:sp>
          <p:nvSpPr>
            <p:cNvPr id="61469" name="Text Box 6"/>
            <p:cNvSpPr txBox="1">
              <a:spLocks noChangeArrowheads="1"/>
            </p:cNvSpPr>
            <p:nvPr/>
          </p:nvSpPr>
          <p:spPr bwMode="auto">
            <a:xfrm>
              <a:off x="2132" y="4012"/>
              <a:ext cx="18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000" b="1">
                  <a:ea typeface="宋体" pitchFamily="2" charset="-122"/>
                </a:rPr>
                <a:t>(c) </a:t>
              </a:r>
              <a:r>
                <a:rPr lang="zh-CN" altLang="en-US" sz="2000" b="1">
                  <a:ea typeface="宋体" pitchFamily="2" charset="-122"/>
                </a:rPr>
                <a:t>压缩到一维数组中</a:t>
              </a:r>
            </a:p>
          </p:txBody>
        </p:sp>
        <p:sp>
          <p:nvSpPr>
            <p:cNvPr id="61470" name="Text Box 7"/>
            <p:cNvSpPr txBox="1">
              <a:spLocks noChangeArrowheads="1"/>
            </p:cNvSpPr>
            <p:nvPr/>
          </p:nvSpPr>
          <p:spPr bwMode="auto">
            <a:xfrm>
              <a:off x="432" y="3539"/>
              <a:ext cx="4865" cy="340"/>
            </a:xfrm>
            <a:prstGeom prst="rect">
              <a:avLst/>
            </a:prstGeom>
            <a:solidFill>
              <a:schemeClr val="hlink"/>
            </a:solidFill>
            <a:ln w="28575">
              <a:solidFill>
                <a:schemeClr val="accent1"/>
              </a:solidFill>
              <a:miter lim="800000"/>
              <a:headEnd/>
              <a:tailEnd/>
            </a:ln>
          </p:spPr>
          <p:txBody>
            <a:bodyPr lIns="54000" tIns="10800" rIns="54000" bIns="1080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800" b="1" i="1">
                  <a:ea typeface="宋体" pitchFamily="2" charset="-122"/>
                </a:rPr>
                <a:t>a</a:t>
              </a:r>
              <a:r>
                <a:rPr lang="en-US" altLang="zh-CN" sz="2800" b="1" baseline="-25000">
                  <a:ea typeface="宋体" pitchFamily="2" charset="-122"/>
                </a:rPr>
                <a:t>00</a:t>
              </a:r>
              <a:r>
                <a:rPr lang="en-US" altLang="zh-CN" sz="2800" b="1" i="1">
                  <a:ea typeface="宋体" pitchFamily="2" charset="-122"/>
                </a:rPr>
                <a:t>  a</a:t>
              </a:r>
              <a:r>
                <a:rPr lang="en-US" altLang="zh-CN" sz="2800" b="1" baseline="-25000">
                  <a:ea typeface="宋体" pitchFamily="2" charset="-122"/>
                </a:rPr>
                <a:t>01</a:t>
              </a:r>
              <a:r>
                <a:rPr lang="en-US" altLang="zh-CN" sz="2800" b="1" i="1">
                  <a:ea typeface="宋体" pitchFamily="2" charset="-122"/>
                </a:rPr>
                <a:t>  a</a:t>
              </a:r>
              <a:r>
                <a:rPr lang="en-US" altLang="zh-CN" sz="2800" b="1" baseline="-25000">
                  <a:ea typeface="宋体" pitchFamily="2" charset="-122"/>
                </a:rPr>
                <a:t>10</a:t>
              </a:r>
              <a:r>
                <a:rPr lang="en-US" altLang="zh-CN" sz="2800" b="1" i="1">
                  <a:ea typeface="宋体" pitchFamily="2" charset="-122"/>
                </a:rPr>
                <a:t>  a</a:t>
              </a:r>
              <a:r>
                <a:rPr lang="en-US" altLang="zh-CN" sz="2800" b="1" baseline="-25000">
                  <a:ea typeface="宋体" pitchFamily="2" charset="-122"/>
                </a:rPr>
                <a:t>11</a:t>
              </a:r>
              <a:r>
                <a:rPr lang="en-US" altLang="zh-CN" sz="2800" b="1" i="1">
                  <a:ea typeface="宋体" pitchFamily="2" charset="-122"/>
                </a:rPr>
                <a:t>  a</a:t>
              </a:r>
              <a:r>
                <a:rPr lang="en-US" altLang="zh-CN" sz="2800" b="1" baseline="-25000">
                  <a:ea typeface="宋体" pitchFamily="2" charset="-122"/>
                </a:rPr>
                <a:t>12</a:t>
              </a:r>
              <a:r>
                <a:rPr lang="en-US" altLang="zh-CN" sz="2800" b="1" i="1">
                  <a:ea typeface="宋体" pitchFamily="2" charset="-122"/>
                </a:rPr>
                <a:t>  a</a:t>
              </a:r>
              <a:r>
                <a:rPr lang="en-US" altLang="zh-CN" sz="2800" b="1" baseline="-25000">
                  <a:ea typeface="宋体" pitchFamily="2" charset="-122"/>
                </a:rPr>
                <a:t>21</a:t>
              </a:r>
              <a:r>
                <a:rPr lang="en-US" altLang="zh-CN" sz="2800" b="1" i="1">
                  <a:ea typeface="宋体" pitchFamily="2" charset="-122"/>
                </a:rPr>
                <a:t>  a</a:t>
              </a:r>
              <a:r>
                <a:rPr lang="en-US" altLang="zh-CN" sz="2800" b="1" baseline="-25000">
                  <a:ea typeface="宋体" pitchFamily="2" charset="-122"/>
                </a:rPr>
                <a:t>22</a:t>
              </a:r>
              <a:r>
                <a:rPr lang="en-US" altLang="zh-CN" sz="2800" b="1" i="1">
                  <a:ea typeface="宋体" pitchFamily="2" charset="-122"/>
                </a:rPr>
                <a:t>  a</a:t>
              </a:r>
              <a:r>
                <a:rPr lang="en-US" altLang="zh-CN" sz="2800" b="1" baseline="-25000">
                  <a:ea typeface="宋体" pitchFamily="2" charset="-122"/>
                </a:rPr>
                <a:t>23</a:t>
              </a:r>
              <a:r>
                <a:rPr lang="en-US" altLang="zh-CN" sz="2800" b="1" i="1">
                  <a:ea typeface="宋体" pitchFamily="2" charset="-122"/>
                </a:rPr>
                <a:t>  a</a:t>
              </a:r>
              <a:r>
                <a:rPr lang="en-US" altLang="zh-CN" sz="2800" b="1" baseline="-25000">
                  <a:ea typeface="宋体" pitchFamily="2" charset="-122"/>
                </a:rPr>
                <a:t>32</a:t>
              </a:r>
              <a:r>
                <a:rPr lang="en-US" altLang="zh-CN" sz="2800" b="1" i="1">
                  <a:ea typeface="宋体" pitchFamily="2" charset="-122"/>
                </a:rPr>
                <a:t>  a</a:t>
              </a:r>
              <a:r>
                <a:rPr lang="en-US" altLang="zh-CN" sz="2800" b="1" baseline="-25000">
                  <a:ea typeface="宋体" pitchFamily="2" charset="-122"/>
                </a:rPr>
                <a:t>33</a:t>
              </a:r>
              <a:r>
                <a:rPr lang="en-US" altLang="zh-CN" sz="2800" b="1" i="1">
                  <a:ea typeface="宋体" pitchFamily="2" charset="-122"/>
                </a:rPr>
                <a:t>  a</a:t>
              </a:r>
              <a:r>
                <a:rPr lang="en-US" altLang="zh-CN" sz="2800" b="1" baseline="-25000">
                  <a:ea typeface="宋体" pitchFamily="2" charset="-122"/>
                </a:rPr>
                <a:t>34</a:t>
              </a:r>
              <a:r>
                <a:rPr lang="en-US" altLang="zh-CN" sz="2800" b="1" i="1">
                  <a:ea typeface="宋体" pitchFamily="2" charset="-122"/>
                </a:rPr>
                <a:t>  a</a:t>
              </a:r>
              <a:r>
                <a:rPr lang="en-US" altLang="zh-CN" sz="2800" b="1" baseline="-25000">
                  <a:ea typeface="宋体" pitchFamily="2" charset="-122"/>
                </a:rPr>
                <a:t>43</a:t>
              </a:r>
              <a:r>
                <a:rPr lang="en-US" altLang="zh-CN" sz="2800" b="1" i="1">
                  <a:ea typeface="宋体" pitchFamily="2" charset="-122"/>
                </a:rPr>
                <a:t>  a</a:t>
              </a:r>
              <a:r>
                <a:rPr lang="en-US" altLang="zh-CN" sz="2800" b="1" baseline="-25000">
                  <a:ea typeface="宋体" pitchFamily="2" charset="-122"/>
                </a:rPr>
                <a:t>44</a:t>
              </a:r>
              <a:endParaRPr lang="en-US" altLang="zh-CN" sz="2800" b="1">
                <a:ea typeface="宋体" pitchFamily="2" charset="-122"/>
              </a:endParaRPr>
            </a:p>
          </p:txBody>
        </p:sp>
        <p:sp>
          <p:nvSpPr>
            <p:cNvPr id="61471" name="Line 8"/>
            <p:cNvSpPr>
              <a:spLocks noChangeShapeType="1"/>
            </p:cNvSpPr>
            <p:nvPr/>
          </p:nvSpPr>
          <p:spPr bwMode="auto">
            <a:xfrm>
              <a:off x="798"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72" name="Line 9"/>
            <p:cNvSpPr>
              <a:spLocks noChangeShapeType="1"/>
            </p:cNvSpPr>
            <p:nvPr/>
          </p:nvSpPr>
          <p:spPr bwMode="auto">
            <a:xfrm>
              <a:off x="1160"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73" name="Line 10"/>
            <p:cNvSpPr>
              <a:spLocks noChangeShapeType="1"/>
            </p:cNvSpPr>
            <p:nvPr/>
          </p:nvSpPr>
          <p:spPr bwMode="auto">
            <a:xfrm>
              <a:off x="1533" y="3541"/>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74" name="Line 11"/>
            <p:cNvSpPr>
              <a:spLocks noChangeShapeType="1"/>
            </p:cNvSpPr>
            <p:nvPr/>
          </p:nvSpPr>
          <p:spPr bwMode="auto">
            <a:xfrm>
              <a:off x="1895"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75" name="Line 12"/>
            <p:cNvSpPr>
              <a:spLocks noChangeShapeType="1"/>
            </p:cNvSpPr>
            <p:nvPr/>
          </p:nvSpPr>
          <p:spPr bwMode="auto">
            <a:xfrm>
              <a:off x="2284"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76" name="Line 13"/>
            <p:cNvSpPr>
              <a:spLocks noChangeShapeType="1"/>
            </p:cNvSpPr>
            <p:nvPr/>
          </p:nvSpPr>
          <p:spPr bwMode="auto">
            <a:xfrm>
              <a:off x="2646"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77" name="Line 14"/>
            <p:cNvSpPr>
              <a:spLocks noChangeShapeType="1"/>
            </p:cNvSpPr>
            <p:nvPr/>
          </p:nvSpPr>
          <p:spPr bwMode="auto">
            <a:xfrm>
              <a:off x="4935" y="3540"/>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78" name="Line 15"/>
            <p:cNvSpPr>
              <a:spLocks noChangeShapeType="1"/>
            </p:cNvSpPr>
            <p:nvPr/>
          </p:nvSpPr>
          <p:spPr bwMode="auto">
            <a:xfrm>
              <a:off x="3040"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79" name="Line 16"/>
            <p:cNvSpPr>
              <a:spLocks noChangeShapeType="1"/>
            </p:cNvSpPr>
            <p:nvPr/>
          </p:nvSpPr>
          <p:spPr bwMode="auto">
            <a:xfrm>
              <a:off x="3428"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80" name="Line 17"/>
            <p:cNvSpPr>
              <a:spLocks noChangeShapeType="1"/>
            </p:cNvSpPr>
            <p:nvPr/>
          </p:nvSpPr>
          <p:spPr bwMode="auto">
            <a:xfrm>
              <a:off x="3790"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81" name="Line 18"/>
            <p:cNvSpPr>
              <a:spLocks noChangeShapeType="1"/>
            </p:cNvSpPr>
            <p:nvPr/>
          </p:nvSpPr>
          <p:spPr bwMode="auto">
            <a:xfrm>
              <a:off x="4178"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82" name="Line 19"/>
            <p:cNvSpPr>
              <a:spLocks noChangeShapeType="1"/>
            </p:cNvSpPr>
            <p:nvPr/>
          </p:nvSpPr>
          <p:spPr bwMode="auto">
            <a:xfrm>
              <a:off x="4550" y="3539"/>
              <a:ext cx="0" cy="34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83" name="Text Box 20"/>
            <p:cNvSpPr txBox="1">
              <a:spLocks noChangeArrowheads="1"/>
            </p:cNvSpPr>
            <p:nvPr/>
          </p:nvSpPr>
          <p:spPr bwMode="auto">
            <a:xfrm>
              <a:off x="513" y="3292"/>
              <a:ext cx="47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5400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ea typeface="宋体" pitchFamily="2" charset="-122"/>
                </a:rPr>
                <a:t>0      1      2      3     4      5      6      7      8      9    10    11   12</a:t>
              </a:r>
            </a:p>
          </p:txBody>
        </p:sp>
      </p:grpSp>
      <p:grpSp>
        <p:nvGrpSpPr>
          <p:cNvPr id="61445" name="Group 23"/>
          <p:cNvGrpSpPr>
            <a:grpSpLocks/>
          </p:cNvGrpSpPr>
          <p:nvPr/>
        </p:nvGrpSpPr>
        <p:grpSpPr bwMode="auto">
          <a:xfrm>
            <a:off x="179388" y="620713"/>
            <a:ext cx="3124200" cy="2563812"/>
            <a:chOff x="570" y="1139"/>
            <a:chExt cx="1968" cy="1615"/>
          </a:xfrm>
        </p:grpSpPr>
        <p:sp>
          <p:nvSpPr>
            <p:cNvPr id="61446" name="Text Box 24"/>
            <p:cNvSpPr txBox="1">
              <a:spLocks noChangeArrowheads="1"/>
            </p:cNvSpPr>
            <p:nvPr/>
          </p:nvSpPr>
          <p:spPr bwMode="auto">
            <a:xfrm>
              <a:off x="954" y="2576"/>
              <a:ext cx="14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spcBef>
                  <a:spcPct val="20000"/>
                </a:spcBef>
              </a:pPr>
              <a:r>
                <a:rPr lang="en-US" altLang="zh-CN" sz="2000" b="1">
                  <a:ea typeface="宋体" pitchFamily="2" charset="-122"/>
                </a:rPr>
                <a:t>(a) </a:t>
              </a:r>
              <a:r>
                <a:rPr lang="zh-CN" altLang="en-US" sz="2000" b="1">
                  <a:ea typeface="宋体" pitchFamily="2" charset="-122"/>
                </a:rPr>
                <a:t>三对角矩阵</a:t>
              </a:r>
              <a:endParaRPr lang="zh-CN" altLang="en-US" sz="2400" b="1">
                <a:ea typeface="宋体" pitchFamily="2" charset="-122"/>
              </a:endParaRPr>
            </a:p>
          </p:txBody>
        </p:sp>
        <p:sp>
          <p:nvSpPr>
            <p:cNvPr id="61447" name="Text Box 25"/>
            <p:cNvSpPr txBox="1">
              <a:spLocks noChangeArrowheads="1"/>
            </p:cNvSpPr>
            <p:nvPr/>
          </p:nvSpPr>
          <p:spPr bwMode="auto">
            <a:xfrm>
              <a:off x="1113" y="1187"/>
              <a:ext cx="1347"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spcBef>
                  <a:spcPct val="40000"/>
                </a:spcBef>
              </a:pPr>
              <a:r>
                <a:rPr lang="zh-CN" altLang="en-US" sz="2400" b="1">
                  <a:ea typeface="宋体" pitchFamily="2" charset="-122"/>
                </a:rPr>
                <a:t>　        </a:t>
              </a:r>
              <a:r>
                <a:rPr lang="en-US" altLang="zh-CN" b="1">
                  <a:ea typeface="宋体" pitchFamily="2" charset="-122"/>
                </a:rPr>
                <a:t>0</a:t>
              </a:r>
              <a:r>
                <a:rPr lang="zh-CN" altLang="en-US" b="1">
                  <a:ea typeface="宋体" pitchFamily="2" charset="-122"/>
                </a:rPr>
                <a:t>　</a:t>
              </a:r>
              <a:r>
                <a:rPr lang="zh-CN" altLang="en-US" sz="2400" b="1">
                  <a:ea typeface="宋体" pitchFamily="2" charset="-122"/>
                </a:rPr>
                <a:t> </a:t>
              </a:r>
              <a:r>
                <a:rPr lang="en-US" altLang="zh-CN" b="1">
                  <a:ea typeface="宋体" pitchFamily="2" charset="-122"/>
                </a:rPr>
                <a:t>0</a:t>
              </a:r>
              <a:r>
                <a:rPr lang="zh-CN" altLang="en-US" b="1">
                  <a:ea typeface="宋体" pitchFamily="2" charset="-122"/>
                </a:rPr>
                <a:t>　 </a:t>
              </a:r>
              <a:r>
                <a:rPr lang="en-US" altLang="zh-CN" b="1">
                  <a:ea typeface="宋体" pitchFamily="2" charset="-122"/>
                </a:rPr>
                <a:t>0</a:t>
              </a:r>
            </a:p>
            <a:p>
              <a:pPr algn="just">
                <a:spcBef>
                  <a:spcPct val="40000"/>
                </a:spcBef>
              </a:pPr>
              <a:r>
                <a:rPr lang="en-US" altLang="zh-CN" b="1" baseline="-25000">
                  <a:ea typeface="宋体" pitchFamily="2" charset="-122"/>
                </a:rPr>
                <a:t>   </a:t>
              </a:r>
              <a:r>
                <a:rPr lang="en-US" altLang="zh-CN" b="1">
                  <a:ea typeface="宋体" pitchFamily="2" charset="-122"/>
                </a:rPr>
                <a:t>       </a:t>
              </a:r>
              <a:r>
                <a:rPr lang="en-US" altLang="zh-CN" sz="1600" b="1">
                  <a:ea typeface="宋体" pitchFamily="2" charset="-122"/>
                </a:rPr>
                <a:t> </a:t>
              </a:r>
              <a:r>
                <a:rPr lang="en-US" altLang="zh-CN" b="1">
                  <a:ea typeface="宋体" pitchFamily="2" charset="-122"/>
                </a:rPr>
                <a:t> </a:t>
              </a:r>
              <a:r>
                <a:rPr lang="en-US" altLang="zh-CN" sz="1200" b="1">
                  <a:ea typeface="宋体" pitchFamily="2" charset="-122"/>
                </a:rPr>
                <a:t>                   </a:t>
              </a:r>
              <a:r>
                <a:rPr lang="en-US" altLang="zh-CN" b="1">
                  <a:ea typeface="宋体" pitchFamily="2" charset="-122"/>
                </a:rPr>
                <a:t>0</a:t>
              </a:r>
              <a:r>
                <a:rPr lang="zh-CN" altLang="en-US" b="1">
                  <a:ea typeface="宋体" pitchFamily="2" charset="-122"/>
                </a:rPr>
                <a:t>　 </a:t>
              </a:r>
              <a:r>
                <a:rPr lang="en-US" altLang="zh-CN" b="1">
                  <a:ea typeface="宋体" pitchFamily="2" charset="-122"/>
                </a:rPr>
                <a:t>0</a:t>
              </a:r>
            </a:p>
            <a:p>
              <a:pPr algn="just">
                <a:spcBef>
                  <a:spcPct val="40000"/>
                </a:spcBef>
              </a:pPr>
              <a:r>
                <a:rPr lang="en-US" altLang="zh-CN" b="1">
                  <a:ea typeface="宋体" pitchFamily="2" charset="-122"/>
                </a:rPr>
                <a:t>0                          </a:t>
              </a:r>
              <a:r>
                <a:rPr lang="en-US" altLang="zh-CN" sz="2000" b="1">
                  <a:ea typeface="宋体" pitchFamily="2" charset="-122"/>
                </a:rPr>
                <a:t>  </a:t>
              </a:r>
              <a:r>
                <a:rPr lang="en-US" altLang="zh-CN" b="1">
                  <a:ea typeface="宋体" pitchFamily="2" charset="-122"/>
                </a:rPr>
                <a:t>0</a:t>
              </a:r>
            </a:p>
            <a:p>
              <a:pPr algn="just">
                <a:spcBef>
                  <a:spcPct val="40000"/>
                </a:spcBef>
              </a:pPr>
              <a:r>
                <a:rPr lang="en-US" altLang="zh-CN" b="1">
                  <a:ea typeface="宋体" pitchFamily="2" charset="-122"/>
                </a:rPr>
                <a:t>0   0</a:t>
              </a:r>
              <a:r>
                <a:rPr lang="en-US" altLang="zh-CN" b="1" baseline="-25000">
                  <a:ea typeface="宋体" pitchFamily="2" charset="-122"/>
                </a:rPr>
                <a:t> </a:t>
              </a:r>
              <a:r>
                <a:rPr lang="en-US" altLang="zh-CN" b="1">
                  <a:ea typeface="宋体" pitchFamily="2" charset="-122"/>
                </a:rPr>
                <a:t>   </a:t>
              </a:r>
            </a:p>
            <a:p>
              <a:pPr algn="just">
                <a:spcBef>
                  <a:spcPct val="40000"/>
                </a:spcBef>
              </a:pPr>
              <a:r>
                <a:rPr lang="en-US" altLang="zh-CN" sz="2000" b="1">
                  <a:ea typeface="宋体" pitchFamily="2" charset="-122"/>
                </a:rPr>
                <a:t>0</a:t>
              </a:r>
              <a:r>
                <a:rPr lang="zh-CN" altLang="en-US" sz="2000" b="1">
                  <a:ea typeface="宋体" pitchFamily="2" charset="-122"/>
                </a:rPr>
                <a:t>　 </a:t>
              </a:r>
              <a:r>
                <a:rPr lang="en-US" altLang="zh-CN" sz="2000" b="1">
                  <a:ea typeface="宋体" pitchFamily="2" charset="-122"/>
                </a:rPr>
                <a:t>0</a:t>
              </a:r>
              <a:r>
                <a:rPr lang="zh-CN" altLang="en-US" sz="2000" b="1">
                  <a:ea typeface="宋体" pitchFamily="2" charset="-122"/>
                </a:rPr>
                <a:t>　 </a:t>
              </a:r>
              <a:r>
                <a:rPr lang="en-US" altLang="zh-CN" sz="2000" b="1">
                  <a:ea typeface="宋体" pitchFamily="2" charset="-122"/>
                </a:rPr>
                <a:t>0</a:t>
              </a:r>
              <a:r>
                <a:rPr lang="zh-CN" altLang="en-US" b="1">
                  <a:ea typeface="宋体" pitchFamily="2" charset="-122"/>
                </a:rPr>
                <a:t>　 </a:t>
              </a:r>
            </a:p>
          </p:txBody>
        </p:sp>
        <p:sp>
          <p:nvSpPr>
            <p:cNvPr id="61448" name="AutoShape 26"/>
            <p:cNvSpPr>
              <a:spLocks/>
            </p:cNvSpPr>
            <p:nvPr/>
          </p:nvSpPr>
          <p:spPr bwMode="auto">
            <a:xfrm>
              <a:off x="948" y="1260"/>
              <a:ext cx="54" cy="1076"/>
            </a:xfrm>
            <a:prstGeom prst="leftBracket">
              <a:avLst>
                <a:gd name="adj" fmla="val 166049"/>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1449" name="AutoShape 27"/>
            <p:cNvSpPr>
              <a:spLocks/>
            </p:cNvSpPr>
            <p:nvPr/>
          </p:nvSpPr>
          <p:spPr bwMode="auto">
            <a:xfrm>
              <a:off x="2428" y="1253"/>
              <a:ext cx="110" cy="1131"/>
            </a:xfrm>
            <a:prstGeom prst="rightBracket">
              <a:avLst>
                <a:gd name="adj" fmla="val 85682"/>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1450" name="Text Box 28"/>
            <p:cNvSpPr txBox="1">
              <a:spLocks noChangeArrowheads="1"/>
            </p:cNvSpPr>
            <p:nvPr/>
          </p:nvSpPr>
          <p:spPr bwMode="auto">
            <a:xfrm>
              <a:off x="570" y="1564"/>
              <a:ext cx="34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spcBef>
                  <a:spcPct val="20000"/>
                </a:spcBef>
              </a:pPr>
              <a:r>
                <a:rPr lang="en-US" altLang="zh-CN" sz="2400" i="1">
                  <a:ea typeface="宋体" pitchFamily="2" charset="-122"/>
                </a:rPr>
                <a:t>A</a:t>
              </a:r>
              <a:r>
                <a:rPr lang="en-US" altLang="zh-CN" sz="2400">
                  <a:ea typeface="宋体" pitchFamily="2" charset="-122"/>
                </a:rPr>
                <a:t>=</a:t>
              </a:r>
            </a:p>
          </p:txBody>
        </p:sp>
        <p:grpSp>
          <p:nvGrpSpPr>
            <p:cNvPr id="61451" name="Group 29"/>
            <p:cNvGrpSpPr>
              <a:grpSpLocks/>
            </p:cNvGrpSpPr>
            <p:nvPr/>
          </p:nvGrpSpPr>
          <p:grpSpPr bwMode="auto">
            <a:xfrm>
              <a:off x="1076" y="1139"/>
              <a:ext cx="526" cy="249"/>
              <a:chOff x="1157" y="1139"/>
              <a:chExt cx="526" cy="249"/>
            </a:xfrm>
          </p:grpSpPr>
          <p:sp>
            <p:nvSpPr>
              <p:cNvPr id="61467" name="Text Box 30"/>
              <p:cNvSpPr txBox="1">
                <a:spLocks noChangeArrowheads="1"/>
              </p:cNvSpPr>
              <p:nvPr/>
            </p:nvSpPr>
            <p:spPr bwMode="auto">
              <a:xfrm>
                <a:off x="1157" y="1139"/>
                <a:ext cx="526" cy="249"/>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C0C0C0"/>
                    </a:solidFill>
                  </a14:hiddenFill>
                </a:ext>
              </a:extLst>
            </p:spPr>
            <p:txBody>
              <a:bodyPr lIns="18000" tIns="0" rIns="1800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0000"/>
                  </a:lnSpc>
                </a:pPr>
                <a:r>
                  <a:rPr lang="en-US" altLang="zh-CN" sz="2400" b="1" i="1">
                    <a:ea typeface="宋体" pitchFamily="2" charset="-122"/>
                  </a:rPr>
                  <a:t>a</a:t>
                </a:r>
                <a:r>
                  <a:rPr lang="en-US" altLang="zh-CN" sz="2400" b="1" baseline="-25000">
                    <a:ea typeface="宋体" pitchFamily="2" charset="-122"/>
                  </a:rPr>
                  <a:t>00 </a:t>
                </a:r>
                <a:r>
                  <a:rPr lang="en-US" altLang="zh-CN" sz="2400" b="1" i="1">
                    <a:ea typeface="宋体" pitchFamily="2" charset="-122"/>
                  </a:rPr>
                  <a:t>a</a:t>
                </a:r>
                <a:r>
                  <a:rPr lang="en-US" altLang="zh-CN" sz="2400" b="1" baseline="-25000">
                    <a:ea typeface="宋体" pitchFamily="2" charset="-122"/>
                  </a:rPr>
                  <a:t>01</a:t>
                </a:r>
                <a:endParaRPr lang="en-US" altLang="zh-CN" sz="2400" b="1">
                  <a:ea typeface="宋体" pitchFamily="2" charset="-122"/>
                </a:endParaRPr>
              </a:p>
            </p:txBody>
          </p:sp>
          <p:sp>
            <p:nvSpPr>
              <p:cNvPr id="61468" name="Line 31"/>
              <p:cNvSpPr>
                <a:spLocks noChangeShapeType="1"/>
              </p:cNvSpPr>
              <p:nvPr/>
            </p:nvSpPr>
            <p:spPr bwMode="auto">
              <a:xfrm>
                <a:off x="1417" y="1148"/>
                <a:ext cx="1" cy="23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52" name="Group 32"/>
            <p:cNvGrpSpPr>
              <a:grpSpLocks/>
            </p:cNvGrpSpPr>
            <p:nvPr/>
          </p:nvGrpSpPr>
          <p:grpSpPr bwMode="auto">
            <a:xfrm>
              <a:off x="1077" y="1406"/>
              <a:ext cx="777" cy="253"/>
              <a:chOff x="1167" y="1424"/>
              <a:chExt cx="777" cy="253"/>
            </a:xfrm>
          </p:grpSpPr>
          <p:sp>
            <p:nvSpPr>
              <p:cNvPr id="61464" name="Text Box 33"/>
              <p:cNvSpPr txBox="1">
                <a:spLocks noChangeArrowheads="1"/>
              </p:cNvSpPr>
              <p:nvPr/>
            </p:nvSpPr>
            <p:spPr bwMode="auto">
              <a:xfrm>
                <a:off x="1167" y="1424"/>
                <a:ext cx="777" cy="249"/>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C0C0C0"/>
                    </a:solidFill>
                  </a14:hiddenFill>
                </a:ext>
              </a:extLst>
            </p:spPr>
            <p:txBody>
              <a:bodyPr lIns="18000" tIns="0" rIns="1800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spcBef>
                    <a:spcPct val="20000"/>
                  </a:spcBef>
                </a:pPr>
                <a:r>
                  <a:rPr lang="en-US" altLang="zh-CN" sz="2400" b="1" i="1">
                    <a:ea typeface="宋体" pitchFamily="2" charset="-122"/>
                  </a:rPr>
                  <a:t>a</a:t>
                </a:r>
                <a:r>
                  <a:rPr lang="en-US" altLang="zh-CN" sz="2400" b="1" baseline="-25000">
                    <a:ea typeface="宋体" pitchFamily="2" charset="-122"/>
                  </a:rPr>
                  <a:t>10 </a:t>
                </a:r>
                <a:r>
                  <a:rPr lang="en-US" altLang="zh-CN" sz="2400" b="1" i="1">
                    <a:ea typeface="宋体" pitchFamily="2" charset="-122"/>
                  </a:rPr>
                  <a:t>a</a:t>
                </a:r>
                <a:r>
                  <a:rPr lang="en-US" altLang="zh-CN" sz="2400" b="1" baseline="-25000">
                    <a:ea typeface="宋体" pitchFamily="2" charset="-122"/>
                  </a:rPr>
                  <a:t>11</a:t>
                </a:r>
                <a:r>
                  <a:rPr lang="en-US" altLang="zh-CN" sz="1200" b="1">
                    <a:ea typeface="宋体" pitchFamily="2" charset="-122"/>
                  </a:rPr>
                  <a:t> </a:t>
                </a:r>
                <a:r>
                  <a:rPr lang="en-US" altLang="zh-CN" sz="2400" b="1" i="1">
                    <a:ea typeface="宋体" pitchFamily="2" charset="-122"/>
                  </a:rPr>
                  <a:t>a</a:t>
                </a:r>
                <a:r>
                  <a:rPr lang="en-US" altLang="zh-CN" sz="2400" b="1" baseline="-25000">
                    <a:ea typeface="宋体" pitchFamily="2" charset="-122"/>
                  </a:rPr>
                  <a:t>12</a:t>
                </a:r>
                <a:endParaRPr lang="en-US" altLang="zh-CN" sz="2400" b="1">
                  <a:ea typeface="宋体" pitchFamily="2" charset="-122"/>
                </a:endParaRPr>
              </a:p>
            </p:txBody>
          </p:sp>
          <p:sp>
            <p:nvSpPr>
              <p:cNvPr id="61465" name="Line 34"/>
              <p:cNvSpPr>
                <a:spLocks noChangeShapeType="1"/>
              </p:cNvSpPr>
              <p:nvPr/>
            </p:nvSpPr>
            <p:spPr bwMode="auto">
              <a:xfrm>
                <a:off x="1429" y="1428"/>
                <a:ext cx="0" cy="249"/>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Line 35"/>
              <p:cNvSpPr>
                <a:spLocks noChangeShapeType="1"/>
              </p:cNvSpPr>
              <p:nvPr/>
            </p:nvSpPr>
            <p:spPr bwMode="auto">
              <a:xfrm>
                <a:off x="1682" y="1428"/>
                <a:ext cx="0" cy="249"/>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53" name="Group 36"/>
            <p:cNvGrpSpPr>
              <a:grpSpLocks/>
            </p:cNvGrpSpPr>
            <p:nvPr/>
          </p:nvGrpSpPr>
          <p:grpSpPr bwMode="auto">
            <a:xfrm>
              <a:off x="1329" y="1673"/>
              <a:ext cx="777" cy="253"/>
              <a:chOff x="1410" y="1691"/>
              <a:chExt cx="777" cy="253"/>
            </a:xfrm>
          </p:grpSpPr>
          <p:sp>
            <p:nvSpPr>
              <p:cNvPr id="61461" name="Text Box 37"/>
              <p:cNvSpPr txBox="1">
                <a:spLocks noChangeArrowheads="1"/>
              </p:cNvSpPr>
              <p:nvPr/>
            </p:nvSpPr>
            <p:spPr bwMode="auto">
              <a:xfrm>
                <a:off x="1410" y="1691"/>
                <a:ext cx="777" cy="249"/>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C0C0C0"/>
                    </a:solidFill>
                  </a14:hiddenFill>
                </a:ext>
              </a:extLst>
            </p:spPr>
            <p:txBody>
              <a:bodyPr lIns="18000" tIns="0" rIns="1800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spcBef>
                    <a:spcPct val="20000"/>
                  </a:spcBef>
                </a:pPr>
                <a:r>
                  <a:rPr lang="en-US" altLang="zh-CN" sz="2400" b="1" i="1">
                    <a:ea typeface="宋体" pitchFamily="2" charset="-122"/>
                  </a:rPr>
                  <a:t>a</a:t>
                </a:r>
                <a:r>
                  <a:rPr lang="en-US" altLang="zh-CN" sz="2400" b="1" baseline="-25000">
                    <a:ea typeface="宋体" pitchFamily="2" charset="-122"/>
                  </a:rPr>
                  <a:t>21 </a:t>
                </a:r>
                <a:r>
                  <a:rPr lang="en-US" altLang="zh-CN" sz="2400" b="1" i="1">
                    <a:ea typeface="宋体" pitchFamily="2" charset="-122"/>
                  </a:rPr>
                  <a:t>a</a:t>
                </a:r>
                <a:r>
                  <a:rPr lang="en-US" altLang="zh-CN" sz="2400" b="1" baseline="-25000">
                    <a:ea typeface="宋体" pitchFamily="2" charset="-122"/>
                  </a:rPr>
                  <a:t>22</a:t>
                </a:r>
                <a:r>
                  <a:rPr lang="en-US" altLang="zh-CN" sz="2400" baseline="-25000">
                    <a:ea typeface="宋体" pitchFamily="2" charset="-122"/>
                  </a:rPr>
                  <a:t> </a:t>
                </a:r>
                <a:r>
                  <a:rPr lang="en-US" altLang="zh-CN" sz="2400" b="1" i="1">
                    <a:ea typeface="宋体" pitchFamily="2" charset="-122"/>
                  </a:rPr>
                  <a:t>a</a:t>
                </a:r>
                <a:r>
                  <a:rPr lang="en-US" altLang="zh-CN" sz="2400" b="1" baseline="-25000">
                    <a:ea typeface="宋体" pitchFamily="2" charset="-122"/>
                  </a:rPr>
                  <a:t>23</a:t>
                </a:r>
                <a:endParaRPr lang="en-US" altLang="zh-CN" sz="2400" b="1">
                  <a:ea typeface="宋体" pitchFamily="2" charset="-122"/>
                </a:endParaRPr>
              </a:p>
            </p:txBody>
          </p:sp>
          <p:sp>
            <p:nvSpPr>
              <p:cNvPr id="61462" name="Line 38"/>
              <p:cNvSpPr>
                <a:spLocks noChangeShapeType="1"/>
              </p:cNvSpPr>
              <p:nvPr/>
            </p:nvSpPr>
            <p:spPr bwMode="auto">
              <a:xfrm>
                <a:off x="1680" y="1695"/>
                <a:ext cx="0" cy="249"/>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39"/>
              <p:cNvSpPr>
                <a:spLocks noChangeShapeType="1"/>
              </p:cNvSpPr>
              <p:nvPr/>
            </p:nvSpPr>
            <p:spPr bwMode="auto">
              <a:xfrm>
                <a:off x="1933" y="1695"/>
                <a:ext cx="0" cy="249"/>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54" name="Group 40"/>
            <p:cNvGrpSpPr>
              <a:grpSpLocks/>
            </p:cNvGrpSpPr>
            <p:nvPr/>
          </p:nvGrpSpPr>
          <p:grpSpPr bwMode="auto">
            <a:xfrm>
              <a:off x="1594" y="1938"/>
              <a:ext cx="777" cy="253"/>
              <a:chOff x="1410" y="1691"/>
              <a:chExt cx="777" cy="253"/>
            </a:xfrm>
          </p:grpSpPr>
          <p:sp>
            <p:nvSpPr>
              <p:cNvPr id="61458" name="Text Box 41"/>
              <p:cNvSpPr txBox="1">
                <a:spLocks noChangeArrowheads="1"/>
              </p:cNvSpPr>
              <p:nvPr/>
            </p:nvSpPr>
            <p:spPr bwMode="auto">
              <a:xfrm>
                <a:off x="1410" y="1691"/>
                <a:ext cx="777" cy="249"/>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C0C0C0"/>
                    </a:solidFill>
                  </a14:hiddenFill>
                </a:ext>
              </a:extLst>
            </p:spPr>
            <p:txBody>
              <a:bodyPr lIns="18000" tIns="0" rIns="1800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spcBef>
                    <a:spcPct val="20000"/>
                  </a:spcBef>
                </a:pPr>
                <a:r>
                  <a:rPr lang="en-US" altLang="zh-CN" sz="2400" b="1" i="1">
                    <a:ea typeface="宋体" pitchFamily="2" charset="-122"/>
                  </a:rPr>
                  <a:t>a</a:t>
                </a:r>
                <a:r>
                  <a:rPr lang="en-US" altLang="zh-CN" sz="2400" b="1" baseline="-25000">
                    <a:ea typeface="宋体" pitchFamily="2" charset="-122"/>
                  </a:rPr>
                  <a:t>32 </a:t>
                </a:r>
                <a:r>
                  <a:rPr lang="en-US" altLang="zh-CN" sz="2400" b="1" i="1">
                    <a:ea typeface="宋体" pitchFamily="2" charset="-122"/>
                  </a:rPr>
                  <a:t>a</a:t>
                </a:r>
                <a:r>
                  <a:rPr lang="en-US" altLang="zh-CN" sz="2400" b="1" baseline="-25000">
                    <a:ea typeface="宋体" pitchFamily="2" charset="-122"/>
                  </a:rPr>
                  <a:t>33</a:t>
                </a:r>
                <a:r>
                  <a:rPr lang="en-US" altLang="zh-CN" sz="2400" baseline="-25000">
                    <a:ea typeface="宋体" pitchFamily="2" charset="-122"/>
                  </a:rPr>
                  <a:t> </a:t>
                </a:r>
                <a:r>
                  <a:rPr lang="en-US" altLang="zh-CN" sz="2400" b="1" i="1">
                    <a:ea typeface="宋体" pitchFamily="2" charset="-122"/>
                  </a:rPr>
                  <a:t>a</a:t>
                </a:r>
                <a:r>
                  <a:rPr lang="en-US" altLang="zh-CN" sz="2400" b="1" baseline="-25000">
                    <a:ea typeface="宋体" pitchFamily="2" charset="-122"/>
                  </a:rPr>
                  <a:t>34</a:t>
                </a:r>
                <a:endParaRPr lang="en-US" altLang="zh-CN" sz="2400" b="1">
                  <a:ea typeface="宋体" pitchFamily="2" charset="-122"/>
                </a:endParaRPr>
              </a:p>
            </p:txBody>
          </p:sp>
          <p:sp>
            <p:nvSpPr>
              <p:cNvPr id="61459" name="Line 42"/>
              <p:cNvSpPr>
                <a:spLocks noChangeShapeType="1"/>
              </p:cNvSpPr>
              <p:nvPr/>
            </p:nvSpPr>
            <p:spPr bwMode="auto">
              <a:xfrm>
                <a:off x="1680" y="1695"/>
                <a:ext cx="0" cy="249"/>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0" name="Line 43"/>
              <p:cNvSpPr>
                <a:spLocks noChangeShapeType="1"/>
              </p:cNvSpPr>
              <p:nvPr/>
            </p:nvSpPr>
            <p:spPr bwMode="auto">
              <a:xfrm>
                <a:off x="1933" y="1695"/>
                <a:ext cx="0" cy="249"/>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55" name="Group 44"/>
            <p:cNvGrpSpPr>
              <a:grpSpLocks/>
            </p:cNvGrpSpPr>
            <p:nvPr/>
          </p:nvGrpSpPr>
          <p:grpSpPr bwMode="auto">
            <a:xfrm>
              <a:off x="1853" y="2199"/>
              <a:ext cx="526" cy="249"/>
              <a:chOff x="1157" y="1139"/>
              <a:chExt cx="526" cy="249"/>
            </a:xfrm>
          </p:grpSpPr>
          <p:sp>
            <p:nvSpPr>
              <p:cNvPr id="61456" name="Text Box 45"/>
              <p:cNvSpPr txBox="1">
                <a:spLocks noChangeArrowheads="1"/>
              </p:cNvSpPr>
              <p:nvPr/>
            </p:nvSpPr>
            <p:spPr bwMode="auto">
              <a:xfrm>
                <a:off x="1157" y="1139"/>
                <a:ext cx="526" cy="249"/>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C0C0C0"/>
                    </a:solidFill>
                  </a14:hiddenFill>
                </a:ext>
              </a:extLst>
            </p:spPr>
            <p:txBody>
              <a:bodyPr lIns="18000" tIns="0" rIns="1800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90000"/>
                  </a:lnSpc>
                </a:pPr>
                <a:r>
                  <a:rPr lang="en-US" altLang="zh-CN" sz="2400" b="1" i="1">
                    <a:ea typeface="宋体" pitchFamily="2" charset="-122"/>
                  </a:rPr>
                  <a:t>a</a:t>
                </a:r>
                <a:r>
                  <a:rPr lang="en-US" altLang="zh-CN" sz="2400" b="1" baseline="-25000">
                    <a:ea typeface="宋体" pitchFamily="2" charset="-122"/>
                  </a:rPr>
                  <a:t>43 </a:t>
                </a:r>
                <a:r>
                  <a:rPr lang="en-US" altLang="zh-CN" sz="2400" b="1" i="1">
                    <a:ea typeface="宋体" pitchFamily="2" charset="-122"/>
                  </a:rPr>
                  <a:t>a</a:t>
                </a:r>
                <a:r>
                  <a:rPr lang="en-US" altLang="zh-CN" sz="2400" b="1" baseline="-25000">
                    <a:ea typeface="宋体" pitchFamily="2" charset="-122"/>
                  </a:rPr>
                  <a:t>44</a:t>
                </a:r>
                <a:endParaRPr lang="en-US" altLang="zh-CN" sz="2400" b="1">
                  <a:ea typeface="宋体" pitchFamily="2" charset="-122"/>
                </a:endParaRPr>
              </a:p>
            </p:txBody>
          </p:sp>
          <p:sp>
            <p:nvSpPr>
              <p:cNvPr id="61457" name="Line 46"/>
              <p:cNvSpPr>
                <a:spLocks noChangeShapeType="1"/>
              </p:cNvSpPr>
              <p:nvPr/>
            </p:nvSpPr>
            <p:spPr bwMode="auto">
              <a:xfrm>
                <a:off x="1417" y="1148"/>
                <a:ext cx="1" cy="23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47"/>
                                        </p:tgtEl>
                                        <p:attrNameLst>
                                          <p:attrName>style.visibility</p:attrName>
                                        </p:attrNameLst>
                                      </p:cBhvr>
                                      <p:to>
                                        <p:strVal val="visible"/>
                                      </p:to>
                                    </p:set>
                                    <p:animEffect transition="in" filter="blinds(horizontal)">
                                      <p:cBhvr>
                                        <p:cTn id="7" dur="500"/>
                                        <p:tgtEl>
                                          <p:spTgt spid="307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08" name="Rectangle 4"/>
          <p:cNvSpPr>
            <a:spLocks noChangeArrowheads="1"/>
          </p:cNvSpPr>
          <p:nvPr/>
        </p:nvSpPr>
        <p:spPr bwMode="auto">
          <a:xfrm>
            <a:off x="323850" y="476250"/>
            <a:ext cx="84963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dirty="0">
                <a:ea typeface="楷体_GB2312" pitchFamily="49" charset="-122"/>
              </a:rPr>
              <a:t>上述的各种特殊矩阵，其非零元素的分布都是有规律的，因此总能找到一种方法将它们压缩存储到一个向量中，并且一般都能找到矩阵中的元素与该向量的对应关系，通过这个关系，仍能对矩阵的元素进行随机存取。</a:t>
            </a:r>
          </a:p>
        </p:txBody>
      </p:sp>
    </p:spTree>
  </p:cSld>
  <p:clrMapOvr>
    <a:masterClrMapping/>
  </p:clrMapOvr>
  <p:transition>
    <p:strips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Rot="1" noChangeArrowheads="1"/>
          </p:cNvSpPr>
          <p:nvPr>
            <p:ph/>
          </p:nvPr>
        </p:nvSpPr>
        <p:spPr>
          <a:xfrm>
            <a:off x="250825" y="765175"/>
            <a:ext cx="8540750" cy="1630363"/>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lnSpc>
                <a:spcPct val="120000"/>
              </a:lnSpc>
              <a:spcBef>
                <a:spcPct val="0"/>
              </a:spcBef>
              <a:buClrTx/>
              <a:buFontTx/>
              <a:buNone/>
            </a:pPr>
            <a:r>
              <a:rPr kumimoji="1" lang="zh-CN" altLang="en-US" sz="2800" smtClean="0">
                <a:latin typeface="Times New Roman" pitchFamily="18" charset="0"/>
                <a:ea typeface="楷体_GB2312" pitchFamily="49" charset="-122"/>
              </a:rPr>
              <a:t>什么是稀疏矩阵？简单说，设矩阵</a:t>
            </a:r>
            <a:r>
              <a:rPr kumimoji="1" lang="en-US" altLang="zh-CN" sz="2800" smtClean="0">
                <a:latin typeface="Times New Roman" pitchFamily="18" charset="0"/>
                <a:ea typeface="楷体_GB2312" pitchFamily="49" charset="-122"/>
              </a:rPr>
              <a:t>A</a:t>
            </a:r>
            <a:r>
              <a:rPr kumimoji="1" lang="zh-CN" altLang="en-US" sz="2800" smtClean="0">
                <a:latin typeface="Times New Roman" pitchFamily="18" charset="0"/>
                <a:ea typeface="楷体_GB2312" pitchFamily="49" charset="-122"/>
              </a:rPr>
              <a:t>中有</a:t>
            </a:r>
            <a:r>
              <a:rPr kumimoji="1" lang="en-US" altLang="zh-CN" sz="2800" smtClean="0">
                <a:latin typeface="Times New Roman" pitchFamily="18" charset="0"/>
                <a:ea typeface="楷体_GB2312" pitchFamily="49" charset="-122"/>
              </a:rPr>
              <a:t>t</a:t>
            </a:r>
            <a:r>
              <a:rPr kumimoji="1" lang="zh-CN" altLang="en-US" sz="2800" smtClean="0">
                <a:latin typeface="Times New Roman" pitchFamily="18" charset="0"/>
                <a:ea typeface="楷体_GB2312" pitchFamily="49" charset="-122"/>
              </a:rPr>
              <a:t>个非零元素，若</a:t>
            </a:r>
            <a:r>
              <a:rPr kumimoji="1" lang="en-US" altLang="zh-CN" sz="2800" smtClean="0">
                <a:latin typeface="Times New Roman" pitchFamily="18" charset="0"/>
                <a:ea typeface="楷体_GB2312" pitchFamily="49" charset="-122"/>
              </a:rPr>
              <a:t>t </a:t>
            </a:r>
            <a:r>
              <a:rPr kumimoji="1" lang="zh-CN" altLang="en-US" sz="2800" smtClean="0">
                <a:latin typeface="Times New Roman" pitchFamily="18" charset="0"/>
                <a:ea typeface="楷体_GB2312" pitchFamily="49" charset="-122"/>
              </a:rPr>
              <a:t>远远小于矩阵元素的总数（即</a:t>
            </a:r>
            <a:r>
              <a:rPr kumimoji="1" lang="en-US" altLang="zh-CN" sz="2800" smtClean="0">
                <a:latin typeface="Times New Roman" pitchFamily="18" charset="0"/>
                <a:ea typeface="楷体_GB2312" pitchFamily="49" charset="-122"/>
              </a:rPr>
              <a:t>t</a:t>
            </a:r>
            <a:r>
              <a:rPr kumimoji="1" lang="en-US" altLang="en-US" sz="2800" smtClean="0">
                <a:latin typeface="Times New Roman" pitchFamily="18" charset="0"/>
                <a:ea typeface="楷体_GB2312" pitchFamily="49" charset="-122"/>
              </a:rPr>
              <a:t>≤</a:t>
            </a:r>
            <a:r>
              <a:rPr kumimoji="1" lang="en-US" altLang="zh-CN" sz="2800" smtClean="0">
                <a:latin typeface="Times New Roman" pitchFamily="18" charset="0"/>
                <a:ea typeface="楷体_GB2312" pitchFamily="49" charset="-122"/>
              </a:rPr>
              <a:t>m×n</a:t>
            </a:r>
            <a:r>
              <a:rPr kumimoji="1" lang="zh-CN" altLang="en-US" sz="2800" smtClean="0">
                <a:latin typeface="Times New Roman" pitchFamily="18" charset="0"/>
                <a:ea typeface="楷体_GB2312" pitchFamily="49" charset="-122"/>
              </a:rPr>
              <a:t>），则称</a:t>
            </a:r>
            <a:r>
              <a:rPr kumimoji="1" lang="en-US" altLang="zh-CN" sz="2800" smtClean="0">
                <a:latin typeface="Times New Roman" pitchFamily="18" charset="0"/>
                <a:ea typeface="楷体_GB2312" pitchFamily="49" charset="-122"/>
              </a:rPr>
              <a:t>A</a:t>
            </a:r>
            <a:r>
              <a:rPr kumimoji="1" lang="zh-CN" altLang="en-US" sz="2800" smtClean="0">
                <a:latin typeface="Times New Roman" pitchFamily="18" charset="0"/>
                <a:ea typeface="楷体_GB2312" pitchFamily="49" charset="-122"/>
              </a:rPr>
              <a:t>为稀疏矩阵（</a:t>
            </a:r>
            <a:r>
              <a:rPr kumimoji="1" lang="en-US" altLang="zh-CN" sz="2800" smtClean="0">
                <a:latin typeface="Times New Roman" pitchFamily="18" charset="0"/>
                <a:ea typeface="楷体_GB2312" pitchFamily="49" charset="-122"/>
              </a:rPr>
              <a:t>Sparse Matrix</a:t>
            </a:r>
            <a:r>
              <a:rPr kumimoji="1" lang="zh-CN" altLang="en-US" sz="2800" smtClean="0">
                <a:latin typeface="Times New Roman" pitchFamily="18" charset="0"/>
                <a:ea typeface="楷体_GB2312" pitchFamily="49" charset="-122"/>
              </a:rPr>
              <a:t>）。</a:t>
            </a:r>
          </a:p>
        </p:txBody>
      </p:sp>
      <p:sp>
        <p:nvSpPr>
          <p:cNvPr id="63491" name="Rectangle 3"/>
          <p:cNvSpPr>
            <a:spLocks noChangeArrowheads="1"/>
          </p:cNvSpPr>
          <p:nvPr/>
        </p:nvSpPr>
        <p:spPr bwMode="auto">
          <a:xfrm>
            <a:off x="169863" y="163513"/>
            <a:ext cx="2730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ea typeface="楷体_GB2312" pitchFamily="49" charset="-122"/>
              </a:rPr>
              <a:t>5.3.2 </a:t>
            </a:r>
            <a:r>
              <a:rPr kumimoji="1" lang="zh-CN" altLang="en-US" sz="3200" b="1">
                <a:ea typeface="楷体_GB2312" pitchFamily="49" charset="-122"/>
              </a:rPr>
              <a:t>稀疏矩阵</a:t>
            </a:r>
          </a:p>
        </p:txBody>
      </p:sp>
      <p:grpSp>
        <p:nvGrpSpPr>
          <p:cNvPr id="63492" name="Group 17"/>
          <p:cNvGrpSpPr>
            <a:grpSpLocks/>
          </p:cNvGrpSpPr>
          <p:nvPr/>
        </p:nvGrpSpPr>
        <p:grpSpPr bwMode="auto">
          <a:xfrm>
            <a:off x="1771650" y="2349500"/>
            <a:ext cx="4221163" cy="2422525"/>
            <a:chOff x="1116" y="1204"/>
            <a:chExt cx="2659" cy="1526"/>
          </a:xfrm>
        </p:grpSpPr>
        <p:sp>
          <p:nvSpPr>
            <p:cNvPr id="63499" name="Text Box 18"/>
            <p:cNvSpPr txBox="1">
              <a:spLocks noChangeArrowheads="1"/>
            </p:cNvSpPr>
            <p:nvPr/>
          </p:nvSpPr>
          <p:spPr bwMode="auto">
            <a:xfrm>
              <a:off x="1660" y="1204"/>
              <a:ext cx="2115" cy="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lnSpc>
                  <a:spcPct val="110000"/>
                </a:lnSpc>
              </a:pPr>
              <a:r>
                <a:rPr lang="en-US" altLang="zh-CN" sz="2800" b="1">
                  <a:ea typeface="宋体" pitchFamily="2" charset="-122"/>
                </a:rPr>
                <a:t>15   0    0   0    0    0</a:t>
              </a:r>
            </a:p>
            <a:p>
              <a:pPr algn="just">
                <a:lnSpc>
                  <a:spcPct val="110000"/>
                </a:lnSpc>
              </a:pPr>
              <a:r>
                <a:rPr lang="en-US" altLang="zh-CN" sz="2400" b="1">
                  <a:ea typeface="宋体" pitchFamily="2" charset="-122"/>
                </a:rPr>
                <a:t> </a:t>
              </a:r>
              <a:r>
                <a:rPr lang="en-US" altLang="zh-CN" sz="2800" b="1">
                  <a:ea typeface="宋体" pitchFamily="2" charset="-122"/>
                </a:rPr>
                <a:t>0   11   0   0    0    0</a:t>
              </a:r>
            </a:p>
            <a:p>
              <a:pPr algn="just">
                <a:lnSpc>
                  <a:spcPct val="110000"/>
                </a:lnSpc>
              </a:pPr>
              <a:r>
                <a:rPr lang="en-US" altLang="zh-CN" sz="2400" b="1">
                  <a:ea typeface="宋体" pitchFamily="2" charset="-122"/>
                </a:rPr>
                <a:t> </a:t>
              </a:r>
              <a:r>
                <a:rPr lang="en-US" altLang="zh-CN" sz="2800" b="1">
                  <a:ea typeface="宋体" pitchFamily="2" charset="-122"/>
                </a:rPr>
                <a:t>0    0    0   6    0    0</a:t>
              </a:r>
            </a:p>
            <a:p>
              <a:pPr algn="just">
                <a:lnSpc>
                  <a:spcPct val="110000"/>
                </a:lnSpc>
              </a:pPr>
              <a:r>
                <a:rPr lang="en-US" altLang="zh-CN" sz="2400" b="1">
                  <a:ea typeface="宋体" pitchFamily="2" charset="-122"/>
                </a:rPr>
                <a:t> </a:t>
              </a:r>
              <a:r>
                <a:rPr lang="en-US" altLang="zh-CN" sz="2800" b="1">
                  <a:ea typeface="宋体" pitchFamily="2" charset="-122"/>
                </a:rPr>
                <a:t>0    0    0   0    0    0  </a:t>
              </a:r>
            </a:p>
            <a:p>
              <a:pPr algn="just">
                <a:lnSpc>
                  <a:spcPct val="110000"/>
                </a:lnSpc>
              </a:pPr>
              <a:r>
                <a:rPr lang="en-US" altLang="zh-CN" sz="2800" b="1">
                  <a:ea typeface="宋体" pitchFamily="2" charset="-122"/>
                </a:rPr>
                <a:t> 9  </a:t>
              </a:r>
              <a:r>
                <a:rPr lang="en-US" altLang="zh-CN" sz="2400" b="1">
                  <a:ea typeface="宋体" pitchFamily="2" charset="-122"/>
                </a:rPr>
                <a:t>  </a:t>
              </a:r>
              <a:r>
                <a:rPr lang="en-US" altLang="zh-CN" sz="2800" b="1">
                  <a:ea typeface="宋体" pitchFamily="2" charset="-122"/>
                </a:rPr>
                <a:t>0    0   0    0    0</a:t>
              </a:r>
            </a:p>
          </p:txBody>
        </p:sp>
        <p:sp>
          <p:nvSpPr>
            <p:cNvPr id="63500" name="AutoShape 19"/>
            <p:cNvSpPr>
              <a:spLocks/>
            </p:cNvSpPr>
            <p:nvPr/>
          </p:nvSpPr>
          <p:spPr bwMode="auto">
            <a:xfrm>
              <a:off x="1511" y="1213"/>
              <a:ext cx="106" cy="1487"/>
            </a:xfrm>
            <a:prstGeom prst="leftBracket">
              <a:avLst>
                <a:gd name="adj" fmla="val 116903"/>
              </a:avLst>
            </a:pr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3501" name="AutoShape 20"/>
            <p:cNvSpPr>
              <a:spLocks/>
            </p:cNvSpPr>
            <p:nvPr/>
          </p:nvSpPr>
          <p:spPr bwMode="auto">
            <a:xfrm>
              <a:off x="3497" y="1222"/>
              <a:ext cx="121" cy="1487"/>
            </a:xfrm>
            <a:prstGeom prst="rightBracket">
              <a:avLst>
                <a:gd name="adj" fmla="val 102410"/>
              </a:avLst>
            </a:prstGeom>
            <a:noFill/>
            <a:ln w="254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63502" name="Text Box 21"/>
            <p:cNvSpPr txBox="1">
              <a:spLocks noChangeArrowheads="1"/>
            </p:cNvSpPr>
            <p:nvPr/>
          </p:nvSpPr>
          <p:spPr bwMode="auto">
            <a:xfrm>
              <a:off x="1116" y="1821"/>
              <a:ext cx="344"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800" b="1" i="1">
                  <a:ea typeface="宋体" pitchFamily="2" charset="-122"/>
                </a:rPr>
                <a:t>A</a:t>
              </a:r>
              <a:r>
                <a:rPr lang="en-US" altLang="zh-CN" sz="2800" b="1">
                  <a:ea typeface="宋体" pitchFamily="2" charset="-122"/>
                </a:rPr>
                <a:t>=</a:t>
              </a:r>
            </a:p>
          </p:txBody>
        </p:sp>
      </p:grpSp>
      <p:grpSp>
        <p:nvGrpSpPr>
          <p:cNvPr id="63493" name="Group 22"/>
          <p:cNvGrpSpPr>
            <a:grpSpLocks/>
          </p:cNvGrpSpPr>
          <p:nvPr/>
        </p:nvGrpSpPr>
        <p:grpSpPr bwMode="auto">
          <a:xfrm>
            <a:off x="250825" y="4724400"/>
            <a:ext cx="8569325" cy="2198688"/>
            <a:chOff x="158" y="2468"/>
            <a:chExt cx="5398" cy="1385"/>
          </a:xfrm>
        </p:grpSpPr>
        <p:sp>
          <p:nvSpPr>
            <p:cNvPr id="63494" name="Rectangle 23"/>
            <p:cNvSpPr>
              <a:spLocks noChangeArrowheads="1"/>
            </p:cNvSpPr>
            <p:nvPr/>
          </p:nvSpPr>
          <p:spPr bwMode="auto">
            <a:xfrm>
              <a:off x="340" y="2468"/>
              <a:ext cx="45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ea typeface="楷体_GB2312" pitchFamily="49" charset="-122"/>
                </a:rPr>
                <a:t>精确点，设在的矩阵</a:t>
              </a:r>
              <a:r>
                <a:rPr kumimoji="1" lang="en-US" altLang="zh-CN" sz="2800">
                  <a:ea typeface="楷体_GB2312" pitchFamily="49" charset="-122"/>
                </a:rPr>
                <a:t>A</a:t>
              </a:r>
              <a:r>
                <a:rPr kumimoji="1" lang="zh-CN" altLang="en-US" sz="2800">
                  <a:ea typeface="楷体_GB2312" pitchFamily="49" charset="-122"/>
                </a:rPr>
                <a:t>中，有</a:t>
              </a:r>
              <a:r>
                <a:rPr kumimoji="1" lang="en-US" altLang="zh-CN" sz="2800">
                  <a:ea typeface="楷体_GB2312" pitchFamily="49" charset="-122"/>
                </a:rPr>
                <a:t>t</a:t>
              </a:r>
              <a:r>
                <a:rPr kumimoji="1" lang="zh-CN" altLang="en-US" sz="2800">
                  <a:ea typeface="楷体_GB2312" pitchFamily="49" charset="-122"/>
                </a:rPr>
                <a:t>个非零元素。令</a:t>
              </a:r>
            </a:p>
          </p:txBody>
        </p:sp>
        <p:sp>
          <p:nvSpPr>
            <p:cNvPr id="63495" name="Rectangle 24"/>
            <p:cNvSpPr>
              <a:spLocks noChangeArrowheads="1"/>
            </p:cNvSpPr>
            <p:nvPr/>
          </p:nvSpPr>
          <p:spPr bwMode="auto">
            <a:xfrm>
              <a:off x="158" y="3257"/>
              <a:ext cx="539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楷体_GB2312" pitchFamily="49" charset="-122"/>
                </a:rPr>
                <a:t>称   为矩阵的稀疏因子。通常认为              时称之为稀疏矩阵。</a:t>
              </a:r>
            </a:p>
          </p:txBody>
        </p:sp>
        <p:graphicFrame>
          <p:nvGraphicFramePr>
            <p:cNvPr id="63496" name="Object 25"/>
            <p:cNvGraphicFramePr>
              <a:graphicFrameLocks noChangeAspect="1"/>
            </p:cNvGraphicFramePr>
            <p:nvPr/>
          </p:nvGraphicFramePr>
          <p:xfrm>
            <a:off x="1973" y="2740"/>
            <a:ext cx="876" cy="554"/>
          </p:xfrm>
          <a:graphic>
            <a:graphicData uri="http://schemas.openxmlformats.org/presentationml/2006/ole">
              <mc:AlternateContent xmlns:mc="http://schemas.openxmlformats.org/markup-compatibility/2006">
                <mc:Choice xmlns:v="urn:schemas-microsoft-com:vml" Requires="v">
                  <p:oleObj spid="_x0000_s63530" name="公式" r:id="rId3" imgW="622030" imgH="393529" progId="Equation.3">
                    <p:embed/>
                  </p:oleObj>
                </mc:Choice>
                <mc:Fallback>
                  <p:oleObj name="公式" r:id="rId3" imgW="622030" imgH="393529"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2740"/>
                          <a:ext cx="876" cy="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7" name="Object 26"/>
            <p:cNvGraphicFramePr>
              <a:graphicFrameLocks noChangeAspect="1"/>
            </p:cNvGraphicFramePr>
            <p:nvPr/>
          </p:nvGraphicFramePr>
          <p:xfrm>
            <a:off x="455" y="3326"/>
            <a:ext cx="178" cy="227"/>
          </p:xfrm>
          <a:graphic>
            <a:graphicData uri="http://schemas.openxmlformats.org/presentationml/2006/ole">
              <mc:AlternateContent xmlns:mc="http://schemas.openxmlformats.org/markup-compatibility/2006">
                <mc:Choice xmlns:v="urn:schemas-microsoft-com:vml" Requires="v">
                  <p:oleObj spid="_x0000_s63531" name="公式" r:id="rId5" imgW="139579" imgH="177646" progId="Equation.3">
                    <p:embed/>
                  </p:oleObj>
                </mc:Choice>
                <mc:Fallback>
                  <p:oleObj name="公式" r:id="rId5" imgW="139579" imgH="177646"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 y="3326"/>
                          <a:ext cx="178"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8" name="Object 27"/>
            <p:cNvGraphicFramePr>
              <a:graphicFrameLocks noChangeAspect="1"/>
            </p:cNvGraphicFramePr>
            <p:nvPr/>
          </p:nvGraphicFramePr>
          <p:xfrm>
            <a:off x="3513" y="3302"/>
            <a:ext cx="771" cy="251"/>
          </p:xfrm>
          <a:graphic>
            <a:graphicData uri="http://schemas.openxmlformats.org/presentationml/2006/ole">
              <mc:AlternateContent xmlns:mc="http://schemas.openxmlformats.org/markup-compatibility/2006">
                <mc:Choice xmlns:v="urn:schemas-microsoft-com:vml" Requires="v">
                  <p:oleObj spid="_x0000_s63532" name="公式" r:id="rId7" imgW="545626" imgH="177646" progId="Equation.3">
                    <p:embed/>
                  </p:oleObj>
                </mc:Choice>
                <mc:Fallback>
                  <p:oleObj name="公式" r:id="rId7" imgW="545626" imgH="177646"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3" y="3302"/>
                          <a:ext cx="77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a:xfrm>
            <a:off x="323850" y="115888"/>
            <a:ext cx="4573588" cy="693737"/>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r>
              <a:rPr lang="zh-CN" altLang="en-US" sz="3200" smtClean="0">
                <a:solidFill>
                  <a:srgbClr val="333399"/>
                </a:solidFill>
              </a:rPr>
              <a:t>二维数组  </a:t>
            </a:r>
            <a:r>
              <a:rPr lang="en-US" altLang="zh-CN" sz="3200" smtClean="0">
                <a:solidFill>
                  <a:srgbClr val="333399"/>
                </a:solidFill>
                <a:sym typeface="Wingdings" pitchFamily="2" charset="2"/>
              </a:rPr>
              <a:t>a[m][n]</a:t>
            </a:r>
          </a:p>
        </p:txBody>
      </p:sp>
      <p:sp>
        <p:nvSpPr>
          <p:cNvPr id="20483" name="Rectangle 9"/>
          <p:cNvSpPr>
            <a:spLocks noGrp="1" noChangeArrowheads="1"/>
          </p:cNvSpPr>
          <p:nvPr>
            <p:ph type="body" idx="1"/>
          </p:nvPr>
        </p:nvSpPr>
        <p:spPr>
          <a:xfrm>
            <a:off x="900113" y="981075"/>
            <a:ext cx="2735262" cy="576263"/>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itchFamily="2" charset="2"/>
              <a:buNone/>
            </a:pPr>
            <a:r>
              <a:rPr lang="zh-CN" altLang="en-US" smtClean="0">
                <a:solidFill>
                  <a:srgbClr val="000000"/>
                </a:solidFill>
                <a:sym typeface="Wingdings" pitchFamily="2" charset="2"/>
              </a:rPr>
              <a:t>表示一个矩阵</a:t>
            </a:r>
          </a:p>
        </p:txBody>
      </p:sp>
      <p:graphicFrame>
        <p:nvGraphicFramePr>
          <p:cNvPr id="20484" name="Object 52"/>
          <p:cNvGraphicFramePr>
            <a:graphicFrameLocks noChangeAspect="1"/>
          </p:cNvGraphicFramePr>
          <p:nvPr/>
        </p:nvGraphicFramePr>
        <p:xfrm>
          <a:off x="3708400" y="908050"/>
          <a:ext cx="4608513" cy="1924050"/>
        </p:xfrm>
        <a:graphic>
          <a:graphicData uri="http://schemas.openxmlformats.org/presentationml/2006/ole">
            <mc:AlternateContent xmlns:mc="http://schemas.openxmlformats.org/markup-compatibility/2006">
              <mc:Choice xmlns:v="urn:schemas-microsoft-com:vml" Requires="v">
                <p:oleObj spid="_x0000_s20517" name="公式" r:id="rId3" imgW="1765300" imgH="736600" progId="Equation.3">
                  <p:embed/>
                </p:oleObj>
              </mc:Choice>
              <mc:Fallback>
                <p:oleObj name="公式" r:id="rId3" imgW="1765300" imgH="736600" progId="Equation.3">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908050"/>
                        <a:ext cx="4608513"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33" name="Object 53"/>
          <p:cNvGraphicFramePr>
            <a:graphicFrameLocks noChangeAspect="1"/>
          </p:cNvGraphicFramePr>
          <p:nvPr/>
        </p:nvGraphicFramePr>
        <p:xfrm>
          <a:off x="1042988" y="3141663"/>
          <a:ext cx="5689600" cy="2159000"/>
        </p:xfrm>
        <a:graphic>
          <a:graphicData uri="http://schemas.openxmlformats.org/presentationml/2006/ole">
            <mc:AlternateContent xmlns:mc="http://schemas.openxmlformats.org/markup-compatibility/2006">
              <mc:Choice xmlns:v="urn:schemas-microsoft-com:vml" Requires="v">
                <p:oleObj spid="_x0000_s20518" name="公式" r:id="rId5" imgW="1854200" imgH="762000" progId="Equation.3">
                  <p:embed/>
                </p:oleObj>
              </mc:Choice>
              <mc:Fallback>
                <p:oleObj name="公式" r:id="rId5" imgW="1854200" imgH="762000"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141663"/>
                        <a:ext cx="5689600"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34" name="Object 54"/>
          <p:cNvGraphicFramePr>
            <a:graphicFrameLocks noChangeAspect="1"/>
          </p:cNvGraphicFramePr>
          <p:nvPr/>
        </p:nvGraphicFramePr>
        <p:xfrm>
          <a:off x="466725" y="5734050"/>
          <a:ext cx="7921625" cy="635000"/>
        </p:xfrm>
        <a:graphic>
          <a:graphicData uri="http://schemas.openxmlformats.org/presentationml/2006/ole">
            <mc:AlternateContent xmlns:mc="http://schemas.openxmlformats.org/markup-compatibility/2006">
              <mc:Choice xmlns:v="urn:schemas-microsoft-com:vml" Requires="v">
                <p:oleObj spid="_x0000_s20519" name="公式" r:id="rId7" imgW="3009900" imgH="241300" progId="Equation.3">
                  <p:embed/>
                </p:oleObj>
              </mc:Choice>
              <mc:Fallback>
                <p:oleObj name="公式" r:id="rId7" imgW="3009900" imgH="241300"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25" y="5734050"/>
                        <a:ext cx="79216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535" name="Line 55"/>
          <p:cNvSpPr>
            <a:spLocks noChangeShapeType="1"/>
          </p:cNvSpPr>
          <p:nvPr/>
        </p:nvSpPr>
        <p:spPr bwMode="auto">
          <a:xfrm>
            <a:off x="755650" y="6308725"/>
            <a:ext cx="194468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36" name="Line 56"/>
          <p:cNvSpPr>
            <a:spLocks noChangeShapeType="1"/>
          </p:cNvSpPr>
          <p:nvPr/>
        </p:nvSpPr>
        <p:spPr bwMode="auto">
          <a:xfrm>
            <a:off x="2987675" y="6308725"/>
            <a:ext cx="194468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37" name="Line 57"/>
          <p:cNvSpPr>
            <a:spLocks noChangeShapeType="1"/>
          </p:cNvSpPr>
          <p:nvPr/>
        </p:nvSpPr>
        <p:spPr bwMode="auto">
          <a:xfrm>
            <a:off x="5724525" y="6308725"/>
            <a:ext cx="237648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85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8535"/>
                                        </p:tgtEl>
                                        <p:attrNameLst>
                                          <p:attrName>style.visibility</p:attrName>
                                        </p:attrNameLst>
                                      </p:cBhvr>
                                      <p:to>
                                        <p:strVal val="visible"/>
                                      </p:to>
                                    </p:set>
                                    <p:animEffect transition="in" filter="wipe(left)">
                                      <p:cBhvr>
                                        <p:cTn id="15" dur="500"/>
                                        <p:tgtEl>
                                          <p:spTgt spid="14853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8536"/>
                                        </p:tgtEl>
                                        <p:attrNameLst>
                                          <p:attrName>style.visibility</p:attrName>
                                        </p:attrNameLst>
                                      </p:cBhvr>
                                      <p:to>
                                        <p:strVal val="visible"/>
                                      </p:to>
                                    </p:set>
                                    <p:animEffect transition="in" filter="wipe(left)">
                                      <p:cBhvr>
                                        <p:cTn id="18" dur="500"/>
                                        <p:tgtEl>
                                          <p:spTgt spid="14853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8537"/>
                                        </p:tgtEl>
                                        <p:attrNameLst>
                                          <p:attrName>style.visibility</p:attrName>
                                        </p:attrNameLst>
                                      </p:cBhvr>
                                      <p:to>
                                        <p:strVal val="visible"/>
                                      </p:to>
                                    </p:set>
                                    <p:animEffect transition="in" filter="wipe(left)">
                                      <p:cBhvr>
                                        <p:cTn id="21" dur="500"/>
                                        <p:tgtEl>
                                          <p:spTgt spid="148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35" grpId="0" animBg="1"/>
      <p:bldP spid="148536" grpId="0" animBg="1"/>
      <p:bldP spid="148537"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179388" y="188913"/>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a:ea typeface="楷体_GB2312" pitchFamily="49" charset="-122"/>
              </a:rPr>
              <a:t>    </a:t>
            </a:r>
            <a:r>
              <a:rPr kumimoji="1" lang="zh-CN" altLang="en-US" sz="2800">
                <a:ea typeface="楷体_GB2312" pitchFamily="49" charset="-122"/>
              </a:rPr>
              <a:t>若以常规方法，即以二维数组表示高阶的稀疏矩阵时，会产生的问题</a:t>
            </a:r>
            <a:r>
              <a:rPr kumimoji="1" lang="en-US" altLang="zh-CN" sz="2800">
                <a:ea typeface="楷体_GB2312" pitchFamily="49" charset="-122"/>
              </a:rPr>
              <a:t>:</a:t>
            </a:r>
          </a:p>
        </p:txBody>
      </p:sp>
      <p:sp>
        <p:nvSpPr>
          <p:cNvPr id="268293" name="Text Box 5"/>
          <p:cNvSpPr txBox="1">
            <a:spLocks noChangeArrowheads="1"/>
          </p:cNvSpPr>
          <p:nvPr/>
        </p:nvSpPr>
        <p:spPr bwMode="auto">
          <a:xfrm>
            <a:off x="466725" y="1125538"/>
            <a:ext cx="4313238"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50000"/>
              </a:lnSpc>
            </a:pPr>
            <a:r>
              <a:rPr kumimoji="1" lang="en-US" altLang="zh-CN" sz="2800">
                <a:ea typeface="楷体_GB2312" pitchFamily="49" charset="-122"/>
              </a:rPr>
              <a:t>1)  </a:t>
            </a:r>
            <a:r>
              <a:rPr kumimoji="1" lang="zh-CN" altLang="en-US" sz="2800">
                <a:ea typeface="楷体_GB2312" pitchFamily="49" charset="-122"/>
              </a:rPr>
              <a:t>零值元素占了很大空间</a:t>
            </a:r>
            <a:r>
              <a:rPr kumimoji="1" lang="en-US" altLang="zh-CN" sz="2800">
                <a:ea typeface="楷体_GB2312" pitchFamily="49" charset="-122"/>
              </a:rPr>
              <a:t>;</a:t>
            </a:r>
          </a:p>
        </p:txBody>
      </p:sp>
      <p:sp>
        <p:nvSpPr>
          <p:cNvPr id="268294" name="Text Box 6"/>
          <p:cNvSpPr txBox="1">
            <a:spLocks noChangeArrowheads="1"/>
          </p:cNvSpPr>
          <p:nvPr/>
        </p:nvSpPr>
        <p:spPr bwMode="auto">
          <a:xfrm>
            <a:off x="466725" y="1884363"/>
            <a:ext cx="76327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5000"/>
              </a:lnSpc>
            </a:pPr>
            <a:r>
              <a:rPr kumimoji="1" lang="en-US" altLang="zh-CN" sz="2800">
                <a:ea typeface="楷体_GB2312" pitchFamily="49" charset="-122"/>
              </a:rPr>
              <a:t>2)  </a:t>
            </a:r>
            <a:r>
              <a:rPr kumimoji="1" lang="zh-CN" altLang="en-US" sz="2800">
                <a:ea typeface="楷体_GB2312" pitchFamily="49" charset="-122"/>
              </a:rPr>
              <a:t>计算中进行了很多和零值的运算，遇除法，还需判别除数是否为零。</a:t>
            </a:r>
          </a:p>
        </p:txBody>
      </p:sp>
      <p:sp>
        <p:nvSpPr>
          <p:cNvPr id="268309" name="Text Box 21"/>
          <p:cNvSpPr txBox="1">
            <a:spLocks noChangeArrowheads="1"/>
          </p:cNvSpPr>
          <p:nvPr/>
        </p:nvSpPr>
        <p:spPr bwMode="auto">
          <a:xfrm>
            <a:off x="466725" y="3835400"/>
            <a:ext cx="4935538"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50000"/>
              </a:lnSpc>
            </a:pPr>
            <a:r>
              <a:rPr kumimoji="1" lang="en-US" altLang="zh-CN" sz="2800">
                <a:ea typeface="楷体_GB2312" pitchFamily="49" charset="-122"/>
              </a:rPr>
              <a:t>1) </a:t>
            </a:r>
            <a:r>
              <a:rPr kumimoji="1" lang="zh-CN" altLang="en-US" sz="2800">
                <a:ea typeface="楷体_GB2312" pitchFamily="49" charset="-122"/>
              </a:rPr>
              <a:t>尽可能少存或不存零值元素</a:t>
            </a:r>
            <a:r>
              <a:rPr kumimoji="1" lang="en-US" altLang="zh-CN" sz="2800">
                <a:ea typeface="楷体_GB2312" pitchFamily="49" charset="-122"/>
              </a:rPr>
              <a:t>;</a:t>
            </a:r>
          </a:p>
        </p:txBody>
      </p:sp>
      <p:sp>
        <p:nvSpPr>
          <p:cNvPr id="268310" name="Text Box 22"/>
          <p:cNvSpPr txBox="1">
            <a:spLocks noChangeArrowheads="1"/>
          </p:cNvSpPr>
          <p:nvPr/>
        </p:nvSpPr>
        <p:spPr bwMode="auto">
          <a:xfrm>
            <a:off x="107950" y="3141663"/>
            <a:ext cx="27717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50000"/>
              </a:lnSpc>
            </a:pPr>
            <a:r>
              <a:rPr kumimoji="1" lang="zh-CN" altLang="en-US" sz="2800">
                <a:ea typeface="楷体_GB2312" pitchFamily="49" charset="-122"/>
              </a:rPr>
              <a:t>解决问题的原则</a:t>
            </a:r>
            <a:r>
              <a:rPr kumimoji="1" lang="en-US" altLang="zh-CN" sz="2800">
                <a:ea typeface="楷体_GB2312" pitchFamily="49" charset="-122"/>
              </a:rPr>
              <a:t>:</a:t>
            </a:r>
          </a:p>
        </p:txBody>
      </p:sp>
      <p:sp>
        <p:nvSpPr>
          <p:cNvPr id="268311" name="Text Box 23"/>
          <p:cNvSpPr txBox="1">
            <a:spLocks noChangeArrowheads="1"/>
          </p:cNvSpPr>
          <p:nvPr/>
        </p:nvSpPr>
        <p:spPr bwMode="auto">
          <a:xfrm>
            <a:off x="466725" y="4435475"/>
            <a:ext cx="5646738"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50000"/>
              </a:lnSpc>
            </a:pPr>
            <a:r>
              <a:rPr kumimoji="1" lang="en-US" altLang="zh-CN" sz="2800">
                <a:ea typeface="楷体_GB2312" pitchFamily="49" charset="-122"/>
              </a:rPr>
              <a:t>2) </a:t>
            </a:r>
            <a:r>
              <a:rPr kumimoji="1" lang="zh-CN" altLang="en-US" sz="2800">
                <a:ea typeface="楷体_GB2312" pitchFamily="49" charset="-122"/>
              </a:rPr>
              <a:t>尽可能减少没有实际意义的运算</a:t>
            </a:r>
            <a:r>
              <a:rPr kumimoji="1" lang="en-US" altLang="zh-CN" sz="2800">
                <a:ea typeface="楷体_GB2312" pitchFamily="49" charset="-122"/>
              </a:rPr>
              <a:t>;</a:t>
            </a:r>
          </a:p>
        </p:txBody>
      </p:sp>
      <p:sp>
        <p:nvSpPr>
          <p:cNvPr id="268312" name="Text Box 24"/>
          <p:cNvSpPr txBox="1">
            <a:spLocks noChangeArrowheads="1"/>
          </p:cNvSpPr>
          <p:nvPr/>
        </p:nvSpPr>
        <p:spPr bwMode="auto">
          <a:xfrm>
            <a:off x="466725" y="5167313"/>
            <a:ext cx="823595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0000"/>
              </a:lnSpc>
            </a:pPr>
            <a:r>
              <a:rPr kumimoji="1" lang="en-US" altLang="zh-CN" sz="2800">
                <a:ea typeface="楷体_GB2312" pitchFamily="49" charset="-122"/>
              </a:rPr>
              <a:t>3) </a:t>
            </a:r>
            <a:r>
              <a:rPr kumimoji="1" lang="zh-CN" altLang="en-US" sz="2800">
                <a:ea typeface="楷体_GB2312" pitchFamily="49" charset="-122"/>
              </a:rPr>
              <a:t>操作方便，即</a:t>
            </a:r>
            <a:r>
              <a:rPr kumimoji="1" lang="en-US" altLang="zh-CN" sz="2800">
                <a:ea typeface="楷体_GB2312" pitchFamily="49" charset="-122"/>
              </a:rPr>
              <a:t>: </a:t>
            </a:r>
            <a:r>
              <a:rPr kumimoji="1" lang="zh-CN" altLang="en-US" sz="2800">
                <a:ea typeface="楷体_GB2312" pitchFamily="49" charset="-122"/>
              </a:rPr>
              <a:t>能尽可能快地找到与下标值</a:t>
            </a:r>
            <a:r>
              <a:rPr kumimoji="1" lang="en-US" altLang="zh-CN" sz="2800">
                <a:ea typeface="楷体_GB2312" pitchFamily="49" charset="-122"/>
              </a:rPr>
              <a:t>(i,j) </a:t>
            </a:r>
            <a:r>
              <a:rPr kumimoji="1" lang="zh-CN" altLang="en-US" sz="2800">
                <a:ea typeface="楷体_GB2312" pitchFamily="49" charset="-122"/>
              </a:rPr>
              <a:t>对应的元素</a:t>
            </a:r>
            <a:r>
              <a:rPr kumimoji="1" lang="en-US" altLang="zh-CN" sz="2800">
                <a:ea typeface="楷体_GB2312" pitchFamily="49" charset="-122"/>
              </a:rPr>
              <a:t>; </a:t>
            </a:r>
            <a:r>
              <a:rPr kumimoji="1" lang="zh-CN" altLang="en-US" sz="2800">
                <a:ea typeface="楷体_GB2312" pitchFamily="49" charset="-122"/>
              </a:rPr>
              <a:t>能尽可能快地找到同一行或同一列的非零值元</a:t>
            </a:r>
            <a:r>
              <a:rPr kumimoji="1" lang="en-US" altLang="zh-CN" sz="2800">
                <a:ea typeface="楷体_GB2312" pitchFamily="49" charset="-122"/>
              </a:rPr>
              <a:t>;</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Effect transition="in" filter="slide(fromLeft)">
                                      <p:cBhvr>
                                        <p:cTn id="7" dur="500"/>
                                        <p:tgtEl>
                                          <p:spTgt spid="268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8294"/>
                                        </p:tgtEl>
                                        <p:attrNameLst>
                                          <p:attrName>style.visibility</p:attrName>
                                        </p:attrNameLst>
                                      </p:cBhvr>
                                      <p:to>
                                        <p:strVal val="visible"/>
                                      </p:to>
                                    </p:set>
                                    <p:animEffect transition="in" filter="slide(fromLeft)">
                                      <p:cBhvr>
                                        <p:cTn id="12" dur="500"/>
                                        <p:tgtEl>
                                          <p:spTgt spid="268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8310"/>
                                        </p:tgtEl>
                                        <p:attrNameLst>
                                          <p:attrName>style.visibility</p:attrName>
                                        </p:attrNameLst>
                                      </p:cBhvr>
                                      <p:to>
                                        <p:strVal val="visible"/>
                                      </p:to>
                                    </p:set>
                                    <p:animEffect transition="in" filter="blinds(horizontal)">
                                      <p:cBhvr>
                                        <p:cTn id="17" dur="500"/>
                                        <p:tgtEl>
                                          <p:spTgt spid="268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68309"/>
                                        </p:tgtEl>
                                        <p:attrNameLst>
                                          <p:attrName>style.visibility</p:attrName>
                                        </p:attrNameLst>
                                      </p:cBhvr>
                                      <p:to>
                                        <p:strVal val="visible"/>
                                      </p:to>
                                    </p:set>
                                    <p:animEffect transition="in" filter="strips(downRight)">
                                      <p:cBhvr>
                                        <p:cTn id="22" dur="500"/>
                                        <p:tgtEl>
                                          <p:spTgt spid="268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68311"/>
                                        </p:tgtEl>
                                        <p:attrNameLst>
                                          <p:attrName>style.visibility</p:attrName>
                                        </p:attrNameLst>
                                      </p:cBhvr>
                                      <p:to>
                                        <p:strVal val="visible"/>
                                      </p:to>
                                    </p:set>
                                    <p:animEffect transition="in" filter="strips(downRight)">
                                      <p:cBhvr>
                                        <p:cTn id="27" dur="500"/>
                                        <p:tgtEl>
                                          <p:spTgt spid="2683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68312"/>
                                        </p:tgtEl>
                                        <p:attrNameLst>
                                          <p:attrName>style.visibility</p:attrName>
                                        </p:attrNameLst>
                                      </p:cBhvr>
                                      <p:to>
                                        <p:strVal val="visible"/>
                                      </p:to>
                                    </p:set>
                                    <p:animEffect transition="in" filter="strips(downRight)">
                                      <p:cBhvr>
                                        <p:cTn id="32" dur="500"/>
                                        <p:tgtEl>
                                          <p:spTgt spid="268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P spid="268294" grpId="0" autoUpdateAnimBg="0"/>
      <p:bldP spid="268309" grpId="0" autoUpdateAnimBg="0"/>
      <p:bldP spid="268310" grpId="0"/>
      <p:bldP spid="268311" grpId="0" autoUpdateAnimBg="0"/>
      <p:bldP spid="26831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250825" y="188913"/>
            <a:ext cx="84978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ea typeface="楷体_GB2312" pitchFamily="49" charset="-122"/>
              </a:rPr>
              <a:t>在存储稀疏矩阵时，为了节省存储单元，很自然地想到使用压缩存储方法，只存储非零元素。</a:t>
            </a:r>
          </a:p>
        </p:txBody>
      </p:sp>
      <p:sp>
        <p:nvSpPr>
          <p:cNvPr id="65539" name="Rectangle 9"/>
          <p:cNvSpPr>
            <a:spLocks noGrp="1" noChangeArrowheads="1"/>
          </p:cNvSpPr>
          <p:nvPr>
            <p:ph type="body" idx="1"/>
          </p:nvPr>
        </p:nvSpPr>
        <p:spPr>
          <a:xfrm>
            <a:off x="304800" y="838200"/>
            <a:ext cx="8610600" cy="5334000"/>
          </a:xfrm>
          <a:noFill/>
        </p:spPr>
        <p:txBody>
          <a:bodyPr/>
          <a:lstStyle/>
          <a:p>
            <a:pPr eaLnBrk="1" hangingPunct="1"/>
            <a:endParaRPr lang="en-US" altLang="zh-CN" smtClean="0"/>
          </a:p>
          <a:p>
            <a:pPr eaLnBrk="1" hangingPunct="1"/>
            <a:endParaRPr lang="en-US" altLang="zh-CN" smtClean="0"/>
          </a:p>
          <a:p>
            <a:pPr eaLnBrk="1" hangingPunct="1"/>
            <a:endParaRPr lang="en-US" altLang="zh-CN" smtClean="0"/>
          </a:p>
        </p:txBody>
      </p:sp>
      <p:sp>
        <p:nvSpPr>
          <p:cNvPr id="65540" name="Rectangle 10"/>
          <p:cNvSpPr>
            <a:spLocks noChangeArrowheads="1"/>
          </p:cNvSpPr>
          <p:nvPr/>
        </p:nvSpPr>
        <p:spPr bwMode="auto">
          <a:xfrm>
            <a:off x="322263" y="5445125"/>
            <a:ext cx="81375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ea typeface="楷体_GB2312" pitchFamily="49" charset="-122"/>
              </a:rPr>
              <a:t>3</a:t>
            </a:r>
            <a:r>
              <a:rPr kumimoji="1" lang="zh-CN" altLang="en-US" sz="2800">
                <a:ea typeface="楷体_GB2312" pitchFamily="49" charset="-122"/>
              </a:rPr>
              <a:t>）并且非零元在三元组线性表中是</a:t>
            </a:r>
            <a:r>
              <a:rPr kumimoji="1" lang="en-US" altLang="zh-CN" sz="2800">
                <a:ea typeface="楷体_GB2312" pitchFamily="49" charset="-122"/>
              </a:rPr>
              <a:t>"</a:t>
            </a:r>
            <a:r>
              <a:rPr kumimoji="1" lang="zh-CN" altLang="en-US" sz="2800">
                <a:ea typeface="楷体_GB2312" pitchFamily="49" charset="-122"/>
              </a:rPr>
              <a:t>以行为主</a:t>
            </a:r>
            <a:r>
              <a:rPr kumimoji="1" lang="en-US" altLang="zh-CN" sz="2800">
                <a:ea typeface="楷体_GB2312" pitchFamily="49" charset="-122"/>
              </a:rPr>
              <a:t>"</a:t>
            </a:r>
            <a:r>
              <a:rPr kumimoji="1" lang="zh-CN" altLang="en-US" sz="2800">
                <a:ea typeface="楷体_GB2312" pitchFamily="49" charset="-122"/>
              </a:rPr>
              <a:t>有序排列的。</a:t>
            </a:r>
          </a:p>
        </p:txBody>
      </p:sp>
      <p:sp>
        <p:nvSpPr>
          <p:cNvPr id="65541" name="Rectangle 11"/>
          <p:cNvSpPr>
            <a:spLocks noChangeArrowheads="1"/>
          </p:cNvSpPr>
          <p:nvPr/>
        </p:nvSpPr>
        <p:spPr bwMode="auto">
          <a:xfrm>
            <a:off x="298450" y="4221163"/>
            <a:ext cx="85947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ea typeface="楷体_GB2312" pitchFamily="49" charset="-122"/>
              </a:rPr>
              <a:t>2</a:t>
            </a:r>
            <a:r>
              <a:rPr kumimoji="1" lang="zh-CN" altLang="en-US" sz="2800">
                <a:ea typeface="楷体_GB2312" pitchFamily="49" charset="-122"/>
              </a:rPr>
              <a:t>）其中每一个非零元素所在的行号、列号和值组成一个三元组</a:t>
            </a:r>
            <a:r>
              <a:rPr kumimoji="1" lang="en-US" altLang="zh-CN" sz="2800">
                <a:ea typeface="楷体_GB2312" pitchFamily="49" charset="-122"/>
              </a:rPr>
              <a:t>(i</a:t>
            </a:r>
            <a:r>
              <a:rPr kumimoji="1" lang="zh-CN" altLang="en-US" sz="2800">
                <a:ea typeface="楷体_GB2312" pitchFamily="49" charset="-122"/>
              </a:rPr>
              <a:t>，</a:t>
            </a:r>
            <a:r>
              <a:rPr kumimoji="1" lang="en-US" altLang="zh-CN" sz="2800">
                <a:ea typeface="楷体_GB2312" pitchFamily="49" charset="-122"/>
              </a:rPr>
              <a:t>j</a:t>
            </a:r>
            <a:r>
              <a:rPr kumimoji="1" lang="zh-CN" altLang="en-US" sz="2800">
                <a:ea typeface="楷体_GB2312" pitchFamily="49" charset="-122"/>
              </a:rPr>
              <a:t>，</a:t>
            </a:r>
            <a:r>
              <a:rPr kumimoji="1" lang="en-US" altLang="zh-CN" sz="2800" i="1">
                <a:ea typeface="楷体_GB2312" pitchFamily="49" charset="-122"/>
              </a:rPr>
              <a:t>a</a:t>
            </a:r>
            <a:r>
              <a:rPr kumimoji="1" lang="en-US" altLang="zh-CN" sz="2800" baseline="-25000">
                <a:ea typeface="楷体_GB2312" pitchFamily="49" charset="-122"/>
              </a:rPr>
              <a:t>ij</a:t>
            </a:r>
            <a:r>
              <a:rPr kumimoji="1" lang="en-US" altLang="zh-CN" sz="2800">
                <a:ea typeface="楷体_GB2312" pitchFamily="49" charset="-122"/>
              </a:rPr>
              <a:t>)</a:t>
            </a:r>
            <a:r>
              <a:rPr kumimoji="1" lang="zh-CN" altLang="en-US" sz="2800">
                <a:ea typeface="楷体_GB2312" pitchFamily="49" charset="-122"/>
              </a:rPr>
              <a:t>，并由此三元组惟一确定。</a:t>
            </a:r>
          </a:p>
        </p:txBody>
      </p:sp>
      <p:sp>
        <p:nvSpPr>
          <p:cNvPr id="65542" name="Rectangle 12"/>
          <p:cNvSpPr>
            <a:spLocks noChangeArrowheads="1"/>
          </p:cNvSpPr>
          <p:nvPr/>
        </p:nvSpPr>
        <p:spPr bwMode="auto">
          <a:xfrm>
            <a:off x="288925" y="1484313"/>
            <a:ext cx="860425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ea typeface="楷体_GB2312" pitchFamily="49" charset="-122"/>
              </a:rPr>
              <a:t>1</a:t>
            </a:r>
            <a:r>
              <a:rPr kumimoji="1" lang="zh-CN" altLang="en-US" sz="2800">
                <a:ea typeface="楷体_GB2312" pitchFamily="49" charset="-122"/>
              </a:rPr>
              <a:t>）由于非零元素的分布一般是没有规律的，因此在存储非零元素的同时，还必须存储非零元素所在的行号、列号，才能迅速确定一个非零元素是矩阵中的哪一个元素。稀疏矩阵的压缩存储会失去随机存取功能。</a:t>
            </a:r>
          </a:p>
        </p:txBody>
      </p:sp>
    </p:spTree>
  </p:cSld>
  <p:clrMapOvr>
    <a:masterClrMapping/>
  </p:clrMapOvr>
  <p:transition>
    <p:strips dir="l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323850" y="1952625"/>
            <a:ext cx="84264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a:ea typeface="楷体_GB2312" pitchFamily="49" charset="-122"/>
              </a:rPr>
              <a:t>加上</a:t>
            </a:r>
            <a:r>
              <a:rPr kumimoji="1" lang="en-US" altLang="zh-CN" sz="3200">
                <a:ea typeface="楷体_GB2312" pitchFamily="49" charset="-122"/>
              </a:rPr>
              <a:t>(6,7)</a:t>
            </a:r>
            <a:r>
              <a:rPr kumimoji="1" lang="zh-CN" altLang="en-US" sz="3200">
                <a:ea typeface="楷体_GB2312" pitchFamily="49" charset="-122"/>
              </a:rPr>
              <a:t>这一对行、列值，便可作为矩阵</a:t>
            </a:r>
            <a:r>
              <a:rPr kumimoji="1" lang="en-US" altLang="zh-CN" sz="3200">
                <a:ea typeface="楷体_GB2312" pitchFamily="49" charset="-122"/>
              </a:rPr>
              <a:t>M</a:t>
            </a:r>
            <a:r>
              <a:rPr kumimoji="1" lang="zh-CN" altLang="en-US" sz="3200">
                <a:ea typeface="楷体_GB2312" pitchFamily="49" charset="-122"/>
              </a:rPr>
              <a:t>的另一种描述。</a:t>
            </a:r>
          </a:p>
        </p:txBody>
      </p:sp>
      <p:graphicFrame>
        <p:nvGraphicFramePr>
          <p:cNvPr id="66563" name="Object 5"/>
          <p:cNvGraphicFramePr>
            <a:graphicFrameLocks noChangeAspect="1"/>
          </p:cNvGraphicFramePr>
          <p:nvPr/>
        </p:nvGraphicFramePr>
        <p:xfrm>
          <a:off x="1476375" y="3573463"/>
          <a:ext cx="3887788" cy="2909887"/>
        </p:xfrm>
        <a:graphic>
          <a:graphicData uri="http://schemas.openxmlformats.org/presentationml/2006/ole">
            <mc:AlternateContent xmlns:mc="http://schemas.openxmlformats.org/markup-compatibility/2006">
              <mc:Choice xmlns:v="urn:schemas-microsoft-com:vml" Requires="v">
                <p:oleObj spid="_x0000_s66574" name="公式" r:id="rId3" imgW="2273300" imgH="1371600" progId="Equation.3">
                  <p:embed/>
                </p:oleObj>
              </mc:Choice>
              <mc:Fallback>
                <p:oleObj name="公式" r:id="rId3" imgW="2273300" imgH="1371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573463"/>
                        <a:ext cx="3887788" cy="290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4" name="Rectangle 9"/>
          <p:cNvSpPr>
            <a:spLocks noChangeArrowheads="1"/>
          </p:cNvSpPr>
          <p:nvPr/>
        </p:nvSpPr>
        <p:spPr bwMode="auto">
          <a:xfrm>
            <a:off x="250825" y="44450"/>
            <a:ext cx="86423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a:ea typeface="楷体_GB2312" pitchFamily="49" charset="-122"/>
              </a:rPr>
              <a:t>例如，下列三元组表</a:t>
            </a:r>
          </a:p>
          <a:p>
            <a:pPr>
              <a:lnSpc>
                <a:spcPct val="120000"/>
              </a:lnSpc>
            </a:pPr>
            <a:r>
              <a:rPr kumimoji="1" lang="en-US" altLang="zh-CN" sz="3200">
                <a:ea typeface="楷体_GB2312" pitchFamily="49" charset="-122"/>
              </a:rPr>
              <a:t>((1,2,12),(1,3,9),(3,1,-3),(3,6,14),(4,3,24),(5,2,18),</a:t>
            </a:r>
          </a:p>
          <a:p>
            <a:pPr>
              <a:lnSpc>
                <a:spcPct val="120000"/>
              </a:lnSpc>
            </a:pPr>
            <a:r>
              <a:rPr kumimoji="1" lang="en-US" altLang="zh-CN" sz="3200">
                <a:ea typeface="楷体_GB2312" pitchFamily="49" charset="-122"/>
              </a:rPr>
              <a:t>(6,1,15),(6,4,-7))</a:t>
            </a:r>
          </a:p>
        </p:txBody>
      </p:sp>
    </p:spTree>
  </p:cSld>
  <p:clrMapOvr>
    <a:masterClrMapping/>
  </p:clrMapOvr>
  <p:transition>
    <p:strips dir="l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4"/>
          <p:cNvSpPr>
            <a:spLocks noRot="1" noChangeArrowheads="1"/>
          </p:cNvSpPr>
          <p:nvPr/>
        </p:nvSpPr>
        <p:spPr bwMode="auto">
          <a:xfrm>
            <a:off x="466725" y="620713"/>
            <a:ext cx="806450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a:ea typeface="楷体_GB2312" pitchFamily="49" charset="-122"/>
              </a:rPr>
              <a:t>根据三元组表的不同表示方法可得出稀疏矩阵不同的压缩存储方法。</a:t>
            </a:r>
          </a:p>
        </p:txBody>
      </p:sp>
      <p:graphicFrame>
        <p:nvGraphicFramePr>
          <p:cNvPr id="67587" name="Object 6"/>
          <p:cNvGraphicFramePr>
            <a:graphicFrameLocks noChangeAspect="1"/>
          </p:cNvGraphicFramePr>
          <p:nvPr/>
        </p:nvGraphicFramePr>
        <p:xfrm>
          <a:off x="323850" y="2276475"/>
          <a:ext cx="3887788" cy="2909888"/>
        </p:xfrm>
        <a:graphic>
          <a:graphicData uri="http://schemas.openxmlformats.org/presentationml/2006/ole">
            <mc:AlternateContent xmlns:mc="http://schemas.openxmlformats.org/markup-compatibility/2006">
              <mc:Choice xmlns:v="urn:schemas-microsoft-com:vml" Requires="v">
                <p:oleObj spid="_x0000_s67597" name="公式" r:id="rId3" imgW="2273300" imgH="1371600" progId="Equation.3">
                  <p:embed/>
                </p:oleObj>
              </mc:Choice>
              <mc:Fallback>
                <p:oleObj name="公式" r:id="rId3" imgW="2273300" imgH="1371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76475"/>
                        <a:ext cx="3887788" cy="290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250825" y="188913"/>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solidFill>
                  <a:srgbClr val="990033"/>
                </a:solidFill>
                <a:latin typeface="楷体_GB2312" pitchFamily="49" charset="-122"/>
                <a:ea typeface="楷体_GB2312" pitchFamily="49" charset="-122"/>
              </a:rPr>
              <a:t>稀疏矩阵的压缩存储方法</a:t>
            </a:r>
            <a:r>
              <a:rPr kumimoji="1" lang="en-US" altLang="zh-CN" sz="3200" b="1">
                <a:solidFill>
                  <a:srgbClr val="990033"/>
                </a:solidFill>
                <a:latin typeface="楷体_GB2312" pitchFamily="49" charset="-122"/>
                <a:ea typeface="楷体_GB2312" pitchFamily="49" charset="-122"/>
              </a:rPr>
              <a:t>:</a:t>
            </a:r>
          </a:p>
        </p:txBody>
      </p:sp>
      <p:sp>
        <p:nvSpPr>
          <p:cNvPr id="68611" name="Text Box 1027">
            <a:hlinkClick r:id="" action="ppaction://hlinkshowjump?jump=nextslide"/>
          </p:cNvPr>
          <p:cNvSpPr txBox="1">
            <a:spLocks noChangeArrowheads="1"/>
          </p:cNvSpPr>
          <p:nvPr/>
        </p:nvSpPr>
        <p:spPr bwMode="auto">
          <a:xfrm>
            <a:off x="534988" y="977900"/>
            <a:ext cx="344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solidFill>
                  <a:srgbClr val="0000FF"/>
                </a:solidFill>
                <a:latin typeface="楷体_GB2312" pitchFamily="49" charset="-122"/>
                <a:ea typeface="楷体_GB2312" pitchFamily="49" charset="-122"/>
              </a:rPr>
              <a:t>一、三元组顺序表</a:t>
            </a:r>
          </a:p>
        </p:txBody>
      </p:sp>
      <p:sp>
        <p:nvSpPr>
          <p:cNvPr id="68612" name="Text Box 1028">
            <a:hlinkClick r:id="rId2" action="ppaction://hlinksldjump"/>
          </p:cNvPr>
          <p:cNvSpPr txBox="1">
            <a:spLocks noChangeArrowheads="1"/>
          </p:cNvSpPr>
          <p:nvPr/>
        </p:nvSpPr>
        <p:spPr bwMode="auto">
          <a:xfrm>
            <a:off x="466725" y="1985963"/>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solidFill>
                  <a:srgbClr val="0000FF"/>
                </a:solidFill>
                <a:latin typeface="楷体_GB2312" pitchFamily="49" charset="-122"/>
                <a:ea typeface="楷体_GB2312" pitchFamily="49" charset="-122"/>
              </a:rPr>
              <a:t>二、行逻辑联接的顺序表</a:t>
            </a:r>
          </a:p>
        </p:txBody>
      </p:sp>
      <p:sp>
        <p:nvSpPr>
          <p:cNvPr id="68613" name="Text Box 1029">
            <a:hlinkClick r:id="rId3" action="ppaction://hlinksldjump"/>
          </p:cNvPr>
          <p:cNvSpPr txBox="1">
            <a:spLocks noChangeArrowheads="1"/>
          </p:cNvSpPr>
          <p:nvPr/>
        </p:nvSpPr>
        <p:spPr bwMode="auto">
          <a:xfrm>
            <a:off x="466725" y="2994025"/>
            <a:ext cx="2836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solidFill>
                  <a:srgbClr val="0000FF"/>
                </a:solidFill>
                <a:latin typeface="楷体_GB2312" pitchFamily="49" charset="-122"/>
                <a:ea typeface="楷体_GB2312" pitchFamily="49" charset="-122"/>
              </a:rPr>
              <a:t>三、 十字链表</a:t>
            </a:r>
          </a:p>
        </p:txBody>
      </p:sp>
    </p:spTree>
  </p:cSld>
  <p:clrMapOvr>
    <a:masterClrMapping/>
  </p:clrMapOvr>
  <p:transition>
    <p:strips dir="l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276" name="Text Box 4"/>
          <p:cNvSpPr txBox="1">
            <a:spLocks noChangeArrowheads="1"/>
          </p:cNvSpPr>
          <p:nvPr/>
        </p:nvSpPr>
        <p:spPr bwMode="auto">
          <a:xfrm>
            <a:off x="5508625" y="949325"/>
            <a:ext cx="3317875" cy="228282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#define    MAXSIZE  20</a:t>
            </a:r>
          </a:p>
          <a:p>
            <a:pPr eaLnBrk="1" hangingPunct="1"/>
            <a:r>
              <a:rPr kumimoji="1" lang="en-US" altLang="zh-CN" sz="2400" b="1">
                <a:ea typeface="宋体" pitchFamily="2" charset="-122"/>
              </a:rPr>
              <a:t>typedef   struct  node</a:t>
            </a:r>
          </a:p>
          <a:p>
            <a:pPr eaLnBrk="1" hangingPunct="1"/>
            <a:r>
              <a:rPr kumimoji="1" lang="en-US" altLang="zh-CN" sz="2400" b="1">
                <a:ea typeface="宋体" pitchFamily="2" charset="-122"/>
              </a:rPr>
              <a:t>{   int  i,j;</a:t>
            </a:r>
          </a:p>
          <a:p>
            <a:pPr eaLnBrk="1" hangingPunct="1"/>
            <a:r>
              <a:rPr kumimoji="1" lang="en-US" altLang="zh-CN" sz="2400" b="1">
                <a:ea typeface="宋体" pitchFamily="2" charset="-122"/>
              </a:rPr>
              <a:t>     int v;</a:t>
            </a:r>
          </a:p>
          <a:p>
            <a:pPr eaLnBrk="1" hangingPunct="1"/>
            <a:r>
              <a:rPr kumimoji="1" lang="en-US" altLang="zh-CN" sz="2400" b="1">
                <a:ea typeface="宋体" pitchFamily="2" charset="-122"/>
              </a:rPr>
              <a:t>}JD;</a:t>
            </a:r>
          </a:p>
          <a:p>
            <a:pPr eaLnBrk="1" hangingPunct="1"/>
            <a:r>
              <a:rPr kumimoji="1" lang="en-US" altLang="zh-CN" sz="2400" b="1">
                <a:ea typeface="宋体" pitchFamily="2" charset="-122"/>
              </a:rPr>
              <a:t>JD   A[MAXSIZE+1];</a:t>
            </a:r>
          </a:p>
        </p:txBody>
      </p:sp>
      <p:sp>
        <p:nvSpPr>
          <p:cNvPr id="310277" name="AutoShape 5"/>
          <p:cNvSpPr>
            <a:spLocks noChangeArrowheads="1"/>
          </p:cNvSpPr>
          <p:nvPr/>
        </p:nvSpPr>
        <p:spPr bwMode="auto">
          <a:xfrm>
            <a:off x="4876800" y="5299075"/>
            <a:ext cx="3581400" cy="720725"/>
          </a:xfrm>
          <a:prstGeom prst="wedgeRectCallout">
            <a:avLst>
              <a:gd name="adj1" fmla="val -88074"/>
              <a:gd name="adj2" fmla="val -142787"/>
            </a:avLst>
          </a:prstGeom>
          <a:noFill/>
          <a:ln w="19050">
            <a:solidFill>
              <a:schemeClr val="accent2"/>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r>
              <a:rPr kumimoji="1" lang="zh-CN" altLang="en-US" sz="2000" b="1">
                <a:ea typeface="宋体" pitchFamily="2" charset="-122"/>
              </a:rPr>
              <a:t>三元组表所需存储单元个数为</a:t>
            </a:r>
            <a:r>
              <a:rPr kumimoji="1" lang="en-US" altLang="zh-CN" sz="2000" b="1">
                <a:ea typeface="宋体" pitchFamily="2" charset="-122"/>
              </a:rPr>
              <a:t>3(t+1)</a:t>
            </a:r>
            <a:r>
              <a:rPr kumimoji="1" lang="zh-CN" altLang="en-US" sz="2000" b="1">
                <a:ea typeface="宋体" pitchFamily="2" charset="-122"/>
              </a:rPr>
              <a:t>，其中</a:t>
            </a:r>
            <a:r>
              <a:rPr kumimoji="1" lang="en-US" altLang="zh-CN" sz="2000" b="1">
                <a:ea typeface="宋体" pitchFamily="2" charset="-122"/>
              </a:rPr>
              <a:t>t</a:t>
            </a:r>
            <a:r>
              <a:rPr kumimoji="1" lang="zh-CN" altLang="zh-CN" sz="2000" b="1">
                <a:ea typeface="宋体" pitchFamily="2" charset="-122"/>
              </a:rPr>
              <a:t>为非零元个数。</a:t>
            </a:r>
            <a:endParaRPr kumimoji="1" lang="zh-CN" altLang="en-US" sz="2000" b="1">
              <a:ea typeface="宋体" pitchFamily="2" charset="-122"/>
            </a:endParaRPr>
          </a:p>
        </p:txBody>
      </p:sp>
      <p:sp>
        <p:nvSpPr>
          <p:cNvPr id="310278" name="AutoShape 6"/>
          <p:cNvSpPr>
            <a:spLocks noChangeArrowheads="1"/>
          </p:cNvSpPr>
          <p:nvPr/>
        </p:nvSpPr>
        <p:spPr bwMode="auto">
          <a:xfrm>
            <a:off x="4865688" y="4038600"/>
            <a:ext cx="3581400" cy="720725"/>
          </a:xfrm>
          <a:prstGeom prst="wedgeRectCallout">
            <a:avLst>
              <a:gd name="adj1" fmla="val -90116"/>
              <a:gd name="adj2" fmla="val -234468"/>
            </a:avLst>
          </a:prstGeom>
          <a:noFill/>
          <a:ln w="19050">
            <a:solidFill>
              <a:schemeClr val="accent2"/>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ctr"/>
            <a:r>
              <a:rPr kumimoji="1" lang="en-US" altLang="zh-CN" sz="2000" b="1">
                <a:ea typeface="宋体" pitchFamily="2" charset="-122"/>
              </a:rPr>
              <a:t>A[0].i, A[0].j, A[0].v</a:t>
            </a:r>
            <a:r>
              <a:rPr kumimoji="1" lang="zh-CN" altLang="zh-CN" sz="2000" b="1">
                <a:ea typeface="宋体" pitchFamily="2" charset="-122"/>
              </a:rPr>
              <a:t>分别存放矩阵行列维数和非零元个数</a:t>
            </a:r>
            <a:endParaRPr kumimoji="1" lang="zh-CN" altLang="en-US" sz="2000" b="1">
              <a:ea typeface="宋体" pitchFamily="2" charset="-122"/>
            </a:endParaRPr>
          </a:p>
        </p:txBody>
      </p:sp>
      <p:grpSp>
        <p:nvGrpSpPr>
          <p:cNvPr id="69637" name="Group 7"/>
          <p:cNvGrpSpPr>
            <a:grpSpLocks/>
          </p:cNvGrpSpPr>
          <p:nvPr/>
        </p:nvGrpSpPr>
        <p:grpSpPr bwMode="auto">
          <a:xfrm>
            <a:off x="157163" y="1547813"/>
            <a:ext cx="5141912" cy="4548187"/>
            <a:chOff x="99" y="949"/>
            <a:chExt cx="3239" cy="2865"/>
          </a:xfrm>
        </p:grpSpPr>
        <p:sp>
          <p:nvSpPr>
            <p:cNvPr id="69640" name="Text Box 8"/>
            <p:cNvSpPr txBox="1">
              <a:spLocks noChangeArrowheads="1"/>
            </p:cNvSpPr>
            <p:nvPr/>
          </p:nvSpPr>
          <p:spPr bwMode="auto">
            <a:xfrm>
              <a:off x="1152" y="1457"/>
              <a:ext cx="980" cy="327"/>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b="1">
                  <a:solidFill>
                    <a:schemeClr val="accent2"/>
                  </a:solidFill>
                  <a:ea typeface="宋体" pitchFamily="2" charset="-122"/>
                </a:rPr>
                <a:t>6    7</a:t>
              </a:r>
              <a:r>
                <a:rPr kumimoji="1" lang="en-US" altLang="zh-CN" sz="2800">
                  <a:ea typeface="宋体" pitchFamily="2" charset="-122"/>
                </a:rPr>
                <a:t>    </a:t>
              </a:r>
              <a:r>
                <a:rPr kumimoji="1" lang="en-US" altLang="zh-CN" sz="2800" b="1">
                  <a:solidFill>
                    <a:srgbClr val="FF3300"/>
                  </a:solidFill>
                  <a:ea typeface="宋体" pitchFamily="2" charset="-122"/>
                </a:rPr>
                <a:t>8</a:t>
              </a:r>
              <a:r>
                <a:rPr kumimoji="1" lang="en-US" altLang="zh-CN" sz="2000">
                  <a:ea typeface="宋体" pitchFamily="2" charset="-122"/>
                </a:rPr>
                <a:t>  </a:t>
              </a:r>
            </a:p>
          </p:txBody>
        </p:sp>
        <p:sp>
          <p:nvSpPr>
            <p:cNvPr id="69641" name="Text Box 9"/>
            <p:cNvSpPr txBox="1">
              <a:spLocks noChangeArrowheads="1"/>
            </p:cNvSpPr>
            <p:nvPr/>
          </p:nvSpPr>
          <p:spPr bwMode="auto">
            <a:xfrm>
              <a:off x="1159" y="1731"/>
              <a:ext cx="1028"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1     2    12  </a:t>
              </a:r>
            </a:p>
          </p:txBody>
        </p:sp>
        <p:sp>
          <p:nvSpPr>
            <p:cNvPr id="69642" name="Text Box 10"/>
            <p:cNvSpPr txBox="1">
              <a:spLocks noChangeArrowheads="1"/>
            </p:cNvSpPr>
            <p:nvPr/>
          </p:nvSpPr>
          <p:spPr bwMode="auto">
            <a:xfrm>
              <a:off x="1159" y="1985"/>
              <a:ext cx="964"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1     3     9</a:t>
              </a:r>
              <a:r>
                <a:rPr kumimoji="1" lang="en-US" altLang="zh-CN" sz="2000">
                  <a:ea typeface="宋体" pitchFamily="2" charset="-122"/>
                </a:rPr>
                <a:t>  </a:t>
              </a:r>
            </a:p>
          </p:txBody>
        </p:sp>
        <p:sp>
          <p:nvSpPr>
            <p:cNvPr id="69643" name="Text Box 11"/>
            <p:cNvSpPr txBox="1">
              <a:spLocks noChangeArrowheads="1"/>
            </p:cNvSpPr>
            <p:nvPr/>
          </p:nvSpPr>
          <p:spPr bwMode="auto">
            <a:xfrm>
              <a:off x="1159" y="2250"/>
              <a:ext cx="980"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3     1    -3</a:t>
              </a:r>
              <a:r>
                <a:rPr kumimoji="1" lang="en-US" altLang="zh-CN" sz="2000">
                  <a:ea typeface="宋体" pitchFamily="2" charset="-122"/>
                </a:rPr>
                <a:t>  </a:t>
              </a:r>
            </a:p>
          </p:txBody>
        </p:sp>
        <p:sp>
          <p:nvSpPr>
            <p:cNvPr id="69644" name="Text Box 12"/>
            <p:cNvSpPr txBox="1">
              <a:spLocks noChangeArrowheads="1"/>
            </p:cNvSpPr>
            <p:nvPr/>
          </p:nvSpPr>
          <p:spPr bwMode="auto">
            <a:xfrm>
              <a:off x="1152" y="2499"/>
              <a:ext cx="1012"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3     6    14</a:t>
              </a:r>
              <a:r>
                <a:rPr kumimoji="1" lang="en-US" altLang="zh-CN" sz="2000">
                  <a:ea typeface="宋体" pitchFamily="2" charset="-122"/>
                </a:rPr>
                <a:t>  </a:t>
              </a:r>
            </a:p>
          </p:txBody>
        </p:sp>
        <p:sp>
          <p:nvSpPr>
            <p:cNvPr id="69645" name="Text Box 13"/>
            <p:cNvSpPr txBox="1">
              <a:spLocks noChangeArrowheads="1"/>
            </p:cNvSpPr>
            <p:nvPr/>
          </p:nvSpPr>
          <p:spPr bwMode="auto">
            <a:xfrm>
              <a:off x="1152" y="2744"/>
              <a:ext cx="1012"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4     3    24</a:t>
              </a:r>
              <a:r>
                <a:rPr kumimoji="1" lang="en-US" altLang="zh-CN" sz="2000">
                  <a:ea typeface="宋体" pitchFamily="2" charset="-122"/>
                </a:rPr>
                <a:t>  </a:t>
              </a:r>
            </a:p>
          </p:txBody>
        </p:sp>
        <p:sp>
          <p:nvSpPr>
            <p:cNvPr id="69646" name="Text Box 14"/>
            <p:cNvSpPr txBox="1">
              <a:spLocks noChangeArrowheads="1"/>
            </p:cNvSpPr>
            <p:nvPr/>
          </p:nvSpPr>
          <p:spPr bwMode="auto">
            <a:xfrm>
              <a:off x="1152" y="3016"/>
              <a:ext cx="1012"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5     2    18</a:t>
              </a:r>
              <a:r>
                <a:rPr kumimoji="1" lang="en-US" altLang="zh-CN" sz="2000">
                  <a:ea typeface="宋体" pitchFamily="2" charset="-122"/>
                </a:rPr>
                <a:t>  </a:t>
              </a:r>
            </a:p>
          </p:txBody>
        </p:sp>
        <p:sp>
          <p:nvSpPr>
            <p:cNvPr id="69647" name="Text Box 15"/>
            <p:cNvSpPr txBox="1">
              <a:spLocks noChangeArrowheads="1"/>
            </p:cNvSpPr>
            <p:nvPr/>
          </p:nvSpPr>
          <p:spPr bwMode="auto">
            <a:xfrm>
              <a:off x="1152" y="3267"/>
              <a:ext cx="1012"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6     1    15</a:t>
              </a:r>
              <a:r>
                <a:rPr kumimoji="1" lang="en-US" altLang="zh-CN" sz="2000">
                  <a:ea typeface="宋体" pitchFamily="2" charset="-122"/>
                </a:rPr>
                <a:t>  </a:t>
              </a:r>
            </a:p>
          </p:txBody>
        </p:sp>
        <p:sp>
          <p:nvSpPr>
            <p:cNvPr id="69648" name="Text Box 16"/>
            <p:cNvSpPr txBox="1">
              <a:spLocks noChangeArrowheads="1"/>
            </p:cNvSpPr>
            <p:nvPr/>
          </p:nvSpPr>
          <p:spPr bwMode="auto">
            <a:xfrm>
              <a:off x="1152" y="3522"/>
              <a:ext cx="980"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6     4    -7</a:t>
              </a:r>
              <a:r>
                <a:rPr kumimoji="1" lang="en-US" altLang="zh-CN" sz="2000">
                  <a:ea typeface="宋体" pitchFamily="2" charset="-122"/>
                </a:rPr>
                <a:t>  </a:t>
              </a:r>
            </a:p>
          </p:txBody>
        </p:sp>
        <p:sp>
          <p:nvSpPr>
            <p:cNvPr id="69649" name="Rectangle 17"/>
            <p:cNvSpPr>
              <a:spLocks noChangeArrowheads="1"/>
            </p:cNvSpPr>
            <p:nvPr/>
          </p:nvSpPr>
          <p:spPr bwMode="auto">
            <a:xfrm>
              <a:off x="1089" y="1492"/>
              <a:ext cx="1022" cy="231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9650" name="Line 18"/>
            <p:cNvSpPr>
              <a:spLocks noChangeShapeType="1"/>
            </p:cNvSpPr>
            <p:nvPr/>
          </p:nvSpPr>
          <p:spPr bwMode="auto">
            <a:xfrm>
              <a:off x="1422" y="1492"/>
              <a:ext cx="0" cy="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9651" name="Line 19"/>
            <p:cNvSpPr>
              <a:spLocks noChangeShapeType="1"/>
            </p:cNvSpPr>
            <p:nvPr/>
          </p:nvSpPr>
          <p:spPr bwMode="auto">
            <a:xfrm>
              <a:off x="1767" y="1503"/>
              <a:ext cx="0" cy="2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9652" name="Line 20"/>
            <p:cNvSpPr>
              <a:spLocks noChangeShapeType="1"/>
            </p:cNvSpPr>
            <p:nvPr/>
          </p:nvSpPr>
          <p:spPr bwMode="auto">
            <a:xfrm>
              <a:off x="1074" y="1759"/>
              <a:ext cx="102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9653" name="Line 21"/>
            <p:cNvSpPr>
              <a:spLocks noChangeShapeType="1"/>
            </p:cNvSpPr>
            <p:nvPr/>
          </p:nvSpPr>
          <p:spPr bwMode="auto">
            <a:xfrm>
              <a:off x="1074" y="2014"/>
              <a:ext cx="102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9654" name="Line 22"/>
            <p:cNvSpPr>
              <a:spLocks noChangeShapeType="1"/>
            </p:cNvSpPr>
            <p:nvPr/>
          </p:nvSpPr>
          <p:spPr bwMode="auto">
            <a:xfrm>
              <a:off x="1074" y="2270"/>
              <a:ext cx="102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9655" name="Line 23"/>
            <p:cNvSpPr>
              <a:spLocks noChangeShapeType="1"/>
            </p:cNvSpPr>
            <p:nvPr/>
          </p:nvSpPr>
          <p:spPr bwMode="auto">
            <a:xfrm>
              <a:off x="1074" y="2526"/>
              <a:ext cx="102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9656" name="Line 24"/>
            <p:cNvSpPr>
              <a:spLocks noChangeShapeType="1"/>
            </p:cNvSpPr>
            <p:nvPr/>
          </p:nvSpPr>
          <p:spPr bwMode="auto">
            <a:xfrm>
              <a:off x="1074" y="2782"/>
              <a:ext cx="102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9657" name="Line 25"/>
            <p:cNvSpPr>
              <a:spLocks noChangeShapeType="1"/>
            </p:cNvSpPr>
            <p:nvPr/>
          </p:nvSpPr>
          <p:spPr bwMode="auto">
            <a:xfrm>
              <a:off x="1074" y="3038"/>
              <a:ext cx="102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9658" name="Line 26"/>
            <p:cNvSpPr>
              <a:spLocks noChangeShapeType="1"/>
            </p:cNvSpPr>
            <p:nvPr/>
          </p:nvSpPr>
          <p:spPr bwMode="auto">
            <a:xfrm>
              <a:off x="1074" y="3294"/>
              <a:ext cx="102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9659" name="Line 27"/>
            <p:cNvSpPr>
              <a:spLocks noChangeShapeType="1"/>
            </p:cNvSpPr>
            <p:nvPr/>
          </p:nvSpPr>
          <p:spPr bwMode="auto">
            <a:xfrm>
              <a:off x="1074" y="3550"/>
              <a:ext cx="102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9660" name="Text Box 28"/>
            <p:cNvSpPr txBox="1">
              <a:spLocks noChangeArrowheads="1"/>
            </p:cNvSpPr>
            <p:nvPr/>
          </p:nvSpPr>
          <p:spPr bwMode="auto">
            <a:xfrm>
              <a:off x="556" y="1424"/>
              <a:ext cx="255"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400" b="1">
                  <a:ea typeface="宋体" pitchFamily="2" charset="-122"/>
                </a:rPr>
                <a:t>A</a:t>
              </a:r>
            </a:p>
          </p:txBody>
        </p:sp>
        <p:sp>
          <p:nvSpPr>
            <p:cNvPr id="69661" name="Text Box 29"/>
            <p:cNvSpPr txBox="1">
              <a:spLocks noChangeArrowheads="1"/>
            </p:cNvSpPr>
            <p:nvPr/>
          </p:nvSpPr>
          <p:spPr bwMode="auto">
            <a:xfrm>
              <a:off x="1173" y="1217"/>
              <a:ext cx="873" cy="327"/>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i      j     </a:t>
              </a:r>
              <a:r>
                <a:rPr kumimoji="1" lang="en-US" altLang="zh-CN" sz="2800" b="1">
                  <a:ea typeface="宋体" pitchFamily="2" charset="-122"/>
                </a:rPr>
                <a:t>v</a:t>
              </a:r>
            </a:p>
          </p:txBody>
        </p:sp>
        <p:sp>
          <p:nvSpPr>
            <p:cNvPr id="69662" name="Text Box 30"/>
            <p:cNvSpPr txBox="1">
              <a:spLocks noChangeArrowheads="1"/>
            </p:cNvSpPr>
            <p:nvPr/>
          </p:nvSpPr>
          <p:spPr bwMode="auto">
            <a:xfrm>
              <a:off x="846" y="1514"/>
              <a:ext cx="308" cy="23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eaVert"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000" b="1">
                  <a:solidFill>
                    <a:schemeClr val="accent2"/>
                  </a:solidFill>
                  <a:ea typeface="宋体" pitchFamily="2" charset="-122"/>
                </a:rPr>
                <a:t>0  1  2  3  4  5  6  7  8</a:t>
              </a:r>
            </a:p>
          </p:txBody>
        </p:sp>
        <p:sp>
          <p:nvSpPr>
            <p:cNvPr id="69663" name="AutoShape 31"/>
            <p:cNvSpPr>
              <a:spLocks noChangeArrowheads="1"/>
            </p:cNvSpPr>
            <p:nvPr/>
          </p:nvSpPr>
          <p:spPr bwMode="auto">
            <a:xfrm>
              <a:off x="99" y="949"/>
              <a:ext cx="1102" cy="342"/>
            </a:xfrm>
            <a:prstGeom prst="wedgeEllipseCallout">
              <a:avLst>
                <a:gd name="adj1" fmla="val 65690"/>
                <a:gd name="adj2" fmla="val 18560"/>
              </a:avLst>
            </a:prstGeom>
            <a:noFill/>
            <a:ln w="19050">
              <a:solidFill>
                <a:schemeClr val="accent2"/>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ctr"/>
              <a:r>
                <a:rPr kumimoji="1" lang="zh-CN" altLang="en-US" sz="2000" b="1">
                  <a:ea typeface="宋体" pitchFamily="2" charset="-122"/>
                </a:rPr>
                <a:t>行列下标</a:t>
              </a:r>
            </a:p>
          </p:txBody>
        </p:sp>
        <p:sp>
          <p:nvSpPr>
            <p:cNvPr id="69664" name="AutoShape 32"/>
            <p:cNvSpPr>
              <a:spLocks noChangeArrowheads="1"/>
            </p:cNvSpPr>
            <p:nvPr/>
          </p:nvSpPr>
          <p:spPr bwMode="auto">
            <a:xfrm>
              <a:off x="2298" y="1008"/>
              <a:ext cx="1040" cy="342"/>
            </a:xfrm>
            <a:prstGeom prst="wedgeEllipseCallout">
              <a:avLst>
                <a:gd name="adj1" fmla="val -77042"/>
                <a:gd name="adj2" fmla="val 66069"/>
              </a:avLst>
            </a:prstGeom>
            <a:noFill/>
            <a:ln w="19050">
              <a:solidFill>
                <a:schemeClr val="accent2"/>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zh-CN" altLang="en-US" sz="2000" b="1">
                  <a:ea typeface="宋体" pitchFamily="2" charset="-122"/>
                </a:rPr>
                <a:t>非零元值</a:t>
              </a:r>
            </a:p>
          </p:txBody>
        </p:sp>
        <p:sp>
          <p:nvSpPr>
            <p:cNvPr id="69665" name="AutoShape 33" descr="qq"/>
            <p:cNvSpPr>
              <a:spLocks/>
            </p:cNvSpPr>
            <p:nvPr/>
          </p:nvSpPr>
          <p:spPr bwMode="auto">
            <a:xfrm rot="5400000">
              <a:off x="1352" y="1007"/>
              <a:ext cx="136" cy="473"/>
            </a:xfrm>
            <a:prstGeom prst="leftBrace">
              <a:avLst>
                <a:gd name="adj1" fmla="val 20530"/>
                <a:gd name="adj2" fmla="val 50000"/>
              </a:avLst>
            </a:prstGeom>
            <a:noFill/>
            <a:ln w="28575">
              <a:solidFill>
                <a:schemeClr val="tx1"/>
              </a:solidFill>
              <a:round/>
              <a:headEnd/>
              <a:tailEnd/>
            </a:ln>
            <a:effectLst/>
            <a:extLst>
              <a:ext uri="{909E8E84-426E-40DD-AFC4-6F175D3DCCD1}">
                <a14:hiddenFill xmlns:a14="http://schemas.microsoft.com/office/drawing/2010/main">
                  <a:blipFill dpi="0" rotWithShape="0">
                    <a:blip r:embed="rId2"/>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kumimoji="1" lang="zh-CN" altLang="zh-CN" b="1">
                <a:ea typeface="宋体" pitchFamily="2" charset="-122"/>
              </a:endParaRPr>
            </a:p>
          </p:txBody>
        </p:sp>
      </p:grpSp>
      <p:sp>
        <p:nvSpPr>
          <p:cNvPr id="69638" name="Text Box 34" descr="qq"/>
          <p:cNvSpPr txBox="1">
            <a:spLocks noChangeArrowheads="1"/>
          </p:cNvSpPr>
          <p:nvPr/>
        </p:nvSpPr>
        <p:spPr bwMode="auto">
          <a:xfrm>
            <a:off x="2362200" y="6219825"/>
            <a:ext cx="4572000" cy="366713"/>
          </a:xfrm>
          <a:prstGeom prst="rect">
            <a:avLst/>
          </a:prstGeom>
          <a:noFill/>
          <a:ln>
            <a:noFill/>
          </a:ln>
          <a:effectLst/>
          <a:extLst>
            <a:ext uri="{909E8E84-426E-40DD-AFC4-6F175D3DCCD1}">
              <a14:hiddenFill xmlns:a14="http://schemas.microsoft.com/office/drawing/2010/main">
                <a:blipFill dpi="0" rotWithShape="0">
                  <a:blip r:embed="rId2"/>
                  <a:srcRect/>
                  <a:stretch>
                    <a:fillRect/>
                  </a:stretch>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spcBef>
                <a:spcPct val="50000"/>
              </a:spcBef>
            </a:pPr>
            <a:r>
              <a:rPr kumimoji="1" lang="zh-CN" altLang="en-US" b="1">
                <a:ea typeface="宋体" pitchFamily="2" charset="-122"/>
              </a:rPr>
              <a:t>图</a:t>
            </a:r>
            <a:r>
              <a:rPr kumimoji="1" lang="en-US" altLang="zh-CN" b="1">
                <a:ea typeface="宋体" pitchFamily="2" charset="-122"/>
              </a:rPr>
              <a:t>5.3</a:t>
            </a:r>
            <a:r>
              <a:rPr kumimoji="1" lang="zh-CN" altLang="en-US" b="1">
                <a:ea typeface="宋体" pitchFamily="2" charset="-122"/>
              </a:rPr>
              <a:t>　稀疏矩阵的三元组表存储</a:t>
            </a:r>
          </a:p>
        </p:txBody>
      </p:sp>
      <p:sp>
        <p:nvSpPr>
          <p:cNvPr id="69639" name="Text Box 35"/>
          <p:cNvSpPr txBox="1">
            <a:spLocks noChangeArrowheads="1"/>
          </p:cNvSpPr>
          <p:nvPr/>
        </p:nvSpPr>
        <p:spPr bwMode="auto">
          <a:xfrm>
            <a:off x="285750" y="115888"/>
            <a:ext cx="6711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solidFill>
                  <a:srgbClr val="0000FF"/>
                </a:solidFill>
                <a:ea typeface="楷体_GB2312" pitchFamily="49" charset="-122"/>
              </a:rPr>
              <a:t>一、三元组顺序表（顺序存储结构）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6"/>
                                        </p:tgtEl>
                                        <p:attrNameLst>
                                          <p:attrName>style.visibility</p:attrName>
                                        </p:attrNameLst>
                                      </p:cBhvr>
                                      <p:to>
                                        <p:strVal val="visible"/>
                                      </p:to>
                                    </p:set>
                                    <p:animEffect transition="in" filter="wipe(left)">
                                      <p:cBhvr>
                                        <p:cTn id="7" dur="500"/>
                                        <p:tgtEl>
                                          <p:spTgt spid="310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0278"/>
                                        </p:tgtEl>
                                        <p:attrNameLst>
                                          <p:attrName>style.visibility</p:attrName>
                                        </p:attrNameLst>
                                      </p:cBhvr>
                                      <p:to>
                                        <p:strVal val="visible"/>
                                      </p:to>
                                    </p:set>
                                    <p:animEffect transition="in" filter="box(out)">
                                      <p:cBhvr>
                                        <p:cTn id="12" dur="500"/>
                                        <p:tgtEl>
                                          <p:spTgt spid="3102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10277"/>
                                        </p:tgtEl>
                                        <p:attrNameLst>
                                          <p:attrName>style.visibility</p:attrName>
                                        </p:attrNameLst>
                                      </p:cBhvr>
                                      <p:to>
                                        <p:strVal val="visible"/>
                                      </p:to>
                                    </p:set>
                                    <p:anim calcmode="lin" valueType="num">
                                      <p:cBhvr additive="base">
                                        <p:cTn id="17" dur="500" fill="hold"/>
                                        <p:tgtEl>
                                          <p:spTgt spid="310277"/>
                                        </p:tgtEl>
                                        <p:attrNameLst>
                                          <p:attrName>ppt_x</p:attrName>
                                        </p:attrNameLst>
                                      </p:cBhvr>
                                      <p:tavLst>
                                        <p:tav tm="0">
                                          <p:val>
                                            <p:strVal val="0-#ppt_w/2"/>
                                          </p:val>
                                        </p:tav>
                                        <p:tav tm="100000">
                                          <p:val>
                                            <p:strVal val="#ppt_x"/>
                                          </p:val>
                                        </p:tav>
                                      </p:tavLst>
                                    </p:anim>
                                    <p:anim calcmode="lin" valueType="num">
                                      <p:cBhvr additive="base">
                                        <p:cTn id="18"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p:bldP spid="310277" grpId="0" animBg="1" autoUpdateAnimBg="0"/>
      <p:bldP spid="31027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400050" y="838200"/>
            <a:ext cx="6345238" cy="296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5000"/>
              </a:lnSpc>
            </a:pPr>
            <a:r>
              <a:rPr kumimoji="1" lang="en-US" altLang="zh-CN" sz="3600"/>
              <a:t> </a:t>
            </a:r>
            <a:r>
              <a:rPr kumimoji="1" lang="en-US" altLang="zh-CN" sz="3200" b="1"/>
              <a:t>#define</a:t>
            </a:r>
            <a:r>
              <a:rPr kumimoji="1" lang="en-US" altLang="zh-CN" sz="3200"/>
              <a:t>  MAXSIZE  12500</a:t>
            </a:r>
          </a:p>
          <a:p>
            <a:pPr eaLnBrk="1" hangingPunct="1">
              <a:lnSpc>
                <a:spcPct val="115000"/>
              </a:lnSpc>
            </a:pPr>
            <a:r>
              <a:rPr kumimoji="1" lang="en-US" altLang="zh-CN" sz="3200"/>
              <a:t> </a:t>
            </a:r>
            <a:r>
              <a:rPr kumimoji="1" lang="en-US" altLang="zh-CN" sz="3200" b="1"/>
              <a:t>typedef struct {</a:t>
            </a:r>
          </a:p>
          <a:p>
            <a:pPr eaLnBrk="1" hangingPunct="1">
              <a:lnSpc>
                <a:spcPct val="115000"/>
              </a:lnSpc>
            </a:pPr>
            <a:r>
              <a:rPr kumimoji="1" lang="en-US" altLang="zh-CN" sz="3200" b="1"/>
              <a:t>     </a:t>
            </a:r>
            <a:r>
              <a:rPr kumimoji="1" lang="en-US" altLang="zh-CN" sz="3200" b="1">
                <a:solidFill>
                  <a:srgbClr val="800000"/>
                </a:solidFill>
              </a:rPr>
              <a:t>int</a:t>
            </a:r>
            <a:r>
              <a:rPr kumimoji="1" lang="en-US" altLang="zh-CN" sz="3200">
                <a:solidFill>
                  <a:srgbClr val="800000"/>
                </a:solidFill>
              </a:rPr>
              <a:t>  i, j;</a:t>
            </a:r>
            <a:r>
              <a:rPr kumimoji="1" lang="en-US" altLang="zh-CN" sz="3200"/>
              <a:t>      </a:t>
            </a:r>
            <a:r>
              <a:rPr kumimoji="1" lang="en-US" altLang="zh-CN" sz="2400"/>
              <a:t>//</a:t>
            </a:r>
            <a:r>
              <a:rPr kumimoji="1" lang="zh-CN" altLang="en-US" sz="2400"/>
              <a:t>该非零元的行下标和列下标</a:t>
            </a:r>
          </a:p>
          <a:p>
            <a:pPr eaLnBrk="1" hangingPunct="1">
              <a:lnSpc>
                <a:spcPct val="115000"/>
              </a:lnSpc>
            </a:pPr>
            <a:r>
              <a:rPr kumimoji="1" lang="zh-CN" altLang="en-US" sz="3200"/>
              <a:t>     </a:t>
            </a:r>
            <a:r>
              <a:rPr kumimoji="1" lang="en-US" altLang="zh-CN" sz="3200">
                <a:solidFill>
                  <a:srgbClr val="800000"/>
                </a:solidFill>
              </a:rPr>
              <a:t>ElemType  e;</a:t>
            </a:r>
            <a:r>
              <a:rPr kumimoji="1" lang="en-US" altLang="zh-CN" sz="3200"/>
              <a:t>    </a:t>
            </a:r>
            <a:r>
              <a:rPr kumimoji="1" lang="en-US" altLang="zh-CN" sz="2400"/>
              <a:t>// </a:t>
            </a:r>
            <a:r>
              <a:rPr kumimoji="1" lang="zh-CN" altLang="en-US" sz="2400"/>
              <a:t>该非零元的值</a:t>
            </a:r>
          </a:p>
          <a:p>
            <a:pPr eaLnBrk="1" hangingPunct="1">
              <a:lnSpc>
                <a:spcPct val="115000"/>
              </a:lnSpc>
            </a:pPr>
            <a:r>
              <a:rPr kumimoji="1" lang="zh-CN" altLang="en-US" sz="3200"/>
              <a:t> </a:t>
            </a:r>
            <a:r>
              <a:rPr kumimoji="1" lang="en-US" altLang="zh-CN" sz="3200" b="1"/>
              <a:t>}</a:t>
            </a:r>
            <a:r>
              <a:rPr kumimoji="1" lang="en-US" altLang="zh-CN" sz="3200"/>
              <a:t> Triple;  </a:t>
            </a:r>
            <a:r>
              <a:rPr kumimoji="1" lang="en-US" altLang="zh-CN" sz="2800"/>
              <a:t>// </a:t>
            </a:r>
            <a:r>
              <a:rPr kumimoji="1" lang="zh-CN" altLang="en-US" sz="2800" b="1">
                <a:solidFill>
                  <a:srgbClr val="990033"/>
                </a:solidFill>
              </a:rPr>
              <a:t>三元组类型</a:t>
            </a:r>
          </a:p>
        </p:txBody>
      </p:sp>
      <p:sp>
        <p:nvSpPr>
          <p:cNvPr id="70659" name="Text Box 4"/>
          <p:cNvSpPr txBox="1">
            <a:spLocks noChangeArrowheads="1"/>
          </p:cNvSpPr>
          <p:nvPr/>
        </p:nvSpPr>
        <p:spPr bwMode="auto">
          <a:xfrm>
            <a:off x="466725" y="3860800"/>
            <a:ext cx="8281988" cy="275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5000"/>
              </a:lnSpc>
            </a:pPr>
            <a:r>
              <a:rPr kumimoji="1" lang="en-US" altLang="zh-CN" sz="3200" b="1"/>
              <a:t>typedef struct {</a:t>
            </a:r>
          </a:p>
          <a:p>
            <a:pPr eaLnBrk="1" hangingPunct="1">
              <a:lnSpc>
                <a:spcPct val="115000"/>
              </a:lnSpc>
            </a:pPr>
            <a:r>
              <a:rPr kumimoji="1" lang="en-US" altLang="zh-CN" sz="3200"/>
              <a:t>   </a:t>
            </a:r>
            <a:r>
              <a:rPr kumimoji="1" lang="en-US" altLang="zh-CN" sz="3200">
                <a:solidFill>
                  <a:srgbClr val="800000"/>
                </a:solidFill>
              </a:rPr>
              <a:t>Triple  data[MAXSIZE + 1]; </a:t>
            </a:r>
            <a:r>
              <a:rPr kumimoji="1" lang="en-US" altLang="zh-CN" sz="2400"/>
              <a:t>//</a:t>
            </a:r>
            <a:r>
              <a:rPr kumimoji="1" lang="zh-CN" altLang="en-US" sz="2400"/>
              <a:t>非零元三元组表   </a:t>
            </a:r>
          </a:p>
          <a:p>
            <a:pPr eaLnBrk="1" hangingPunct="1">
              <a:lnSpc>
                <a:spcPct val="115000"/>
              </a:lnSpc>
            </a:pPr>
            <a:r>
              <a:rPr kumimoji="1" lang="zh-CN" altLang="en-US" sz="2400"/>
              <a:t>                                                                  </a:t>
            </a:r>
            <a:r>
              <a:rPr kumimoji="1" lang="en-US" altLang="zh-CN" sz="2400"/>
              <a:t>//data[0]</a:t>
            </a:r>
            <a:r>
              <a:rPr kumimoji="1" lang="zh-CN" altLang="en-US" sz="2400"/>
              <a:t>未用</a:t>
            </a:r>
          </a:p>
          <a:p>
            <a:pPr eaLnBrk="1" hangingPunct="1">
              <a:lnSpc>
                <a:spcPct val="115000"/>
              </a:lnSpc>
            </a:pPr>
            <a:r>
              <a:rPr kumimoji="1" lang="zh-CN" altLang="en-US" sz="3200">
                <a:solidFill>
                  <a:srgbClr val="800000"/>
                </a:solidFill>
              </a:rPr>
              <a:t>      </a:t>
            </a:r>
            <a:r>
              <a:rPr kumimoji="1" lang="en-US" altLang="zh-CN" sz="3200" b="1">
                <a:solidFill>
                  <a:srgbClr val="800000"/>
                </a:solidFill>
              </a:rPr>
              <a:t>int</a:t>
            </a:r>
            <a:r>
              <a:rPr kumimoji="1" lang="en-US" altLang="zh-CN" sz="3200">
                <a:solidFill>
                  <a:srgbClr val="800000"/>
                </a:solidFill>
              </a:rPr>
              <a:t>     mu, nu, tu;  </a:t>
            </a:r>
            <a:r>
              <a:rPr kumimoji="1" lang="en-US" altLang="zh-CN" sz="2400"/>
              <a:t>//</a:t>
            </a:r>
            <a:r>
              <a:rPr kumimoji="1" lang="zh-CN" altLang="en-US" sz="2400"/>
              <a:t>矩阵的行数、列数、非零元个数</a:t>
            </a:r>
          </a:p>
          <a:p>
            <a:pPr eaLnBrk="1" hangingPunct="1">
              <a:lnSpc>
                <a:spcPct val="115000"/>
              </a:lnSpc>
            </a:pPr>
            <a:r>
              <a:rPr kumimoji="1" lang="en-US" altLang="zh-CN" sz="3200" b="1"/>
              <a:t>} </a:t>
            </a:r>
            <a:r>
              <a:rPr kumimoji="1" lang="en-US" altLang="zh-CN" sz="3200"/>
              <a:t>TSMatrix;  </a:t>
            </a:r>
            <a:r>
              <a:rPr kumimoji="1" lang="en-US" altLang="zh-CN" sz="2400"/>
              <a:t>// </a:t>
            </a:r>
            <a:r>
              <a:rPr kumimoji="1" lang="zh-CN" altLang="en-US" sz="2400" b="1">
                <a:solidFill>
                  <a:srgbClr val="990033"/>
                </a:solidFill>
              </a:rPr>
              <a:t>稀疏矩阵类型</a:t>
            </a:r>
          </a:p>
        </p:txBody>
      </p:sp>
      <p:sp>
        <p:nvSpPr>
          <p:cNvPr id="70660" name="AutoShape 6"/>
          <p:cNvSpPr>
            <a:spLocks noChangeArrowheads="1"/>
          </p:cNvSpPr>
          <p:nvPr/>
        </p:nvSpPr>
        <p:spPr bwMode="auto">
          <a:xfrm>
            <a:off x="5580063" y="3284538"/>
            <a:ext cx="2879725" cy="792162"/>
          </a:xfrm>
          <a:prstGeom prst="wedgeRoundRectCallout">
            <a:avLst>
              <a:gd name="adj1" fmla="val -85889"/>
              <a:gd name="adj2" fmla="val 12374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t>data</a:t>
            </a:r>
            <a:r>
              <a:rPr lang="zh-CN" altLang="en-US" sz="2000" b="1"/>
              <a:t>域中表示的三元组以行序为主序</a:t>
            </a:r>
          </a:p>
        </p:txBody>
      </p:sp>
    </p:spTree>
  </p:cSld>
  <p:clrMapOvr>
    <a:masterClrMapping/>
  </p:clrMapOvr>
  <p:transition>
    <p:strips dir="l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395288" y="1779588"/>
            <a:ext cx="344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zh-CN" altLang="en-US" sz="3200" b="1">
                <a:solidFill>
                  <a:srgbClr val="990033"/>
                </a:solidFill>
                <a:ea typeface="楷体_GB2312" pitchFamily="49" charset="-122"/>
              </a:rPr>
              <a:t>如何求转置矩阵？</a:t>
            </a:r>
            <a:endParaRPr kumimoji="1" lang="zh-CN" altLang="en-US" sz="3200">
              <a:ea typeface="楷体_GB2312" pitchFamily="49" charset="-122"/>
            </a:endParaRPr>
          </a:p>
        </p:txBody>
      </p:sp>
      <p:graphicFrame>
        <p:nvGraphicFramePr>
          <p:cNvPr id="20486" name="Object 6"/>
          <p:cNvGraphicFramePr>
            <a:graphicFrameLocks noChangeAspect="1"/>
          </p:cNvGraphicFramePr>
          <p:nvPr/>
        </p:nvGraphicFramePr>
        <p:xfrm>
          <a:off x="76200" y="2819400"/>
          <a:ext cx="3919538" cy="1833563"/>
        </p:xfrm>
        <a:graphic>
          <a:graphicData uri="http://schemas.openxmlformats.org/presentationml/2006/ole">
            <mc:AlternateContent xmlns:mc="http://schemas.openxmlformats.org/markup-compatibility/2006">
              <mc:Choice xmlns:v="urn:schemas-microsoft-com:vml" Requires="v">
                <p:oleObj spid="_x0000_s71707" name="公式" r:id="rId3" imgW="1828800" imgH="698500" progId="Equation.3">
                  <p:embed/>
                </p:oleObj>
              </mc:Choice>
              <mc:Fallback>
                <p:oleObj name="公式" r:id="rId3" imgW="1828800" imgH="698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819400"/>
                        <a:ext cx="3919538" cy="183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7"/>
          <p:cNvGraphicFramePr>
            <a:graphicFrameLocks noChangeAspect="1"/>
          </p:cNvGraphicFramePr>
          <p:nvPr/>
        </p:nvGraphicFramePr>
        <p:xfrm>
          <a:off x="5508625" y="2219325"/>
          <a:ext cx="3024188" cy="3081338"/>
        </p:xfrm>
        <a:graphic>
          <a:graphicData uri="http://schemas.openxmlformats.org/presentationml/2006/ole">
            <mc:AlternateContent xmlns:mc="http://schemas.openxmlformats.org/markup-compatibility/2006">
              <mc:Choice xmlns:v="urn:schemas-microsoft-com:vml" Requires="v">
                <p:oleObj spid="_x0000_s71708" name="公式" r:id="rId5" imgW="1257300" imgH="1155700" progId="Equation.3">
                  <p:embed/>
                </p:oleObj>
              </mc:Choice>
              <mc:Fallback>
                <p:oleObj name="公式" r:id="rId5" imgW="1257300" imgH="1155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2219325"/>
                        <a:ext cx="3024188" cy="308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AutoShape 8"/>
          <p:cNvSpPr>
            <a:spLocks noChangeArrowheads="1"/>
          </p:cNvSpPr>
          <p:nvPr/>
        </p:nvSpPr>
        <p:spPr bwMode="auto">
          <a:xfrm>
            <a:off x="4140200" y="3619500"/>
            <a:ext cx="1295400" cy="322263"/>
          </a:xfrm>
          <a:prstGeom prst="notchedRightArrow">
            <a:avLst>
              <a:gd name="adj1" fmla="val 57287"/>
              <a:gd name="adj2" fmla="val 153139"/>
            </a:avLst>
          </a:prstGeom>
          <a:gradFill rotWithShape="0">
            <a:gsLst>
              <a:gs pos="0">
                <a:srgbClr val="9933FF"/>
              </a:gs>
              <a:gs pos="100000">
                <a:srgbClr val="321153"/>
              </a:gs>
            </a:gsLst>
            <a:lin ang="0" scaled="1"/>
          </a:gradFill>
          <a:ln w="9525">
            <a:solidFill>
              <a:srgbClr val="99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6" name="Text Box 9"/>
          <p:cNvSpPr txBox="1">
            <a:spLocks noChangeArrowheads="1"/>
          </p:cNvSpPr>
          <p:nvPr/>
        </p:nvSpPr>
        <p:spPr bwMode="auto">
          <a:xfrm>
            <a:off x="250825" y="1196975"/>
            <a:ext cx="82089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zh-CN" altLang="en-US" sz="3200">
                <a:ea typeface="楷体_GB2312" pitchFamily="49" charset="-122"/>
              </a:rPr>
              <a:t>转置运算是一种最简单的矩阵运算。</a:t>
            </a:r>
          </a:p>
        </p:txBody>
      </p:sp>
      <p:sp>
        <p:nvSpPr>
          <p:cNvPr id="20490" name="Text Box 10"/>
          <p:cNvSpPr txBox="1">
            <a:spLocks noChangeArrowheads="1"/>
          </p:cNvSpPr>
          <p:nvPr/>
        </p:nvSpPr>
        <p:spPr bwMode="auto">
          <a:xfrm>
            <a:off x="250825" y="5848350"/>
            <a:ext cx="88931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zh-CN" altLang="en-US" sz="3200">
                <a:ea typeface="楷体_GB2312" pitchFamily="49" charset="-122"/>
              </a:rPr>
              <a:t>矩阵</a:t>
            </a:r>
            <a:r>
              <a:rPr kumimoji="1" lang="en-US" altLang="zh-CN" sz="3200">
                <a:ea typeface="楷体_GB2312" pitchFamily="49" charset="-122"/>
              </a:rPr>
              <a:t>M</a:t>
            </a:r>
            <a:r>
              <a:rPr kumimoji="1" lang="en-US" altLang="zh-CN" sz="3200" baseline="-25000">
                <a:ea typeface="楷体_GB2312" pitchFamily="49" charset="-122"/>
              </a:rPr>
              <a:t>m</a:t>
            </a:r>
            <a:r>
              <a:rPr kumimoji="1" lang="en-US" altLang="en-US" sz="3200" baseline="-25000">
                <a:ea typeface="楷体_GB2312" pitchFamily="49" charset="-122"/>
              </a:rPr>
              <a:t>×</a:t>
            </a:r>
            <a:r>
              <a:rPr kumimoji="1" lang="en-US" altLang="zh-CN" sz="3200" baseline="-25000">
                <a:ea typeface="楷体_GB2312" pitchFamily="49" charset="-122"/>
              </a:rPr>
              <a:t>n</a:t>
            </a:r>
            <a:r>
              <a:rPr kumimoji="1" lang="zh-CN" altLang="en-US" sz="3200">
                <a:ea typeface="楷体_GB2312" pitchFamily="49" charset="-122"/>
              </a:rPr>
              <a:t>与转置矩阵</a:t>
            </a:r>
            <a:r>
              <a:rPr kumimoji="1" lang="en-US" altLang="zh-CN" sz="3200">
                <a:ea typeface="楷体_GB2312" pitchFamily="49" charset="-122"/>
              </a:rPr>
              <a:t>T</a:t>
            </a:r>
            <a:r>
              <a:rPr kumimoji="1" lang="en-US" altLang="zh-CN" sz="3200" baseline="-25000">
                <a:ea typeface="楷体_GB2312" pitchFamily="49" charset="-122"/>
              </a:rPr>
              <a:t>n</a:t>
            </a:r>
            <a:r>
              <a:rPr kumimoji="1" lang="en-US" altLang="en-US" sz="3200" baseline="-25000">
                <a:ea typeface="楷体_GB2312" pitchFamily="49" charset="-122"/>
              </a:rPr>
              <a:t>×</a:t>
            </a:r>
            <a:r>
              <a:rPr kumimoji="1" lang="en-US" altLang="zh-CN" sz="3200" baseline="-25000">
                <a:ea typeface="楷体_GB2312" pitchFamily="49" charset="-122"/>
              </a:rPr>
              <a:t>m</a:t>
            </a:r>
            <a:r>
              <a:rPr kumimoji="1" lang="zh-CN" altLang="en-US" sz="3200">
                <a:ea typeface="楷体_GB2312" pitchFamily="49" charset="-122"/>
              </a:rPr>
              <a:t>满足，</a:t>
            </a:r>
            <a:r>
              <a:rPr kumimoji="1" lang="en-US" altLang="zh-CN" sz="3200">
                <a:ea typeface="楷体_GB2312" pitchFamily="49" charset="-122"/>
              </a:rPr>
              <a:t>T(i,j)= M(j,i)</a:t>
            </a:r>
          </a:p>
        </p:txBody>
      </p:sp>
      <p:sp>
        <p:nvSpPr>
          <p:cNvPr id="71688" name="Rectangle 12"/>
          <p:cNvSpPr>
            <a:spLocks noChangeArrowheads="1"/>
          </p:cNvSpPr>
          <p:nvPr/>
        </p:nvSpPr>
        <p:spPr bwMode="auto">
          <a:xfrm>
            <a:off x="179388" y="188913"/>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楷体_GB2312" pitchFamily="49" charset="-122"/>
              </a:rPr>
              <a:t> </a:t>
            </a:r>
            <a:r>
              <a:rPr kumimoji="1" lang="zh-CN" altLang="en-US" sz="3200">
                <a:ea typeface="楷体_GB2312" pitchFamily="49" charset="-122"/>
              </a:rPr>
              <a:t>下面以矩阵的转置为例，说明在三元组顺序存储结构上如何实现矩阵的运算。</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wipe(down)">
                                      <p:cBhvr>
                                        <p:cTn id="7" dur="500"/>
                                        <p:tgtEl>
                                          <p:spTgt spid="20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0488"/>
                                        </p:tgtEl>
                                        <p:attrNameLst>
                                          <p:attrName>style.visibility</p:attrName>
                                        </p:attrNameLst>
                                      </p:cBhvr>
                                      <p:to>
                                        <p:strVal val="visible"/>
                                      </p:to>
                                    </p:set>
                                    <p:anim calcmode="lin" valueType="num">
                                      <p:cBhvr>
                                        <p:cTn id="12" dur="500" fill="hold"/>
                                        <p:tgtEl>
                                          <p:spTgt spid="20488"/>
                                        </p:tgtEl>
                                        <p:attrNameLst>
                                          <p:attrName>ppt_x</p:attrName>
                                        </p:attrNameLst>
                                      </p:cBhvr>
                                      <p:tavLst>
                                        <p:tav tm="0">
                                          <p:val>
                                            <p:strVal val="#ppt_x-#ppt_w/2"/>
                                          </p:val>
                                        </p:tav>
                                        <p:tav tm="100000">
                                          <p:val>
                                            <p:strVal val="#ppt_x"/>
                                          </p:val>
                                        </p:tav>
                                      </p:tavLst>
                                    </p:anim>
                                    <p:anim calcmode="lin" valueType="num">
                                      <p:cBhvr>
                                        <p:cTn id="13" dur="500" fill="hold"/>
                                        <p:tgtEl>
                                          <p:spTgt spid="20488"/>
                                        </p:tgtEl>
                                        <p:attrNameLst>
                                          <p:attrName>ppt_y</p:attrName>
                                        </p:attrNameLst>
                                      </p:cBhvr>
                                      <p:tavLst>
                                        <p:tav tm="0">
                                          <p:val>
                                            <p:strVal val="#ppt_y"/>
                                          </p:val>
                                        </p:tav>
                                        <p:tav tm="100000">
                                          <p:val>
                                            <p:strVal val="#ppt_y"/>
                                          </p:val>
                                        </p:tav>
                                      </p:tavLst>
                                    </p:anim>
                                    <p:anim calcmode="lin" valueType="num">
                                      <p:cBhvr>
                                        <p:cTn id="14" dur="500" fill="hold"/>
                                        <p:tgtEl>
                                          <p:spTgt spid="20488"/>
                                        </p:tgtEl>
                                        <p:attrNameLst>
                                          <p:attrName>ppt_w</p:attrName>
                                        </p:attrNameLst>
                                      </p:cBhvr>
                                      <p:tavLst>
                                        <p:tav tm="0">
                                          <p:val>
                                            <p:fltVal val="0"/>
                                          </p:val>
                                        </p:tav>
                                        <p:tav tm="100000">
                                          <p:val>
                                            <p:strVal val="#ppt_w"/>
                                          </p:val>
                                        </p:tav>
                                      </p:tavLst>
                                    </p:anim>
                                    <p:anim calcmode="lin" valueType="num">
                                      <p:cBhvr>
                                        <p:cTn id="15" dur="500" fill="hold"/>
                                        <p:tgtEl>
                                          <p:spTgt spid="20488"/>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0487"/>
                                        </p:tgtEl>
                                        <p:attrNameLst>
                                          <p:attrName>style.visibility</p:attrName>
                                        </p:attrNameLst>
                                      </p:cBhvr>
                                      <p:to>
                                        <p:strVal val="visible"/>
                                      </p:to>
                                    </p:set>
                                    <p:animEffect transition="in" filter="wipe(left)">
                                      <p:cBhvr>
                                        <p:cTn id="20" dur="500"/>
                                        <p:tgtEl>
                                          <p:spTgt spid="2048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0490"/>
                                        </p:tgtEl>
                                        <p:attrNameLst>
                                          <p:attrName>style.visibility</p:attrName>
                                        </p:attrNameLst>
                                      </p:cBhvr>
                                      <p:to>
                                        <p:strVal val="visible"/>
                                      </p:to>
                                    </p:set>
                                    <p:animEffect transition="in" filter="wipe(down)">
                                      <p:cBhvr>
                                        <p:cTn id="25" dur="5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p:bldP spid="20490"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7" name="Text Box 1027"/>
          <p:cNvSpPr txBox="1">
            <a:spLocks noChangeArrowheads="1"/>
          </p:cNvSpPr>
          <p:nvPr/>
        </p:nvSpPr>
        <p:spPr bwMode="auto">
          <a:xfrm>
            <a:off x="755650" y="4210050"/>
            <a:ext cx="3887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en-US" altLang="zh-CN" sz="3200" b="1">
                <a:solidFill>
                  <a:srgbClr val="6600CC"/>
                </a:solidFill>
                <a:ea typeface="楷体_GB2312" pitchFamily="49" charset="-122"/>
              </a:rPr>
              <a:t>   </a:t>
            </a:r>
            <a:r>
              <a:rPr kumimoji="1" lang="zh-CN" altLang="en-US" sz="3200" b="1">
                <a:solidFill>
                  <a:srgbClr val="6600CC"/>
                </a:solidFill>
                <a:ea typeface="楷体_GB2312" pitchFamily="49" charset="-122"/>
              </a:rPr>
              <a:t>其时间复杂度为</a:t>
            </a:r>
            <a:r>
              <a:rPr kumimoji="1" lang="en-US" altLang="zh-CN" sz="3200" b="1">
                <a:solidFill>
                  <a:srgbClr val="6600CC"/>
                </a:solidFill>
                <a:ea typeface="楷体_GB2312" pitchFamily="49" charset="-122"/>
              </a:rPr>
              <a:t>:</a:t>
            </a:r>
          </a:p>
        </p:txBody>
      </p:sp>
      <p:sp>
        <p:nvSpPr>
          <p:cNvPr id="82948" name="Text Box 1028"/>
          <p:cNvSpPr txBox="1">
            <a:spLocks noChangeArrowheads="1"/>
          </p:cNvSpPr>
          <p:nvPr/>
        </p:nvSpPr>
        <p:spPr bwMode="auto">
          <a:xfrm>
            <a:off x="539750" y="2276475"/>
            <a:ext cx="58737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en-US" altLang="zh-CN" sz="3200" b="1">
                <a:ea typeface="楷体_GB2312" pitchFamily="49" charset="-122"/>
              </a:rPr>
              <a:t>   for</a:t>
            </a:r>
            <a:r>
              <a:rPr kumimoji="1" lang="en-US" altLang="zh-CN" sz="3200">
                <a:ea typeface="楷体_GB2312" pitchFamily="49" charset="-122"/>
              </a:rPr>
              <a:t> (col=1; col&lt;=n; ++col)</a:t>
            </a:r>
          </a:p>
          <a:p>
            <a:pPr eaLnBrk="1" hangingPunct="1">
              <a:lnSpc>
                <a:spcPct val="125000"/>
              </a:lnSpc>
            </a:pPr>
            <a:r>
              <a:rPr kumimoji="1" lang="en-US" altLang="zh-CN" sz="3200">
                <a:ea typeface="楷体_GB2312" pitchFamily="49" charset="-122"/>
              </a:rPr>
              <a:t>        </a:t>
            </a:r>
            <a:r>
              <a:rPr kumimoji="1" lang="en-US" altLang="zh-CN" sz="3200" b="1">
                <a:ea typeface="楷体_GB2312" pitchFamily="49" charset="-122"/>
              </a:rPr>
              <a:t>for</a:t>
            </a:r>
            <a:r>
              <a:rPr kumimoji="1" lang="en-US" altLang="zh-CN" sz="3200">
                <a:ea typeface="楷体_GB2312" pitchFamily="49" charset="-122"/>
              </a:rPr>
              <a:t> (row=1; row&lt;=m; ++row)</a:t>
            </a:r>
          </a:p>
          <a:p>
            <a:pPr eaLnBrk="1" hangingPunct="1">
              <a:lnSpc>
                <a:spcPct val="125000"/>
              </a:lnSpc>
            </a:pPr>
            <a:r>
              <a:rPr kumimoji="1" lang="en-US" altLang="zh-CN" sz="3200">
                <a:ea typeface="楷体_GB2312" pitchFamily="49" charset="-122"/>
              </a:rPr>
              <a:t>          T[col][row] = M[row][col];</a:t>
            </a:r>
          </a:p>
        </p:txBody>
      </p:sp>
      <p:sp>
        <p:nvSpPr>
          <p:cNvPr id="24580" name="Text Box 4"/>
          <p:cNvSpPr txBox="1">
            <a:spLocks noChangeArrowheads="1"/>
          </p:cNvSpPr>
          <p:nvPr/>
        </p:nvSpPr>
        <p:spPr bwMode="auto">
          <a:xfrm>
            <a:off x="4284663" y="4497388"/>
            <a:ext cx="2520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en-US" altLang="zh-CN" sz="3200" b="1">
                <a:solidFill>
                  <a:srgbClr val="6600CC"/>
                </a:solidFill>
                <a:ea typeface="楷体_GB2312" pitchFamily="49" charset="-122"/>
              </a:rPr>
              <a:t>O(m×n)</a:t>
            </a:r>
          </a:p>
        </p:txBody>
      </p:sp>
      <p:sp>
        <p:nvSpPr>
          <p:cNvPr id="24582" name="Rectangle 6"/>
          <p:cNvSpPr>
            <a:spLocks noChangeArrowheads="1"/>
          </p:cNvSpPr>
          <p:nvPr/>
        </p:nvSpPr>
        <p:spPr bwMode="auto">
          <a:xfrm>
            <a:off x="466725" y="333375"/>
            <a:ext cx="7467600" cy="180022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itchFamily="2" charset="2"/>
              <a:buNone/>
              <a:defRPr/>
            </a:pPr>
            <a:r>
              <a:rPr lang="zh-CN" altLang="en-US" sz="2400" b="1">
                <a:solidFill>
                  <a:srgbClr val="FF0000"/>
                </a:solidFill>
                <a:latin typeface="Arial" charset="0"/>
              </a:rPr>
              <a:t>问题描述：</a:t>
            </a:r>
            <a:r>
              <a:rPr lang="zh-CN" altLang="en-US" sz="2400" b="1">
                <a:solidFill>
                  <a:srgbClr val="3333CC"/>
                </a:solidFill>
                <a:effectLst>
                  <a:outerShdw blurRad="38100" dist="38100" dir="2700000" algn="tl">
                    <a:srgbClr val="C0C0C0"/>
                  </a:outerShdw>
                </a:effectLst>
                <a:latin typeface="Arial" charset="0"/>
                <a:ea typeface="宋体" pitchFamily="2" charset="-122"/>
              </a:rPr>
              <a:t>已知一个稀疏矩阵的三元组表，求该矩阵转置矩阵的三元组表 </a:t>
            </a:r>
            <a:r>
              <a:rPr lang="en-US" altLang="zh-CN" sz="2400" b="1">
                <a:solidFill>
                  <a:srgbClr val="3333CC"/>
                </a:solidFill>
                <a:effectLst>
                  <a:outerShdw blurRad="38100" dist="38100" dir="2700000" algn="tl">
                    <a:srgbClr val="C0C0C0"/>
                  </a:outerShdw>
                </a:effectLst>
                <a:latin typeface="Arial" charset="0"/>
                <a:ea typeface="宋体" pitchFamily="2" charset="-122"/>
              </a:rPr>
              <a:t>?</a:t>
            </a:r>
          </a:p>
          <a:p>
            <a:pPr marL="342900" indent="-342900">
              <a:spcBef>
                <a:spcPct val="20000"/>
              </a:spcBef>
              <a:buClr>
                <a:schemeClr val="hlink"/>
              </a:buClr>
              <a:buFont typeface="Wingdings" pitchFamily="2" charset="2"/>
              <a:buNone/>
              <a:defRPr/>
            </a:pPr>
            <a:r>
              <a:rPr lang="zh-CN" altLang="en-US" sz="2400" b="1">
                <a:solidFill>
                  <a:srgbClr val="FF0000"/>
                </a:solidFill>
                <a:latin typeface="Arial" charset="0"/>
              </a:rPr>
              <a:t>问题分析：</a:t>
            </a:r>
            <a:r>
              <a:rPr lang="zh-CN" altLang="en-US" sz="2400" b="1">
                <a:solidFill>
                  <a:srgbClr val="3333CC"/>
                </a:solidFill>
                <a:effectLst>
                  <a:outerShdw blurRad="38100" dist="38100" dir="2700000" algn="tl">
                    <a:srgbClr val="C0C0C0"/>
                  </a:outerShdw>
                </a:effectLst>
                <a:latin typeface="Arial" charset="0"/>
                <a:ea typeface="宋体" pitchFamily="2" charset="-122"/>
              </a:rPr>
              <a:t>常规的二维数组表示时，一般矩阵转置算法如下</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p:cTn id="7" dur="500" fill="hold"/>
                                        <p:tgtEl>
                                          <p:spTgt spid="82948"/>
                                        </p:tgtEl>
                                        <p:attrNameLst>
                                          <p:attrName>ppt_x</p:attrName>
                                        </p:attrNameLst>
                                      </p:cBhvr>
                                      <p:tavLst>
                                        <p:tav tm="0">
                                          <p:val>
                                            <p:strVal val="#ppt_x"/>
                                          </p:val>
                                        </p:tav>
                                        <p:tav tm="100000">
                                          <p:val>
                                            <p:strVal val="#ppt_x"/>
                                          </p:val>
                                        </p:tav>
                                      </p:tavLst>
                                    </p:anim>
                                    <p:anim calcmode="lin" valueType="num">
                                      <p:cBhvr>
                                        <p:cTn id="8" dur="500" fill="hold"/>
                                        <p:tgtEl>
                                          <p:spTgt spid="82948"/>
                                        </p:tgtEl>
                                        <p:attrNameLst>
                                          <p:attrName>ppt_y</p:attrName>
                                        </p:attrNameLst>
                                      </p:cBhvr>
                                      <p:tavLst>
                                        <p:tav tm="0">
                                          <p:val>
                                            <p:strVal val="#ppt_y-#ppt_h/2"/>
                                          </p:val>
                                        </p:tav>
                                        <p:tav tm="100000">
                                          <p:val>
                                            <p:strVal val="#ppt_y"/>
                                          </p:val>
                                        </p:tav>
                                      </p:tavLst>
                                    </p:anim>
                                    <p:anim calcmode="lin" valueType="num">
                                      <p:cBhvr>
                                        <p:cTn id="9" dur="500" fill="hold"/>
                                        <p:tgtEl>
                                          <p:spTgt spid="82948"/>
                                        </p:tgtEl>
                                        <p:attrNameLst>
                                          <p:attrName>ppt_w</p:attrName>
                                        </p:attrNameLst>
                                      </p:cBhvr>
                                      <p:tavLst>
                                        <p:tav tm="0">
                                          <p:val>
                                            <p:strVal val="#ppt_w"/>
                                          </p:val>
                                        </p:tav>
                                        <p:tav tm="100000">
                                          <p:val>
                                            <p:strVal val="#ppt_w"/>
                                          </p:val>
                                        </p:tav>
                                      </p:tavLst>
                                    </p:anim>
                                    <p:anim calcmode="lin" valueType="num">
                                      <p:cBhvr>
                                        <p:cTn id="10" dur="500" fill="hold"/>
                                        <p:tgtEl>
                                          <p:spTgt spid="82948"/>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82947"/>
                                        </p:tgtEl>
                                        <p:attrNameLst>
                                          <p:attrName>style.visibility</p:attrName>
                                        </p:attrNameLst>
                                      </p:cBhvr>
                                      <p:to>
                                        <p:strVal val="visible"/>
                                      </p:to>
                                    </p:set>
                                    <p:animEffect transition="in" filter="wipe(left)">
                                      <p:cBhvr>
                                        <p:cTn id="15" dur="75"/>
                                        <p:tgtEl>
                                          <p:spTgt spid="829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24580"/>
                                        </p:tgtEl>
                                        <p:attrNameLst>
                                          <p:attrName>style.visibility</p:attrName>
                                        </p:attrNameLst>
                                      </p:cBhvr>
                                      <p:to>
                                        <p:strVal val="visible"/>
                                      </p:to>
                                    </p:set>
                                    <p:animEffect transition="in" filter="wipe(left)">
                                      <p:cBhvr>
                                        <p:cTn id="20" dur="75"/>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p:bldP spid="82948" grpId="0" autoUpdateAnimBg="0"/>
      <p:bldP spid="2458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4370" name="Object 2"/>
          <p:cNvGraphicFramePr>
            <a:graphicFrameLocks noChangeAspect="1"/>
          </p:cNvGraphicFramePr>
          <p:nvPr/>
        </p:nvGraphicFramePr>
        <p:xfrm>
          <a:off x="74613" y="752475"/>
          <a:ext cx="4367212" cy="3179763"/>
        </p:xfrm>
        <a:graphic>
          <a:graphicData uri="http://schemas.openxmlformats.org/presentationml/2006/ole">
            <mc:AlternateContent xmlns:mc="http://schemas.openxmlformats.org/markup-compatibility/2006">
              <mc:Choice xmlns:v="urn:schemas-microsoft-com:vml" Requires="v">
                <p:oleObj spid="_x0000_s73753" name="公式" r:id="rId3" imgW="2476500" imgH="1536700" progId="Equation.3">
                  <p:embed/>
                </p:oleObj>
              </mc:Choice>
              <mc:Fallback>
                <p:oleObj name="公式" r:id="rId3" imgW="2476500" imgH="1536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752475"/>
                        <a:ext cx="4367212" cy="317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71" name="Object 3"/>
          <p:cNvGraphicFramePr>
            <a:graphicFrameLocks noChangeAspect="1"/>
          </p:cNvGraphicFramePr>
          <p:nvPr/>
        </p:nvGraphicFramePr>
        <p:xfrm>
          <a:off x="5181600" y="436563"/>
          <a:ext cx="3962400" cy="3814762"/>
        </p:xfrm>
        <a:graphic>
          <a:graphicData uri="http://schemas.openxmlformats.org/presentationml/2006/ole">
            <mc:AlternateContent xmlns:mc="http://schemas.openxmlformats.org/markup-compatibility/2006">
              <mc:Choice xmlns:v="urn:schemas-microsoft-com:vml" Requires="v">
                <p:oleObj spid="_x0000_s73754" name="公式" r:id="rId5" imgW="2197100" imgH="1803400" progId="Equation.3">
                  <p:embed/>
                </p:oleObj>
              </mc:Choice>
              <mc:Fallback>
                <p:oleObj name="公式" r:id="rId5" imgW="2197100" imgH="1803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36563"/>
                        <a:ext cx="3962400" cy="381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4373" name="Group 5"/>
          <p:cNvGrpSpPr>
            <a:grpSpLocks/>
          </p:cNvGrpSpPr>
          <p:nvPr/>
        </p:nvGrpSpPr>
        <p:grpSpPr bwMode="auto">
          <a:xfrm>
            <a:off x="4208463" y="977900"/>
            <a:ext cx="1365250" cy="1555750"/>
            <a:chOff x="2356" y="2141"/>
            <a:chExt cx="1189" cy="980"/>
          </a:xfrm>
        </p:grpSpPr>
        <p:sp>
          <p:nvSpPr>
            <p:cNvPr id="73733" name="AutoShape 6"/>
            <p:cNvSpPr>
              <a:spLocks noChangeArrowheads="1"/>
            </p:cNvSpPr>
            <p:nvPr/>
          </p:nvSpPr>
          <p:spPr bwMode="auto">
            <a:xfrm>
              <a:off x="2356" y="2552"/>
              <a:ext cx="1189" cy="211"/>
            </a:xfrm>
            <a:prstGeom prst="rightArrow">
              <a:avLst>
                <a:gd name="adj1" fmla="val 50000"/>
                <a:gd name="adj2" fmla="val 140877"/>
              </a:avLst>
            </a:prstGeom>
            <a:noFill/>
            <a:ln w="28575">
              <a:solidFill>
                <a:srgbClr val="FF0000"/>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3734" name="Text Box 7"/>
            <p:cNvSpPr txBox="1">
              <a:spLocks noChangeArrowheads="1"/>
            </p:cNvSpPr>
            <p:nvPr/>
          </p:nvSpPr>
          <p:spPr bwMode="auto">
            <a:xfrm>
              <a:off x="2565" y="2141"/>
              <a:ext cx="572" cy="98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spcBef>
                  <a:spcPct val="50000"/>
                </a:spcBef>
              </a:pPr>
              <a:r>
                <a:rPr kumimoji="1" lang="en-US" altLang="zh-CN" sz="9600">
                  <a:solidFill>
                    <a:srgbClr val="FF3300"/>
                  </a:solidFill>
                  <a:ea typeface="宋体" pitchFamily="2" charset="-122"/>
                </a:rPr>
                <a:t>?</a:t>
              </a:r>
              <a:endParaRPr kumimoji="1" lang="en-US" altLang="zh-CN" sz="960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4370"/>
                                        </p:tgtEl>
                                        <p:attrNameLst>
                                          <p:attrName>style.visibility</p:attrName>
                                        </p:attrNameLst>
                                      </p:cBhvr>
                                      <p:to>
                                        <p:strVal val="visible"/>
                                      </p:to>
                                    </p:set>
                                    <p:anim calcmode="lin" valueType="num">
                                      <p:cBhvr additive="base">
                                        <p:cTn id="7" dur="500" fill="hold"/>
                                        <p:tgtEl>
                                          <p:spTgt spid="314370"/>
                                        </p:tgtEl>
                                        <p:attrNameLst>
                                          <p:attrName>ppt_x</p:attrName>
                                        </p:attrNameLst>
                                      </p:cBhvr>
                                      <p:tavLst>
                                        <p:tav tm="0">
                                          <p:val>
                                            <p:strVal val="0-#ppt_w/2"/>
                                          </p:val>
                                        </p:tav>
                                        <p:tav tm="100000">
                                          <p:val>
                                            <p:strVal val="#ppt_x"/>
                                          </p:val>
                                        </p:tav>
                                      </p:tavLst>
                                    </p:anim>
                                    <p:anim calcmode="lin" valueType="num">
                                      <p:cBhvr additive="base">
                                        <p:cTn id="8" dur="500" fill="hold"/>
                                        <p:tgtEl>
                                          <p:spTgt spid="314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14371"/>
                                        </p:tgtEl>
                                        <p:attrNameLst>
                                          <p:attrName>style.visibility</p:attrName>
                                        </p:attrNameLst>
                                      </p:cBhvr>
                                      <p:to>
                                        <p:strVal val="visible"/>
                                      </p:to>
                                    </p:set>
                                    <p:anim calcmode="lin" valueType="num">
                                      <p:cBhvr additive="base">
                                        <p:cTn id="13" dur="500" fill="hold"/>
                                        <p:tgtEl>
                                          <p:spTgt spid="314371"/>
                                        </p:tgtEl>
                                        <p:attrNameLst>
                                          <p:attrName>ppt_x</p:attrName>
                                        </p:attrNameLst>
                                      </p:cBhvr>
                                      <p:tavLst>
                                        <p:tav tm="0">
                                          <p:val>
                                            <p:strVal val="0-#ppt_w/2"/>
                                          </p:val>
                                        </p:tav>
                                        <p:tav tm="100000">
                                          <p:val>
                                            <p:strVal val="#ppt_x"/>
                                          </p:val>
                                        </p:tav>
                                      </p:tavLst>
                                    </p:anim>
                                    <p:anim calcmode="lin" valueType="num">
                                      <p:cBhvr additive="base">
                                        <p:cTn id="14" dur="500" fill="hold"/>
                                        <p:tgtEl>
                                          <p:spTgt spid="3143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14373"/>
                                        </p:tgtEl>
                                        <p:attrNameLst>
                                          <p:attrName>style.visibility</p:attrName>
                                        </p:attrNameLst>
                                      </p:cBhvr>
                                      <p:to>
                                        <p:strVal val="visible"/>
                                      </p:to>
                                    </p:set>
                                    <p:anim calcmode="lin" valueType="num">
                                      <p:cBhvr additive="base">
                                        <p:cTn id="19" dur="500" fill="hold"/>
                                        <p:tgtEl>
                                          <p:spTgt spid="314373"/>
                                        </p:tgtEl>
                                        <p:attrNameLst>
                                          <p:attrName>ppt_x</p:attrName>
                                        </p:attrNameLst>
                                      </p:cBhvr>
                                      <p:tavLst>
                                        <p:tav tm="0">
                                          <p:val>
                                            <p:strVal val="0-#ppt_w/2"/>
                                          </p:val>
                                        </p:tav>
                                        <p:tav tm="100000">
                                          <p:val>
                                            <p:strVal val="#ppt_x"/>
                                          </p:val>
                                        </p:tav>
                                      </p:tavLst>
                                    </p:anim>
                                    <p:anim calcmode="lin" valueType="num">
                                      <p:cBhvr additive="base">
                                        <p:cTn id="20" dur="500" fill="hold"/>
                                        <p:tgtEl>
                                          <p:spTgt spid="314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5"/>
          <p:cNvSpPr>
            <a:spLocks noGrp="1" noChangeArrowheads="1"/>
          </p:cNvSpPr>
          <p:nvPr>
            <p:ph type="title"/>
          </p:nvPr>
        </p:nvSpPr>
        <p:spPr>
          <a:xfrm>
            <a:off x="466725" y="912813"/>
            <a:ext cx="3841750" cy="57943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none" anchor="t">
            <a:spAutoFit/>
          </a:bodyPr>
          <a:lstStyle/>
          <a:p>
            <a:pPr algn="l" eaLnBrk="1" hangingPunct="1"/>
            <a:r>
              <a:rPr kumimoji="1" lang="zh-CN" altLang="en-US" sz="3200" smtClean="0">
                <a:solidFill>
                  <a:schemeClr val="tx1"/>
                </a:solidFill>
                <a:latin typeface="楷体_GB2312" pitchFamily="49" charset="-122"/>
                <a:ea typeface="楷体_GB2312" pitchFamily="49" charset="-122"/>
              </a:rPr>
              <a:t>三维数组的存储结构</a:t>
            </a:r>
          </a:p>
        </p:txBody>
      </p:sp>
      <p:sp>
        <p:nvSpPr>
          <p:cNvPr id="21507" name="Rectangle 26"/>
          <p:cNvSpPr>
            <a:spLocks noChangeArrowheads="1"/>
          </p:cNvSpPr>
          <p:nvPr/>
        </p:nvSpPr>
        <p:spPr bwMode="auto">
          <a:xfrm>
            <a:off x="900113" y="4586288"/>
            <a:ext cx="1295400" cy="9906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ea typeface="宋体" pitchFamily="2" charset="-122"/>
              </a:rPr>
              <a:t>i = 0</a:t>
            </a:r>
          </a:p>
        </p:txBody>
      </p:sp>
      <p:sp>
        <p:nvSpPr>
          <p:cNvPr id="21508" name="Rectangle 27"/>
          <p:cNvSpPr>
            <a:spLocks noChangeArrowheads="1"/>
          </p:cNvSpPr>
          <p:nvPr/>
        </p:nvSpPr>
        <p:spPr bwMode="auto">
          <a:xfrm>
            <a:off x="900113" y="3595688"/>
            <a:ext cx="1295400" cy="9906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ea typeface="宋体" pitchFamily="2" charset="-122"/>
              </a:rPr>
              <a:t>i = 1</a:t>
            </a:r>
          </a:p>
        </p:txBody>
      </p:sp>
      <p:sp>
        <p:nvSpPr>
          <p:cNvPr id="21509" name="Rectangle 28"/>
          <p:cNvSpPr>
            <a:spLocks noChangeArrowheads="1"/>
          </p:cNvSpPr>
          <p:nvPr/>
        </p:nvSpPr>
        <p:spPr bwMode="auto">
          <a:xfrm>
            <a:off x="900113" y="2147888"/>
            <a:ext cx="1295400" cy="990600"/>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ea typeface="宋体" pitchFamily="2" charset="-122"/>
              </a:rPr>
              <a:t>i = m – 1</a:t>
            </a:r>
          </a:p>
        </p:txBody>
      </p:sp>
      <p:sp>
        <p:nvSpPr>
          <p:cNvPr id="21510" name="Line 29"/>
          <p:cNvSpPr>
            <a:spLocks noChangeShapeType="1"/>
          </p:cNvSpPr>
          <p:nvPr/>
        </p:nvSpPr>
        <p:spPr bwMode="auto">
          <a:xfrm>
            <a:off x="900113" y="1919288"/>
            <a:ext cx="0" cy="38862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 name="Line 30"/>
          <p:cNvSpPr>
            <a:spLocks noChangeShapeType="1"/>
          </p:cNvSpPr>
          <p:nvPr/>
        </p:nvSpPr>
        <p:spPr bwMode="auto">
          <a:xfrm>
            <a:off x="2195513" y="1919288"/>
            <a:ext cx="0" cy="38862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 name="Rectangle 31"/>
          <p:cNvSpPr>
            <a:spLocks noChangeArrowheads="1"/>
          </p:cNvSpPr>
          <p:nvPr/>
        </p:nvSpPr>
        <p:spPr bwMode="auto">
          <a:xfrm>
            <a:off x="3567113" y="2986088"/>
            <a:ext cx="1295400" cy="53340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ea typeface="宋体" pitchFamily="2" charset="-122"/>
              </a:rPr>
              <a:t>j = n –1 </a:t>
            </a:r>
          </a:p>
        </p:txBody>
      </p:sp>
      <p:sp>
        <p:nvSpPr>
          <p:cNvPr id="21513" name="Rectangle 32"/>
          <p:cNvSpPr>
            <a:spLocks noChangeArrowheads="1"/>
          </p:cNvSpPr>
          <p:nvPr/>
        </p:nvSpPr>
        <p:spPr bwMode="auto">
          <a:xfrm>
            <a:off x="3567113" y="3748088"/>
            <a:ext cx="1295400" cy="533400"/>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ea typeface="宋体" pitchFamily="2" charset="-122"/>
              </a:rPr>
              <a:t>j = 1</a:t>
            </a:r>
          </a:p>
        </p:txBody>
      </p:sp>
      <p:sp>
        <p:nvSpPr>
          <p:cNvPr id="21514" name="Rectangle 33"/>
          <p:cNvSpPr>
            <a:spLocks noChangeArrowheads="1"/>
          </p:cNvSpPr>
          <p:nvPr/>
        </p:nvSpPr>
        <p:spPr bwMode="auto">
          <a:xfrm>
            <a:off x="3567113" y="4281488"/>
            <a:ext cx="1295400" cy="533400"/>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ea typeface="宋体" pitchFamily="2" charset="-122"/>
              </a:rPr>
              <a:t>j = 0</a:t>
            </a:r>
          </a:p>
        </p:txBody>
      </p:sp>
      <p:sp>
        <p:nvSpPr>
          <p:cNvPr id="21515" name="Line 34"/>
          <p:cNvSpPr>
            <a:spLocks noChangeShapeType="1"/>
          </p:cNvSpPr>
          <p:nvPr/>
        </p:nvSpPr>
        <p:spPr bwMode="auto">
          <a:xfrm>
            <a:off x="3567113" y="2757488"/>
            <a:ext cx="0" cy="22860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6" name="Line 35"/>
          <p:cNvSpPr>
            <a:spLocks noChangeShapeType="1"/>
          </p:cNvSpPr>
          <p:nvPr/>
        </p:nvSpPr>
        <p:spPr bwMode="auto">
          <a:xfrm>
            <a:off x="4862513" y="2833688"/>
            <a:ext cx="0" cy="22098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7" name="Line 36"/>
          <p:cNvSpPr>
            <a:spLocks noChangeShapeType="1"/>
          </p:cNvSpPr>
          <p:nvPr/>
        </p:nvSpPr>
        <p:spPr bwMode="auto">
          <a:xfrm>
            <a:off x="2195513" y="4586288"/>
            <a:ext cx="1371600" cy="2286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8" name="Line 37"/>
          <p:cNvSpPr>
            <a:spLocks noChangeShapeType="1"/>
          </p:cNvSpPr>
          <p:nvPr/>
        </p:nvSpPr>
        <p:spPr bwMode="auto">
          <a:xfrm flipV="1">
            <a:off x="2195513" y="2986088"/>
            <a:ext cx="1371600" cy="6096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9" name="Rectangle 38"/>
          <p:cNvSpPr>
            <a:spLocks noChangeArrowheads="1"/>
          </p:cNvSpPr>
          <p:nvPr/>
        </p:nvSpPr>
        <p:spPr bwMode="auto">
          <a:xfrm>
            <a:off x="6081713" y="4052888"/>
            <a:ext cx="1295400" cy="304800"/>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CF01"/>
                </a:solidFill>
                <a:latin typeface="Tahoma" pitchFamily="34" charset="0"/>
                <a:ea typeface="宋体" pitchFamily="2" charset="-122"/>
              </a:rPr>
              <a:t>k = 1</a:t>
            </a:r>
          </a:p>
        </p:txBody>
      </p:sp>
      <p:sp>
        <p:nvSpPr>
          <p:cNvPr id="21520" name="Rectangle 39"/>
          <p:cNvSpPr>
            <a:spLocks noChangeArrowheads="1"/>
          </p:cNvSpPr>
          <p:nvPr/>
        </p:nvSpPr>
        <p:spPr bwMode="auto">
          <a:xfrm>
            <a:off x="6081713" y="4357688"/>
            <a:ext cx="1295400" cy="304800"/>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CF01"/>
                </a:solidFill>
                <a:latin typeface="Tahoma" pitchFamily="34" charset="0"/>
                <a:ea typeface="宋体" pitchFamily="2" charset="-122"/>
              </a:rPr>
              <a:t>k = 0</a:t>
            </a:r>
          </a:p>
        </p:txBody>
      </p:sp>
      <p:sp>
        <p:nvSpPr>
          <p:cNvPr id="21521" name="Rectangle 40"/>
          <p:cNvSpPr>
            <a:spLocks noChangeArrowheads="1"/>
          </p:cNvSpPr>
          <p:nvPr/>
        </p:nvSpPr>
        <p:spPr bwMode="auto">
          <a:xfrm>
            <a:off x="6081713" y="3367088"/>
            <a:ext cx="1295400" cy="304800"/>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CF01"/>
                </a:solidFill>
                <a:latin typeface="Tahoma" pitchFamily="34" charset="0"/>
                <a:ea typeface="宋体" pitchFamily="2" charset="-122"/>
              </a:rPr>
              <a:t>k = </a:t>
            </a:r>
            <a:r>
              <a:rPr kumimoji="1" lang="en-US" altLang="zh-CN" sz="2400" i="1">
                <a:solidFill>
                  <a:srgbClr val="FFCF01"/>
                </a:solidFill>
                <a:ea typeface="宋体" pitchFamily="2" charset="-122"/>
              </a:rPr>
              <a:t>l </a:t>
            </a:r>
            <a:r>
              <a:rPr kumimoji="1" lang="en-US" altLang="zh-CN" sz="2400">
                <a:solidFill>
                  <a:srgbClr val="FFCF01"/>
                </a:solidFill>
                <a:latin typeface="Tahoma" pitchFamily="34" charset="0"/>
                <a:ea typeface="宋体" pitchFamily="2" charset="-122"/>
              </a:rPr>
              <a:t>– 1</a:t>
            </a:r>
          </a:p>
        </p:txBody>
      </p:sp>
      <p:sp>
        <p:nvSpPr>
          <p:cNvPr id="21522" name="Line 41"/>
          <p:cNvSpPr>
            <a:spLocks noChangeShapeType="1"/>
          </p:cNvSpPr>
          <p:nvPr/>
        </p:nvSpPr>
        <p:spPr bwMode="auto">
          <a:xfrm>
            <a:off x="6081713" y="3138488"/>
            <a:ext cx="0" cy="16764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3" name="Line 42"/>
          <p:cNvSpPr>
            <a:spLocks noChangeShapeType="1"/>
          </p:cNvSpPr>
          <p:nvPr/>
        </p:nvSpPr>
        <p:spPr bwMode="auto">
          <a:xfrm>
            <a:off x="7377113" y="3214688"/>
            <a:ext cx="0" cy="16764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4" name="Line 43"/>
          <p:cNvSpPr>
            <a:spLocks noChangeShapeType="1"/>
          </p:cNvSpPr>
          <p:nvPr/>
        </p:nvSpPr>
        <p:spPr bwMode="auto">
          <a:xfrm>
            <a:off x="4862513" y="4281488"/>
            <a:ext cx="1219200" cy="3810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5" name="Line 44"/>
          <p:cNvSpPr>
            <a:spLocks noChangeShapeType="1"/>
          </p:cNvSpPr>
          <p:nvPr/>
        </p:nvSpPr>
        <p:spPr bwMode="auto">
          <a:xfrm flipV="1">
            <a:off x="4862513" y="3367088"/>
            <a:ext cx="1219200" cy="3810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6" name="Text Box 45"/>
          <p:cNvSpPr txBox="1">
            <a:spLocks noChangeArrowheads="1"/>
          </p:cNvSpPr>
          <p:nvPr/>
        </p:nvSpPr>
        <p:spPr bwMode="auto">
          <a:xfrm>
            <a:off x="2424113" y="5788025"/>
            <a:ext cx="5529262" cy="457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2400">
                <a:solidFill>
                  <a:srgbClr val="000000"/>
                </a:solidFill>
              </a:rPr>
              <a:t>实际空间：</a:t>
            </a:r>
            <a:r>
              <a:rPr kumimoji="1" lang="en-US" altLang="zh-CN" sz="2400">
                <a:solidFill>
                  <a:srgbClr val="000000"/>
                </a:solidFill>
              </a:rPr>
              <a:t>m * n * </a:t>
            </a:r>
            <a:r>
              <a:rPr kumimoji="1" lang="en-US" altLang="zh-CN" sz="2400" i="1">
                <a:solidFill>
                  <a:srgbClr val="000000"/>
                </a:solidFill>
              </a:rPr>
              <a:t>l </a:t>
            </a:r>
            <a:r>
              <a:rPr kumimoji="1" lang="en-US" altLang="zh-CN" sz="2400">
                <a:solidFill>
                  <a:srgbClr val="000000"/>
                </a:solidFill>
              </a:rPr>
              <a:t>* sizeof( ElemType );</a:t>
            </a:r>
          </a:p>
        </p:txBody>
      </p:sp>
      <p:sp>
        <p:nvSpPr>
          <p:cNvPr id="21527" name="Rectangle 46"/>
          <p:cNvSpPr>
            <a:spLocks noChangeArrowheads="1"/>
          </p:cNvSpPr>
          <p:nvPr/>
        </p:nvSpPr>
        <p:spPr bwMode="auto">
          <a:xfrm>
            <a:off x="395288" y="265113"/>
            <a:ext cx="6280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latin typeface="楷体_GB2312" pitchFamily="49" charset="-122"/>
                <a:ea typeface="楷体_GB2312" pitchFamily="49" charset="-122"/>
              </a:rPr>
              <a:t>同理可定义</a:t>
            </a:r>
            <a:r>
              <a:rPr kumimoji="1" lang="en-US" altLang="zh-CN" sz="3200">
                <a:latin typeface="楷体_GB2312" pitchFamily="49" charset="-122"/>
                <a:ea typeface="楷体_GB2312" pitchFamily="49" charset="-122"/>
              </a:rPr>
              <a:t>n</a:t>
            </a:r>
            <a:r>
              <a:rPr kumimoji="1" lang="zh-CN" altLang="en-US" sz="3200">
                <a:latin typeface="楷体_GB2312" pitchFamily="49" charset="-122"/>
                <a:ea typeface="楷体_GB2312" pitchFamily="49" charset="-122"/>
              </a:rPr>
              <a:t>维数组类型，例如</a:t>
            </a:r>
            <a:r>
              <a:rPr kumimoji="1" lang="en-US" altLang="zh-CN" sz="3200">
                <a:latin typeface="楷体_GB2312" pitchFamily="49" charset="-122"/>
                <a:ea typeface="楷体_GB2312" pitchFamily="49" charset="-122"/>
              </a:rPr>
              <a:t>n=3</a:t>
            </a:r>
          </a:p>
        </p:txBody>
      </p:sp>
    </p:spTree>
  </p:cSld>
  <p:clrMapOvr>
    <a:masterClrMapping/>
  </p:clrMapOvr>
  <p:transition>
    <p:strips dir="l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4754" name="Group 4"/>
          <p:cNvGrpSpPr>
            <a:grpSpLocks/>
          </p:cNvGrpSpPr>
          <p:nvPr/>
        </p:nvGrpSpPr>
        <p:grpSpPr bwMode="auto">
          <a:xfrm>
            <a:off x="63500" y="765175"/>
            <a:ext cx="3221038" cy="4224338"/>
            <a:chOff x="346" y="1803"/>
            <a:chExt cx="1847" cy="2572"/>
          </a:xfrm>
        </p:grpSpPr>
        <p:grpSp>
          <p:nvGrpSpPr>
            <p:cNvPr id="74796" name="Group 5"/>
            <p:cNvGrpSpPr>
              <a:grpSpLocks/>
            </p:cNvGrpSpPr>
            <p:nvPr/>
          </p:nvGrpSpPr>
          <p:grpSpPr bwMode="auto">
            <a:xfrm>
              <a:off x="1152" y="2034"/>
              <a:ext cx="1041" cy="2315"/>
              <a:chOff x="1074" y="1633"/>
              <a:chExt cx="1041" cy="2315"/>
            </a:xfrm>
          </p:grpSpPr>
          <p:grpSp>
            <p:nvGrpSpPr>
              <p:cNvPr id="74800" name="Group 6"/>
              <p:cNvGrpSpPr>
                <a:grpSpLocks/>
              </p:cNvGrpSpPr>
              <p:nvPr/>
            </p:nvGrpSpPr>
            <p:grpSpPr bwMode="auto">
              <a:xfrm>
                <a:off x="1074" y="1633"/>
                <a:ext cx="1037" cy="2311"/>
                <a:chOff x="1074" y="1633"/>
                <a:chExt cx="1037" cy="2311"/>
              </a:xfrm>
            </p:grpSpPr>
            <p:sp>
              <p:nvSpPr>
                <p:cNvPr id="74810" name="Rectangle 7"/>
                <p:cNvSpPr>
                  <a:spLocks noChangeArrowheads="1"/>
                </p:cNvSpPr>
                <p:nvPr/>
              </p:nvSpPr>
              <p:spPr bwMode="auto">
                <a:xfrm>
                  <a:off x="1089" y="1633"/>
                  <a:ext cx="1022" cy="23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4811" name="Line 8"/>
                <p:cNvSpPr>
                  <a:spLocks noChangeShapeType="1"/>
                </p:cNvSpPr>
                <p:nvPr/>
              </p:nvSpPr>
              <p:spPr bwMode="auto">
                <a:xfrm>
                  <a:off x="1422" y="1633"/>
                  <a:ext cx="0" cy="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4812" name="Line 9"/>
                <p:cNvSpPr>
                  <a:spLocks noChangeShapeType="1"/>
                </p:cNvSpPr>
                <p:nvPr/>
              </p:nvSpPr>
              <p:spPr bwMode="auto">
                <a:xfrm>
                  <a:off x="1767" y="1644"/>
                  <a:ext cx="0" cy="2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4813" name="Line 10"/>
                <p:cNvSpPr>
                  <a:spLocks noChangeShapeType="1"/>
                </p:cNvSpPr>
                <p:nvPr/>
              </p:nvSpPr>
              <p:spPr bwMode="auto">
                <a:xfrm>
                  <a:off x="1074" y="1900"/>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814" name="Line 11"/>
                <p:cNvSpPr>
                  <a:spLocks noChangeShapeType="1"/>
                </p:cNvSpPr>
                <p:nvPr/>
              </p:nvSpPr>
              <p:spPr bwMode="auto">
                <a:xfrm>
                  <a:off x="1074" y="2155"/>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815" name="Line 12"/>
                <p:cNvSpPr>
                  <a:spLocks noChangeShapeType="1"/>
                </p:cNvSpPr>
                <p:nvPr/>
              </p:nvSpPr>
              <p:spPr bwMode="auto">
                <a:xfrm>
                  <a:off x="1074" y="2411"/>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816" name="Line 13"/>
                <p:cNvSpPr>
                  <a:spLocks noChangeShapeType="1"/>
                </p:cNvSpPr>
                <p:nvPr/>
              </p:nvSpPr>
              <p:spPr bwMode="auto">
                <a:xfrm>
                  <a:off x="1074" y="2667"/>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817" name="Line 14"/>
                <p:cNvSpPr>
                  <a:spLocks noChangeShapeType="1"/>
                </p:cNvSpPr>
                <p:nvPr/>
              </p:nvSpPr>
              <p:spPr bwMode="auto">
                <a:xfrm>
                  <a:off x="1074" y="2923"/>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818" name="Line 15"/>
                <p:cNvSpPr>
                  <a:spLocks noChangeShapeType="1"/>
                </p:cNvSpPr>
                <p:nvPr/>
              </p:nvSpPr>
              <p:spPr bwMode="auto">
                <a:xfrm>
                  <a:off x="1074" y="3179"/>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819" name="Line 16"/>
                <p:cNvSpPr>
                  <a:spLocks noChangeShapeType="1"/>
                </p:cNvSpPr>
                <p:nvPr/>
              </p:nvSpPr>
              <p:spPr bwMode="auto">
                <a:xfrm>
                  <a:off x="1074" y="3435"/>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820" name="Line 17"/>
                <p:cNvSpPr>
                  <a:spLocks noChangeShapeType="1"/>
                </p:cNvSpPr>
                <p:nvPr/>
              </p:nvSpPr>
              <p:spPr bwMode="auto">
                <a:xfrm>
                  <a:off x="1074" y="3691"/>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74801" name="Text Box 18"/>
              <p:cNvSpPr txBox="1">
                <a:spLocks noChangeArrowheads="1"/>
              </p:cNvSpPr>
              <p:nvPr/>
            </p:nvSpPr>
            <p:spPr bwMode="auto">
              <a:xfrm>
                <a:off x="1178" y="1647"/>
                <a:ext cx="892"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FF"/>
                    </a:solidFill>
                    <a:ea typeface="宋体" pitchFamily="2" charset="-122"/>
                  </a:rPr>
                  <a:t>6</a:t>
                </a:r>
                <a:r>
                  <a:rPr kumimoji="1" lang="en-US" altLang="zh-CN" sz="2400" b="1">
                    <a:ea typeface="宋体" pitchFamily="2" charset="-122"/>
                  </a:rPr>
                  <a:t>     </a:t>
                </a:r>
                <a:r>
                  <a:rPr kumimoji="1" lang="en-US" altLang="zh-CN" sz="2400" b="1">
                    <a:solidFill>
                      <a:srgbClr val="FF0000"/>
                    </a:solidFill>
                    <a:ea typeface="宋体" pitchFamily="2" charset="-122"/>
                  </a:rPr>
                  <a:t>7 </a:t>
                </a:r>
                <a:r>
                  <a:rPr kumimoji="1" lang="en-US" altLang="zh-CN" sz="2400" b="1">
                    <a:ea typeface="宋体" pitchFamily="2" charset="-122"/>
                  </a:rPr>
                  <a:t>    8  </a:t>
                </a:r>
              </a:p>
            </p:txBody>
          </p:sp>
          <p:sp>
            <p:nvSpPr>
              <p:cNvPr id="74802" name="Text Box 19"/>
              <p:cNvSpPr txBox="1">
                <a:spLocks noChangeArrowheads="1"/>
              </p:cNvSpPr>
              <p:nvPr/>
            </p:nvSpPr>
            <p:spPr bwMode="auto">
              <a:xfrm>
                <a:off x="1179" y="1910"/>
                <a:ext cx="93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1     2    12  </a:t>
                </a:r>
              </a:p>
            </p:txBody>
          </p:sp>
          <p:sp>
            <p:nvSpPr>
              <p:cNvPr id="74803" name="Text Box 20"/>
              <p:cNvSpPr txBox="1">
                <a:spLocks noChangeArrowheads="1"/>
              </p:cNvSpPr>
              <p:nvPr/>
            </p:nvSpPr>
            <p:spPr bwMode="auto">
              <a:xfrm>
                <a:off x="1179" y="2177"/>
                <a:ext cx="892"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1     3     9  </a:t>
                </a:r>
              </a:p>
            </p:txBody>
          </p:sp>
          <p:sp>
            <p:nvSpPr>
              <p:cNvPr id="74804" name="Text Box 21"/>
              <p:cNvSpPr txBox="1">
                <a:spLocks noChangeArrowheads="1"/>
              </p:cNvSpPr>
              <p:nvPr/>
            </p:nvSpPr>
            <p:spPr bwMode="auto">
              <a:xfrm>
                <a:off x="1179" y="2423"/>
                <a:ext cx="90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3     1    -3  </a:t>
                </a:r>
              </a:p>
            </p:txBody>
          </p:sp>
          <p:sp>
            <p:nvSpPr>
              <p:cNvPr id="74805" name="Text Box 22"/>
              <p:cNvSpPr txBox="1">
                <a:spLocks noChangeArrowheads="1"/>
              </p:cNvSpPr>
              <p:nvPr/>
            </p:nvSpPr>
            <p:spPr bwMode="auto">
              <a:xfrm>
                <a:off x="1179" y="2676"/>
                <a:ext cx="93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3     6    14  </a:t>
                </a:r>
              </a:p>
            </p:txBody>
          </p:sp>
          <p:sp>
            <p:nvSpPr>
              <p:cNvPr id="74806" name="Text Box 23"/>
              <p:cNvSpPr txBox="1">
                <a:spLocks noChangeArrowheads="1"/>
              </p:cNvSpPr>
              <p:nvPr/>
            </p:nvSpPr>
            <p:spPr bwMode="auto">
              <a:xfrm>
                <a:off x="1179" y="2889"/>
                <a:ext cx="93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4     3    24  </a:t>
                </a:r>
              </a:p>
            </p:txBody>
          </p:sp>
          <p:sp>
            <p:nvSpPr>
              <p:cNvPr id="74807" name="Text Box 24"/>
              <p:cNvSpPr txBox="1">
                <a:spLocks noChangeArrowheads="1"/>
              </p:cNvSpPr>
              <p:nvPr/>
            </p:nvSpPr>
            <p:spPr bwMode="auto">
              <a:xfrm>
                <a:off x="1179" y="3166"/>
                <a:ext cx="93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5     2    18  </a:t>
                </a:r>
              </a:p>
            </p:txBody>
          </p:sp>
          <p:sp>
            <p:nvSpPr>
              <p:cNvPr id="74808" name="Text Box 25"/>
              <p:cNvSpPr txBox="1">
                <a:spLocks noChangeArrowheads="1"/>
              </p:cNvSpPr>
              <p:nvPr/>
            </p:nvSpPr>
            <p:spPr bwMode="auto">
              <a:xfrm>
                <a:off x="1179" y="3412"/>
                <a:ext cx="93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6     1    15  </a:t>
                </a:r>
              </a:p>
            </p:txBody>
          </p:sp>
          <p:sp>
            <p:nvSpPr>
              <p:cNvPr id="74809" name="Text Box 26"/>
              <p:cNvSpPr txBox="1">
                <a:spLocks noChangeArrowheads="1"/>
              </p:cNvSpPr>
              <p:nvPr/>
            </p:nvSpPr>
            <p:spPr bwMode="auto">
              <a:xfrm>
                <a:off x="1179" y="3665"/>
                <a:ext cx="90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6     4    -7  </a:t>
                </a:r>
              </a:p>
            </p:txBody>
          </p:sp>
        </p:grpSp>
        <p:sp>
          <p:nvSpPr>
            <p:cNvPr id="74797" name="Text Box 27"/>
            <p:cNvSpPr txBox="1">
              <a:spLocks noChangeArrowheads="1"/>
            </p:cNvSpPr>
            <p:nvPr/>
          </p:nvSpPr>
          <p:spPr bwMode="auto">
            <a:xfrm>
              <a:off x="1253" y="1803"/>
              <a:ext cx="780"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i      j     v</a:t>
              </a:r>
            </a:p>
          </p:txBody>
        </p:sp>
        <p:sp>
          <p:nvSpPr>
            <p:cNvPr id="74798" name="Text Box 28"/>
            <p:cNvSpPr txBox="1">
              <a:spLocks noChangeArrowheads="1"/>
            </p:cNvSpPr>
            <p:nvPr/>
          </p:nvSpPr>
          <p:spPr bwMode="auto">
            <a:xfrm>
              <a:off x="921" y="2056"/>
              <a:ext cx="315" cy="2319"/>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eaVert"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0 1 2 3 4 5 6 7 8</a:t>
              </a:r>
            </a:p>
          </p:txBody>
        </p:sp>
        <p:sp>
          <p:nvSpPr>
            <p:cNvPr id="74799" name="AutoShape 29"/>
            <p:cNvSpPr>
              <a:spLocks noChangeArrowheads="1"/>
            </p:cNvSpPr>
            <p:nvPr/>
          </p:nvSpPr>
          <p:spPr bwMode="auto">
            <a:xfrm>
              <a:off x="346" y="2548"/>
              <a:ext cx="454" cy="384"/>
            </a:xfrm>
            <a:prstGeom prst="wedgeEllipseCallout">
              <a:avLst>
                <a:gd name="adj1" fmla="val 128194"/>
                <a:gd name="adj2" fmla="val 2844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ctr"/>
              <a:r>
                <a:rPr kumimoji="1" lang="en-US" altLang="zh-CN" sz="2400" b="1">
                  <a:ea typeface="宋体" pitchFamily="2" charset="-122"/>
                </a:rPr>
                <a:t>M</a:t>
              </a:r>
            </a:p>
          </p:txBody>
        </p:sp>
      </p:grpSp>
      <p:grpSp>
        <p:nvGrpSpPr>
          <p:cNvPr id="74755" name="Group 30"/>
          <p:cNvGrpSpPr>
            <a:grpSpLocks/>
          </p:cNvGrpSpPr>
          <p:nvPr/>
        </p:nvGrpSpPr>
        <p:grpSpPr bwMode="auto">
          <a:xfrm>
            <a:off x="5562600" y="765175"/>
            <a:ext cx="3460750" cy="4224338"/>
            <a:chOff x="3520" y="1778"/>
            <a:chExt cx="1942" cy="2572"/>
          </a:xfrm>
        </p:grpSpPr>
        <p:sp>
          <p:nvSpPr>
            <p:cNvPr id="74770" name="Text Box 31"/>
            <p:cNvSpPr txBox="1">
              <a:spLocks noChangeArrowheads="1"/>
            </p:cNvSpPr>
            <p:nvPr/>
          </p:nvSpPr>
          <p:spPr bwMode="auto">
            <a:xfrm>
              <a:off x="3849" y="1778"/>
              <a:ext cx="763"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i      j     v</a:t>
              </a:r>
            </a:p>
          </p:txBody>
        </p:sp>
        <p:grpSp>
          <p:nvGrpSpPr>
            <p:cNvPr id="74771" name="Group 32"/>
            <p:cNvGrpSpPr>
              <a:grpSpLocks/>
            </p:cNvGrpSpPr>
            <p:nvPr/>
          </p:nvGrpSpPr>
          <p:grpSpPr bwMode="auto">
            <a:xfrm>
              <a:off x="3520" y="2009"/>
              <a:ext cx="1942" cy="2341"/>
              <a:chOff x="3520" y="2009"/>
              <a:chExt cx="1942" cy="2341"/>
            </a:xfrm>
          </p:grpSpPr>
          <p:grpSp>
            <p:nvGrpSpPr>
              <p:cNvPr id="74772" name="Group 33"/>
              <p:cNvGrpSpPr>
                <a:grpSpLocks/>
              </p:cNvGrpSpPr>
              <p:nvPr/>
            </p:nvGrpSpPr>
            <p:grpSpPr bwMode="auto">
              <a:xfrm>
                <a:off x="3748" y="2009"/>
                <a:ext cx="1037" cy="2315"/>
                <a:chOff x="1074" y="1633"/>
                <a:chExt cx="1037" cy="2315"/>
              </a:xfrm>
            </p:grpSpPr>
            <p:grpSp>
              <p:nvGrpSpPr>
                <p:cNvPr id="74775" name="Group 34"/>
                <p:cNvGrpSpPr>
                  <a:grpSpLocks/>
                </p:cNvGrpSpPr>
                <p:nvPr/>
              </p:nvGrpSpPr>
              <p:grpSpPr bwMode="auto">
                <a:xfrm>
                  <a:off x="1074" y="1633"/>
                  <a:ext cx="1037" cy="2311"/>
                  <a:chOff x="1074" y="1633"/>
                  <a:chExt cx="1037" cy="2311"/>
                </a:xfrm>
              </p:grpSpPr>
              <p:sp>
                <p:nvSpPr>
                  <p:cNvPr id="74785" name="Rectangle 35"/>
                  <p:cNvSpPr>
                    <a:spLocks noChangeArrowheads="1"/>
                  </p:cNvSpPr>
                  <p:nvPr/>
                </p:nvSpPr>
                <p:spPr bwMode="auto">
                  <a:xfrm>
                    <a:off x="1089" y="1633"/>
                    <a:ext cx="1022" cy="23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4786" name="Line 36"/>
                  <p:cNvSpPr>
                    <a:spLocks noChangeShapeType="1"/>
                  </p:cNvSpPr>
                  <p:nvPr/>
                </p:nvSpPr>
                <p:spPr bwMode="auto">
                  <a:xfrm>
                    <a:off x="1422" y="1633"/>
                    <a:ext cx="0" cy="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4787" name="Line 37"/>
                  <p:cNvSpPr>
                    <a:spLocks noChangeShapeType="1"/>
                  </p:cNvSpPr>
                  <p:nvPr/>
                </p:nvSpPr>
                <p:spPr bwMode="auto">
                  <a:xfrm>
                    <a:off x="1767" y="1644"/>
                    <a:ext cx="0" cy="2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4788" name="Line 38"/>
                  <p:cNvSpPr>
                    <a:spLocks noChangeShapeType="1"/>
                  </p:cNvSpPr>
                  <p:nvPr/>
                </p:nvSpPr>
                <p:spPr bwMode="auto">
                  <a:xfrm>
                    <a:off x="1074" y="1900"/>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89" name="Line 39"/>
                  <p:cNvSpPr>
                    <a:spLocks noChangeShapeType="1"/>
                  </p:cNvSpPr>
                  <p:nvPr/>
                </p:nvSpPr>
                <p:spPr bwMode="auto">
                  <a:xfrm>
                    <a:off x="1074" y="2155"/>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90" name="Line 40"/>
                  <p:cNvSpPr>
                    <a:spLocks noChangeShapeType="1"/>
                  </p:cNvSpPr>
                  <p:nvPr/>
                </p:nvSpPr>
                <p:spPr bwMode="auto">
                  <a:xfrm>
                    <a:off x="1074" y="2411"/>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91" name="Line 41"/>
                  <p:cNvSpPr>
                    <a:spLocks noChangeShapeType="1"/>
                  </p:cNvSpPr>
                  <p:nvPr/>
                </p:nvSpPr>
                <p:spPr bwMode="auto">
                  <a:xfrm>
                    <a:off x="1074" y="2667"/>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92" name="Line 42"/>
                  <p:cNvSpPr>
                    <a:spLocks noChangeShapeType="1"/>
                  </p:cNvSpPr>
                  <p:nvPr/>
                </p:nvSpPr>
                <p:spPr bwMode="auto">
                  <a:xfrm>
                    <a:off x="1074" y="2923"/>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93" name="Line 43"/>
                  <p:cNvSpPr>
                    <a:spLocks noChangeShapeType="1"/>
                  </p:cNvSpPr>
                  <p:nvPr/>
                </p:nvSpPr>
                <p:spPr bwMode="auto">
                  <a:xfrm>
                    <a:off x="1074" y="3179"/>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94" name="Line 44"/>
                  <p:cNvSpPr>
                    <a:spLocks noChangeShapeType="1"/>
                  </p:cNvSpPr>
                  <p:nvPr/>
                </p:nvSpPr>
                <p:spPr bwMode="auto">
                  <a:xfrm>
                    <a:off x="1074" y="3435"/>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95" name="Line 45"/>
                  <p:cNvSpPr>
                    <a:spLocks noChangeShapeType="1"/>
                  </p:cNvSpPr>
                  <p:nvPr/>
                </p:nvSpPr>
                <p:spPr bwMode="auto">
                  <a:xfrm>
                    <a:off x="1074" y="3691"/>
                    <a:ext cx="1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74776" name="Text Box 46"/>
                <p:cNvSpPr txBox="1">
                  <a:spLocks noChangeArrowheads="1"/>
                </p:cNvSpPr>
                <p:nvPr/>
              </p:nvSpPr>
              <p:spPr bwMode="auto">
                <a:xfrm>
                  <a:off x="1180" y="1647"/>
                  <a:ext cx="830"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FF"/>
                      </a:solidFill>
                      <a:ea typeface="宋体" pitchFamily="2" charset="-122"/>
                    </a:rPr>
                    <a:t>7</a:t>
                  </a:r>
                  <a:r>
                    <a:rPr kumimoji="1" lang="en-US" altLang="zh-CN" sz="2400" b="1">
                      <a:ea typeface="宋体" pitchFamily="2" charset="-122"/>
                    </a:rPr>
                    <a:t>    </a:t>
                  </a:r>
                  <a:r>
                    <a:rPr kumimoji="1" lang="en-US" altLang="zh-CN" sz="2400" b="1">
                      <a:solidFill>
                        <a:srgbClr val="0000FF"/>
                      </a:solidFill>
                      <a:ea typeface="宋体" pitchFamily="2" charset="-122"/>
                    </a:rPr>
                    <a:t>6</a:t>
                  </a:r>
                  <a:r>
                    <a:rPr kumimoji="1" lang="en-US" altLang="zh-CN" sz="2400" b="1">
                      <a:ea typeface="宋体" pitchFamily="2" charset="-122"/>
                    </a:rPr>
                    <a:t>     </a:t>
                  </a:r>
                  <a:r>
                    <a:rPr kumimoji="1" lang="en-US" altLang="zh-CN" sz="2400" b="1">
                      <a:solidFill>
                        <a:srgbClr val="FF3300"/>
                      </a:solidFill>
                      <a:ea typeface="宋体" pitchFamily="2" charset="-122"/>
                    </a:rPr>
                    <a:t>8</a:t>
                  </a:r>
                  <a:r>
                    <a:rPr kumimoji="1" lang="en-US" altLang="zh-CN" sz="2400" b="1">
                      <a:ea typeface="宋体" pitchFamily="2" charset="-122"/>
                    </a:rPr>
                    <a:t>  </a:t>
                  </a:r>
                </a:p>
              </p:txBody>
            </p:sp>
            <p:sp>
              <p:nvSpPr>
                <p:cNvPr id="74777" name="Text Box 47"/>
                <p:cNvSpPr txBox="1">
                  <a:spLocks noChangeArrowheads="1"/>
                </p:cNvSpPr>
                <p:nvPr/>
              </p:nvSpPr>
              <p:spPr bwMode="auto">
                <a:xfrm>
                  <a:off x="1180" y="1910"/>
                  <a:ext cx="887"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1    3     -3  </a:t>
                  </a:r>
                </a:p>
              </p:txBody>
            </p:sp>
            <p:sp>
              <p:nvSpPr>
                <p:cNvPr id="74778" name="Text Box 48"/>
                <p:cNvSpPr txBox="1">
                  <a:spLocks noChangeArrowheads="1"/>
                </p:cNvSpPr>
                <p:nvPr/>
              </p:nvSpPr>
              <p:spPr bwMode="auto">
                <a:xfrm>
                  <a:off x="1180" y="2177"/>
                  <a:ext cx="91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1    6     15  </a:t>
                  </a:r>
                </a:p>
              </p:txBody>
            </p:sp>
            <p:sp>
              <p:nvSpPr>
                <p:cNvPr id="74779" name="Text Box 49"/>
                <p:cNvSpPr txBox="1">
                  <a:spLocks noChangeArrowheads="1"/>
                </p:cNvSpPr>
                <p:nvPr/>
              </p:nvSpPr>
              <p:spPr bwMode="auto">
                <a:xfrm>
                  <a:off x="1180" y="2422"/>
                  <a:ext cx="91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2    1     12  </a:t>
                  </a:r>
                </a:p>
              </p:txBody>
            </p:sp>
            <p:sp>
              <p:nvSpPr>
                <p:cNvPr id="74780" name="Text Box 50"/>
                <p:cNvSpPr txBox="1">
                  <a:spLocks noChangeArrowheads="1"/>
                </p:cNvSpPr>
                <p:nvPr/>
              </p:nvSpPr>
              <p:spPr bwMode="auto">
                <a:xfrm>
                  <a:off x="1180" y="2676"/>
                  <a:ext cx="91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2    5     18  </a:t>
                  </a:r>
                </a:p>
              </p:txBody>
            </p:sp>
            <p:sp>
              <p:nvSpPr>
                <p:cNvPr id="74781" name="Text Box 51"/>
                <p:cNvSpPr txBox="1">
                  <a:spLocks noChangeArrowheads="1"/>
                </p:cNvSpPr>
                <p:nvPr/>
              </p:nvSpPr>
              <p:spPr bwMode="auto">
                <a:xfrm>
                  <a:off x="1180" y="2888"/>
                  <a:ext cx="873"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3    1      9  </a:t>
                  </a:r>
                </a:p>
              </p:txBody>
            </p:sp>
            <p:sp>
              <p:nvSpPr>
                <p:cNvPr id="74782" name="Text Box 52"/>
                <p:cNvSpPr txBox="1">
                  <a:spLocks noChangeArrowheads="1"/>
                </p:cNvSpPr>
                <p:nvPr/>
              </p:nvSpPr>
              <p:spPr bwMode="auto">
                <a:xfrm>
                  <a:off x="1180" y="3166"/>
                  <a:ext cx="916"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3    4     24  </a:t>
                  </a:r>
                </a:p>
              </p:txBody>
            </p:sp>
            <p:sp>
              <p:nvSpPr>
                <p:cNvPr id="74783" name="Text Box 53"/>
                <p:cNvSpPr txBox="1">
                  <a:spLocks noChangeArrowheads="1"/>
                </p:cNvSpPr>
                <p:nvPr/>
              </p:nvSpPr>
              <p:spPr bwMode="auto">
                <a:xfrm>
                  <a:off x="1180" y="3411"/>
                  <a:ext cx="930"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4    6      -7  </a:t>
                  </a:r>
                </a:p>
              </p:txBody>
            </p:sp>
            <p:sp>
              <p:nvSpPr>
                <p:cNvPr id="74784" name="Text Box 54"/>
                <p:cNvSpPr txBox="1">
                  <a:spLocks noChangeArrowheads="1"/>
                </p:cNvSpPr>
                <p:nvPr/>
              </p:nvSpPr>
              <p:spPr bwMode="auto">
                <a:xfrm>
                  <a:off x="1180" y="3665"/>
                  <a:ext cx="873" cy="28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6    3     14 </a:t>
                  </a:r>
                </a:p>
              </p:txBody>
            </p:sp>
          </p:grpSp>
          <p:sp>
            <p:nvSpPr>
              <p:cNvPr id="74773" name="Text Box 55"/>
              <p:cNvSpPr txBox="1">
                <a:spLocks noChangeArrowheads="1"/>
              </p:cNvSpPr>
              <p:nvPr/>
            </p:nvSpPr>
            <p:spPr bwMode="auto">
              <a:xfrm>
                <a:off x="3520" y="2031"/>
                <a:ext cx="308" cy="2319"/>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eaVert"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ea typeface="宋体" pitchFamily="2" charset="-122"/>
                  </a:rPr>
                  <a:t>0 1 2 3 4 5 6 7 8</a:t>
                </a:r>
              </a:p>
            </p:txBody>
          </p:sp>
          <p:sp>
            <p:nvSpPr>
              <p:cNvPr id="74774" name="AutoShape 56"/>
              <p:cNvSpPr>
                <a:spLocks noChangeArrowheads="1"/>
              </p:cNvSpPr>
              <p:nvPr/>
            </p:nvSpPr>
            <p:spPr bwMode="auto">
              <a:xfrm>
                <a:off x="5008" y="2312"/>
                <a:ext cx="454" cy="383"/>
              </a:xfrm>
              <a:prstGeom prst="wedgeEllipseCallout">
                <a:avLst>
                  <a:gd name="adj1" fmla="val -96917"/>
                  <a:gd name="adj2" fmla="val 114583"/>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ctr"/>
                <a:r>
                  <a:rPr kumimoji="1" lang="en-US" altLang="zh-CN" sz="2400" b="1">
                    <a:ea typeface="宋体" pitchFamily="2" charset="-122"/>
                  </a:rPr>
                  <a:t>T</a:t>
                </a:r>
              </a:p>
            </p:txBody>
          </p:sp>
        </p:grpSp>
      </p:grpSp>
      <p:grpSp>
        <p:nvGrpSpPr>
          <p:cNvPr id="74758" name="Group 57"/>
          <p:cNvGrpSpPr>
            <a:grpSpLocks/>
          </p:cNvGrpSpPr>
          <p:nvPr/>
        </p:nvGrpSpPr>
        <p:grpSpPr bwMode="auto">
          <a:xfrm>
            <a:off x="3429000" y="1385888"/>
            <a:ext cx="2328863" cy="3514725"/>
            <a:chOff x="2200" y="2144"/>
            <a:chExt cx="1467" cy="2176"/>
          </a:xfrm>
        </p:grpSpPr>
        <p:sp>
          <p:nvSpPr>
            <p:cNvPr id="74761" name="Line 58"/>
            <p:cNvSpPr>
              <a:spLocks noChangeShapeType="1"/>
            </p:cNvSpPr>
            <p:nvPr/>
          </p:nvSpPr>
          <p:spPr bwMode="auto">
            <a:xfrm>
              <a:off x="2200" y="2144"/>
              <a:ext cx="143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62" name="Line 59"/>
            <p:cNvSpPr>
              <a:spLocks noChangeShapeType="1"/>
            </p:cNvSpPr>
            <p:nvPr/>
          </p:nvSpPr>
          <p:spPr bwMode="auto">
            <a:xfrm>
              <a:off x="2200" y="2400"/>
              <a:ext cx="1456" cy="53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63" name="Line 60"/>
            <p:cNvSpPr>
              <a:spLocks noChangeShapeType="1"/>
            </p:cNvSpPr>
            <p:nvPr/>
          </p:nvSpPr>
          <p:spPr bwMode="auto">
            <a:xfrm>
              <a:off x="2200" y="2700"/>
              <a:ext cx="1467" cy="7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64" name="Line 61"/>
            <p:cNvSpPr>
              <a:spLocks noChangeShapeType="1"/>
            </p:cNvSpPr>
            <p:nvPr/>
          </p:nvSpPr>
          <p:spPr bwMode="auto">
            <a:xfrm flipV="1">
              <a:off x="2200" y="2400"/>
              <a:ext cx="1445" cy="5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65" name="Line 62"/>
            <p:cNvSpPr>
              <a:spLocks noChangeShapeType="1"/>
            </p:cNvSpPr>
            <p:nvPr/>
          </p:nvSpPr>
          <p:spPr bwMode="auto">
            <a:xfrm>
              <a:off x="2200" y="3200"/>
              <a:ext cx="1445" cy="96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66" name="Line 63"/>
            <p:cNvSpPr>
              <a:spLocks noChangeShapeType="1"/>
            </p:cNvSpPr>
            <p:nvPr/>
          </p:nvSpPr>
          <p:spPr bwMode="auto">
            <a:xfrm>
              <a:off x="2211" y="3466"/>
              <a:ext cx="1434" cy="23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67" name="Line 64"/>
            <p:cNvSpPr>
              <a:spLocks noChangeShapeType="1"/>
            </p:cNvSpPr>
            <p:nvPr/>
          </p:nvSpPr>
          <p:spPr bwMode="auto">
            <a:xfrm flipV="1">
              <a:off x="2200" y="3178"/>
              <a:ext cx="1412" cy="51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68" name="Line 65"/>
            <p:cNvSpPr>
              <a:spLocks noChangeShapeType="1"/>
            </p:cNvSpPr>
            <p:nvPr/>
          </p:nvSpPr>
          <p:spPr bwMode="auto">
            <a:xfrm flipV="1">
              <a:off x="2200" y="2655"/>
              <a:ext cx="1423" cy="131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69" name="Line 66"/>
            <p:cNvSpPr>
              <a:spLocks noChangeShapeType="1"/>
            </p:cNvSpPr>
            <p:nvPr/>
          </p:nvSpPr>
          <p:spPr bwMode="auto">
            <a:xfrm flipV="1">
              <a:off x="2200" y="3933"/>
              <a:ext cx="1412" cy="38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74759" name="Group 67"/>
          <p:cNvGrpSpPr>
            <a:grpSpLocks/>
          </p:cNvGrpSpPr>
          <p:nvPr/>
        </p:nvGrpSpPr>
        <p:grpSpPr bwMode="auto">
          <a:xfrm>
            <a:off x="3778250" y="2114550"/>
            <a:ext cx="1887538" cy="1582738"/>
            <a:chOff x="2356" y="2141"/>
            <a:chExt cx="1189" cy="980"/>
          </a:xfrm>
        </p:grpSpPr>
        <p:sp>
          <p:nvSpPr>
            <p:cNvPr id="2" name="AutoShape 68"/>
            <p:cNvSpPr>
              <a:spLocks noChangeArrowheads="1"/>
            </p:cNvSpPr>
            <p:nvPr/>
          </p:nvSpPr>
          <p:spPr bwMode="auto">
            <a:xfrm>
              <a:off x="2356" y="2552"/>
              <a:ext cx="1189" cy="211"/>
            </a:xfrm>
            <a:prstGeom prst="rightArrow">
              <a:avLst>
                <a:gd name="adj1" fmla="val 50000"/>
                <a:gd name="adj2" fmla="val 140877"/>
              </a:avLst>
            </a:prstGeom>
            <a:noFill/>
            <a:ln w="28575">
              <a:solidFill>
                <a:srgbClr val="FF0000"/>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4760" name="Text Box 69"/>
            <p:cNvSpPr txBox="1">
              <a:spLocks noChangeArrowheads="1"/>
            </p:cNvSpPr>
            <p:nvPr/>
          </p:nvSpPr>
          <p:spPr bwMode="auto">
            <a:xfrm>
              <a:off x="2565" y="2141"/>
              <a:ext cx="572" cy="98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spcBef>
                  <a:spcPct val="50000"/>
                </a:spcBef>
              </a:pPr>
              <a:r>
                <a:rPr kumimoji="1" lang="en-US" altLang="zh-CN" sz="9600">
                  <a:solidFill>
                    <a:srgbClr val="FF3300"/>
                  </a:solidFill>
                  <a:ea typeface="宋体" pitchFamily="2" charset="-122"/>
                </a:rPr>
                <a:t>?</a:t>
              </a:r>
              <a:endParaRPr kumimoji="1" lang="en-US" altLang="zh-CN" sz="9600">
                <a:ea typeface="宋体" pitchFamily="2" charset="-122"/>
              </a:endParaRPr>
            </a:p>
          </p:txBody>
        </p:sp>
      </p:grpSp>
      <p:sp>
        <p:nvSpPr>
          <p:cNvPr id="3" name="Text Box 72" descr="qq"/>
          <p:cNvSpPr txBox="1">
            <a:spLocks noChangeArrowheads="1"/>
          </p:cNvSpPr>
          <p:nvPr/>
        </p:nvSpPr>
        <p:spPr bwMode="auto">
          <a:xfrm>
            <a:off x="2209800" y="6172200"/>
            <a:ext cx="4572000" cy="366713"/>
          </a:xfrm>
          <a:prstGeom prst="rect">
            <a:avLst/>
          </a:prstGeom>
          <a:noFill/>
          <a:ln>
            <a:noFill/>
          </a:ln>
          <a:effectLst/>
          <a:extLst>
            <a:ext uri="{909E8E84-426E-40DD-AFC4-6F175D3DCCD1}">
              <a14:hiddenFill xmlns:a14="http://schemas.microsoft.com/office/drawing/2010/main">
                <a:blipFill dpi="0" rotWithShape="0">
                  <a:blip r:embed="rId2"/>
                  <a:srcRect/>
                  <a:stretch>
                    <a:fillRect/>
                  </a:stretch>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spcBef>
                <a:spcPct val="50000"/>
              </a:spcBef>
            </a:pPr>
            <a:r>
              <a:rPr kumimoji="1" lang="zh-CN" altLang="en-US" b="1">
                <a:ea typeface="宋体" pitchFamily="2" charset="-122"/>
              </a:rPr>
              <a:t>图</a:t>
            </a:r>
            <a:r>
              <a:rPr kumimoji="1" lang="en-US" altLang="zh-CN" b="1">
                <a:ea typeface="宋体" pitchFamily="2" charset="-122"/>
              </a:rPr>
              <a:t>5.5</a:t>
            </a:r>
            <a:r>
              <a:rPr kumimoji="1" lang="zh-CN" altLang="en-US" b="1">
                <a:ea typeface="宋体" pitchFamily="2" charset="-122"/>
              </a:rPr>
              <a:t>　原矩阵</a:t>
            </a:r>
            <a:r>
              <a:rPr kumimoji="1" lang="en-US" altLang="zh-CN" b="1">
                <a:ea typeface="宋体" pitchFamily="2" charset="-122"/>
              </a:rPr>
              <a:t>M</a:t>
            </a:r>
            <a:r>
              <a:rPr kumimoji="1" lang="zh-CN" altLang="en-US" b="1">
                <a:ea typeface="宋体" pitchFamily="2" charset="-122"/>
              </a:rPr>
              <a:t>和转置矩阵</a:t>
            </a:r>
            <a:r>
              <a:rPr kumimoji="1" lang="en-US" altLang="zh-CN" b="1">
                <a:ea typeface="宋体" pitchFamily="2" charset="-122"/>
              </a:rPr>
              <a:t>T</a:t>
            </a:r>
            <a:r>
              <a:rPr kumimoji="1" lang="zh-CN" altLang="en-US" b="1">
                <a:ea typeface="宋体" pitchFamily="2" charset="-122"/>
              </a:rPr>
              <a:t>的三元组表示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759"/>
                                        </p:tgtEl>
                                        <p:attrNameLst>
                                          <p:attrName>style.visibility</p:attrName>
                                        </p:attrNameLst>
                                      </p:cBhvr>
                                      <p:to>
                                        <p:strVal val="visible"/>
                                      </p:to>
                                    </p:set>
                                    <p:animEffect transition="in" filter="wipe(left)">
                                      <p:cBhvr>
                                        <p:cTn id="7" dur="500"/>
                                        <p:tgtEl>
                                          <p:spTgt spid="74759"/>
                                        </p:tgtEl>
                                      </p:cBhvr>
                                    </p:animEffect>
                                  </p:childTnLst>
                                  <p:subTnLst>
                                    <p:set>
                                      <p:cBhvr override="childStyle">
                                        <p:cTn dur="1" fill="hold" display="0" masterRel="nextClick" afterEffect="1"/>
                                        <p:tgtEl>
                                          <p:spTgt spid="7475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758"/>
                                        </p:tgtEl>
                                        <p:attrNameLst>
                                          <p:attrName>style.visibility</p:attrName>
                                        </p:attrNameLst>
                                      </p:cBhvr>
                                      <p:to>
                                        <p:strVal val="visible"/>
                                      </p:to>
                                    </p:set>
                                    <p:animEffect transition="in" filter="wipe(left)">
                                      <p:cBhvr>
                                        <p:cTn id="12"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0" name="Rectangle 2"/>
          <p:cNvSpPr>
            <a:spLocks noGrp="1" noChangeArrowheads="1"/>
          </p:cNvSpPr>
          <p:nvPr>
            <p:ph type="body" idx="1"/>
          </p:nvPr>
        </p:nvSpPr>
        <p:spPr>
          <a:xfrm>
            <a:off x="1295400" y="228600"/>
            <a:ext cx="2590800" cy="2057400"/>
          </a:xfrm>
          <a:ln w="38100">
            <a:solidFill>
              <a:schemeClr val="bg2"/>
            </a:solidFill>
            <a:miter lim="800000"/>
            <a:headEnd/>
            <a:tailEnd/>
          </a:ln>
        </p:spPr>
        <p:txBody>
          <a:bodyPr/>
          <a:lstStyle/>
          <a:p>
            <a:pPr eaLnBrk="1" hangingPunct="1">
              <a:lnSpc>
                <a:spcPct val="90000"/>
              </a:lnSpc>
              <a:buFont typeface="Wingdings" pitchFamily="2" charset="2"/>
              <a:buNone/>
              <a:defRPr/>
            </a:pPr>
            <a:r>
              <a:rPr lang="en-US" altLang="zh-CN" sz="2800" smtClean="0">
                <a:solidFill>
                  <a:srgbClr val="006600"/>
                </a:solidFill>
              </a:rPr>
              <a:t>0    3    0    0   -5</a:t>
            </a:r>
          </a:p>
          <a:p>
            <a:pPr eaLnBrk="1" hangingPunct="1">
              <a:lnSpc>
                <a:spcPct val="90000"/>
              </a:lnSpc>
              <a:buFont typeface="Wingdings" pitchFamily="2" charset="2"/>
              <a:buNone/>
              <a:defRPr/>
            </a:pPr>
            <a:r>
              <a:rPr lang="en-US" altLang="zh-CN" sz="2800" smtClean="0">
                <a:solidFill>
                  <a:srgbClr val="006600"/>
                </a:solidFill>
              </a:rPr>
              <a:t>0   -1    0    0    0</a:t>
            </a:r>
          </a:p>
          <a:p>
            <a:pPr eaLnBrk="1" hangingPunct="1">
              <a:lnSpc>
                <a:spcPct val="90000"/>
              </a:lnSpc>
              <a:buFont typeface="Wingdings" pitchFamily="2" charset="2"/>
              <a:buNone/>
              <a:defRPr/>
            </a:pPr>
            <a:r>
              <a:rPr lang="en-US" altLang="zh-CN" sz="2800" smtClean="0">
                <a:solidFill>
                  <a:srgbClr val="006600"/>
                </a:solidFill>
              </a:rPr>
              <a:t>6    0    0    8    0</a:t>
            </a:r>
          </a:p>
          <a:p>
            <a:pPr eaLnBrk="1" hangingPunct="1">
              <a:lnSpc>
                <a:spcPct val="90000"/>
              </a:lnSpc>
              <a:buFont typeface="Wingdings" pitchFamily="2" charset="2"/>
              <a:buNone/>
              <a:defRPr/>
            </a:pPr>
            <a:r>
              <a:rPr lang="en-US" altLang="zh-CN" sz="2800" smtClean="0">
                <a:solidFill>
                  <a:srgbClr val="006600"/>
                </a:solidFill>
              </a:rPr>
              <a:t>-4   0    0    0    7</a:t>
            </a:r>
          </a:p>
        </p:txBody>
      </p:sp>
      <p:sp>
        <p:nvSpPr>
          <p:cNvPr id="75779" name="Text Box 3"/>
          <p:cNvSpPr txBox="1">
            <a:spLocks noChangeArrowheads="1"/>
          </p:cNvSpPr>
          <p:nvPr/>
        </p:nvSpPr>
        <p:spPr bwMode="auto">
          <a:xfrm>
            <a:off x="228600" y="1143000"/>
            <a:ext cx="114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solidFill>
                  <a:schemeClr val="bg2"/>
                </a:solidFill>
                <a:latin typeface="Garamond" pitchFamily="18" charset="0"/>
                <a:ea typeface="宋体" pitchFamily="2" charset="-122"/>
              </a:rPr>
              <a:t>M=</a:t>
            </a:r>
          </a:p>
        </p:txBody>
      </p:sp>
      <p:sp>
        <p:nvSpPr>
          <p:cNvPr id="319492" name="Rectangle 4"/>
          <p:cNvSpPr>
            <a:spLocks noChangeArrowheads="1"/>
          </p:cNvSpPr>
          <p:nvPr/>
        </p:nvSpPr>
        <p:spPr bwMode="auto">
          <a:xfrm>
            <a:off x="6300788" y="117475"/>
            <a:ext cx="2286000" cy="2590800"/>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0    0    -6    4</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3   -1     0     0</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0    0     0     0</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0    0     8     0</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-5   0     0     7</a:t>
            </a:r>
          </a:p>
        </p:txBody>
      </p:sp>
      <p:sp>
        <p:nvSpPr>
          <p:cNvPr id="75781" name="Text Box 5"/>
          <p:cNvSpPr txBox="1">
            <a:spLocks noChangeArrowheads="1"/>
          </p:cNvSpPr>
          <p:nvPr/>
        </p:nvSpPr>
        <p:spPr bwMode="auto">
          <a:xfrm>
            <a:off x="5486400" y="1143000"/>
            <a:ext cx="114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solidFill>
                  <a:schemeClr val="bg2"/>
                </a:solidFill>
                <a:latin typeface="Garamond" pitchFamily="18" charset="0"/>
                <a:ea typeface="宋体" pitchFamily="2" charset="-122"/>
              </a:rPr>
              <a:t>T=</a:t>
            </a:r>
          </a:p>
        </p:txBody>
      </p:sp>
      <p:sp>
        <p:nvSpPr>
          <p:cNvPr id="319494" name="Rectangle 6"/>
          <p:cNvSpPr>
            <a:spLocks noChangeArrowheads="1"/>
          </p:cNvSpPr>
          <p:nvPr/>
        </p:nvSpPr>
        <p:spPr bwMode="auto">
          <a:xfrm>
            <a:off x="488950" y="2886075"/>
            <a:ext cx="1752600" cy="3733800"/>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1    2     3    </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    5    -5</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2    2    -1 </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3    1     6</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3    4    -8</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    1    -4</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4    5    7</a:t>
            </a:r>
          </a:p>
        </p:txBody>
      </p:sp>
      <p:sp>
        <p:nvSpPr>
          <p:cNvPr id="319495" name="Rectangle 7"/>
          <p:cNvSpPr>
            <a:spLocks noChangeArrowheads="1"/>
          </p:cNvSpPr>
          <p:nvPr/>
        </p:nvSpPr>
        <p:spPr bwMode="auto">
          <a:xfrm>
            <a:off x="2397125" y="2881313"/>
            <a:ext cx="1752600" cy="3733800"/>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2    1     3    </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5    1    -5</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2    2    -1 </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1    3     6</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    3    -8</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    4    -4</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5    4    7</a:t>
            </a:r>
          </a:p>
        </p:txBody>
      </p:sp>
      <p:sp>
        <p:nvSpPr>
          <p:cNvPr id="75784" name="Text Box 9"/>
          <p:cNvSpPr txBox="1">
            <a:spLocks noChangeArrowheads="1"/>
          </p:cNvSpPr>
          <p:nvPr/>
        </p:nvSpPr>
        <p:spPr bwMode="auto">
          <a:xfrm>
            <a:off x="430213" y="2286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solidFill>
                  <a:srgbClr val="FF0000"/>
                </a:solidFill>
                <a:latin typeface="Garamond" pitchFamily="18" charset="0"/>
                <a:ea typeface="宋体" pitchFamily="2" charset="-122"/>
              </a:rPr>
              <a:t>M.data</a:t>
            </a:r>
          </a:p>
        </p:txBody>
      </p:sp>
      <p:sp>
        <p:nvSpPr>
          <p:cNvPr id="75785" name="Text Box 10"/>
          <p:cNvSpPr txBox="1">
            <a:spLocks noChangeArrowheads="1"/>
          </p:cNvSpPr>
          <p:nvPr/>
        </p:nvSpPr>
        <p:spPr bwMode="auto">
          <a:xfrm>
            <a:off x="2495550" y="2271713"/>
            <a:ext cx="1447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solidFill>
                  <a:srgbClr val="FF0000"/>
                </a:solidFill>
                <a:latin typeface="Garamond" pitchFamily="18" charset="0"/>
                <a:ea typeface="宋体" pitchFamily="2" charset="-122"/>
              </a:rPr>
              <a:t>T.data</a:t>
            </a:r>
          </a:p>
        </p:txBody>
      </p:sp>
      <p:sp>
        <p:nvSpPr>
          <p:cNvPr id="319499" name="Rectangle 11"/>
          <p:cNvSpPr>
            <a:spLocks noChangeArrowheads="1"/>
          </p:cNvSpPr>
          <p:nvPr/>
        </p:nvSpPr>
        <p:spPr bwMode="auto">
          <a:xfrm>
            <a:off x="107950" y="2886075"/>
            <a:ext cx="38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7</a:t>
            </a:r>
          </a:p>
        </p:txBody>
      </p:sp>
      <p:sp>
        <p:nvSpPr>
          <p:cNvPr id="319500" name="Rectangle 12"/>
          <p:cNvSpPr>
            <a:spLocks noChangeArrowheads="1"/>
          </p:cNvSpPr>
          <p:nvPr/>
        </p:nvSpPr>
        <p:spPr bwMode="auto">
          <a:xfrm>
            <a:off x="4222750" y="2890838"/>
            <a:ext cx="38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7</a:t>
            </a:r>
          </a:p>
        </p:txBody>
      </p:sp>
      <p:sp>
        <p:nvSpPr>
          <p:cNvPr id="319502" name="Rectangle 14"/>
          <p:cNvSpPr>
            <a:spLocks noRot="1" noChangeArrowheads="1"/>
          </p:cNvSpPr>
          <p:nvPr/>
        </p:nvSpPr>
        <p:spPr bwMode="auto">
          <a:xfrm>
            <a:off x="4645025" y="2997200"/>
            <a:ext cx="4498975" cy="1384300"/>
          </a:xfrm>
          <a:prstGeom prst="rect">
            <a:avLst/>
          </a:prstGeom>
          <a:noFill/>
          <a:ln>
            <a:noFill/>
          </a:ln>
          <a:effectLst/>
          <a:extLst/>
        </p:spPr>
        <p:txBody>
          <a:bodyPr>
            <a:spAutoFit/>
          </a:bodyPr>
          <a:lstStyle/>
          <a:p>
            <a:pPr>
              <a:buSzPct val="70000"/>
              <a:defRPr/>
            </a:pPr>
            <a:r>
              <a:rPr kumimoji="1" lang="zh-CN" altLang="en-US" sz="2800" dirty="0">
                <a:solidFill>
                  <a:srgbClr val="000000"/>
                </a:solidFill>
                <a:effectLst>
                  <a:outerShdw blurRad="38100" dist="38100" dir="2700000" algn="tl">
                    <a:srgbClr val="C0C0C0"/>
                  </a:outerShdw>
                </a:effectLst>
                <a:ea typeface="楷体_GB2312" pitchFamily="49" charset="-122"/>
              </a:rPr>
              <a:t>将 </a:t>
            </a:r>
            <a:r>
              <a:rPr kumimoji="1" lang="en-US" altLang="zh-CN" sz="2800" dirty="0">
                <a:solidFill>
                  <a:srgbClr val="000000"/>
                </a:solidFill>
                <a:effectLst>
                  <a:outerShdw blurRad="38100" dist="38100" dir="2700000" algn="tl">
                    <a:srgbClr val="C0C0C0"/>
                  </a:outerShdw>
                </a:effectLst>
                <a:ea typeface="楷体_GB2312" pitchFamily="49" charset="-122"/>
              </a:rPr>
              <a:t>M </a:t>
            </a:r>
            <a:r>
              <a:rPr kumimoji="1" lang="zh-CN" altLang="en-US" sz="2800" dirty="0">
                <a:solidFill>
                  <a:srgbClr val="000000"/>
                </a:solidFill>
                <a:effectLst>
                  <a:outerShdw blurRad="38100" dist="38100" dir="2700000" algn="tl">
                    <a:srgbClr val="C0C0C0"/>
                  </a:outerShdw>
                </a:effectLst>
                <a:ea typeface="楷体_GB2312" pitchFamily="49" charset="-122"/>
              </a:rPr>
              <a:t>转置为</a:t>
            </a:r>
            <a:r>
              <a:rPr kumimoji="1" lang="en-US" altLang="zh-CN" sz="2800" dirty="0">
                <a:solidFill>
                  <a:srgbClr val="000000"/>
                </a:solidFill>
                <a:effectLst>
                  <a:outerShdw blurRad="38100" dist="38100" dir="2700000" algn="tl">
                    <a:srgbClr val="C0C0C0"/>
                  </a:outerShdw>
                </a:effectLst>
                <a:ea typeface="楷体_GB2312" pitchFamily="49" charset="-122"/>
              </a:rPr>
              <a:t>T</a:t>
            </a:r>
            <a:r>
              <a:rPr kumimoji="1" lang="zh-CN" altLang="en-US" sz="2800" dirty="0">
                <a:solidFill>
                  <a:srgbClr val="000000"/>
                </a:solidFill>
                <a:effectLst>
                  <a:outerShdw blurRad="38100" dist="38100" dir="2700000" algn="tl">
                    <a:srgbClr val="C0C0C0"/>
                  </a:outerShdw>
                </a:effectLst>
                <a:ea typeface="楷体_GB2312" pitchFamily="49" charset="-122"/>
              </a:rPr>
              <a:t>，就是将</a:t>
            </a:r>
            <a:r>
              <a:rPr kumimoji="1" lang="en-US" altLang="zh-CN" sz="2800" dirty="0">
                <a:solidFill>
                  <a:srgbClr val="000000"/>
                </a:solidFill>
                <a:effectLst>
                  <a:outerShdw blurRad="38100" dist="38100" dir="2700000" algn="tl">
                    <a:srgbClr val="C0C0C0"/>
                  </a:outerShdw>
                </a:effectLst>
                <a:ea typeface="楷体_GB2312" pitchFamily="49" charset="-122"/>
              </a:rPr>
              <a:t>M</a:t>
            </a:r>
            <a:r>
              <a:rPr kumimoji="1" lang="zh-CN" altLang="en-US" sz="2800" dirty="0">
                <a:solidFill>
                  <a:srgbClr val="000000"/>
                </a:solidFill>
                <a:effectLst>
                  <a:outerShdw blurRad="38100" dist="38100" dir="2700000" algn="tl">
                    <a:srgbClr val="C0C0C0"/>
                  </a:outerShdw>
                </a:effectLst>
                <a:ea typeface="楷体_GB2312" pitchFamily="49" charset="-122"/>
              </a:rPr>
              <a:t>的三元组表</a:t>
            </a:r>
            <a:r>
              <a:rPr kumimoji="1" lang="en-US" altLang="zh-CN" sz="2800" dirty="0" err="1">
                <a:solidFill>
                  <a:srgbClr val="000000"/>
                </a:solidFill>
                <a:effectLst>
                  <a:outerShdw blurRad="38100" dist="38100" dir="2700000" algn="tl">
                    <a:srgbClr val="C0C0C0"/>
                  </a:outerShdw>
                </a:effectLst>
                <a:ea typeface="楷体_GB2312" pitchFamily="49" charset="-122"/>
              </a:rPr>
              <a:t>M.data</a:t>
            </a:r>
            <a:r>
              <a:rPr kumimoji="1" lang="zh-CN" altLang="en-US" sz="2800" dirty="0">
                <a:solidFill>
                  <a:srgbClr val="000000"/>
                </a:solidFill>
                <a:effectLst>
                  <a:outerShdw blurRad="38100" dist="38100" dir="2700000" algn="tl">
                    <a:srgbClr val="C0C0C0"/>
                  </a:outerShdw>
                </a:effectLst>
                <a:ea typeface="楷体_GB2312" pitchFamily="49" charset="-122"/>
              </a:rPr>
              <a:t>置换为表</a:t>
            </a:r>
            <a:r>
              <a:rPr kumimoji="1" lang="en-US" altLang="zh-CN" sz="2800" dirty="0">
                <a:solidFill>
                  <a:srgbClr val="000000"/>
                </a:solidFill>
                <a:effectLst>
                  <a:outerShdw blurRad="38100" dist="38100" dir="2700000" algn="tl">
                    <a:srgbClr val="C0C0C0"/>
                  </a:outerShdw>
                </a:effectLst>
                <a:ea typeface="楷体_GB2312" pitchFamily="49" charset="-122"/>
              </a:rPr>
              <a:t>T</a:t>
            </a:r>
            <a:r>
              <a:rPr kumimoji="1" lang="zh-CN" altLang="en-US" sz="2800" dirty="0">
                <a:solidFill>
                  <a:srgbClr val="000000"/>
                </a:solidFill>
                <a:effectLst>
                  <a:outerShdw blurRad="38100" dist="38100" dir="2700000" algn="tl">
                    <a:srgbClr val="C0C0C0"/>
                  </a:outerShdw>
                </a:effectLst>
                <a:ea typeface="楷体_GB2312" pitchFamily="49" charset="-122"/>
              </a:rPr>
              <a:t>的三元组表 </a:t>
            </a:r>
            <a:r>
              <a:rPr kumimoji="1" lang="en-US" altLang="zh-CN" sz="2800" dirty="0" err="1">
                <a:solidFill>
                  <a:srgbClr val="000000"/>
                </a:solidFill>
                <a:effectLst>
                  <a:outerShdw blurRad="38100" dist="38100" dir="2700000" algn="tl">
                    <a:srgbClr val="C0C0C0"/>
                  </a:outerShdw>
                </a:effectLst>
                <a:ea typeface="楷体_GB2312" pitchFamily="49" charset="-122"/>
              </a:rPr>
              <a:t>T.data</a:t>
            </a:r>
            <a:r>
              <a:rPr kumimoji="1" lang="zh-CN" altLang="en-US" sz="2800" dirty="0">
                <a:solidFill>
                  <a:srgbClr val="000000"/>
                </a:solidFill>
                <a:effectLst>
                  <a:outerShdw blurRad="38100" dist="38100" dir="2700000" algn="tl">
                    <a:srgbClr val="C0C0C0"/>
                  </a:outerShdw>
                </a:effectLst>
                <a:ea typeface="楷体_GB2312" pitchFamily="49" charset="-122"/>
              </a:rPr>
              <a:t>，</a:t>
            </a:r>
          </a:p>
        </p:txBody>
      </p:sp>
      <p:sp>
        <p:nvSpPr>
          <p:cNvPr id="2" name="矩形 1"/>
          <p:cNvSpPr/>
          <p:nvPr/>
        </p:nvSpPr>
        <p:spPr>
          <a:xfrm>
            <a:off x="4572000" y="2840038"/>
            <a:ext cx="4560888" cy="3109912"/>
          </a:xfrm>
          <a:prstGeom prst="rect">
            <a:avLst/>
          </a:prstGeom>
          <a:solidFill>
            <a:schemeClr val="tx1"/>
          </a:solidFill>
        </p:spPr>
        <p:txBody>
          <a:bodyPr>
            <a:spAutoFit/>
          </a:bodyPr>
          <a:lstStyle/>
          <a:p>
            <a:pPr>
              <a:buSzPct val="70000"/>
              <a:defRPr/>
            </a:pPr>
            <a:r>
              <a:rPr kumimoji="1" lang="zh-CN" altLang="en-US" sz="2800" dirty="0">
                <a:solidFill>
                  <a:srgbClr val="000000"/>
                </a:solidFill>
                <a:effectLst>
                  <a:outerShdw blurRad="38100" dist="38100" dir="2700000" algn="tl">
                    <a:srgbClr val="C0C0C0"/>
                  </a:outerShdw>
                </a:effectLst>
                <a:ea typeface="楷体_GB2312" pitchFamily="49" charset="-122"/>
              </a:rPr>
              <a:t>如果只是简单地交换 </a:t>
            </a:r>
            <a:r>
              <a:rPr kumimoji="1" lang="en-US" altLang="zh-CN" sz="2800" dirty="0" err="1">
                <a:solidFill>
                  <a:srgbClr val="000000"/>
                </a:solidFill>
                <a:effectLst>
                  <a:outerShdw blurRad="38100" dist="38100" dir="2700000" algn="tl">
                    <a:srgbClr val="C0C0C0"/>
                  </a:outerShdw>
                </a:effectLst>
                <a:ea typeface="楷体_GB2312" pitchFamily="49" charset="-122"/>
              </a:rPr>
              <a:t>M.data</a:t>
            </a:r>
            <a:r>
              <a:rPr kumimoji="1" lang="zh-CN" altLang="en-US" sz="2800" dirty="0">
                <a:solidFill>
                  <a:srgbClr val="000000"/>
                </a:solidFill>
                <a:effectLst>
                  <a:outerShdw blurRad="38100" dist="38100" dir="2700000" algn="tl">
                    <a:srgbClr val="C0C0C0"/>
                  </a:outerShdw>
                </a:effectLst>
                <a:ea typeface="楷体_GB2312" pitchFamily="49" charset="-122"/>
              </a:rPr>
              <a:t>中</a:t>
            </a:r>
            <a:r>
              <a:rPr kumimoji="1" lang="en-US" altLang="zh-CN" sz="2800" dirty="0">
                <a:solidFill>
                  <a:srgbClr val="000000"/>
                </a:solidFill>
                <a:effectLst>
                  <a:outerShdw blurRad="38100" dist="38100" dir="2700000" algn="tl">
                    <a:srgbClr val="C0C0C0"/>
                  </a:outerShdw>
                </a:effectLst>
                <a:ea typeface="楷体_GB2312" pitchFamily="49" charset="-122"/>
              </a:rPr>
              <a:t>i</a:t>
            </a:r>
            <a:r>
              <a:rPr kumimoji="1" lang="zh-CN" altLang="en-US" sz="2800" dirty="0">
                <a:solidFill>
                  <a:srgbClr val="000000"/>
                </a:solidFill>
                <a:effectLst>
                  <a:outerShdw blurRad="38100" dist="38100" dir="2700000" algn="tl">
                    <a:srgbClr val="C0C0C0"/>
                  </a:outerShdw>
                </a:effectLst>
                <a:ea typeface="楷体_GB2312" pitchFamily="49" charset="-122"/>
              </a:rPr>
              <a:t>和</a:t>
            </a:r>
            <a:r>
              <a:rPr kumimoji="1" lang="en-US" altLang="zh-CN" sz="2800" dirty="0">
                <a:solidFill>
                  <a:srgbClr val="000000"/>
                </a:solidFill>
                <a:effectLst>
                  <a:outerShdw blurRad="38100" dist="38100" dir="2700000" algn="tl">
                    <a:srgbClr val="C0C0C0"/>
                  </a:outerShdw>
                </a:effectLst>
                <a:ea typeface="楷体_GB2312" pitchFamily="49" charset="-122"/>
              </a:rPr>
              <a:t>j</a:t>
            </a:r>
            <a:r>
              <a:rPr kumimoji="1" lang="zh-CN" altLang="en-US" sz="2800" dirty="0">
                <a:solidFill>
                  <a:srgbClr val="000000"/>
                </a:solidFill>
                <a:effectLst>
                  <a:outerShdw blurRad="38100" dist="38100" dir="2700000" algn="tl">
                    <a:srgbClr val="C0C0C0"/>
                  </a:outerShdw>
                </a:effectLst>
                <a:ea typeface="楷体_GB2312" pitchFamily="49" charset="-122"/>
              </a:rPr>
              <a:t>的内容，那么得到的 </a:t>
            </a:r>
            <a:r>
              <a:rPr kumimoji="1" lang="en-US" altLang="zh-CN" sz="2800" dirty="0" err="1">
                <a:solidFill>
                  <a:srgbClr val="000000"/>
                </a:solidFill>
                <a:effectLst>
                  <a:outerShdw blurRad="38100" dist="38100" dir="2700000" algn="tl">
                    <a:srgbClr val="C0C0C0"/>
                  </a:outerShdw>
                </a:effectLst>
                <a:ea typeface="楷体_GB2312" pitchFamily="49" charset="-122"/>
              </a:rPr>
              <a:t>T.data</a:t>
            </a:r>
            <a:r>
              <a:rPr kumimoji="1" lang="en-US" altLang="zh-CN" sz="2800" dirty="0">
                <a:solidFill>
                  <a:srgbClr val="000000"/>
                </a:solidFill>
                <a:effectLst>
                  <a:outerShdw blurRad="38100" dist="38100" dir="2700000" algn="tl">
                    <a:srgbClr val="C0C0C0"/>
                  </a:outerShdw>
                </a:effectLst>
                <a:ea typeface="楷体_GB2312" pitchFamily="49" charset="-122"/>
              </a:rPr>
              <a:t> </a:t>
            </a:r>
            <a:r>
              <a:rPr kumimoji="1" lang="zh-CN" altLang="en-US" sz="2800" dirty="0">
                <a:solidFill>
                  <a:srgbClr val="000000"/>
                </a:solidFill>
                <a:effectLst>
                  <a:outerShdw blurRad="38100" dist="38100" dir="2700000" algn="tl">
                    <a:srgbClr val="C0C0C0"/>
                  </a:outerShdw>
                </a:effectLst>
                <a:ea typeface="楷体_GB2312" pitchFamily="49" charset="-122"/>
              </a:rPr>
              <a:t>将是一个按</a:t>
            </a:r>
            <a:r>
              <a:rPr kumimoji="1" lang="zh-CN" altLang="en-US" sz="2800" dirty="0">
                <a:solidFill>
                  <a:srgbClr val="E40000"/>
                </a:solidFill>
                <a:effectLst>
                  <a:outerShdw blurRad="38100" dist="38100" dir="2700000" algn="tl">
                    <a:srgbClr val="C0C0C0"/>
                  </a:outerShdw>
                </a:effectLst>
                <a:ea typeface="楷体_GB2312" pitchFamily="49" charset="-122"/>
              </a:rPr>
              <a:t>列优先顺序存储</a:t>
            </a:r>
            <a:r>
              <a:rPr kumimoji="1" lang="zh-CN" altLang="en-US" sz="2800" dirty="0">
                <a:solidFill>
                  <a:srgbClr val="000000"/>
                </a:solidFill>
                <a:effectLst>
                  <a:outerShdw blurRad="38100" dist="38100" dir="2700000" algn="tl">
                    <a:srgbClr val="C0C0C0"/>
                  </a:outerShdw>
                </a:effectLst>
                <a:ea typeface="楷体_GB2312" pitchFamily="49" charset="-122"/>
              </a:rPr>
              <a:t>的稀疏矩阵 </a:t>
            </a:r>
            <a:r>
              <a:rPr kumimoji="1" lang="en-US" altLang="zh-CN" sz="2800" dirty="0">
                <a:solidFill>
                  <a:srgbClr val="000000"/>
                </a:solidFill>
                <a:effectLst>
                  <a:outerShdw blurRad="38100" dist="38100" dir="2700000" algn="tl">
                    <a:srgbClr val="C0C0C0"/>
                  </a:outerShdw>
                </a:effectLst>
                <a:ea typeface="楷体_GB2312" pitchFamily="49" charset="-122"/>
              </a:rPr>
              <a:t>T</a:t>
            </a:r>
            <a:r>
              <a:rPr kumimoji="1" lang="zh-CN" altLang="en-US" sz="2800" dirty="0">
                <a:solidFill>
                  <a:srgbClr val="000000"/>
                </a:solidFill>
                <a:effectLst>
                  <a:outerShdw blurRad="38100" dist="38100" dir="2700000" algn="tl">
                    <a:srgbClr val="C0C0C0"/>
                  </a:outerShdw>
                </a:effectLst>
                <a:ea typeface="楷体_GB2312" pitchFamily="49" charset="-122"/>
              </a:rPr>
              <a:t>，要得到按</a:t>
            </a:r>
            <a:r>
              <a:rPr kumimoji="1" lang="zh-CN" altLang="en-US" sz="2800" dirty="0">
                <a:solidFill>
                  <a:srgbClr val="E40000"/>
                </a:solidFill>
                <a:effectLst>
                  <a:outerShdw blurRad="38100" dist="38100" dir="2700000" algn="tl">
                    <a:srgbClr val="C0C0C0"/>
                  </a:outerShdw>
                </a:effectLst>
                <a:ea typeface="楷体_GB2312" pitchFamily="49" charset="-122"/>
              </a:rPr>
              <a:t>行优先顺序存储</a:t>
            </a:r>
            <a:r>
              <a:rPr kumimoji="1" lang="zh-CN" altLang="en-US" sz="2800" dirty="0">
                <a:solidFill>
                  <a:srgbClr val="000000"/>
                </a:solidFill>
                <a:effectLst>
                  <a:outerShdw blurRad="38100" dist="38100" dir="2700000" algn="tl">
                    <a:srgbClr val="C0C0C0"/>
                  </a:outerShdw>
                </a:effectLst>
                <a:ea typeface="楷体_GB2312" pitchFamily="49" charset="-122"/>
              </a:rPr>
              <a:t>的 </a:t>
            </a:r>
            <a:r>
              <a:rPr kumimoji="1" lang="en-US" altLang="zh-CN" sz="2800" dirty="0" err="1">
                <a:solidFill>
                  <a:srgbClr val="000000"/>
                </a:solidFill>
                <a:effectLst>
                  <a:outerShdw blurRad="38100" dist="38100" dir="2700000" algn="tl">
                    <a:srgbClr val="C0C0C0"/>
                  </a:outerShdw>
                </a:effectLst>
                <a:ea typeface="楷体_GB2312" pitchFamily="49" charset="-122"/>
              </a:rPr>
              <a:t>T.data</a:t>
            </a:r>
            <a:r>
              <a:rPr kumimoji="1" lang="zh-CN" altLang="en-US" sz="2800" dirty="0">
                <a:solidFill>
                  <a:srgbClr val="000000"/>
                </a:solidFill>
                <a:effectLst>
                  <a:outerShdw blurRad="38100" dist="38100" dir="2700000" algn="tl">
                    <a:srgbClr val="C0C0C0"/>
                  </a:outerShdw>
                </a:effectLst>
                <a:ea typeface="楷体_GB2312" pitchFamily="49" charset="-122"/>
              </a:rPr>
              <a:t>，就必须重新排列三元组的顺序。</a:t>
            </a:r>
          </a:p>
        </p:txBody>
      </p:sp>
      <p:grpSp>
        <p:nvGrpSpPr>
          <p:cNvPr id="75790" name="Group 67"/>
          <p:cNvGrpSpPr>
            <a:grpSpLocks/>
          </p:cNvGrpSpPr>
          <p:nvPr/>
        </p:nvGrpSpPr>
        <p:grpSpPr bwMode="auto">
          <a:xfrm>
            <a:off x="3995738" y="142875"/>
            <a:ext cx="1887537" cy="1582738"/>
            <a:chOff x="2356" y="2141"/>
            <a:chExt cx="1189" cy="980"/>
          </a:xfrm>
        </p:grpSpPr>
        <p:sp>
          <p:nvSpPr>
            <p:cNvPr id="75791" name="AutoShape 68"/>
            <p:cNvSpPr>
              <a:spLocks noChangeArrowheads="1"/>
            </p:cNvSpPr>
            <p:nvPr/>
          </p:nvSpPr>
          <p:spPr bwMode="auto">
            <a:xfrm>
              <a:off x="2356" y="2552"/>
              <a:ext cx="1189" cy="211"/>
            </a:xfrm>
            <a:prstGeom prst="rightArrow">
              <a:avLst>
                <a:gd name="adj1" fmla="val 50000"/>
                <a:gd name="adj2" fmla="val 140877"/>
              </a:avLst>
            </a:prstGeom>
            <a:noFill/>
            <a:ln w="28575">
              <a:solidFill>
                <a:srgbClr val="FF0000"/>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792" name="Text Box 69"/>
            <p:cNvSpPr txBox="1">
              <a:spLocks noChangeArrowheads="1"/>
            </p:cNvSpPr>
            <p:nvPr/>
          </p:nvSpPr>
          <p:spPr bwMode="auto">
            <a:xfrm>
              <a:off x="2565" y="2141"/>
              <a:ext cx="572" cy="98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spcBef>
                  <a:spcPct val="50000"/>
                </a:spcBef>
              </a:pPr>
              <a:r>
                <a:rPr kumimoji="1" lang="en-US" altLang="zh-CN" sz="9600">
                  <a:solidFill>
                    <a:srgbClr val="FF3300"/>
                  </a:solidFill>
                  <a:ea typeface="宋体" pitchFamily="2" charset="-122"/>
                </a:rPr>
                <a:t>?</a:t>
              </a:r>
              <a:endParaRPr kumimoji="1" lang="en-US" altLang="zh-CN" sz="960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9495">
                                            <p:txEl>
                                              <p:pRg st="0" end="0"/>
                                            </p:txEl>
                                          </p:spTgt>
                                        </p:tgtEl>
                                        <p:attrNameLst>
                                          <p:attrName>style.visibility</p:attrName>
                                        </p:attrNameLst>
                                      </p:cBhvr>
                                      <p:to>
                                        <p:strVal val="visible"/>
                                      </p:to>
                                    </p:set>
                                    <p:anim calcmode="lin" valueType="num">
                                      <p:cBhvr additive="base">
                                        <p:cTn id="7" dur="500" fill="hold"/>
                                        <p:tgtEl>
                                          <p:spTgt spid="3194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94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9495">
                                            <p:txEl>
                                              <p:pRg st="1" end="1"/>
                                            </p:txEl>
                                          </p:spTgt>
                                        </p:tgtEl>
                                        <p:attrNameLst>
                                          <p:attrName>style.visibility</p:attrName>
                                        </p:attrNameLst>
                                      </p:cBhvr>
                                      <p:to>
                                        <p:strVal val="visible"/>
                                      </p:to>
                                    </p:set>
                                    <p:anim calcmode="lin" valueType="num">
                                      <p:cBhvr additive="base">
                                        <p:cTn id="13" dur="500" fill="hold"/>
                                        <p:tgtEl>
                                          <p:spTgt spid="3194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94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9495">
                                            <p:txEl>
                                              <p:pRg st="2" end="2"/>
                                            </p:txEl>
                                          </p:spTgt>
                                        </p:tgtEl>
                                        <p:attrNameLst>
                                          <p:attrName>style.visibility</p:attrName>
                                        </p:attrNameLst>
                                      </p:cBhvr>
                                      <p:to>
                                        <p:strVal val="visible"/>
                                      </p:to>
                                    </p:set>
                                    <p:anim calcmode="lin" valueType="num">
                                      <p:cBhvr additive="base">
                                        <p:cTn id="19" dur="500" fill="hold"/>
                                        <p:tgtEl>
                                          <p:spTgt spid="3194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94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19495">
                                            <p:txEl>
                                              <p:pRg st="3" end="3"/>
                                            </p:txEl>
                                          </p:spTgt>
                                        </p:tgtEl>
                                        <p:attrNameLst>
                                          <p:attrName>style.visibility</p:attrName>
                                        </p:attrNameLst>
                                      </p:cBhvr>
                                      <p:to>
                                        <p:strVal val="visible"/>
                                      </p:to>
                                    </p:set>
                                    <p:anim calcmode="lin" valueType="num">
                                      <p:cBhvr additive="base">
                                        <p:cTn id="25" dur="500" fill="hold"/>
                                        <p:tgtEl>
                                          <p:spTgt spid="3194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94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19495">
                                            <p:txEl>
                                              <p:pRg st="4" end="4"/>
                                            </p:txEl>
                                          </p:spTgt>
                                        </p:tgtEl>
                                        <p:attrNameLst>
                                          <p:attrName>style.visibility</p:attrName>
                                        </p:attrNameLst>
                                      </p:cBhvr>
                                      <p:to>
                                        <p:strVal val="visible"/>
                                      </p:to>
                                    </p:set>
                                    <p:anim calcmode="lin" valueType="num">
                                      <p:cBhvr additive="base">
                                        <p:cTn id="31" dur="500" fill="hold"/>
                                        <p:tgtEl>
                                          <p:spTgt spid="3194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94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19495">
                                            <p:txEl>
                                              <p:pRg st="5" end="5"/>
                                            </p:txEl>
                                          </p:spTgt>
                                        </p:tgtEl>
                                        <p:attrNameLst>
                                          <p:attrName>style.visibility</p:attrName>
                                        </p:attrNameLst>
                                      </p:cBhvr>
                                      <p:to>
                                        <p:strVal val="visible"/>
                                      </p:to>
                                    </p:set>
                                    <p:anim calcmode="lin" valueType="num">
                                      <p:cBhvr additive="base">
                                        <p:cTn id="37" dur="500" fill="hold"/>
                                        <p:tgtEl>
                                          <p:spTgt spid="3194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94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19495">
                                            <p:txEl>
                                              <p:pRg st="6" end="6"/>
                                            </p:txEl>
                                          </p:spTgt>
                                        </p:tgtEl>
                                        <p:attrNameLst>
                                          <p:attrName>style.visibility</p:attrName>
                                        </p:attrNameLst>
                                      </p:cBhvr>
                                      <p:to>
                                        <p:strVal val="visible"/>
                                      </p:to>
                                    </p:set>
                                    <p:anim calcmode="lin" valueType="num">
                                      <p:cBhvr additive="base">
                                        <p:cTn id="43" dur="500" fill="hold"/>
                                        <p:tgtEl>
                                          <p:spTgt spid="3194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94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left)">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Text Box 4"/>
          <p:cNvSpPr txBox="1">
            <a:spLocks noChangeArrowheads="1"/>
          </p:cNvSpPr>
          <p:nvPr/>
        </p:nvSpPr>
        <p:spPr bwMode="auto">
          <a:xfrm>
            <a:off x="395288" y="188913"/>
            <a:ext cx="82089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en-US" altLang="zh-CN" sz="3200">
                <a:ea typeface="楷体_GB2312" pitchFamily="49" charset="-122"/>
              </a:rPr>
              <a:t>   </a:t>
            </a:r>
            <a:r>
              <a:rPr kumimoji="1" lang="zh-CN" altLang="en-US" sz="3200">
                <a:ea typeface="楷体_GB2312" pitchFamily="49" charset="-122"/>
              </a:rPr>
              <a:t>从分析</a:t>
            </a:r>
            <a:r>
              <a:rPr kumimoji="1" lang="en-US" altLang="zh-CN" sz="3200">
                <a:ea typeface="楷体_GB2312" pitchFamily="49" charset="-122"/>
              </a:rPr>
              <a:t>M</a:t>
            </a:r>
            <a:r>
              <a:rPr kumimoji="1" lang="zh-CN" altLang="en-US" sz="3200">
                <a:ea typeface="楷体_GB2312" pitchFamily="49" charset="-122"/>
              </a:rPr>
              <a:t>和</a:t>
            </a:r>
            <a:r>
              <a:rPr kumimoji="1" lang="en-US" altLang="zh-CN" sz="3200">
                <a:ea typeface="楷体_GB2312" pitchFamily="49" charset="-122"/>
              </a:rPr>
              <a:t>T</a:t>
            </a:r>
            <a:r>
              <a:rPr kumimoji="1" lang="zh-CN" altLang="en-US" sz="3200">
                <a:ea typeface="楷体_GB2312" pitchFamily="49" charset="-122"/>
              </a:rPr>
              <a:t>之间的差异可知只要做到以下三点便可实现矩阵的转置</a:t>
            </a:r>
          </a:p>
        </p:txBody>
      </p:sp>
      <p:sp>
        <p:nvSpPr>
          <p:cNvPr id="154629" name="Text Box 5">
            <a:hlinkClick r:id="" action="ppaction://hlinkshowjump?jump=nextslide"/>
          </p:cNvPr>
          <p:cNvSpPr txBox="1">
            <a:spLocks noChangeArrowheads="1"/>
          </p:cNvSpPr>
          <p:nvPr/>
        </p:nvSpPr>
        <p:spPr bwMode="auto">
          <a:xfrm>
            <a:off x="827088" y="1844675"/>
            <a:ext cx="7572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en-US" altLang="zh-CN" sz="3200">
                <a:ea typeface="楷体_GB2312" pitchFamily="49" charset="-122"/>
              </a:rPr>
              <a:t>1</a:t>
            </a:r>
            <a:r>
              <a:rPr kumimoji="1" lang="zh-CN" altLang="en-US" sz="3200">
                <a:ea typeface="楷体_GB2312" pitchFamily="49" charset="-122"/>
              </a:rPr>
              <a:t>、将矩阵的行值和列值相互交换</a:t>
            </a:r>
          </a:p>
        </p:txBody>
      </p:sp>
      <p:sp>
        <p:nvSpPr>
          <p:cNvPr id="154630" name="Text Box 6">
            <a:hlinkClick r:id="rId2" action="ppaction://hlinksldjump"/>
          </p:cNvPr>
          <p:cNvSpPr txBox="1">
            <a:spLocks noChangeArrowheads="1"/>
          </p:cNvSpPr>
          <p:nvPr/>
        </p:nvSpPr>
        <p:spPr bwMode="auto">
          <a:xfrm>
            <a:off x="755650" y="2970213"/>
            <a:ext cx="6302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2</a:t>
            </a:r>
            <a:r>
              <a:rPr kumimoji="1" lang="zh-CN" altLang="en-US" sz="3200">
                <a:ea typeface="楷体_GB2312" pitchFamily="49" charset="-122"/>
              </a:rPr>
              <a:t>、将每个三元组中的</a:t>
            </a:r>
            <a:r>
              <a:rPr kumimoji="1" lang="en-US" altLang="zh-CN" sz="3200">
                <a:ea typeface="楷体_GB2312" pitchFamily="49" charset="-122"/>
              </a:rPr>
              <a:t>i</a:t>
            </a:r>
            <a:r>
              <a:rPr kumimoji="1" lang="zh-CN" altLang="en-US" sz="3200">
                <a:ea typeface="楷体_GB2312" pitchFamily="49" charset="-122"/>
              </a:rPr>
              <a:t>和</a:t>
            </a:r>
            <a:r>
              <a:rPr kumimoji="1" lang="en-US" altLang="zh-CN" sz="3200">
                <a:ea typeface="楷体_GB2312" pitchFamily="49" charset="-122"/>
              </a:rPr>
              <a:t>j</a:t>
            </a:r>
            <a:r>
              <a:rPr kumimoji="1" lang="zh-CN" altLang="en-US" sz="3200">
                <a:ea typeface="楷体_GB2312" pitchFamily="49" charset="-122"/>
              </a:rPr>
              <a:t>互相交换</a:t>
            </a:r>
          </a:p>
        </p:txBody>
      </p:sp>
      <p:sp>
        <p:nvSpPr>
          <p:cNvPr id="154631" name="Text Box 7">
            <a:hlinkClick r:id="rId3" action="ppaction://hlinksldjump"/>
          </p:cNvPr>
          <p:cNvSpPr txBox="1">
            <a:spLocks noChangeArrowheads="1"/>
          </p:cNvSpPr>
          <p:nvPr/>
        </p:nvSpPr>
        <p:spPr bwMode="auto">
          <a:xfrm>
            <a:off x="755650" y="3789363"/>
            <a:ext cx="79930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3</a:t>
            </a:r>
            <a:r>
              <a:rPr kumimoji="1" lang="zh-CN" altLang="en-US" sz="3200">
                <a:ea typeface="楷体_GB2312" pitchFamily="49" charset="-122"/>
              </a:rPr>
              <a:t>、重排三元组之间的次序，使重排后的三     </a:t>
            </a:r>
          </a:p>
          <a:p>
            <a:pPr eaLnBrk="1" hangingPunct="1"/>
            <a:r>
              <a:rPr kumimoji="1" lang="zh-CN" altLang="en-US" sz="3200">
                <a:ea typeface="楷体_GB2312" pitchFamily="49" charset="-122"/>
              </a:rPr>
              <a:t>   元组以</a:t>
            </a:r>
            <a:r>
              <a:rPr kumimoji="1" lang="en-US" altLang="zh-CN" sz="3200">
                <a:ea typeface="楷体_GB2312" pitchFamily="49" charset="-122"/>
              </a:rPr>
              <a:t>T</a:t>
            </a:r>
            <a:r>
              <a:rPr kumimoji="1" lang="zh-CN" altLang="en-US" sz="3200">
                <a:ea typeface="楷体_GB2312" pitchFamily="49" charset="-122"/>
              </a:rPr>
              <a:t>的行</a:t>
            </a:r>
            <a:r>
              <a:rPr kumimoji="1" lang="en-US" altLang="zh-CN" sz="3200">
                <a:ea typeface="楷体_GB2312" pitchFamily="49" charset="-122"/>
              </a:rPr>
              <a:t>(M</a:t>
            </a:r>
            <a:r>
              <a:rPr kumimoji="1" lang="zh-CN" altLang="en-US" sz="3200">
                <a:ea typeface="楷体_GB2312" pitchFamily="49" charset="-122"/>
              </a:rPr>
              <a:t>的列</a:t>
            </a:r>
            <a:r>
              <a:rPr kumimoji="1" lang="en-US" altLang="zh-CN" sz="3200">
                <a:ea typeface="楷体_GB2312" pitchFamily="49" charset="-122"/>
              </a:rPr>
              <a:t>)</a:t>
            </a:r>
            <a:r>
              <a:rPr kumimoji="1" lang="zh-CN" altLang="en-US" sz="3200">
                <a:ea typeface="楷体_GB2312" pitchFamily="49" charset="-122"/>
              </a:rPr>
              <a:t>为主序依次排列。</a:t>
            </a:r>
          </a:p>
        </p:txBody>
      </p:sp>
      <p:sp>
        <p:nvSpPr>
          <p:cNvPr id="154632" name="Text Box 8">
            <a:hlinkClick r:id="" action="ppaction://hlinkshowjump?jump=nextslide"/>
          </p:cNvPr>
          <p:cNvSpPr txBox="1">
            <a:spLocks noChangeArrowheads="1"/>
          </p:cNvSpPr>
          <p:nvPr/>
        </p:nvSpPr>
        <p:spPr bwMode="auto">
          <a:xfrm>
            <a:off x="395288" y="5445125"/>
            <a:ext cx="851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1</a:t>
            </a:r>
            <a:r>
              <a:rPr kumimoji="1" lang="zh-CN" altLang="en-US" sz="3200">
                <a:ea typeface="楷体_GB2312" pitchFamily="49" charset="-122"/>
              </a:rPr>
              <a:t>和</a:t>
            </a:r>
            <a:r>
              <a:rPr kumimoji="1" lang="en-US" altLang="zh-CN" sz="3200">
                <a:ea typeface="楷体_GB2312" pitchFamily="49" charset="-122"/>
              </a:rPr>
              <a:t>2</a:t>
            </a:r>
            <a:r>
              <a:rPr kumimoji="1" lang="zh-CN" altLang="en-US" sz="3200">
                <a:ea typeface="楷体_GB2312" pitchFamily="49" charset="-122"/>
              </a:rPr>
              <a:t>容易实现，关键是如何实现</a:t>
            </a:r>
            <a:r>
              <a:rPr kumimoji="1" lang="en-US" altLang="zh-CN" sz="3200">
                <a:ea typeface="楷体_GB2312" pitchFamily="49" charset="-122"/>
              </a:rPr>
              <a:t>3</a:t>
            </a:r>
            <a:r>
              <a:rPr kumimoji="1" lang="zh-CN" altLang="en-US" sz="3200">
                <a:ea typeface="楷体_GB2312" pitchFamily="49" charset="-122"/>
              </a:rPr>
              <a:t>。有两种方法</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 calcmode="lin" valueType="num">
                                      <p:cBhvr additive="base">
                                        <p:cTn id="7" dur="500" fill="hold"/>
                                        <p:tgtEl>
                                          <p:spTgt spid="154629"/>
                                        </p:tgtEl>
                                        <p:attrNameLst>
                                          <p:attrName>ppt_x</p:attrName>
                                        </p:attrNameLst>
                                      </p:cBhvr>
                                      <p:tavLst>
                                        <p:tav tm="0">
                                          <p:val>
                                            <p:strVal val="0-#ppt_w/2"/>
                                          </p:val>
                                        </p:tav>
                                        <p:tav tm="100000">
                                          <p:val>
                                            <p:strVal val="#ppt_x"/>
                                          </p:val>
                                        </p:tav>
                                      </p:tavLst>
                                    </p:anim>
                                    <p:anim calcmode="lin" valueType="num">
                                      <p:cBhvr additive="base">
                                        <p:cTn id="8" dur="500" fill="hold"/>
                                        <p:tgtEl>
                                          <p:spTgt spid="1546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30"/>
                                        </p:tgtEl>
                                        <p:attrNameLst>
                                          <p:attrName>style.visibility</p:attrName>
                                        </p:attrNameLst>
                                      </p:cBhvr>
                                      <p:to>
                                        <p:strVal val="visible"/>
                                      </p:to>
                                    </p:set>
                                    <p:anim calcmode="lin" valueType="num">
                                      <p:cBhvr additive="base">
                                        <p:cTn id="13" dur="500" fill="hold"/>
                                        <p:tgtEl>
                                          <p:spTgt spid="154630"/>
                                        </p:tgtEl>
                                        <p:attrNameLst>
                                          <p:attrName>ppt_x</p:attrName>
                                        </p:attrNameLst>
                                      </p:cBhvr>
                                      <p:tavLst>
                                        <p:tav tm="0">
                                          <p:val>
                                            <p:strVal val="0-#ppt_w/2"/>
                                          </p:val>
                                        </p:tav>
                                        <p:tav tm="100000">
                                          <p:val>
                                            <p:strVal val="#ppt_x"/>
                                          </p:val>
                                        </p:tav>
                                      </p:tavLst>
                                    </p:anim>
                                    <p:anim calcmode="lin" valueType="num">
                                      <p:cBhvr additive="base">
                                        <p:cTn id="14" dur="500" fill="hold"/>
                                        <p:tgtEl>
                                          <p:spTgt spid="1546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31"/>
                                        </p:tgtEl>
                                        <p:attrNameLst>
                                          <p:attrName>style.visibility</p:attrName>
                                        </p:attrNameLst>
                                      </p:cBhvr>
                                      <p:to>
                                        <p:strVal val="visible"/>
                                      </p:to>
                                    </p:set>
                                    <p:anim calcmode="lin" valueType="num">
                                      <p:cBhvr additive="base">
                                        <p:cTn id="19" dur="500" fill="hold"/>
                                        <p:tgtEl>
                                          <p:spTgt spid="154631"/>
                                        </p:tgtEl>
                                        <p:attrNameLst>
                                          <p:attrName>ppt_x</p:attrName>
                                        </p:attrNameLst>
                                      </p:cBhvr>
                                      <p:tavLst>
                                        <p:tav tm="0">
                                          <p:val>
                                            <p:strVal val="0-#ppt_w/2"/>
                                          </p:val>
                                        </p:tav>
                                        <p:tav tm="100000">
                                          <p:val>
                                            <p:strVal val="#ppt_x"/>
                                          </p:val>
                                        </p:tav>
                                      </p:tavLst>
                                    </p:anim>
                                    <p:anim calcmode="lin" valueType="num">
                                      <p:cBhvr additive="base">
                                        <p:cTn id="20" dur="500" fill="hold"/>
                                        <p:tgtEl>
                                          <p:spTgt spid="15463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32"/>
                                        </p:tgtEl>
                                        <p:attrNameLst>
                                          <p:attrName>style.visibility</p:attrName>
                                        </p:attrNameLst>
                                      </p:cBhvr>
                                      <p:to>
                                        <p:strVal val="visible"/>
                                      </p:to>
                                    </p:set>
                                    <p:anim calcmode="lin" valueType="num">
                                      <p:cBhvr additive="base">
                                        <p:cTn id="25" dur="500" fill="hold"/>
                                        <p:tgtEl>
                                          <p:spTgt spid="154632"/>
                                        </p:tgtEl>
                                        <p:attrNameLst>
                                          <p:attrName>ppt_x</p:attrName>
                                        </p:attrNameLst>
                                      </p:cBhvr>
                                      <p:tavLst>
                                        <p:tav tm="0">
                                          <p:val>
                                            <p:strVal val="0-#ppt_w/2"/>
                                          </p:val>
                                        </p:tav>
                                        <p:tav tm="100000">
                                          <p:val>
                                            <p:strVal val="#ppt_x"/>
                                          </p:val>
                                        </p:tav>
                                      </p:tavLst>
                                    </p:anim>
                                    <p:anim calcmode="lin" valueType="num">
                                      <p:cBhvr additive="base">
                                        <p:cTn id="26" dur="500" fill="hold"/>
                                        <p:tgtEl>
                                          <p:spTgt spid="1546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autoUpdateAnimBg="0"/>
      <p:bldP spid="154630" grpId="0" autoUpdateAnimBg="0"/>
      <p:bldP spid="154631" grpId="0" autoUpdateAnimBg="0"/>
      <p:bldP spid="15463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a:xfrm>
            <a:off x="34925" y="188913"/>
            <a:ext cx="8964613" cy="6480175"/>
          </a:xfrm>
        </p:spPr>
        <p:txBody>
          <a:bodyPr/>
          <a:lstStyle/>
          <a:p>
            <a:pPr eaLnBrk="1" hangingPunct="1">
              <a:lnSpc>
                <a:spcPct val="125000"/>
              </a:lnSpc>
              <a:buFont typeface="Wingdings" pitchFamily="2" charset="2"/>
              <a:buNone/>
            </a:pP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a:t>
            </a:r>
            <a:r>
              <a:rPr lang="zh-CN" altLang="zh-CN" b="1" smtClean="0">
                <a:latin typeface="Times New Roman" pitchFamily="18" charset="0"/>
                <a:ea typeface="楷体_GB2312" pitchFamily="49" charset="-122"/>
              </a:rPr>
              <a:t>按M的列序转置</a:t>
            </a:r>
            <a:endParaRPr lang="zh-CN" altLang="en-US" b="1" smtClean="0">
              <a:latin typeface="Times New Roman" pitchFamily="18" charset="0"/>
              <a:ea typeface="楷体_GB2312" pitchFamily="49" charset="-122"/>
            </a:endParaRPr>
          </a:p>
          <a:p>
            <a:pPr eaLnBrk="1" hangingPunct="1">
              <a:lnSpc>
                <a:spcPct val="125000"/>
              </a:lnSpc>
              <a:buFont typeface="Wingdings" pitchFamily="2" charset="2"/>
              <a:buNone/>
            </a:pPr>
            <a:r>
              <a:rPr lang="zh-CN" altLang="en-US" b="1" smtClean="0">
                <a:latin typeface="Times New Roman" pitchFamily="18" charset="0"/>
                <a:ea typeface="楷体_GB2312" pitchFamily="49" charset="-122"/>
              </a:rPr>
              <a:t>      需要遍历整个顺序表</a:t>
            </a:r>
            <a:r>
              <a:rPr lang="en-US" altLang="zh-CN" b="1" smtClean="0">
                <a:latin typeface="Times New Roman" pitchFamily="18" charset="0"/>
                <a:ea typeface="楷体_GB2312" pitchFamily="49" charset="-122"/>
              </a:rPr>
              <a:t>M</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M</a:t>
            </a:r>
            <a:r>
              <a:rPr lang="zh-CN" altLang="en-US" b="1" smtClean="0">
                <a:latin typeface="Times New Roman" pitchFamily="18" charset="0"/>
                <a:ea typeface="楷体_GB2312" pitchFamily="49" charset="-122"/>
              </a:rPr>
              <a:t>以行序为主序。</a:t>
            </a:r>
          </a:p>
          <a:p>
            <a:pPr lvl="1" eaLnBrk="1" hangingPunct="1">
              <a:lnSpc>
                <a:spcPct val="125000"/>
              </a:lnSpc>
              <a:buFont typeface="Wingdings" pitchFamily="2" charset="2"/>
              <a:buNone/>
            </a:pPr>
            <a:r>
              <a:rPr lang="zh-CN" altLang="en-US" sz="3200" b="1" smtClean="0">
                <a:latin typeface="Times New Roman" pitchFamily="18" charset="0"/>
                <a:ea typeface="楷体_GB2312" pitchFamily="49" charset="-122"/>
              </a:rPr>
              <a:t>   对于</a:t>
            </a:r>
            <a:r>
              <a:rPr lang="en-US" altLang="zh-CN" sz="3200" b="1" smtClean="0">
                <a:latin typeface="Times New Roman" pitchFamily="18" charset="0"/>
                <a:ea typeface="楷体_GB2312" pitchFamily="49" charset="-122"/>
              </a:rPr>
              <a:t>T</a:t>
            </a:r>
            <a:r>
              <a:rPr lang="zh-CN" altLang="en-US" sz="3200" b="1" smtClean="0">
                <a:latin typeface="Times New Roman" pitchFamily="18" charset="0"/>
                <a:ea typeface="楷体_GB2312" pitchFamily="49" charset="-122"/>
              </a:rPr>
              <a:t>的第</a:t>
            </a:r>
            <a:r>
              <a:rPr lang="en-US" altLang="zh-CN" sz="3200" b="1" smtClean="0">
                <a:latin typeface="Times New Roman" pitchFamily="18" charset="0"/>
                <a:ea typeface="楷体_GB2312" pitchFamily="49" charset="-122"/>
              </a:rPr>
              <a:t>i </a:t>
            </a:r>
            <a:r>
              <a:rPr lang="zh-CN" altLang="en-US" sz="3200" b="1" smtClean="0">
                <a:latin typeface="Times New Roman" pitchFamily="18" charset="0"/>
                <a:ea typeface="楷体_GB2312" pitchFamily="49" charset="-122"/>
              </a:rPr>
              <a:t>行，其第</a:t>
            </a:r>
            <a:r>
              <a:rPr lang="en-US" altLang="zh-CN" sz="3200" b="1" smtClean="0">
                <a:latin typeface="Times New Roman" pitchFamily="18" charset="0"/>
                <a:ea typeface="楷体_GB2312" pitchFamily="49" charset="-122"/>
              </a:rPr>
              <a:t>1</a:t>
            </a:r>
            <a:r>
              <a:rPr lang="zh-CN" altLang="en-US" sz="3200" b="1" smtClean="0">
                <a:latin typeface="Times New Roman" pitchFamily="18" charset="0"/>
                <a:ea typeface="楷体_GB2312" pitchFamily="49" charset="-122"/>
              </a:rPr>
              <a:t>个列元素一定是从</a:t>
            </a:r>
            <a:r>
              <a:rPr lang="en-US" altLang="zh-CN" sz="3200" b="1" smtClean="0">
                <a:latin typeface="Times New Roman" pitchFamily="18" charset="0"/>
                <a:ea typeface="楷体_GB2312" pitchFamily="49" charset="-122"/>
              </a:rPr>
              <a:t>M</a:t>
            </a:r>
            <a:r>
              <a:rPr lang="zh-CN" altLang="en-US" sz="3200" b="1" smtClean="0">
                <a:latin typeface="Times New Roman" pitchFamily="18" charset="0"/>
                <a:ea typeface="楷体_GB2312" pitchFamily="49" charset="-122"/>
              </a:rPr>
              <a:t>的第</a:t>
            </a:r>
            <a:r>
              <a:rPr lang="en-US" altLang="zh-CN" sz="3200" b="1" smtClean="0">
                <a:latin typeface="Times New Roman" pitchFamily="18" charset="0"/>
                <a:ea typeface="楷体_GB2312" pitchFamily="49" charset="-122"/>
              </a:rPr>
              <a:t>1</a:t>
            </a:r>
            <a:r>
              <a:rPr lang="zh-CN" altLang="en-US" sz="3200" b="1" smtClean="0">
                <a:latin typeface="Times New Roman" pitchFamily="18" charset="0"/>
                <a:ea typeface="楷体_GB2312" pitchFamily="49" charset="-122"/>
              </a:rPr>
              <a:t>行中开始寻找</a:t>
            </a:r>
            <a:r>
              <a:rPr lang="en-US" altLang="zh-CN" sz="3200" b="1" smtClean="0">
                <a:latin typeface="Times New Roman" pitchFamily="18" charset="0"/>
                <a:ea typeface="楷体_GB2312" pitchFamily="49" charset="-122"/>
              </a:rPr>
              <a:t>(</a:t>
            </a:r>
            <a:r>
              <a:rPr lang="zh-CN" altLang="en-US" sz="3200" b="1" smtClean="0">
                <a:latin typeface="Times New Roman" pitchFamily="18" charset="0"/>
                <a:ea typeface="楷体_GB2312" pitchFamily="49" charset="-122"/>
              </a:rPr>
              <a:t>列为</a:t>
            </a:r>
            <a:r>
              <a:rPr lang="en-US" altLang="zh-CN" sz="3200" b="1" smtClean="0">
                <a:latin typeface="Times New Roman" pitchFamily="18" charset="0"/>
                <a:ea typeface="楷体_GB2312" pitchFamily="49" charset="-122"/>
              </a:rPr>
              <a:t>i</a:t>
            </a:r>
            <a:r>
              <a:rPr lang="zh-CN" altLang="en-US" sz="3200" b="1" smtClean="0">
                <a:latin typeface="Times New Roman" pitchFamily="18" charset="0"/>
                <a:ea typeface="楷体_GB2312" pitchFamily="49" charset="-122"/>
              </a:rPr>
              <a:t>的非零元</a:t>
            </a:r>
            <a:r>
              <a:rPr lang="en-US" altLang="zh-CN" sz="3200" b="1" smtClean="0">
                <a:latin typeface="Times New Roman" pitchFamily="18" charset="0"/>
                <a:ea typeface="楷体_GB2312" pitchFamily="49" charset="-122"/>
              </a:rPr>
              <a:t>); </a:t>
            </a:r>
            <a:r>
              <a:rPr lang="zh-CN" altLang="en-US" sz="3200" b="1" smtClean="0">
                <a:latin typeface="Times New Roman" pitchFamily="18" charset="0"/>
                <a:ea typeface="楷体_GB2312" pitchFamily="49" charset="-122"/>
              </a:rPr>
              <a:t>把</a:t>
            </a:r>
            <a:r>
              <a:rPr lang="en-US" altLang="zh-CN" sz="3200" b="1" smtClean="0">
                <a:latin typeface="Times New Roman" pitchFamily="18" charset="0"/>
                <a:ea typeface="楷体_GB2312" pitchFamily="49" charset="-122"/>
              </a:rPr>
              <a:t>M</a:t>
            </a:r>
            <a:r>
              <a:rPr lang="zh-CN" altLang="en-US" sz="3200" b="1" smtClean="0">
                <a:latin typeface="Times New Roman" pitchFamily="18" charset="0"/>
                <a:ea typeface="楷体_GB2312" pitchFamily="49" charset="-122"/>
              </a:rPr>
              <a:t>中列为</a:t>
            </a:r>
            <a:r>
              <a:rPr lang="en-US" altLang="zh-CN" sz="3200" b="1" smtClean="0">
                <a:latin typeface="Times New Roman" pitchFamily="18" charset="0"/>
                <a:ea typeface="楷体_GB2312" pitchFamily="49" charset="-122"/>
              </a:rPr>
              <a:t>i</a:t>
            </a:r>
            <a:r>
              <a:rPr lang="zh-CN" altLang="en-US" sz="3200" b="1" smtClean="0">
                <a:latin typeface="Times New Roman" pitchFamily="18" charset="0"/>
                <a:ea typeface="楷体_GB2312" pitchFamily="49" charset="-122"/>
              </a:rPr>
              <a:t>的非零元找齐，需要遍历整个</a:t>
            </a:r>
            <a:r>
              <a:rPr lang="en-US" altLang="zh-CN" sz="3200" b="1" smtClean="0">
                <a:latin typeface="Times New Roman" pitchFamily="18" charset="0"/>
                <a:ea typeface="楷体_GB2312" pitchFamily="49" charset="-122"/>
              </a:rPr>
              <a:t>M</a:t>
            </a:r>
            <a:r>
              <a:rPr lang="zh-CN" altLang="en-US" sz="3200" b="1" smtClean="0">
                <a:latin typeface="Times New Roman" pitchFamily="18" charset="0"/>
                <a:ea typeface="楷体_GB2312" pitchFamily="49" charset="-122"/>
              </a:rPr>
              <a:t>表；</a:t>
            </a:r>
          </a:p>
          <a:p>
            <a:pPr lvl="1" eaLnBrk="1" hangingPunct="1">
              <a:lnSpc>
                <a:spcPct val="125000"/>
              </a:lnSpc>
              <a:buFont typeface="Wingdings" pitchFamily="2" charset="2"/>
              <a:buNone/>
            </a:pPr>
            <a:r>
              <a:rPr lang="zh-CN" altLang="en-US" sz="3200" b="1" smtClean="0">
                <a:latin typeface="Times New Roman" pitchFamily="18" charset="0"/>
                <a:ea typeface="楷体_GB2312" pitchFamily="49" charset="-122"/>
              </a:rPr>
              <a:t>   当要找</a:t>
            </a:r>
            <a:r>
              <a:rPr lang="en-US" altLang="zh-CN" sz="3200" b="1" smtClean="0">
                <a:latin typeface="Times New Roman" pitchFamily="18" charset="0"/>
                <a:ea typeface="楷体_GB2312" pitchFamily="49" charset="-122"/>
              </a:rPr>
              <a:t>T</a:t>
            </a:r>
            <a:r>
              <a:rPr lang="zh-CN" altLang="en-US" sz="3200" b="1" smtClean="0">
                <a:latin typeface="Times New Roman" pitchFamily="18" charset="0"/>
                <a:ea typeface="楷体_GB2312" pitchFamily="49" charset="-122"/>
              </a:rPr>
              <a:t>的第</a:t>
            </a:r>
            <a:r>
              <a:rPr lang="en-US" altLang="zh-CN" sz="3200" b="1" smtClean="0">
                <a:latin typeface="Times New Roman" pitchFamily="18" charset="0"/>
                <a:ea typeface="楷体_GB2312" pitchFamily="49" charset="-122"/>
              </a:rPr>
              <a:t>j </a:t>
            </a:r>
            <a:r>
              <a:rPr lang="zh-CN" altLang="en-US" sz="3200" b="1" smtClean="0">
                <a:latin typeface="Times New Roman" pitchFamily="18" charset="0"/>
                <a:ea typeface="楷体_GB2312" pitchFamily="49" charset="-122"/>
              </a:rPr>
              <a:t>行时，在</a:t>
            </a:r>
            <a:r>
              <a:rPr lang="en-US" altLang="zh-CN" sz="3200" b="1" smtClean="0">
                <a:latin typeface="Times New Roman" pitchFamily="18" charset="0"/>
                <a:ea typeface="楷体_GB2312" pitchFamily="49" charset="-122"/>
              </a:rPr>
              <a:t>M</a:t>
            </a:r>
            <a:r>
              <a:rPr lang="zh-CN" altLang="en-US" sz="3200" b="1" smtClean="0">
                <a:latin typeface="Times New Roman" pitchFamily="18" charset="0"/>
                <a:ea typeface="楷体_GB2312" pitchFamily="49" charset="-122"/>
              </a:rPr>
              <a:t>的三元组表中找到的第</a:t>
            </a:r>
            <a:r>
              <a:rPr lang="en-US" altLang="zh-CN" sz="3200" b="1" smtClean="0">
                <a:latin typeface="Times New Roman" pitchFamily="18" charset="0"/>
                <a:ea typeface="楷体_GB2312" pitchFamily="49" charset="-122"/>
              </a:rPr>
              <a:t>1</a:t>
            </a:r>
            <a:r>
              <a:rPr lang="zh-CN" altLang="en-US" sz="3200" b="1" smtClean="0">
                <a:latin typeface="Times New Roman" pitchFamily="18" charset="0"/>
                <a:ea typeface="楷体_GB2312" pitchFamily="49" charset="-122"/>
              </a:rPr>
              <a:t>个列为</a:t>
            </a:r>
            <a:r>
              <a:rPr lang="en-US" altLang="zh-CN" sz="3200" b="1" smtClean="0">
                <a:latin typeface="Times New Roman" pitchFamily="18" charset="0"/>
                <a:ea typeface="楷体_GB2312" pitchFamily="49" charset="-122"/>
              </a:rPr>
              <a:t>j</a:t>
            </a:r>
            <a:r>
              <a:rPr lang="zh-CN" altLang="en-US" sz="3200" b="1" smtClean="0">
                <a:latin typeface="Times New Roman" pitchFamily="18" charset="0"/>
                <a:ea typeface="楷体_GB2312" pitchFamily="49" charset="-122"/>
              </a:rPr>
              <a:t>的元素，一定是</a:t>
            </a:r>
            <a:r>
              <a:rPr lang="en-US" altLang="zh-CN" sz="3200" b="1" smtClean="0">
                <a:latin typeface="Times New Roman" pitchFamily="18" charset="0"/>
                <a:ea typeface="楷体_GB2312" pitchFamily="49" charset="-122"/>
              </a:rPr>
              <a:t>T</a:t>
            </a:r>
            <a:r>
              <a:rPr lang="zh-CN" altLang="en-US" sz="3200" b="1" smtClean="0">
                <a:latin typeface="Times New Roman" pitchFamily="18" charset="0"/>
                <a:ea typeface="楷体_GB2312" pitchFamily="49" charset="-122"/>
              </a:rPr>
              <a:t>的第</a:t>
            </a:r>
            <a:r>
              <a:rPr lang="en-US" altLang="zh-CN" sz="3200" b="1" smtClean="0">
                <a:latin typeface="Times New Roman" pitchFamily="18" charset="0"/>
                <a:ea typeface="楷体_GB2312" pitchFamily="49" charset="-122"/>
              </a:rPr>
              <a:t>j</a:t>
            </a:r>
            <a:r>
              <a:rPr lang="zh-CN" altLang="en-US" sz="3200" b="1" smtClean="0">
                <a:latin typeface="Times New Roman" pitchFamily="18" charset="0"/>
                <a:ea typeface="楷体_GB2312" pitchFamily="49" charset="-122"/>
              </a:rPr>
              <a:t>行元素，而且由于</a:t>
            </a:r>
            <a:r>
              <a:rPr lang="en-US" altLang="zh-CN" sz="3200" b="1" smtClean="0">
                <a:latin typeface="Times New Roman" pitchFamily="18" charset="0"/>
                <a:ea typeface="楷体_GB2312" pitchFamily="49" charset="-122"/>
              </a:rPr>
              <a:t>M</a:t>
            </a:r>
            <a:r>
              <a:rPr lang="zh-CN" altLang="en-US" sz="3200" b="1" smtClean="0">
                <a:latin typeface="Times New Roman" pitchFamily="18" charset="0"/>
                <a:ea typeface="楷体_GB2312" pitchFamily="49" charset="-122"/>
              </a:rPr>
              <a:t>为按行存放，该元素一定是</a:t>
            </a:r>
            <a:r>
              <a:rPr lang="en-US" altLang="zh-CN" sz="3200" b="1" smtClean="0">
                <a:latin typeface="Times New Roman" pitchFamily="18" charset="0"/>
                <a:ea typeface="楷体_GB2312" pitchFamily="49" charset="-122"/>
              </a:rPr>
              <a:t>T</a:t>
            </a:r>
            <a:r>
              <a:rPr lang="zh-CN" altLang="en-US" sz="3200" b="1" smtClean="0">
                <a:latin typeface="Times New Roman" pitchFamily="18" charset="0"/>
                <a:ea typeface="楷体_GB2312" pitchFamily="49" charset="-122"/>
              </a:rPr>
              <a:t>的整个第</a:t>
            </a:r>
            <a:r>
              <a:rPr lang="en-US" altLang="zh-CN" sz="3200" b="1" smtClean="0">
                <a:latin typeface="Times New Roman" pitchFamily="18" charset="0"/>
                <a:ea typeface="楷体_GB2312" pitchFamily="49" charset="-122"/>
              </a:rPr>
              <a:t>j </a:t>
            </a:r>
            <a:r>
              <a:rPr lang="zh-CN" altLang="en-US" sz="3200" b="1" smtClean="0">
                <a:latin typeface="Times New Roman" pitchFamily="18" charset="0"/>
                <a:ea typeface="楷体_GB2312" pitchFamily="49" charset="-122"/>
              </a:rPr>
              <a:t>行中列最小的元素，也就是在存储区中，该行最靠前的元素。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3843">
                                            <p:txEl>
                                              <p:pRg st="3" end="3"/>
                                            </p:txEl>
                                          </p:spTgt>
                                        </p:tgtEl>
                                        <p:attrNameLst>
                                          <p:attrName>style.visibility</p:attrName>
                                        </p:attrNameLst>
                                      </p:cBhvr>
                                      <p:to>
                                        <p:strVal val="visible"/>
                                      </p:to>
                                    </p:set>
                                    <p:animEffect transition="in" filter="wipe(down)">
                                      <p:cBhvr>
                                        <p:cTn id="7" dur="500"/>
                                        <p:tgtEl>
                                          <p:spTgt spid="163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1903413" y="1846263"/>
            <a:ext cx="1752600" cy="3733800"/>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1    2     3    </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    5    -5</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2    2    -1 </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3    1     6</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3    4    -8</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    1    -4</a:t>
            </a:r>
          </a:p>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4    5    7</a:t>
            </a:r>
          </a:p>
        </p:txBody>
      </p:sp>
      <p:sp>
        <p:nvSpPr>
          <p:cNvPr id="320518" name="Rectangle 6"/>
          <p:cNvSpPr>
            <a:spLocks noChangeArrowheads="1"/>
          </p:cNvSpPr>
          <p:nvPr/>
        </p:nvSpPr>
        <p:spPr bwMode="auto">
          <a:xfrm>
            <a:off x="5164138" y="1846263"/>
            <a:ext cx="1752600" cy="3733800"/>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endParaRPr lang="en-US" altLang="zh-CN" sz="28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800" b="1">
              <a:effectLst>
                <a:outerShdw blurRad="38100" dist="38100" dir="2700000" algn="tl">
                  <a:srgbClr val="C0C0C0"/>
                </a:outerShdw>
              </a:effectLst>
              <a:latin typeface="Garamond" pitchFamily="18" charset="0"/>
              <a:ea typeface="宋体" pitchFamily="2" charset="-122"/>
            </a:endParaRPr>
          </a:p>
        </p:txBody>
      </p:sp>
      <p:sp>
        <p:nvSpPr>
          <p:cNvPr id="78852" name="Text Box 7"/>
          <p:cNvSpPr txBox="1">
            <a:spLocks noChangeArrowheads="1"/>
          </p:cNvSpPr>
          <p:nvPr/>
        </p:nvSpPr>
        <p:spPr bwMode="auto">
          <a:xfrm>
            <a:off x="1879600" y="762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solidFill>
                  <a:srgbClr val="FF0000"/>
                </a:solidFill>
                <a:latin typeface="Garamond" pitchFamily="18" charset="0"/>
                <a:ea typeface="宋体" pitchFamily="2" charset="-122"/>
              </a:rPr>
              <a:t>M.data</a:t>
            </a:r>
          </a:p>
        </p:txBody>
      </p:sp>
      <p:sp>
        <p:nvSpPr>
          <p:cNvPr id="78853" name="Text Box 8"/>
          <p:cNvSpPr txBox="1">
            <a:spLocks noChangeArrowheads="1"/>
          </p:cNvSpPr>
          <p:nvPr/>
        </p:nvSpPr>
        <p:spPr bwMode="auto">
          <a:xfrm>
            <a:off x="5235575" y="688975"/>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3200" b="1">
                <a:solidFill>
                  <a:srgbClr val="FF0000"/>
                </a:solidFill>
                <a:latin typeface="Garamond" pitchFamily="18" charset="0"/>
                <a:ea typeface="宋体" pitchFamily="2" charset="-122"/>
              </a:rPr>
              <a:t>T.data</a:t>
            </a:r>
          </a:p>
        </p:txBody>
      </p:sp>
      <p:sp>
        <p:nvSpPr>
          <p:cNvPr id="320521" name="Rectangle 9"/>
          <p:cNvSpPr>
            <a:spLocks noChangeArrowheads="1"/>
          </p:cNvSpPr>
          <p:nvPr/>
        </p:nvSpPr>
        <p:spPr bwMode="auto">
          <a:xfrm>
            <a:off x="1522413" y="1366838"/>
            <a:ext cx="381000" cy="416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0</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7</a:t>
            </a:r>
          </a:p>
        </p:txBody>
      </p:sp>
      <p:sp>
        <p:nvSpPr>
          <p:cNvPr id="320522" name="Rectangle 10"/>
          <p:cNvSpPr>
            <a:spLocks noChangeArrowheads="1"/>
          </p:cNvSpPr>
          <p:nvPr/>
        </p:nvSpPr>
        <p:spPr bwMode="auto">
          <a:xfrm>
            <a:off x="6999288" y="1366838"/>
            <a:ext cx="3810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0</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7</a:t>
            </a:r>
          </a:p>
        </p:txBody>
      </p:sp>
      <p:sp>
        <p:nvSpPr>
          <p:cNvPr id="320524" name="Rectangle 12"/>
          <p:cNvSpPr>
            <a:spLocks noChangeArrowheads="1"/>
          </p:cNvSpPr>
          <p:nvPr/>
        </p:nvSpPr>
        <p:spPr bwMode="auto">
          <a:xfrm>
            <a:off x="5305425" y="1884363"/>
            <a:ext cx="1458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1    3     6</a:t>
            </a:r>
          </a:p>
        </p:txBody>
      </p:sp>
      <p:grpSp>
        <p:nvGrpSpPr>
          <p:cNvPr id="78857" name="Group 43"/>
          <p:cNvGrpSpPr>
            <a:grpSpLocks/>
          </p:cNvGrpSpPr>
          <p:nvPr/>
        </p:nvGrpSpPr>
        <p:grpSpPr bwMode="auto">
          <a:xfrm>
            <a:off x="757238" y="1892300"/>
            <a:ext cx="609600" cy="457200"/>
            <a:chOff x="3120" y="720"/>
            <a:chExt cx="384" cy="288"/>
          </a:xfrm>
        </p:grpSpPr>
        <p:sp>
          <p:nvSpPr>
            <p:cNvPr id="78919" name="Line 44"/>
            <p:cNvSpPr>
              <a:spLocks noChangeShapeType="1"/>
            </p:cNvSpPr>
            <p:nvPr/>
          </p:nvSpPr>
          <p:spPr bwMode="auto">
            <a:xfrm>
              <a:off x="3264" y="864"/>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20" name="Text Box 45"/>
            <p:cNvSpPr txBox="1">
              <a:spLocks noChangeArrowheads="1"/>
            </p:cNvSpPr>
            <p:nvPr/>
          </p:nvSpPr>
          <p:spPr bwMode="auto">
            <a:xfrm>
              <a:off x="3120" y="720"/>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p</a:t>
              </a:r>
            </a:p>
          </p:txBody>
        </p:sp>
      </p:grpSp>
      <p:grpSp>
        <p:nvGrpSpPr>
          <p:cNvPr id="320558" name="Group 46"/>
          <p:cNvGrpSpPr>
            <a:grpSpLocks/>
          </p:cNvGrpSpPr>
          <p:nvPr/>
        </p:nvGrpSpPr>
        <p:grpSpPr bwMode="auto">
          <a:xfrm>
            <a:off x="757238" y="2397125"/>
            <a:ext cx="609600" cy="457200"/>
            <a:chOff x="3120" y="720"/>
            <a:chExt cx="384" cy="288"/>
          </a:xfrm>
        </p:grpSpPr>
        <p:sp>
          <p:nvSpPr>
            <p:cNvPr id="78917" name="Line 47"/>
            <p:cNvSpPr>
              <a:spLocks noChangeShapeType="1"/>
            </p:cNvSpPr>
            <p:nvPr/>
          </p:nvSpPr>
          <p:spPr bwMode="auto">
            <a:xfrm>
              <a:off x="3264" y="864"/>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18" name="Text Box 48"/>
            <p:cNvSpPr txBox="1">
              <a:spLocks noChangeArrowheads="1"/>
            </p:cNvSpPr>
            <p:nvPr/>
          </p:nvSpPr>
          <p:spPr bwMode="auto">
            <a:xfrm>
              <a:off x="3120" y="720"/>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p</a:t>
              </a:r>
            </a:p>
          </p:txBody>
        </p:sp>
      </p:grpSp>
      <p:grpSp>
        <p:nvGrpSpPr>
          <p:cNvPr id="320561" name="Group 49"/>
          <p:cNvGrpSpPr>
            <a:grpSpLocks/>
          </p:cNvGrpSpPr>
          <p:nvPr/>
        </p:nvGrpSpPr>
        <p:grpSpPr bwMode="auto">
          <a:xfrm>
            <a:off x="757238" y="2900363"/>
            <a:ext cx="609600" cy="457200"/>
            <a:chOff x="3120" y="720"/>
            <a:chExt cx="384" cy="288"/>
          </a:xfrm>
        </p:grpSpPr>
        <p:sp>
          <p:nvSpPr>
            <p:cNvPr id="78915" name="Line 50"/>
            <p:cNvSpPr>
              <a:spLocks noChangeShapeType="1"/>
            </p:cNvSpPr>
            <p:nvPr/>
          </p:nvSpPr>
          <p:spPr bwMode="auto">
            <a:xfrm>
              <a:off x="3264" y="864"/>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16" name="Text Box 51"/>
            <p:cNvSpPr txBox="1">
              <a:spLocks noChangeArrowheads="1"/>
            </p:cNvSpPr>
            <p:nvPr/>
          </p:nvSpPr>
          <p:spPr bwMode="auto">
            <a:xfrm>
              <a:off x="3120" y="720"/>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p</a:t>
              </a:r>
            </a:p>
          </p:txBody>
        </p:sp>
      </p:grpSp>
      <p:grpSp>
        <p:nvGrpSpPr>
          <p:cNvPr id="320564" name="Group 52"/>
          <p:cNvGrpSpPr>
            <a:grpSpLocks/>
          </p:cNvGrpSpPr>
          <p:nvPr/>
        </p:nvGrpSpPr>
        <p:grpSpPr bwMode="auto">
          <a:xfrm>
            <a:off x="684213" y="3908425"/>
            <a:ext cx="609600" cy="457200"/>
            <a:chOff x="3120" y="720"/>
            <a:chExt cx="384" cy="288"/>
          </a:xfrm>
        </p:grpSpPr>
        <p:sp>
          <p:nvSpPr>
            <p:cNvPr id="78913" name="Line 53"/>
            <p:cNvSpPr>
              <a:spLocks noChangeShapeType="1"/>
            </p:cNvSpPr>
            <p:nvPr/>
          </p:nvSpPr>
          <p:spPr bwMode="auto">
            <a:xfrm>
              <a:off x="3264" y="864"/>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14" name="Text Box 54"/>
            <p:cNvSpPr txBox="1">
              <a:spLocks noChangeArrowheads="1"/>
            </p:cNvSpPr>
            <p:nvPr/>
          </p:nvSpPr>
          <p:spPr bwMode="auto">
            <a:xfrm>
              <a:off x="3120" y="720"/>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p</a:t>
              </a:r>
            </a:p>
          </p:txBody>
        </p:sp>
      </p:grpSp>
      <p:grpSp>
        <p:nvGrpSpPr>
          <p:cNvPr id="320567" name="Group 55"/>
          <p:cNvGrpSpPr>
            <a:grpSpLocks/>
          </p:cNvGrpSpPr>
          <p:nvPr/>
        </p:nvGrpSpPr>
        <p:grpSpPr bwMode="auto">
          <a:xfrm>
            <a:off x="684213" y="4484688"/>
            <a:ext cx="609600" cy="457200"/>
            <a:chOff x="3120" y="720"/>
            <a:chExt cx="384" cy="288"/>
          </a:xfrm>
        </p:grpSpPr>
        <p:sp>
          <p:nvSpPr>
            <p:cNvPr id="78911" name="Line 56"/>
            <p:cNvSpPr>
              <a:spLocks noChangeShapeType="1"/>
            </p:cNvSpPr>
            <p:nvPr/>
          </p:nvSpPr>
          <p:spPr bwMode="auto">
            <a:xfrm>
              <a:off x="3264" y="864"/>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12" name="Text Box 57"/>
            <p:cNvSpPr txBox="1">
              <a:spLocks noChangeArrowheads="1"/>
            </p:cNvSpPr>
            <p:nvPr/>
          </p:nvSpPr>
          <p:spPr bwMode="auto">
            <a:xfrm>
              <a:off x="3120" y="720"/>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p</a:t>
              </a:r>
            </a:p>
          </p:txBody>
        </p:sp>
      </p:grpSp>
      <p:grpSp>
        <p:nvGrpSpPr>
          <p:cNvPr id="320570" name="Group 58"/>
          <p:cNvGrpSpPr>
            <a:grpSpLocks/>
          </p:cNvGrpSpPr>
          <p:nvPr/>
        </p:nvGrpSpPr>
        <p:grpSpPr bwMode="auto">
          <a:xfrm>
            <a:off x="684213" y="4916488"/>
            <a:ext cx="609600" cy="457200"/>
            <a:chOff x="3120" y="720"/>
            <a:chExt cx="384" cy="288"/>
          </a:xfrm>
        </p:grpSpPr>
        <p:sp>
          <p:nvSpPr>
            <p:cNvPr id="78909" name="Line 59"/>
            <p:cNvSpPr>
              <a:spLocks noChangeShapeType="1"/>
            </p:cNvSpPr>
            <p:nvPr/>
          </p:nvSpPr>
          <p:spPr bwMode="auto">
            <a:xfrm>
              <a:off x="3264" y="864"/>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10" name="Text Box 60"/>
            <p:cNvSpPr txBox="1">
              <a:spLocks noChangeArrowheads="1"/>
            </p:cNvSpPr>
            <p:nvPr/>
          </p:nvSpPr>
          <p:spPr bwMode="auto">
            <a:xfrm>
              <a:off x="3120" y="720"/>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p</a:t>
              </a:r>
            </a:p>
          </p:txBody>
        </p:sp>
      </p:grpSp>
      <p:grpSp>
        <p:nvGrpSpPr>
          <p:cNvPr id="320576" name="Group 64"/>
          <p:cNvGrpSpPr>
            <a:grpSpLocks/>
          </p:cNvGrpSpPr>
          <p:nvPr/>
        </p:nvGrpSpPr>
        <p:grpSpPr bwMode="auto">
          <a:xfrm>
            <a:off x="684213" y="3430588"/>
            <a:ext cx="609600" cy="457200"/>
            <a:chOff x="3120" y="720"/>
            <a:chExt cx="384" cy="288"/>
          </a:xfrm>
        </p:grpSpPr>
        <p:sp>
          <p:nvSpPr>
            <p:cNvPr id="78907" name="Line 65"/>
            <p:cNvSpPr>
              <a:spLocks noChangeShapeType="1"/>
            </p:cNvSpPr>
            <p:nvPr/>
          </p:nvSpPr>
          <p:spPr bwMode="auto">
            <a:xfrm>
              <a:off x="3264" y="864"/>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08" name="Text Box 66"/>
            <p:cNvSpPr txBox="1">
              <a:spLocks noChangeArrowheads="1"/>
            </p:cNvSpPr>
            <p:nvPr/>
          </p:nvSpPr>
          <p:spPr bwMode="auto">
            <a:xfrm>
              <a:off x="3120" y="720"/>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p</a:t>
              </a:r>
            </a:p>
          </p:txBody>
        </p:sp>
      </p:grpSp>
      <p:grpSp>
        <p:nvGrpSpPr>
          <p:cNvPr id="78864" name="Group 88"/>
          <p:cNvGrpSpPr>
            <a:grpSpLocks/>
          </p:cNvGrpSpPr>
          <p:nvPr/>
        </p:nvGrpSpPr>
        <p:grpSpPr bwMode="auto">
          <a:xfrm>
            <a:off x="7431088" y="1846263"/>
            <a:ext cx="669925" cy="457200"/>
            <a:chOff x="5316" y="618"/>
            <a:chExt cx="422" cy="288"/>
          </a:xfrm>
        </p:grpSpPr>
        <p:sp>
          <p:nvSpPr>
            <p:cNvPr id="78905" name="Line 68"/>
            <p:cNvSpPr>
              <a:spLocks noChangeShapeType="1"/>
            </p:cNvSpPr>
            <p:nvPr/>
          </p:nvSpPr>
          <p:spPr bwMode="auto">
            <a:xfrm>
              <a:off x="5316" y="762"/>
              <a:ext cx="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06" name="Text Box 69"/>
            <p:cNvSpPr txBox="1">
              <a:spLocks noChangeArrowheads="1"/>
            </p:cNvSpPr>
            <p:nvPr/>
          </p:nvSpPr>
          <p:spPr bwMode="auto">
            <a:xfrm>
              <a:off x="5515" y="618"/>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q</a:t>
              </a:r>
            </a:p>
          </p:txBody>
        </p:sp>
      </p:grpSp>
      <p:grpSp>
        <p:nvGrpSpPr>
          <p:cNvPr id="320601" name="Group 89"/>
          <p:cNvGrpSpPr>
            <a:grpSpLocks/>
          </p:cNvGrpSpPr>
          <p:nvPr/>
        </p:nvGrpSpPr>
        <p:grpSpPr bwMode="auto">
          <a:xfrm>
            <a:off x="7431088" y="2397125"/>
            <a:ext cx="669925" cy="457200"/>
            <a:chOff x="5316" y="618"/>
            <a:chExt cx="422" cy="288"/>
          </a:xfrm>
        </p:grpSpPr>
        <p:sp>
          <p:nvSpPr>
            <p:cNvPr id="78903" name="Line 90"/>
            <p:cNvSpPr>
              <a:spLocks noChangeShapeType="1"/>
            </p:cNvSpPr>
            <p:nvPr/>
          </p:nvSpPr>
          <p:spPr bwMode="auto">
            <a:xfrm>
              <a:off x="5316" y="762"/>
              <a:ext cx="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04" name="Text Box 91"/>
            <p:cNvSpPr txBox="1">
              <a:spLocks noChangeArrowheads="1"/>
            </p:cNvSpPr>
            <p:nvPr/>
          </p:nvSpPr>
          <p:spPr bwMode="auto">
            <a:xfrm>
              <a:off x="5515" y="618"/>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q</a:t>
              </a:r>
            </a:p>
          </p:txBody>
        </p:sp>
      </p:grpSp>
      <p:grpSp>
        <p:nvGrpSpPr>
          <p:cNvPr id="320604" name="Group 92"/>
          <p:cNvGrpSpPr>
            <a:grpSpLocks/>
          </p:cNvGrpSpPr>
          <p:nvPr/>
        </p:nvGrpSpPr>
        <p:grpSpPr bwMode="auto">
          <a:xfrm>
            <a:off x="7431088" y="2900363"/>
            <a:ext cx="669925" cy="457200"/>
            <a:chOff x="5316" y="618"/>
            <a:chExt cx="422" cy="288"/>
          </a:xfrm>
        </p:grpSpPr>
        <p:sp>
          <p:nvSpPr>
            <p:cNvPr id="78901" name="Line 93"/>
            <p:cNvSpPr>
              <a:spLocks noChangeShapeType="1"/>
            </p:cNvSpPr>
            <p:nvPr/>
          </p:nvSpPr>
          <p:spPr bwMode="auto">
            <a:xfrm>
              <a:off x="5316" y="762"/>
              <a:ext cx="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02" name="Text Box 94"/>
            <p:cNvSpPr txBox="1">
              <a:spLocks noChangeArrowheads="1"/>
            </p:cNvSpPr>
            <p:nvPr/>
          </p:nvSpPr>
          <p:spPr bwMode="auto">
            <a:xfrm>
              <a:off x="5515" y="618"/>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q</a:t>
              </a:r>
            </a:p>
          </p:txBody>
        </p:sp>
      </p:grpSp>
      <p:grpSp>
        <p:nvGrpSpPr>
          <p:cNvPr id="320607" name="Group 95"/>
          <p:cNvGrpSpPr>
            <a:grpSpLocks/>
          </p:cNvGrpSpPr>
          <p:nvPr/>
        </p:nvGrpSpPr>
        <p:grpSpPr bwMode="auto">
          <a:xfrm>
            <a:off x="7380288" y="3430588"/>
            <a:ext cx="669925" cy="457200"/>
            <a:chOff x="5316" y="618"/>
            <a:chExt cx="422" cy="288"/>
          </a:xfrm>
        </p:grpSpPr>
        <p:sp>
          <p:nvSpPr>
            <p:cNvPr id="78899" name="Line 96"/>
            <p:cNvSpPr>
              <a:spLocks noChangeShapeType="1"/>
            </p:cNvSpPr>
            <p:nvPr/>
          </p:nvSpPr>
          <p:spPr bwMode="auto">
            <a:xfrm>
              <a:off x="5316" y="762"/>
              <a:ext cx="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00" name="Text Box 97"/>
            <p:cNvSpPr txBox="1">
              <a:spLocks noChangeArrowheads="1"/>
            </p:cNvSpPr>
            <p:nvPr/>
          </p:nvSpPr>
          <p:spPr bwMode="auto">
            <a:xfrm>
              <a:off x="5515" y="618"/>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q</a:t>
              </a:r>
            </a:p>
          </p:txBody>
        </p:sp>
      </p:grpSp>
      <p:grpSp>
        <p:nvGrpSpPr>
          <p:cNvPr id="320610" name="Group 98"/>
          <p:cNvGrpSpPr>
            <a:grpSpLocks/>
          </p:cNvGrpSpPr>
          <p:nvPr/>
        </p:nvGrpSpPr>
        <p:grpSpPr bwMode="auto">
          <a:xfrm>
            <a:off x="7380288" y="3933825"/>
            <a:ext cx="669925" cy="457200"/>
            <a:chOff x="5316" y="618"/>
            <a:chExt cx="422" cy="288"/>
          </a:xfrm>
        </p:grpSpPr>
        <p:sp>
          <p:nvSpPr>
            <p:cNvPr id="78897" name="Line 99"/>
            <p:cNvSpPr>
              <a:spLocks noChangeShapeType="1"/>
            </p:cNvSpPr>
            <p:nvPr/>
          </p:nvSpPr>
          <p:spPr bwMode="auto">
            <a:xfrm>
              <a:off x="5316" y="762"/>
              <a:ext cx="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98" name="Text Box 100"/>
            <p:cNvSpPr txBox="1">
              <a:spLocks noChangeArrowheads="1"/>
            </p:cNvSpPr>
            <p:nvPr/>
          </p:nvSpPr>
          <p:spPr bwMode="auto">
            <a:xfrm>
              <a:off x="5515" y="618"/>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q</a:t>
              </a:r>
            </a:p>
          </p:txBody>
        </p:sp>
      </p:grpSp>
      <p:grpSp>
        <p:nvGrpSpPr>
          <p:cNvPr id="320613" name="Group 101"/>
          <p:cNvGrpSpPr>
            <a:grpSpLocks/>
          </p:cNvGrpSpPr>
          <p:nvPr/>
        </p:nvGrpSpPr>
        <p:grpSpPr bwMode="auto">
          <a:xfrm>
            <a:off x="7380288" y="4438650"/>
            <a:ext cx="669925" cy="457200"/>
            <a:chOff x="5316" y="618"/>
            <a:chExt cx="422" cy="288"/>
          </a:xfrm>
        </p:grpSpPr>
        <p:sp>
          <p:nvSpPr>
            <p:cNvPr id="78895" name="Line 102"/>
            <p:cNvSpPr>
              <a:spLocks noChangeShapeType="1"/>
            </p:cNvSpPr>
            <p:nvPr/>
          </p:nvSpPr>
          <p:spPr bwMode="auto">
            <a:xfrm>
              <a:off x="5316" y="762"/>
              <a:ext cx="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96" name="Text Box 103"/>
            <p:cNvSpPr txBox="1">
              <a:spLocks noChangeArrowheads="1"/>
            </p:cNvSpPr>
            <p:nvPr/>
          </p:nvSpPr>
          <p:spPr bwMode="auto">
            <a:xfrm>
              <a:off x="5515" y="618"/>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q</a:t>
              </a:r>
            </a:p>
          </p:txBody>
        </p:sp>
      </p:grpSp>
      <p:grpSp>
        <p:nvGrpSpPr>
          <p:cNvPr id="320616" name="Group 104"/>
          <p:cNvGrpSpPr>
            <a:grpSpLocks/>
          </p:cNvGrpSpPr>
          <p:nvPr/>
        </p:nvGrpSpPr>
        <p:grpSpPr bwMode="auto">
          <a:xfrm>
            <a:off x="7380288" y="4941888"/>
            <a:ext cx="669925" cy="457200"/>
            <a:chOff x="5316" y="618"/>
            <a:chExt cx="422" cy="288"/>
          </a:xfrm>
        </p:grpSpPr>
        <p:sp>
          <p:nvSpPr>
            <p:cNvPr id="78893" name="Line 105"/>
            <p:cNvSpPr>
              <a:spLocks noChangeShapeType="1"/>
            </p:cNvSpPr>
            <p:nvPr/>
          </p:nvSpPr>
          <p:spPr bwMode="auto">
            <a:xfrm>
              <a:off x="5316" y="762"/>
              <a:ext cx="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94" name="Text Box 106"/>
            <p:cNvSpPr txBox="1">
              <a:spLocks noChangeArrowheads="1"/>
            </p:cNvSpPr>
            <p:nvPr/>
          </p:nvSpPr>
          <p:spPr bwMode="auto">
            <a:xfrm>
              <a:off x="5515" y="618"/>
              <a:ext cx="223"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q</a:t>
              </a:r>
            </a:p>
          </p:txBody>
        </p:sp>
      </p:grpSp>
      <p:sp>
        <p:nvSpPr>
          <p:cNvPr id="320620" name="Rectangle 108"/>
          <p:cNvSpPr>
            <a:spLocks noChangeArrowheads="1"/>
          </p:cNvSpPr>
          <p:nvPr/>
        </p:nvSpPr>
        <p:spPr bwMode="auto">
          <a:xfrm>
            <a:off x="5292725" y="2422525"/>
            <a:ext cx="1489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    4    -4</a:t>
            </a:r>
          </a:p>
        </p:txBody>
      </p:sp>
      <p:sp>
        <p:nvSpPr>
          <p:cNvPr id="320621" name="Rectangle 109"/>
          <p:cNvSpPr>
            <a:spLocks noChangeArrowheads="1"/>
          </p:cNvSpPr>
          <p:nvPr/>
        </p:nvSpPr>
        <p:spPr bwMode="auto">
          <a:xfrm>
            <a:off x="755650" y="1989138"/>
            <a:ext cx="720725" cy="360362"/>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2" name="Rectangle 110"/>
          <p:cNvSpPr>
            <a:spLocks noChangeArrowheads="1"/>
          </p:cNvSpPr>
          <p:nvPr/>
        </p:nvSpPr>
        <p:spPr bwMode="auto">
          <a:xfrm>
            <a:off x="720725" y="4581525"/>
            <a:ext cx="720725" cy="360363"/>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3" name="Rectangle 111"/>
          <p:cNvSpPr>
            <a:spLocks noChangeArrowheads="1"/>
          </p:cNvSpPr>
          <p:nvPr/>
        </p:nvSpPr>
        <p:spPr bwMode="auto">
          <a:xfrm>
            <a:off x="755650" y="2493963"/>
            <a:ext cx="720725" cy="360362"/>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4" name="Rectangle 112"/>
          <p:cNvSpPr>
            <a:spLocks noChangeArrowheads="1"/>
          </p:cNvSpPr>
          <p:nvPr/>
        </p:nvSpPr>
        <p:spPr bwMode="auto">
          <a:xfrm>
            <a:off x="684213" y="2997200"/>
            <a:ext cx="720725" cy="360363"/>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5" name="Rectangle 113"/>
          <p:cNvSpPr>
            <a:spLocks noChangeArrowheads="1"/>
          </p:cNvSpPr>
          <p:nvPr/>
        </p:nvSpPr>
        <p:spPr bwMode="auto">
          <a:xfrm>
            <a:off x="7380288" y="1917700"/>
            <a:ext cx="720725" cy="360363"/>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6" name="Rectangle 114"/>
          <p:cNvSpPr>
            <a:spLocks noChangeArrowheads="1"/>
          </p:cNvSpPr>
          <p:nvPr/>
        </p:nvSpPr>
        <p:spPr bwMode="auto">
          <a:xfrm>
            <a:off x="7451725" y="2493963"/>
            <a:ext cx="720725" cy="360362"/>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7" name="Rectangle 115"/>
          <p:cNvSpPr>
            <a:spLocks noChangeArrowheads="1"/>
          </p:cNvSpPr>
          <p:nvPr/>
        </p:nvSpPr>
        <p:spPr bwMode="auto">
          <a:xfrm>
            <a:off x="720725" y="4006850"/>
            <a:ext cx="720725" cy="360363"/>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8" name="Rectangle 116"/>
          <p:cNvSpPr>
            <a:spLocks noChangeArrowheads="1"/>
          </p:cNvSpPr>
          <p:nvPr/>
        </p:nvSpPr>
        <p:spPr bwMode="auto">
          <a:xfrm>
            <a:off x="720725" y="3502025"/>
            <a:ext cx="720725" cy="360363"/>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30" name="Rectangle 118"/>
          <p:cNvSpPr>
            <a:spLocks noChangeArrowheads="1"/>
          </p:cNvSpPr>
          <p:nvPr/>
        </p:nvSpPr>
        <p:spPr bwMode="auto">
          <a:xfrm>
            <a:off x="5292725" y="2925763"/>
            <a:ext cx="1458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2    1     3</a:t>
            </a:r>
          </a:p>
        </p:txBody>
      </p:sp>
      <p:sp>
        <p:nvSpPr>
          <p:cNvPr id="320631" name="Rectangle 119"/>
          <p:cNvSpPr>
            <a:spLocks noChangeArrowheads="1"/>
          </p:cNvSpPr>
          <p:nvPr/>
        </p:nvSpPr>
        <p:spPr bwMode="auto">
          <a:xfrm>
            <a:off x="7380288" y="2997200"/>
            <a:ext cx="720725" cy="360363"/>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33" name="Rectangle 121"/>
          <p:cNvSpPr>
            <a:spLocks noChangeArrowheads="1"/>
          </p:cNvSpPr>
          <p:nvPr/>
        </p:nvSpPr>
        <p:spPr bwMode="auto">
          <a:xfrm>
            <a:off x="5292725" y="3430588"/>
            <a:ext cx="1489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2    2    -1</a:t>
            </a:r>
          </a:p>
        </p:txBody>
      </p:sp>
      <p:sp>
        <p:nvSpPr>
          <p:cNvPr id="320634" name="Rectangle 122"/>
          <p:cNvSpPr>
            <a:spLocks noChangeArrowheads="1"/>
          </p:cNvSpPr>
          <p:nvPr/>
        </p:nvSpPr>
        <p:spPr bwMode="auto">
          <a:xfrm>
            <a:off x="7380288" y="3502025"/>
            <a:ext cx="720725" cy="360363"/>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36" name="Rectangle 124"/>
          <p:cNvSpPr>
            <a:spLocks noChangeArrowheads="1"/>
          </p:cNvSpPr>
          <p:nvPr/>
        </p:nvSpPr>
        <p:spPr bwMode="auto">
          <a:xfrm>
            <a:off x="5292725" y="4006850"/>
            <a:ext cx="1514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    3    -8</a:t>
            </a:r>
          </a:p>
        </p:txBody>
      </p:sp>
      <p:sp>
        <p:nvSpPr>
          <p:cNvPr id="320637" name="Rectangle 125"/>
          <p:cNvSpPr>
            <a:spLocks noChangeArrowheads="1"/>
          </p:cNvSpPr>
          <p:nvPr/>
        </p:nvSpPr>
        <p:spPr bwMode="auto">
          <a:xfrm>
            <a:off x="7380288" y="4005263"/>
            <a:ext cx="720725" cy="360362"/>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39" name="Rectangle 127"/>
          <p:cNvSpPr>
            <a:spLocks noChangeArrowheads="1"/>
          </p:cNvSpPr>
          <p:nvPr/>
        </p:nvSpPr>
        <p:spPr bwMode="auto">
          <a:xfrm>
            <a:off x="5219700" y="4510088"/>
            <a:ext cx="1489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5    1    -5</a:t>
            </a:r>
          </a:p>
        </p:txBody>
      </p:sp>
      <p:sp>
        <p:nvSpPr>
          <p:cNvPr id="320640" name="Rectangle 128"/>
          <p:cNvSpPr>
            <a:spLocks noChangeArrowheads="1"/>
          </p:cNvSpPr>
          <p:nvPr/>
        </p:nvSpPr>
        <p:spPr bwMode="auto">
          <a:xfrm>
            <a:off x="7380288" y="4510088"/>
            <a:ext cx="720725" cy="360362"/>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42" name="Rectangle 130"/>
          <p:cNvSpPr>
            <a:spLocks noChangeArrowheads="1"/>
          </p:cNvSpPr>
          <p:nvPr/>
        </p:nvSpPr>
        <p:spPr bwMode="auto">
          <a:xfrm>
            <a:off x="5292725" y="5014913"/>
            <a:ext cx="1395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5    4    7</a:t>
            </a:r>
          </a:p>
        </p:txBody>
      </p:sp>
      <p:sp>
        <p:nvSpPr>
          <p:cNvPr id="320643" name="Rectangle 131"/>
          <p:cNvSpPr>
            <a:spLocks noChangeArrowheads="1"/>
          </p:cNvSpPr>
          <p:nvPr/>
        </p:nvSpPr>
        <p:spPr bwMode="auto">
          <a:xfrm>
            <a:off x="1908175" y="1412875"/>
            <a:ext cx="1752600" cy="431800"/>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4    5     7</a:t>
            </a:r>
          </a:p>
        </p:txBody>
      </p:sp>
      <p:sp>
        <p:nvSpPr>
          <p:cNvPr id="320644" name="Rectangle 132"/>
          <p:cNvSpPr>
            <a:spLocks noChangeArrowheads="1"/>
          </p:cNvSpPr>
          <p:nvPr/>
        </p:nvSpPr>
        <p:spPr bwMode="auto">
          <a:xfrm>
            <a:off x="5164138" y="1412875"/>
            <a:ext cx="1752600" cy="431800"/>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5     4     7</a:t>
            </a:r>
          </a:p>
        </p:txBody>
      </p:sp>
      <p:sp>
        <p:nvSpPr>
          <p:cNvPr id="78891" name="Text Box 134"/>
          <p:cNvSpPr txBox="1">
            <a:spLocks noChangeArrowheads="1"/>
          </p:cNvSpPr>
          <p:nvPr/>
        </p:nvSpPr>
        <p:spPr bwMode="auto">
          <a:xfrm>
            <a:off x="3995738" y="1557338"/>
            <a:ext cx="87947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col=1</a:t>
            </a:r>
          </a:p>
        </p:txBody>
      </p:sp>
      <p:sp>
        <p:nvSpPr>
          <p:cNvPr id="320647" name="Text Box 135"/>
          <p:cNvSpPr txBox="1">
            <a:spLocks noChangeArrowheads="1"/>
          </p:cNvSpPr>
          <p:nvPr/>
        </p:nvSpPr>
        <p:spPr bwMode="auto">
          <a:xfrm>
            <a:off x="3995738" y="1557338"/>
            <a:ext cx="879475" cy="4572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400" b="1">
                <a:solidFill>
                  <a:srgbClr val="000000"/>
                </a:solidFill>
                <a:ea typeface="宋体" pitchFamily="2" charset="-122"/>
              </a:rPr>
              <a:t>col=2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621"/>
                                        </p:tgtEl>
                                        <p:attrNameLst>
                                          <p:attrName>style.visibility</p:attrName>
                                        </p:attrNameLst>
                                      </p:cBhvr>
                                      <p:to>
                                        <p:strVal val="visible"/>
                                      </p:to>
                                    </p:set>
                                    <p:animEffect transition="in" filter="blinds(horizontal)">
                                      <p:cBhvr>
                                        <p:cTn id="7" dur="500"/>
                                        <p:tgtEl>
                                          <p:spTgt spid="320621"/>
                                        </p:tgtEl>
                                      </p:cBhvr>
                                    </p:animEffect>
                                  </p:childTnLst>
                                </p:cTn>
                              </p:par>
                              <p:par>
                                <p:cTn id="8" presetID="1" presetClass="entr" presetSubtype="0" fill="hold" nodeType="withEffect">
                                  <p:stCondLst>
                                    <p:cond delay="0"/>
                                  </p:stCondLst>
                                  <p:childTnLst>
                                    <p:set>
                                      <p:cBhvr>
                                        <p:cTn id="9" dur="1" fill="hold">
                                          <p:stCondLst>
                                            <p:cond delay="499"/>
                                          </p:stCondLst>
                                        </p:cTn>
                                        <p:tgtEl>
                                          <p:spTgt spid="32055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320561"/>
                                        </p:tgtEl>
                                        <p:attrNameLst>
                                          <p:attrName>style.visibility</p:attrName>
                                        </p:attrNameLst>
                                      </p:cBhvr>
                                      <p:to>
                                        <p:strVal val="visible"/>
                                      </p:to>
                                    </p:set>
                                  </p:childTnLst>
                                </p:cTn>
                              </p:par>
                              <p:par>
                                <p:cTn id="14" presetID="3" presetClass="entr" presetSubtype="10" fill="hold" grpId="0" nodeType="withEffect">
                                  <p:stCondLst>
                                    <p:cond delay="0"/>
                                  </p:stCondLst>
                                  <p:childTnLst>
                                    <p:set>
                                      <p:cBhvr>
                                        <p:cTn id="15" dur="1" fill="hold">
                                          <p:stCondLst>
                                            <p:cond delay="0"/>
                                          </p:stCondLst>
                                        </p:cTn>
                                        <p:tgtEl>
                                          <p:spTgt spid="320623"/>
                                        </p:tgtEl>
                                        <p:attrNameLst>
                                          <p:attrName>style.visibility</p:attrName>
                                        </p:attrNameLst>
                                      </p:cBhvr>
                                      <p:to>
                                        <p:strVal val="visible"/>
                                      </p:to>
                                    </p:set>
                                    <p:animEffect transition="in" filter="blinds(horizontal)">
                                      <p:cBhvr>
                                        <p:cTn id="16" dur="500"/>
                                        <p:tgtEl>
                                          <p:spTgt spid="3206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0624"/>
                                        </p:tgtEl>
                                        <p:attrNameLst>
                                          <p:attrName>style.visibility</p:attrName>
                                        </p:attrNameLst>
                                      </p:cBhvr>
                                      <p:to>
                                        <p:strVal val="visible"/>
                                      </p:to>
                                    </p:set>
                                    <p:animEffect transition="in" filter="blinds(horizontal)">
                                      <p:cBhvr>
                                        <p:cTn id="21" dur="500"/>
                                        <p:tgtEl>
                                          <p:spTgt spid="3206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32057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20524"/>
                                        </p:tgtEl>
                                        <p:attrNameLst>
                                          <p:attrName>style.visibility</p:attrName>
                                        </p:attrNameLst>
                                      </p:cBhvr>
                                      <p:to>
                                        <p:strVal val="visible"/>
                                      </p:to>
                                    </p:set>
                                    <p:animEffect transition="in" filter="blinds(horizontal)">
                                      <p:cBhvr>
                                        <p:cTn id="30" dur="500"/>
                                        <p:tgtEl>
                                          <p:spTgt spid="3205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0625"/>
                                        </p:tgtEl>
                                        <p:attrNameLst>
                                          <p:attrName>style.visibility</p:attrName>
                                        </p:attrNameLst>
                                      </p:cBhvr>
                                      <p:to>
                                        <p:strVal val="visible"/>
                                      </p:to>
                                    </p:set>
                                    <p:animEffect transition="in" filter="blinds(horizontal)">
                                      <p:cBhvr>
                                        <p:cTn id="35" dur="500"/>
                                        <p:tgtEl>
                                          <p:spTgt spid="32062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20601"/>
                                        </p:tgtEl>
                                        <p:attrNameLst>
                                          <p:attrName>style.visibility</p:attrName>
                                        </p:attrNameLst>
                                      </p:cBhvr>
                                      <p:to>
                                        <p:strVal val="visible"/>
                                      </p:to>
                                    </p:set>
                                    <p:animEffect transition="in" filter="blinds(horizontal)">
                                      <p:cBhvr>
                                        <p:cTn id="40" dur="500"/>
                                        <p:tgtEl>
                                          <p:spTgt spid="3206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0628"/>
                                        </p:tgtEl>
                                        <p:attrNameLst>
                                          <p:attrName>style.visibility</p:attrName>
                                        </p:attrNameLst>
                                      </p:cBhvr>
                                      <p:to>
                                        <p:strVal val="visible"/>
                                      </p:to>
                                    </p:set>
                                    <p:animEffect transition="in" filter="blinds(horizontal)">
                                      <p:cBhvr>
                                        <p:cTn id="45" dur="500"/>
                                        <p:tgtEl>
                                          <p:spTgt spid="3206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32056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20627"/>
                                        </p:tgtEl>
                                        <p:attrNameLst>
                                          <p:attrName>style.visibility</p:attrName>
                                        </p:attrNameLst>
                                      </p:cBhvr>
                                      <p:to>
                                        <p:strVal val="visible"/>
                                      </p:to>
                                    </p:set>
                                    <p:animEffect transition="in" filter="blinds(horizontal)">
                                      <p:cBhvr>
                                        <p:cTn id="54" dur="500"/>
                                        <p:tgtEl>
                                          <p:spTgt spid="3206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32056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20620"/>
                                        </p:tgtEl>
                                        <p:attrNameLst>
                                          <p:attrName>style.visibility</p:attrName>
                                        </p:attrNameLst>
                                      </p:cBhvr>
                                      <p:to>
                                        <p:strVal val="visible"/>
                                      </p:to>
                                    </p:set>
                                    <p:animEffect transition="in" filter="blinds(horizontal)">
                                      <p:cBhvr>
                                        <p:cTn id="63" dur="500"/>
                                        <p:tgtEl>
                                          <p:spTgt spid="32062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20626"/>
                                        </p:tgtEl>
                                        <p:attrNameLst>
                                          <p:attrName>style.visibility</p:attrName>
                                        </p:attrNameLst>
                                      </p:cBhvr>
                                      <p:to>
                                        <p:strVal val="visible"/>
                                      </p:to>
                                    </p:set>
                                    <p:animEffect transition="in" filter="blinds(horizontal)">
                                      <p:cBhvr>
                                        <p:cTn id="68" dur="500"/>
                                        <p:tgtEl>
                                          <p:spTgt spid="32062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320604"/>
                                        </p:tgtEl>
                                        <p:attrNameLst>
                                          <p:attrName>style.visibility</p:attrName>
                                        </p:attrNameLst>
                                      </p:cBhvr>
                                      <p:to>
                                        <p:strVal val="visible"/>
                                      </p:to>
                                    </p:set>
                                    <p:animEffect transition="in" filter="blinds(horizontal)">
                                      <p:cBhvr>
                                        <p:cTn id="73" dur="500"/>
                                        <p:tgtEl>
                                          <p:spTgt spid="32060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20622"/>
                                        </p:tgtEl>
                                        <p:attrNameLst>
                                          <p:attrName>style.visibility</p:attrName>
                                        </p:attrNameLst>
                                      </p:cBhvr>
                                      <p:to>
                                        <p:strVal val="visible"/>
                                      </p:to>
                                    </p:set>
                                    <p:animEffect transition="in" filter="blinds(horizontal)">
                                      <p:cBhvr>
                                        <p:cTn id="78" dur="500"/>
                                        <p:tgtEl>
                                          <p:spTgt spid="3206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320570"/>
                                        </p:tgtEl>
                                        <p:attrNameLst>
                                          <p:attrName>style.visibility</p:attrName>
                                        </p:attrNameLst>
                                      </p:cBhvr>
                                      <p:to>
                                        <p:strVal val="visible"/>
                                      </p:to>
                                    </p:set>
                                  </p:childTnLst>
                                  <p:subTnLst>
                                    <p:set>
                                      <p:cBhvr override="childStyle">
                                        <p:cTn dur="1" fill="hold" display="0" masterRel="nextClick" afterEffect="1"/>
                                        <p:tgtEl>
                                          <p:spTgt spid="320570"/>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20647"/>
                                        </p:tgtEl>
                                        <p:attrNameLst>
                                          <p:attrName>style.visibility</p:attrName>
                                        </p:attrNameLst>
                                      </p:cBhvr>
                                      <p:to>
                                        <p:strVal val="visible"/>
                                      </p:to>
                                    </p:set>
                                    <p:animEffect transition="in" filter="blinds(horizontal)">
                                      <p:cBhvr>
                                        <p:cTn id="87" dur="500"/>
                                        <p:tgtEl>
                                          <p:spTgt spid="32064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20630"/>
                                        </p:tgtEl>
                                        <p:attrNameLst>
                                          <p:attrName>style.visibility</p:attrName>
                                        </p:attrNameLst>
                                      </p:cBhvr>
                                      <p:to>
                                        <p:strVal val="visible"/>
                                      </p:to>
                                    </p:set>
                                    <p:animEffect transition="in" filter="blinds(horizontal)">
                                      <p:cBhvr>
                                        <p:cTn id="92" dur="500"/>
                                        <p:tgtEl>
                                          <p:spTgt spid="32063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20631"/>
                                        </p:tgtEl>
                                        <p:attrNameLst>
                                          <p:attrName>style.visibility</p:attrName>
                                        </p:attrNameLst>
                                      </p:cBhvr>
                                      <p:to>
                                        <p:strVal val="visible"/>
                                      </p:to>
                                    </p:set>
                                    <p:animEffect transition="in" filter="blinds(horizontal)">
                                      <p:cBhvr>
                                        <p:cTn id="97" dur="500"/>
                                        <p:tgtEl>
                                          <p:spTgt spid="32063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320607"/>
                                        </p:tgtEl>
                                        <p:attrNameLst>
                                          <p:attrName>style.visibility</p:attrName>
                                        </p:attrNameLst>
                                      </p:cBhvr>
                                      <p:to>
                                        <p:strVal val="visible"/>
                                      </p:to>
                                    </p:set>
                                    <p:animEffect transition="in" filter="blinds(horizontal)">
                                      <p:cBhvr>
                                        <p:cTn id="102" dur="500"/>
                                        <p:tgtEl>
                                          <p:spTgt spid="32060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20633"/>
                                        </p:tgtEl>
                                        <p:attrNameLst>
                                          <p:attrName>style.visibility</p:attrName>
                                        </p:attrNameLst>
                                      </p:cBhvr>
                                      <p:to>
                                        <p:strVal val="visible"/>
                                      </p:to>
                                    </p:set>
                                    <p:animEffect transition="in" filter="blinds(horizontal)">
                                      <p:cBhvr>
                                        <p:cTn id="107" dur="500"/>
                                        <p:tgtEl>
                                          <p:spTgt spid="32063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20634"/>
                                        </p:tgtEl>
                                        <p:attrNameLst>
                                          <p:attrName>style.visibility</p:attrName>
                                        </p:attrNameLst>
                                      </p:cBhvr>
                                      <p:to>
                                        <p:strVal val="visible"/>
                                      </p:to>
                                    </p:set>
                                    <p:animEffect transition="in" filter="blinds(horizontal)">
                                      <p:cBhvr>
                                        <p:cTn id="112" dur="500"/>
                                        <p:tgtEl>
                                          <p:spTgt spid="32063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320610"/>
                                        </p:tgtEl>
                                        <p:attrNameLst>
                                          <p:attrName>style.visibility</p:attrName>
                                        </p:attrNameLst>
                                      </p:cBhvr>
                                      <p:to>
                                        <p:strVal val="visible"/>
                                      </p:to>
                                    </p:set>
                                    <p:animEffect transition="in" filter="blinds(horizontal)">
                                      <p:cBhvr>
                                        <p:cTn id="117" dur="500"/>
                                        <p:tgtEl>
                                          <p:spTgt spid="32061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320636"/>
                                        </p:tgtEl>
                                        <p:attrNameLst>
                                          <p:attrName>style.visibility</p:attrName>
                                        </p:attrNameLst>
                                      </p:cBhvr>
                                      <p:to>
                                        <p:strVal val="visible"/>
                                      </p:to>
                                    </p:set>
                                    <p:animEffect transition="in" filter="blinds(horizontal)">
                                      <p:cBhvr>
                                        <p:cTn id="122" dur="500"/>
                                        <p:tgtEl>
                                          <p:spTgt spid="32063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320637"/>
                                        </p:tgtEl>
                                        <p:attrNameLst>
                                          <p:attrName>style.visibility</p:attrName>
                                        </p:attrNameLst>
                                      </p:cBhvr>
                                      <p:to>
                                        <p:strVal val="visible"/>
                                      </p:to>
                                    </p:set>
                                    <p:animEffect transition="in" filter="blinds(horizontal)">
                                      <p:cBhvr>
                                        <p:cTn id="127" dur="500"/>
                                        <p:tgtEl>
                                          <p:spTgt spid="32063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nodeType="clickEffect">
                                  <p:stCondLst>
                                    <p:cond delay="0"/>
                                  </p:stCondLst>
                                  <p:childTnLst>
                                    <p:set>
                                      <p:cBhvr>
                                        <p:cTn id="131" dur="1" fill="hold">
                                          <p:stCondLst>
                                            <p:cond delay="0"/>
                                          </p:stCondLst>
                                        </p:cTn>
                                        <p:tgtEl>
                                          <p:spTgt spid="320613"/>
                                        </p:tgtEl>
                                        <p:attrNameLst>
                                          <p:attrName>style.visibility</p:attrName>
                                        </p:attrNameLst>
                                      </p:cBhvr>
                                      <p:to>
                                        <p:strVal val="visible"/>
                                      </p:to>
                                    </p:set>
                                    <p:animEffect transition="in" filter="blinds(horizontal)">
                                      <p:cBhvr>
                                        <p:cTn id="132" dur="500"/>
                                        <p:tgtEl>
                                          <p:spTgt spid="320613"/>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20639"/>
                                        </p:tgtEl>
                                        <p:attrNameLst>
                                          <p:attrName>style.visibility</p:attrName>
                                        </p:attrNameLst>
                                      </p:cBhvr>
                                      <p:to>
                                        <p:strVal val="visible"/>
                                      </p:to>
                                    </p:set>
                                    <p:animEffect transition="in" filter="blinds(horizontal)">
                                      <p:cBhvr>
                                        <p:cTn id="137" dur="500"/>
                                        <p:tgtEl>
                                          <p:spTgt spid="32063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20640"/>
                                        </p:tgtEl>
                                        <p:attrNameLst>
                                          <p:attrName>style.visibility</p:attrName>
                                        </p:attrNameLst>
                                      </p:cBhvr>
                                      <p:to>
                                        <p:strVal val="visible"/>
                                      </p:to>
                                    </p:set>
                                    <p:animEffect transition="in" filter="blinds(horizontal)">
                                      <p:cBhvr>
                                        <p:cTn id="142" dur="500"/>
                                        <p:tgtEl>
                                          <p:spTgt spid="320640"/>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nodeType="clickEffect">
                                  <p:stCondLst>
                                    <p:cond delay="0"/>
                                  </p:stCondLst>
                                  <p:childTnLst>
                                    <p:set>
                                      <p:cBhvr>
                                        <p:cTn id="146" dur="1" fill="hold">
                                          <p:stCondLst>
                                            <p:cond delay="0"/>
                                          </p:stCondLst>
                                        </p:cTn>
                                        <p:tgtEl>
                                          <p:spTgt spid="320616"/>
                                        </p:tgtEl>
                                        <p:attrNameLst>
                                          <p:attrName>style.visibility</p:attrName>
                                        </p:attrNameLst>
                                      </p:cBhvr>
                                      <p:to>
                                        <p:strVal val="visible"/>
                                      </p:to>
                                    </p:set>
                                    <p:animEffect transition="in" filter="blinds(horizontal)">
                                      <p:cBhvr>
                                        <p:cTn id="147" dur="500"/>
                                        <p:tgtEl>
                                          <p:spTgt spid="32061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320642"/>
                                        </p:tgtEl>
                                        <p:attrNameLst>
                                          <p:attrName>style.visibility</p:attrName>
                                        </p:attrNameLst>
                                      </p:cBhvr>
                                      <p:to>
                                        <p:strVal val="visible"/>
                                      </p:to>
                                    </p:set>
                                    <p:animEffect transition="in" filter="blinds(horizontal)">
                                      <p:cBhvr>
                                        <p:cTn id="152" dur="500"/>
                                        <p:tgtEl>
                                          <p:spTgt spid="320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4" grpId="0"/>
      <p:bldP spid="320620" grpId="0"/>
      <p:bldP spid="320621" grpId="0" animBg="1"/>
      <p:bldP spid="320622" grpId="0" animBg="1"/>
      <p:bldP spid="320623" grpId="0" animBg="1"/>
      <p:bldP spid="320624" grpId="0" animBg="1"/>
      <p:bldP spid="320625" grpId="0" animBg="1"/>
      <p:bldP spid="320626" grpId="0" animBg="1"/>
      <p:bldP spid="320627" grpId="0" animBg="1"/>
      <p:bldP spid="320628" grpId="0" animBg="1"/>
      <p:bldP spid="320630" grpId="0"/>
      <p:bldP spid="320631" grpId="0" animBg="1"/>
      <p:bldP spid="320633" grpId="0"/>
      <p:bldP spid="320634" grpId="0" animBg="1"/>
      <p:bldP spid="320636" grpId="0"/>
      <p:bldP spid="320637" grpId="0" animBg="1"/>
      <p:bldP spid="320639" grpId="0"/>
      <p:bldP spid="320640" grpId="0" animBg="1"/>
      <p:bldP spid="320642" grpId="0"/>
      <p:bldP spid="320647"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5"/>
          <p:cNvSpPr>
            <a:spLocks noChangeArrowheads="1"/>
          </p:cNvSpPr>
          <p:nvPr/>
        </p:nvSpPr>
        <p:spPr bwMode="auto">
          <a:xfrm>
            <a:off x="107950" y="19050"/>
            <a:ext cx="8832850" cy="680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a:t>Status TransposeSMatrix(TSMatrix M, TSMatrix &amp;T) {</a:t>
            </a:r>
          </a:p>
          <a:p>
            <a:r>
              <a:rPr kumimoji="1" lang="en-US" altLang="zh-CN" sz="2000"/>
              <a:t>// </a:t>
            </a:r>
            <a:r>
              <a:rPr kumimoji="1" lang="zh-CN" altLang="en-US" sz="2000"/>
              <a:t>采用三元组顺序表存储表示，求稀疏矩阵</a:t>
            </a:r>
            <a:r>
              <a:rPr kumimoji="1" lang="en-US" altLang="zh-CN" sz="2000"/>
              <a:t>M</a:t>
            </a:r>
            <a:r>
              <a:rPr kumimoji="1" lang="zh-CN" altLang="en-US" sz="2000"/>
              <a:t>的转置矩阵</a:t>
            </a:r>
            <a:r>
              <a:rPr kumimoji="1" lang="en-US" altLang="zh-CN" sz="2000"/>
              <a:t>T</a:t>
            </a:r>
          </a:p>
          <a:p>
            <a:r>
              <a:rPr kumimoji="1" lang="en-US" altLang="zh-CN" sz="2800"/>
              <a:t>  int p, q, col;</a:t>
            </a:r>
          </a:p>
          <a:p>
            <a:r>
              <a:rPr kumimoji="1" lang="en-US" altLang="zh-CN" sz="2800"/>
              <a:t>  T.mu = M.nu;  T.nu = M.mu;  T.tu = M.tu;</a:t>
            </a:r>
          </a:p>
          <a:p>
            <a:r>
              <a:rPr kumimoji="1" lang="en-US" altLang="zh-CN" sz="2800"/>
              <a:t>  if (T.tu) {</a:t>
            </a:r>
          </a:p>
          <a:p>
            <a:r>
              <a:rPr kumimoji="1" lang="en-US" altLang="zh-CN" sz="2800"/>
              <a:t>    q = 1;</a:t>
            </a:r>
          </a:p>
          <a:p>
            <a:r>
              <a:rPr kumimoji="1" lang="en-US" altLang="zh-CN" sz="2800"/>
              <a:t>    for (col=1; col&lt;=M.nu; ++col)</a:t>
            </a:r>
          </a:p>
          <a:p>
            <a:r>
              <a:rPr kumimoji="1" lang="en-US" altLang="zh-CN" sz="2800"/>
              <a:t>      for (p=1; p&lt;=M.tu; ++p)</a:t>
            </a:r>
          </a:p>
          <a:p>
            <a:r>
              <a:rPr kumimoji="1" lang="en-US" altLang="zh-CN" sz="2800"/>
              <a:t>        if (M.data[p].j == col) { </a:t>
            </a:r>
            <a:r>
              <a:rPr kumimoji="1" lang="en-US" altLang="zh-CN" sz="2400"/>
              <a:t>//</a:t>
            </a:r>
            <a:r>
              <a:rPr kumimoji="1" lang="zh-CN" altLang="en-US" sz="2400"/>
              <a:t>开始转置</a:t>
            </a:r>
          </a:p>
          <a:p>
            <a:r>
              <a:rPr kumimoji="1" lang="zh-CN" altLang="en-US" sz="2800"/>
              <a:t>          </a:t>
            </a:r>
            <a:r>
              <a:rPr kumimoji="1" lang="da-DK" altLang="zh-CN" sz="2800"/>
              <a:t>T.data[q].i=M.data[p].j; </a:t>
            </a:r>
            <a:r>
              <a:rPr kumimoji="1" lang="da-DK" altLang="zh-CN" sz="2400"/>
              <a:t>//M</a:t>
            </a:r>
            <a:r>
              <a:rPr kumimoji="1" lang="zh-CN" altLang="da-DK" sz="2400"/>
              <a:t>的列域值成为</a:t>
            </a:r>
            <a:r>
              <a:rPr kumimoji="1" lang="da-DK" altLang="zh-CN" sz="2400"/>
              <a:t>T</a:t>
            </a:r>
            <a:r>
              <a:rPr kumimoji="1" lang="zh-CN" altLang="da-DK" sz="2400"/>
              <a:t>的行域值</a:t>
            </a:r>
            <a:r>
              <a:rPr kumimoji="1" lang="zh-CN" altLang="da-DK" sz="2800"/>
              <a:t> </a:t>
            </a:r>
          </a:p>
          <a:p>
            <a:r>
              <a:rPr kumimoji="1" lang="da-DK" altLang="zh-CN" sz="2800"/>
              <a:t>          T.data[q].j =M.data[p].i; </a:t>
            </a:r>
            <a:r>
              <a:rPr kumimoji="1" lang="da-DK" altLang="zh-CN" sz="2400"/>
              <a:t>//M</a:t>
            </a:r>
            <a:r>
              <a:rPr kumimoji="1" lang="zh-CN" altLang="da-DK" sz="2400"/>
              <a:t>的行域值成为</a:t>
            </a:r>
            <a:r>
              <a:rPr kumimoji="1" lang="da-DK" altLang="zh-CN" sz="2400"/>
              <a:t>T</a:t>
            </a:r>
            <a:r>
              <a:rPr kumimoji="1" lang="zh-CN" altLang="da-DK" sz="2400"/>
              <a:t>的行列域值</a:t>
            </a:r>
            <a:r>
              <a:rPr kumimoji="1" lang="zh-CN" altLang="da-DK" sz="2800"/>
              <a:t> </a:t>
            </a:r>
            <a:endParaRPr kumimoji="1" lang="da-DK" altLang="zh-CN" sz="2800"/>
          </a:p>
          <a:p>
            <a:r>
              <a:rPr kumimoji="1" lang="da-DK" altLang="zh-CN" sz="2800"/>
              <a:t>          T.data[q].e =M.data[p].e; </a:t>
            </a:r>
            <a:r>
              <a:rPr kumimoji="1" lang="da-DK" altLang="zh-CN" sz="2400"/>
              <a:t>//M</a:t>
            </a:r>
            <a:r>
              <a:rPr kumimoji="1" lang="zh-CN" altLang="da-DK" sz="2400"/>
              <a:t>的非零元值赋给</a:t>
            </a:r>
            <a:r>
              <a:rPr kumimoji="1" lang="da-DK" altLang="zh-CN" sz="2400"/>
              <a:t>T</a:t>
            </a:r>
            <a:r>
              <a:rPr kumimoji="1" lang="zh-CN" altLang="da-DK" sz="2400"/>
              <a:t>的非零元</a:t>
            </a:r>
            <a:r>
              <a:rPr kumimoji="1" lang="da-DK" altLang="zh-CN" sz="2800"/>
              <a:t> </a:t>
            </a:r>
          </a:p>
          <a:p>
            <a:r>
              <a:rPr kumimoji="1" lang="da-DK" altLang="zh-CN" sz="2800"/>
              <a:t>          ++q;    </a:t>
            </a:r>
            <a:r>
              <a:rPr kumimoji="1" lang="da-DK" altLang="zh-CN" sz="2400"/>
              <a:t>//T.data</a:t>
            </a:r>
            <a:r>
              <a:rPr kumimoji="1" lang="zh-CN" altLang="da-DK" sz="2400"/>
              <a:t>中的三元组序号增</a:t>
            </a:r>
            <a:r>
              <a:rPr kumimoji="1" lang="da-DK" altLang="zh-CN" sz="2400"/>
              <a:t>1</a:t>
            </a:r>
            <a:r>
              <a:rPr kumimoji="1" lang="da-DK" altLang="zh-CN" sz="2800"/>
              <a:t>  }</a:t>
            </a:r>
          </a:p>
          <a:p>
            <a:r>
              <a:rPr kumimoji="1" lang="da-DK" altLang="zh-CN" sz="2800"/>
              <a:t>  }</a:t>
            </a:r>
          </a:p>
          <a:p>
            <a:r>
              <a:rPr kumimoji="1" lang="da-DK" altLang="zh-CN" sz="2800"/>
              <a:t>  return OK;</a:t>
            </a:r>
          </a:p>
          <a:p>
            <a:r>
              <a:rPr kumimoji="1" lang="da-DK" altLang="zh-CN" sz="2800"/>
              <a:t>} // TransposeSMatrix</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2">
            <a:extLst>
              <a:ext uri="{28A0092B-C50C-407E-A947-70E740481C1C}">
                <a14:useLocalDpi xmlns:a14="http://schemas.microsoft.com/office/drawing/2010/main" val="0"/>
              </a:ext>
            </a:extLst>
          </a:blip>
          <a:srcRect l="4938" t="24405" r="69576" b="42130"/>
          <a:stretch>
            <a:fillRect/>
          </a:stretch>
        </p:blipFill>
        <p:spPr bwMode="auto">
          <a:xfrm>
            <a:off x="395288" y="333375"/>
            <a:ext cx="7345362"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23850" y="44450"/>
            <a:ext cx="2341563" cy="693738"/>
          </a:xfrm>
        </p:spPr>
        <p:txBody>
          <a:bodyPr/>
          <a:lstStyle/>
          <a:p>
            <a:pPr eaLnBrk="1" hangingPunct="1"/>
            <a:r>
              <a:rPr lang="zh-CN" altLang="en-US" smtClean="0">
                <a:latin typeface="Times New Roman" pitchFamily="18" charset="0"/>
                <a:ea typeface="楷体_GB2312" pitchFamily="49" charset="-122"/>
              </a:rPr>
              <a:t>算法分析</a:t>
            </a:r>
          </a:p>
        </p:txBody>
      </p:sp>
      <p:sp>
        <p:nvSpPr>
          <p:cNvPr id="81923" name="Rectangle 3"/>
          <p:cNvSpPr>
            <a:spLocks noGrp="1" noChangeArrowheads="1"/>
          </p:cNvSpPr>
          <p:nvPr>
            <p:ph type="body" idx="1"/>
          </p:nvPr>
        </p:nvSpPr>
        <p:spPr>
          <a:xfrm>
            <a:off x="107950" y="836613"/>
            <a:ext cx="8820150" cy="4464050"/>
          </a:xfrm>
        </p:spPr>
        <p:txBody>
          <a:bodyPr/>
          <a:lstStyle/>
          <a:p>
            <a:pPr eaLnBrk="1" hangingPunct="1">
              <a:lnSpc>
                <a:spcPct val="135000"/>
              </a:lnSpc>
            </a:pPr>
            <a:r>
              <a:rPr lang="zh-CN" altLang="en-US" smtClean="0">
                <a:latin typeface="Times New Roman" pitchFamily="18" charset="0"/>
                <a:ea typeface="楷体_GB2312" pitchFamily="49" charset="-122"/>
              </a:rPr>
              <a:t>时间复杂度为：</a:t>
            </a:r>
            <a:r>
              <a:rPr lang="en-US" altLang="zh-CN" smtClean="0">
                <a:latin typeface="Times New Roman" pitchFamily="18" charset="0"/>
                <a:ea typeface="楷体_GB2312" pitchFamily="49" charset="-122"/>
              </a:rPr>
              <a:t>O(nu × tu)</a:t>
            </a:r>
          </a:p>
          <a:p>
            <a:pPr eaLnBrk="1" hangingPunct="1">
              <a:lnSpc>
                <a:spcPct val="135000"/>
              </a:lnSpc>
            </a:pPr>
            <a:r>
              <a:rPr lang="zh-CN" altLang="en-US" smtClean="0">
                <a:latin typeface="Times New Roman" pitchFamily="18" charset="0"/>
                <a:ea typeface="楷体_GB2312" pitchFamily="49" charset="-122"/>
              </a:rPr>
              <a:t>对于</a:t>
            </a:r>
            <a:r>
              <a:rPr lang="en-US" altLang="zh-CN" smtClean="0">
                <a:latin typeface="Times New Roman" pitchFamily="18" charset="0"/>
                <a:ea typeface="楷体_GB2312" pitchFamily="49" charset="-122"/>
              </a:rPr>
              <a:t>mu * nu</a:t>
            </a:r>
            <a:r>
              <a:rPr lang="zh-CN" altLang="en-US" smtClean="0">
                <a:latin typeface="Times New Roman" pitchFamily="18" charset="0"/>
                <a:ea typeface="楷体_GB2312" pitchFamily="49" charset="-122"/>
              </a:rPr>
              <a:t>矩阵，一般算法的时间复杂度为：</a:t>
            </a:r>
          </a:p>
          <a:p>
            <a:pPr eaLnBrk="1" hangingPunct="1">
              <a:lnSpc>
                <a:spcPct val="135000"/>
              </a:lnSpc>
              <a:buFont typeface="Wingdings" pitchFamily="2" charset="2"/>
              <a:buNone/>
            </a:pPr>
            <a:r>
              <a:rPr lang="zh-CN" altLang="en-US" smtClean="0">
                <a:latin typeface="Times New Roman" pitchFamily="18" charset="0"/>
                <a:ea typeface="楷体_GB2312" pitchFamily="49" charset="-122"/>
              </a:rPr>
              <a:t>                        </a:t>
            </a:r>
            <a:r>
              <a:rPr lang="en-US" altLang="zh-CN" smtClean="0">
                <a:latin typeface="Times New Roman" pitchFamily="18" charset="0"/>
                <a:ea typeface="楷体_GB2312" pitchFamily="49" charset="-122"/>
              </a:rPr>
              <a:t>O(mu × nu)</a:t>
            </a:r>
            <a:r>
              <a:rPr lang="zh-CN" altLang="en-US" smtClean="0">
                <a:latin typeface="Times New Roman" pitchFamily="18" charset="0"/>
                <a:ea typeface="楷体_GB2312" pitchFamily="49" charset="-122"/>
              </a:rPr>
              <a:t>。</a:t>
            </a:r>
          </a:p>
          <a:p>
            <a:pPr eaLnBrk="1" hangingPunct="1">
              <a:lnSpc>
                <a:spcPct val="135000"/>
              </a:lnSpc>
              <a:buFont typeface="Wingdings" pitchFamily="2" charset="2"/>
              <a:buNone/>
            </a:pPr>
            <a:r>
              <a:rPr lang="zh-CN" altLang="en-US" smtClean="0">
                <a:latin typeface="Times New Roman" pitchFamily="18" charset="0"/>
                <a:ea typeface="楷体_GB2312" pitchFamily="49" charset="-122"/>
              </a:rPr>
              <a:t>    当</a:t>
            </a:r>
            <a:r>
              <a:rPr lang="en-US" altLang="zh-CN" smtClean="0">
                <a:latin typeface="Times New Roman" pitchFamily="18" charset="0"/>
                <a:ea typeface="楷体_GB2312" pitchFamily="49" charset="-122"/>
              </a:rPr>
              <a:t>M</a:t>
            </a:r>
            <a:r>
              <a:rPr lang="zh-CN" altLang="en-US" smtClean="0">
                <a:latin typeface="Times New Roman" pitchFamily="18" charset="0"/>
                <a:ea typeface="楷体_GB2312" pitchFamily="49" charset="-122"/>
              </a:rPr>
              <a:t>的非零元个数</a:t>
            </a:r>
            <a:r>
              <a:rPr lang="en-US" altLang="zh-CN" smtClean="0">
                <a:latin typeface="Times New Roman" pitchFamily="18" charset="0"/>
                <a:ea typeface="楷体_GB2312" pitchFamily="49" charset="-122"/>
              </a:rPr>
              <a:t>tu </a:t>
            </a:r>
            <a:r>
              <a:rPr lang="zh-CN" altLang="en-US" smtClean="0">
                <a:latin typeface="Times New Roman" pitchFamily="18" charset="0"/>
                <a:ea typeface="楷体_GB2312" pitchFamily="49" charset="-122"/>
              </a:rPr>
              <a:t>与 </a:t>
            </a:r>
            <a:r>
              <a:rPr lang="en-US" altLang="zh-CN" smtClean="0">
                <a:latin typeface="Times New Roman" pitchFamily="18" charset="0"/>
                <a:ea typeface="楷体_GB2312" pitchFamily="49" charset="-122"/>
              </a:rPr>
              <a:t>mu × nu</a:t>
            </a:r>
            <a:r>
              <a:rPr lang="zh-CN" altLang="en-US" smtClean="0">
                <a:latin typeface="Times New Roman" pitchFamily="18" charset="0"/>
                <a:ea typeface="楷体_GB2312" pitchFamily="49" charset="-122"/>
              </a:rPr>
              <a:t>同数量级时，该算法的时间复杂度为：</a:t>
            </a:r>
            <a:r>
              <a:rPr lang="en-US" altLang="zh-CN" smtClean="0">
                <a:latin typeface="Times New Roman" pitchFamily="18" charset="0"/>
                <a:ea typeface="楷体_GB2312" pitchFamily="49" charset="-122"/>
              </a:rPr>
              <a:t>O(mu × nu</a:t>
            </a:r>
            <a:r>
              <a:rPr lang="en-US" altLang="zh-CN" baseline="30000" smtClean="0">
                <a:latin typeface="Times New Roman" pitchFamily="18" charset="0"/>
                <a:ea typeface="楷体_GB2312" pitchFamily="49" charset="-122"/>
              </a:rPr>
              <a:t>2</a:t>
            </a:r>
            <a:r>
              <a:rPr lang="en-US" altLang="zh-CN" smtClean="0">
                <a:latin typeface="Times New Roman" pitchFamily="18" charset="0"/>
                <a:ea typeface="楷体_GB2312" pitchFamily="49" charset="-122"/>
              </a:rPr>
              <a:t>);  </a:t>
            </a:r>
            <a:r>
              <a:rPr lang="zh-CN" altLang="en-US" smtClean="0">
                <a:latin typeface="Times New Roman" pitchFamily="18" charset="0"/>
                <a:ea typeface="楷体_GB2312" pitchFamily="49" charset="-122"/>
              </a:rPr>
              <a:t>这种情况下，虽然节省了空间，但时间复杂度提高了</a:t>
            </a:r>
            <a:endParaRPr lang="zh-CN" altLang="zh-CN" smtClean="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5"/>
          <p:cNvSpPr>
            <a:spLocks noGrp="1" noChangeArrowheads="1"/>
          </p:cNvSpPr>
          <p:nvPr>
            <p:ph type="body" idx="1"/>
          </p:nvPr>
        </p:nvSpPr>
        <p:spPr>
          <a:xfrm>
            <a:off x="215900" y="404813"/>
            <a:ext cx="8532813" cy="4895850"/>
          </a:xfrm>
          <a:noFill/>
        </p:spPr>
        <p:txBody>
          <a:bodyPr/>
          <a:lstStyle/>
          <a:p>
            <a:pPr eaLnBrk="1" hangingPunct="1">
              <a:lnSpc>
                <a:spcPct val="135000"/>
              </a:lnSpc>
              <a:buFont typeface="Wingdings" pitchFamily="2" charset="2"/>
              <a:buNone/>
            </a:pPr>
            <a:endParaRPr lang="en-US" altLang="zh-CN" smtClean="0">
              <a:latin typeface="Times New Roman" pitchFamily="18" charset="0"/>
              <a:ea typeface="楷体_GB2312" pitchFamily="49" charset="-122"/>
            </a:endParaRPr>
          </a:p>
          <a:p>
            <a:pPr eaLnBrk="1" hangingPunct="1">
              <a:lnSpc>
                <a:spcPct val="135000"/>
              </a:lnSpc>
            </a:pPr>
            <a:r>
              <a:rPr lang="zh-CN" altLang="en-US" smtClean="0">
                <a:latin typeface="Times New Roman" pitchFamily="18" charset="0"/>
                <a:ea typeface="楷体_GB2312" pitchFamily="49" charset="-122"/>
              </a:rPr>
              <a:t>关键：每次找</a:t>
            </a:r>
            <a:r>
              <a:rPr lang="en-US" altLang="zh-CN" smtClean="0">
                <a:latin typeface="Times New Roman" pitchFamily="18" charset="0"/>
                <a:ea typeface="楷体_GB2312" pitchFamily="49" charset="-122"/>
              </a:rPr>
              <a:t>T</a:t>
            </a:r>
            <a:r>
              <a:rPr lang="zh-CN" altLang="en-US" smtClean="0">
                <a:latin typeface="Times New Roman" pitchFamily="18" charset="0"/>
                <a:ea typeface="楷体_GB2312" pitchFamily="49" charset="-122"/>
              </a:rPr>
              <a:t>的第</a:t>
            </a:r>
            <a:r>
              <a:rPr lang="en-US" altLang="zh-CN" smtClean="0">
                <a:latin typeface="Times New Roman" pitchFamily="18" charset="0"/>
                <a:ea typeface="楷体_GB2312" pitchFamily="49" charset="-122"/>
              </a:rPr>
              <a:t>j</a:t>
            </a:r>
            <a:r>
              <a:rPr lang="zh-CN" altLang="en-US" smtClean="0">
                <a:latin typeface="Times New Roman" pitchFamily="18" charset="0"/>
                <a:ea typeface="楷体_GB2312" pitchFamily="49" charset="-122"/>
              </a:rPr>
              <a:t>列的元素时，都必须从</a:t>
            </a:r>
            <a:r>
              <a:rPr lang="en-US" altLang="zh-CN" smtClean="0">
                <a:latin typeface="Times New Roman" pitchFamily="18" charset="0"/>
                <a:ea typeface="楷体_GB2312" pitchFamily="49" charset="-122"/>
              </a:rPr>
              <a:t>M</a:t>
            </a:r>
            <a:r>
              <a:rPr lang="zh-CN" altLang="en-US" smtClean="0">
                <a:latin typeface="Times New Roman" pitchFamily="18" charset="0"/>
                <a:ea typeface="楷体_GB2312" pitchFamily="49" charset="-122"/>
              </a:rPr>
              <a:t>的第一个元组开始遍历。若能预先知道</a:t>
            </a:r>
            <a:r>
              <a:rPr lang="en-US" altLang="zh-CN" smtClean="0">
                <a:latin typeface="Times New Roman" pitchFamily="18" charset="0"/>
                <a:ea typeface="楷体_GB2312" pitchFamily="49" charset="-122"/>
              </a:rPr>
              <a:t>T</a:t>
            </a:r>
            <a:r>
              <a:rPr lang="zh-CN" altLang="en-US" smtClean="0">
                <a:latin typeface="Times New Roman" pitchFamily="18" charset="0"/>
                <a:ea typeface="楷体_GB2312" pitchFamily="49" charset="-122"/>
              </a:rPr>
              <a:t>的每一行（即</a:t>
            </a:r>
            <a:r>
              <a:rPr lang="en-US" altLang="zh-CN" smtClean="0">
                <a:latin typeface="Times New Roman" pitchFamily="18" charset="0"/>
                <a:ea typeface="楷体_GB2312" pitchFamily="49" charset="-122"/>
              </a:rPr>
              <a:t>M</a:t>
            </a:r>
            <a:r>
              <a:rPr lang="zh-CN" altLang="en-US" smtClean="0">
                <a:latin typeface="Times New Roman" pitchFamily="18" charset="0"/>
                <a:ea typeface="楷体_GB2312" pitchFamily="49" charset="-122"/>
              </a:rPr>
              <a:t>的每一列）的第一个非零元在</a:t>
            </a:r>
            <a:r>
              <a:rPr lang="en-US" altLang="zh-CN" smtClean="0">
                <a:latin typeface="Times New Roman" pitchFamily="18" charset="0"/>
                <a:ea typeface="楷体_GB2312" pitchFamily="49" charset="-122"/>
              </a:rPr>
              <a:t>T.data</a:t>
            </a:r>
            <a:r>
              <a:rPr lang="zh-CN" altLang="en-US" smtClean="0">
                <a:latin typeface="Times New Roman" pitchFamily="18" charset="0"/>
                <a:ea typeface="楷体_GB2312" pitchFamily="49" charset="-122"/>
              </a:rPr>
              <a:t>中应有的位置，就可以根据</a:t>
            </a:r>
            <a:r>
              <a:rPr lang="en-US" altLang="zh-CN" smtClean="0">
                <a:latin typeface="Times New Roman" pitchFamily="18" charset="0"/>
                <a:ea typeface="楷体_GB2312" pitchFamily="49" charset="-122"/>
              </a:rPr>
              <a:t>M</a:t>
            </a:r>
            <a:r>
              <a:rPr lang="zh-CN" altLang="en-US" smtClean="0">
                <a:latin typeface="Times New Roman" pitchFamily="18" charset="0"/>
                <a:ea typeface="楷体_GB2312" pitchFamily="49" charset="-122"/>
              </a:rPr>
              <a:t>中数据元素的列坐标（即</a:t>
            </a:r>
            <a:r>
              <a:rPr lang="en-US" altLang="zh-CN" smtClean="0">
                <a:latin typeface="Times New Roman" pitchFamily="18" charset="0"/>
                <a:ea typeface="楷体_GB2312" pitchFamily="49" charset="-122"/>
              </a:rPr>
              <a:t>T</a:t>
            </a:r>
            <a:r>
              <a:rPr lang="zh-CN" altLang="en-US" smtClean="0">
                <a:latin typeface="Times New Roman" pitchFamily="18" charset="0"/>
                <a:ea typeface="楷体_GB2312" pitchFamily="49" charset="-122"/>
              </a:rPr>
              <a:t>的行）直接把数据元素放入</a:t>
            </a:r>
            <a:r>
              <a:rPr lang="en-US" altLang="zh-CN" smtClean="0">
                <a:latin typeface="Times New Roman" pitchFamily="18" charset="0"/>
                <a:ea typeface="楷体_GB2312" pitchFamily="49" charset="-122"/>
              </a:rPr>
              <a:t>T</a:t>
            </a:r>
            <a:r>
              <a:rPr lang="zh-CN" altLang="en-US" smtClean="0">
                <a:latin typeface="Times New Roman" pitchFamily="18" charset="0"/>
                <a:ea typeface="楷体_GB2312" pitchFamily="49" charset="-122"/>
              </a:rPr>
              <a:t>中，从而把算法的时间复杂度降低。</a:t>
            </a:r>
            <a:endParaRPr lang="zh-CN" altLang="zh-CN" smtClean="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3970" name="Rectangle 5"/>
          <p:cNvSpPr>
            <a:spLocks noChangeArrowheads="1"/>
          </p:cNvSpPr>
          <p:nvPr/>
        </p:nvSpPr>
        <p:spPr bwMode="auto">
          <a:xfrm>
            <a:off x="250825" y="188913"/>
            <a:ext cx="2825750" cy="579437"/>
          </a:xfrm>
          <a:prstGeom prst="rect">
            <a:avLst/>
          </a:prstGeom>
          <a:noFill/>
          <a:ln>
            <a:noFill/>
          </a:ln>
          <a:effectLst/>
          <a:extLst>
            <a:ext uri="{909E8E84-426E-40DD-AFC4-6F175D3DCCD1}">
              <a14:hiddenFill xmlns:a14="http://schemas.microsoft.com/office/drawing/2010/main">
                <a:solidFill>
                  <a:srgbClr val="E1F4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0000"/>
                </a:solidFill>
                <a:ea typeface="楷体_GB2312" pitchFamily="49" charset="-122"/>
              </a:rPr>
              <a:t>（</a:t>
            </a:r>
            <a:r>
              <a:rPr kumimoji="1" lang="en-US" altLang="zh-CN" sz="3200">
                <a:solidFill>
                  <a:srgbClr val="000000"/>
                </a:solidFill>
                <a:ea typeface="楷体_GB2312" pitchFamily="49" charset="-122"/>
              </a:rPr>
              <a:t>2</a:t>
            </a:r>
            <a:r>
              <a:rPr kumimoji="1" lang="zh-CN" altLang="en-US" sz="3200">
                <a:solidFill>
                  <a:srgbClr val="000000"/>
                </a:solidFill>
                <a:ea typeface="楷体_GB2312" pitchFamily="49" charset="-122"/>
              </a:rPr>
              <a:t>）快速转置</a:t>
            </a:r>
          </a:p>
        </p:txBody>
      </p:sp>
      <p:sp>
        <p:nvSpPr>
          <p:cNvPr id="321547" name="Text Box 11"/>
          <p:cNvSpPr txBox="1">
            <a:spLocks noChangeArrowheads="1"/>
          </p:cNvSpPr>
          <p:nvPr/>
        </p:nvSpPr>
        <p:spPr bwMode="auto">
          <a:xfrm>
            <a:off x="179388" y="3429000"/>
            <a:ext cx="8774112" cy="291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0000"/>
              </a:lnSpc>
              <a:spcBef>
                <a:spcPct val="50000"/>
              </a:spcBef>
            </a:pPr>
            <a:r>
              <a:rPr lang="zh-CN" altLang="en-US" sz="2800" b="1">
                <a:solidFill>
                  <a:srgbClr val="3333CC"/>
                </a:solidFill>
                <a:ea typeface="楷体_GB2312" pitchFamily="49" charset="-122"/>
              </a:rPr>
              <a:t>分析</a:t>
            </a:r>
            <a:r>
              <a:rPr lang="zh-CN" altLang="en-US" sz="2800" b="1">
                <a:solidFill>
                  <a:srgbClr val="000000"/>
                </a:solidFill>
                <a:ea typeface="楷体_GB2312" pitchFamily="49" charset="-122"/>
              </a:rPr>
              <a:t>：</a:t>
            </a:r>
            <a:r>
              <a:rPr lang="en-US" altLang="zh-CN" sz="2800" b="1" i="1">
                <a:solidFill>
                  <a:srgbClr val="000000"/>
                </a:solidFill>
                <a:ea typeface="楷体_GB2312" pitchFamily="49" charset="-122"/>
              </a:rPr>
              <a:t>A</a:t>
            </a:r>
            <a:r>
              <a:rPr lang="zh-CN" altLang="en-US" sz="2800" b="1">
                <a:solidFill>
                  <a:srgbClr val="000000"/>
                </a:solidFill>
                <a:ea typeface="楷体_GB2312" pitchFamily="49" charset="-122"/>
              </a:rPr>
              <a:t>中第</a:t>
            </a:r>
            <a:r>
              <a:rPr lang="en-US" altLang="zh-CN" sz="2800" b="1">
                <a:solidFill>
                  <a:srgbClr val="000000"/>
                </a:solidFill>
                <a:ea typeface="楷体_GB2312" pitchFamily="49" charset="-122"/>
              </a:rPr>
              <a:t>1</a:t>
            </a:r>
            <a:r>
              <a:rPr lang="zh-CN" altLang="en-US" sz="2800" b="1">
                <a:solidFill>
                  <a:srgbClr val="000000"/>
                </a:solidFill>
                <a:ea typeface="楷体_GB2312" pitchFamily="49" charset="-122"/>
              </a:rPr>
              <a:t>列的第一个非零元素一定存储在</a:t>
            </a:r>
            <a:r>
              <a:rPr lang="en-US" altLang="zh-CN" sz="2800" b="1" i="1">
                <a:solidFill>
                  <a:srgbClr val="000000"/>
                </a:solidFill>
                <a:ea typeface="楷体_GB2312" pitchFamily="49" charset="-122"/>
              </a:rPr>
              <a:t>B</a:t>
            </a:r>
            <a:r>
              <a:rPr lang="zh-CN" altLang="en-US" sz="2800" b="1">
                <a:solidFill>
                  <a:srgbClr val="000000"/>
                </a:solidFill>
                <a:ea typeface="楷体_GB2312" pitchFamily="49" charset="-122"/>
              </a:rPr>
              <a:t>中第</a:t>
            </a:r>
            <a:r>
              <a:rPr lang="en-US" altLang="zh-CN" sz="2800" b="1">
                <a:solidFill>
                  <a:srgbClr val="000000"/>
                </a:solidFill>
                <a:ea typeface="楷体_GB2312" pitchFamily="49" charset="-122"/>
              </a:rPr>
              <a:t>1</a:t>
            </a:r>
            <a:r>
              <a:rPr lang="zh-CN" altLang="en-US" sz="2800" b="1">
                <a:solidFill>
                  <a:srgbClr val="000000"/>
                </a:solidFill>
                <a:ea typeface="楷体_GB2312" pitchFamily="49" charset="-122"/>
              </a:rPr>
              <a:t>行第一个位置上，该列中其它非零元素应存放在</a:t>
            </a:r>
            <a:r>
              <a:rPr lang="en-US" altLang="zh-CN" sz="2800" b="1" i="1">
                <a:solidFill>
                  <a:srgbClr val="000000"/>
                </a:solidFill>
                <a:ea typeface="楷体_GB2312" pitchFamily="49" charset="-122"/>
              </a:rPr>
              <a:t>B</a:t>
            </a:r>
            <a:r>
              <a:rPr lang="zh-CN" altLang="en-US" sz="2800" b="1">
                <a:solidFill>
                  <a:srgbClr val="000000"/>
                </a:solidFill>
                <a:ea typeface="楷体_GB2312" pitchFamily="49" charset="-122"/>
              </a:rPr>
              <a:t>中后面连续的位置上，那么</a:t>
            </a:r>
            <a:r>
              <a:rPr lang="en-US" altLang="zh-CN" sz="2800" b="1">
                <a:solidFill>
                  <a:srgbClr val="000000"/>
                </a:solidFill>
                <a:ea typeface="楷体_GB2312" pitchFamily="49" charset="-122"/>
              </a:rPr>
              <a:t>A</a:t>
            </a:r>
            <a:r>
              <a:rPr lang="zh-CN" altLang="en-US" sz="2800" b="1">
                <a:solidFill>
                  <a:srgbClr val="000000"/>
                </a:solidFill>
                <a:ea typeface="楷体_GB2312" pitchFamily="49" charset="-122"/>
              </a:rPr>
              <a:t>中第</a:t>
            </a:r>
            <a:r>
              <a:rPr lang="en-US" altLang="zh-CN" sz="2800" b="1">
                <a:solidFill>
                  <a:srgbClr val="000000"/>
                </a:solidFill>
                <a:ea typeface="楷体_GB2312" pitchFamily="49" charset="-122"/>
              </a:rPr>
              <a:t>2</a:t>
            </a:r>
            <a:r>
              <a:rPr lang="zh-CN" altLang="en-US" sz="2800" b="1">
                <a:solidFill>
                  <a:srgbClr val="000000"/>
                </a:solidFill>
                <a:ea typeface="楷体_GB2312" pitchFamily="49" charset="-122"/>
              </a:rPr>
              <a:t>列的第一个非零元素在</a:t>
            </a:r>
            <a:r>
              <a:rPr lang="en-US" altLang="zh-CN" sz="2800" b="1" i="1">
                <a:solidFill>
                  <a:srgbClr val="000000"/>
                </a:solidFill>
                <a:ea typeface="楷体_GB2312" pitchFamily="49" charset="-122"/>
              </a:rPr>
              <a:t>B</a:t>
            </a:r>
            <a:r>
              <a:rPr lang="zh-CN" altLang="en-US" sz="2800" b="1">
                <a:solidFill>
                  <a:srgbClr val="000000"/>
                </a:solidFill>
                <a:ea typeface="楷体_GB2312" pitchFamily="49" charset="-122"/>
              </a:rPr>
              <a:t>中的位置应等于第</a:t>
            </a:r>
            <a:r>
              <a:rPr lang="en-US" altLang="zh-CN" sz="2800" b="1">
                <a:solidFill>
                  <a:srgbClr val="000000"/>
                </a:solidFill>
                <a:ea typeface="楷体_GB2312" pitchFamily="49" charset="-122"/>
              </a:rPr>
              <a:t>1</a:t>
            </a:r>
            <a:r>
              <a:rPr lang="zh-CN" altLang="en-US" sz="2800" b="1">
                <a:solidFill>
                  <a:srgbClr val="000000"/>
                </a:solidFill>
                <a:ea typeface="楷体_GB2312" pitchFamily="49" charset="-122"/>
              </a:rPr>
              <a:t>列的第一个非零元素在</a:t>
            </a:r>
            <a:r>
              <a:rPr lang="en-US" altLang="zh-CN" sz="2800" b="1" i="1">
                <a:solidFill>
                  <a:srgbClr val="000000"/>
                </a:solidFill>
                <a:ea typeface="楷体_GB2312" pitchFamily="49" charset="-122"/>
              </a:rPr>
              <a:t>B</a:t>
            </a:r>
            <a:r>
              <a:rPr lang="zh-CN" altLang="en-US" sz="2800" b="1">
                <a:solidFill>
                  <a:srgbClr val="000000"/>
                </a:solidFill>
                <a:ea typeface="楷体_GB2312" pitchFamily="49" charset="-122"/>
              </a:rPr>
              <a:t>中的位置加上第</a:t>
            </a:r>
            <a:r>
              <a:rPr lang="en-US" altLang="zh-CN" sz="2800" b="1">
                <a:solidFill>
                  <a:srgbClr val="000000"/>
                </a:solidFill>
                <a:ea typeface="楷体_GB2312" pitchFamily="49" charset="-122"/>
              </a:rPr>
              <a:t>1</a:t>
            </a:r>
            <a:r>
              <a:rPr lang="zh-CN" altLang="en-US" sz="2800" b="1">
                <a:solidFill>
                  <a:srgbClr val="000000"/>
                </a:solidFill>
                <a:ea typeface="楷体_GB2312" pitchFamily="49" charset="-122"/>
              </a:rPr>
              <a:t>列的非零元素的个数，以此类推。为确定这些位置，转置前应先求得</a:t>
            </a:r>
            <a:r>
              <a:rPr lang="en-US" altLang="zh-CN" sz="2800" b="1">
                <a:solidFill>
                  <a:srgbClr val="000000"/>
                </a:solidFill>
                <a:ea typeface="楷体_GB2312" pitchFamily="49" charset="-122"/>
              </a:rPr>
              <a:t>A</a:t>
            </a:r>
            <a:r>
              <a:rPr lang="zh-CN" altLang="en-US" sz="2800" b="1">
                <a:solidFill>
                  <a:srgbClr val="000000"/>
                </a:solidFill>
                <a:ea typeface="楷体_GB2312" pitchFamily="49" charset="-122"/>
              </a:rPr>
              <a:t>的每一列中非零元个数。 </a:t>
            </a:r>
          </a:p>
        </p:txBody>
      </p:sp>
      <p:sp>
        <p:nvSpPr>
          <p:cNvPr id="83972" name="Text Box 12"/>
          <p:cNvSpPr txBox="1">
            <a:spLocks noChangeArrowheads="1"/>
          </p:cNvSpPr>
          <p:nvPr/>
        </p:nvSpPr>
        <p:spPr bwMode="auto">
          <a:xfrm>
            <a:off x="531813" y="942975"/>
            <a:ext cx="80010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spcBef>
                <a:spcPct val="50000"/>
              </a:spcBef>
            </a:pPr>
            <a:r>
              <a:rPr lang="zh-CN" altLang="en-US" sz="2800" b="1">
                <a:solidFill>
                  <a:srgbClr val="800000"/>
                </a:solidFill>
                <a:ea typeface="楷体_GB2312" pitchFamily="49" charset="-122"/>
              </a:rPr>
              <a:t>基本思想：顺序取，直接存。</a:t>
            </a:r>
            <a:r>
              <a:rPr lang="zh-CN" altLang="en-US" sz="2800" b="1">
                <a:solidFill>
                  <a:srgbClr val="000000"/>
                </a:solidFill>
                <a:ea typeface="楷体_GB2312" pitchFamily="49" charset="-122"/>
              </a:rPr>
              <a:t>即在</a:t>
            </a:r>
            <a:r>
              <a:rPr lang="en-US" altLang="zh-CN" sz="2800" b="1" i="1">
                <a:solidFill>
                  <a:srgbClr val="000000"/>
                </a:solidFill>
                <a:ea typeface="楷体_GB2312" pitchFamily="49" charset="-122"/>
              </a:rPr>
              <a:t>A</a:t>
            </a:r>
            <a:r>
              <a:rPr lang="zh-CN" altLang="en-US" sz="2800" b="1">
                <a:solidFill>
                  <a:srgbClr val="000000"/>
                </a:solidFill>
                <a:ea typeface="楷体_GB2312" pitchFamily="49" charset="-122"/>
              </a:rPr>
              <a:t>中依次取三元组，交换其行号和列号放到</a:t>
            </a:r>
            <a:r>
              <a:rPr lang="en-US" altLang="zh-CN" sz="2800" b="1" i="1">
                <a:solidFill>
                  <a:srgbClr val="000000"/>
                </a:solidFill>
                <a:ea typeface="楷体_GB2312" pitchFamily="49" charset="-122"/>
              </a:rPr>
              <a:t>B </a:t>
            </a:r>
            <a:r>
              <a:rPr lang="zh-CN" altLang="en-US" sz="2800" b="1">
                <a:solidFill>
                  <a:srgbClr val="000000"/>
                </a:solidFill>
                <a:ea typeface="楷体_GB2312" pitchFamily="49" charset="-122"/>
              </a:rPr>
              <a:t>中</a:t>
            </a:r>
            <a:r>
              <a:rPr lang="zh-CN" altLang="en-US" sz="2800" b="1">
                <a:solidFill>
                  <a:srgbClr val="800000"/>
                </a:solidFill>
                <a:ea typeface="楷体_GB2312" pitchFamily="49" charset="-122"/>
              </a:rPr>
              <a:t>适当</a:t>
            </a:r>
            <a:r>
              <a:rPr lang="zh-CN" altLang="en-US" sz="2800" b="1">
                <a:solidFill>
                  <a:srgbClr val="000000"/>
                </a:solidFill>
                <a:ea typeface="楷体_GB2312" pitchFamily="49" charset="-122"/>
              </a:rPr>
              <a:t>位置。</a:t>
            </a:r>
          </a:p>
        </p:txBody>
      </p:sp>
      <p:grpSp>
        <p:nvGrpSpPr>
          <p:cNvPr id="321549" name="Group 13"/>
          <p:cNvGrpSpPr>
            <a:grpSpLocks/>
          </p:cNvGrpSpPr>
          <p:nvPr/>
        </p:nvGrpSpPr>
        <p:grpSpPr bwMode="auto">
          <a:xfrm>
            <a:off x="304800" y="2349500"/>
            <a:ext cx="8531225" cy="519113"/>
            <a:chOff x="192" y="1869"/>
            <a:chExt cx="5374" cy="327"/>
          </a:xfrm>
        </p:grpSpPr>
        <p:sp>
          <p:nvSpPr>
            <p:cNvPr id="83974" name="Text Box 14"/>
            <p:cNvSpPr txBox="1">
              <a:spLocks noChangeArrowheads="1"/>
            </p:cNvSpPr>
            <p:nvPr/>
          </p:nvSpPr>
          <p:spPr bwMode="auto">
            <a:xfrm>
              <a:off x="497" y="1869"/>
              <a:ext cx="5069"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lang="zh-CN" altLang="en-US" sz="2800" b="1">
                  <a:solidFill>
                    <a:srgbClr val="000000"/>
                  </a:solidFill>
                  <a:ea typeface="楷体_GB2312" pitchFamily="49" charset="-122"/>
                </a:rPr>
                <a:t>如何确定当前从</a:t>
              </a:r>
              <a:r>
                <a:rPr lang="en-US" altLang="zh-CN" sz="2800" b="1" i="1">
                  <a:solidFill>
                    <a:srgbClr val="000000"/>
                  </a:solidFill>
                  <a:ea typeface="楷体_GB2312" pitchFamily="49" charset="-122"/>
                </a:rPr>
                <a:t>A</a:t>
              </a:r>
              <a:r>
                <a:rPr lang="zh-CN" altLang="en-US" sz="2800" b="1">
                  <a:solidFill>
                    <a:srgbClr val="000000"/>
                  </a:solidFill>
                  <a:ea typeface="楷体_GB2312" pitchFamily="49" charset="-122"/>
                </a:rPr>
                <a:t>中取出的三元组在</a:t>
              </a:r>
              <a:r>
                <a:rPr lang="en-US" altLang="zh-CN" sz="2800" b="1" i="1">
                  <a:solidFill>
                    <a:srgbClr val="000000"/>
                  </a:solidFill>
                  <a:ea typeface="楷体_GB2312" pitchFamily="49" charset="-122"/>
                </a:rPr>
                <a:t>B</a:t>
              </a:r>
              <a:r>
                <a:rPr lang="zh-CN" altLang="en-US" sz="2800" b="1">
                  <a:solidFill>
                    <a:srgbClr val="000000"/>
                  </a:solidFill>
                  <a:ea typeface="楷体_GB2312" pitchFamily="49" charset="-122"/>
                </a:rPr>
                <a:t>中的位置？</a:t>
              </a:r>
            </a:p>
          </p:txBody>
        </p:sp>
        <p:graphicFrame>
          <p:nvGraphicFramePr>
            <p:cNvPr id="83975" name="Object 15"/>
            <p:cNvGraphicFramePr>
              <a:graphicFrameLocks noChangeAspect="1"/>
            </p:cNvGraphicFramePr>
            <p:nvPr/>
          </p:nvGraphicFramePr>
          <p:xfrm>
            <a:off x="192" y="1887"/>
            <a:ext cx="312" cy="306"/>
          </p:xfrm>
          <a:graphic>
            <a:graphicData uri="http://schemas.openxmlformats.org/presentationml/2006/ole">
              <mc:AlternateContent xmlns:mc="http://schemas.openxmlformats.org/markup-compatibility/2006">
                <mc:Choice xmlns:v="urn:schemas-microsoft-com:vml" Requires="v">
                  <p:oleObj spid="_x0000_s83985" name="Clip" r:id="rId3" imgW="861365" imgH="844906" progId="MS_ClipArt_Gallery.5">
                    <p:embed/>
                  </p:oleObj>
                </mc:Choice>
                <mc:Fallback>
                  <p:oleObj name="Clip" r:id="rId3" imgW="861365" imgH="844906" progId="MS_ClipArt_Gallery.5">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887"/>
                          <a:ext cx="312" cy="30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1549"/>
                                        </p:tgtEl>
                                        <p:attrNameLst>
                                          <p:attrName>style.visibility</p:attrName>
                                        </p:attrNameLst>
                                      </p:cBhvr>
                                      <p:to>
                                        <p:strVal val="visible"/>
                                      </p:to>
                                    </p:set>
                                    <p:animEffect transition="in" filter="wipe(down)">
                                      <p:cBhvr>
                                        <p:cTn id="7" dur="500"/>
                                        <p:tgtEl>
                                          <p:spTgt spid="321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1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228600" y="115888"/>
            <a:ext cx="8763000" cy="624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en-US" altLang="zh-CN" sz="2800" b="1" dirty="0"/>
              <a:t>ADT Array {</a:t>
            </a:r>
          </a:p>
          <a:p>
            <a:pPr eaLnBrk="1" hangingPunct="1">
              <a:lnSpc>
                <a:spcPct val="120000"/>
              </a:lnSpc>
            </a:pPr>
            <a:r>
              <a:rPr kumimoji="1" lang="en-US" altLang="zh-CN" sz="2800" dirty="0"/>
              <a:t>  </a:t>
            </a:r>
          </a:p>
          <a:p>
            <a:pPr eaLnBrk="1" hangingPunct="1">
              <a:lnSpc>
                <a:spcPct val="120000"/>
              </a:lnSpc>
            </a:pPr>
            <a:r>
              <a:rPr kumimoji="1" lang="zh-CN" altLang="en-US" sz="2800" b="1" dirty="0"/>
              <a:t>数据对象</a:t>
            </a:r>
            <a:r>
              <a:rPr kumimoji="1" lang="zh-CN" altLang="en-US" sz="2800" dirty="0"/>
              <a:t>：</a:t>
            </a:r>
          </a:p>
          <a:p>
            <a:pPr eaLnBrk="1" hangingPunct="1">
              <a:lnSpc>
                <a:spcPct val="120000"/>
              </a:lnSpc>
            </a:pPr>
            <a:r>
              <a:rPr kumimoji="1" lang="zh-CN" altLang="en-US" sz="2800" dirty="0"/>
              <a:t>      </a:t>
            </a:r>
          </a:p>
          <a:p>
            <a:pPr eaLnBrk="1" hangingPunct="1">
              <a:lnSpc>
                <a:spcPct val="120000"/>
              </a:lnSpc>
            </a:pPr>
            <a:r>
              <a:rPr kumimoji="1" lang="zh-CN" altLang="en-US" sz="2800" dirty="0"/>
              <a:t>  </a:t>
            </a:r>
            <a:endParaRPr kumimoji="1" lang="zh-CN" altLang="en-US" sz="2800" b="1" dirty="0"/>
          </a:p>
          <a:p>
            <a:pPr eaLnBrk="1" hangingPunct="1">
              <a:lnSpc>
                <a:spcPct val="120000"/>
              </a:lnSpc>
            </a:pPr>
            <a:r>
              <a:rPr kumimoji="1" lang="zh-CN" altLang="en-US" sz="2800" b="1" dirty="0"/>
              <a:t>数据关系</a:t>
            </a:r>
            <a:r>
              <a:rPr kumimoji="1" lang="zh-CN" altLang="en-US" sz="2800" dirty="0"/>
              <a:t>：</a:t>
            </a:r>
          </a:p>
          <a:p>
            <a:pPr eaLnBrk="1" hangingPunct="1">
              <a:lnSpc>
                <a:spcPct val="120000"/>
              </a:lnSpc>
            </a:pPr>
            <a:r>
              <a:rPr kumimoji="1" lang="zh-CN" altLang="en-US" sz="2800" dirty="0"/>
              <a:t>      </a:t>
            </a:r>
            <a:r>
              <a:rPr kumimoji="1" lang="en-US" altLang="zh-CN" sz="2800" dirty="0">
                <a:solidFill>
                  <a:srgbClr val="9933FF"/>
                </a:solidFill>
              </a:rPr>
              <a:t>R</a:t>
            </a:r>
            <a:r>
              <a:rPr kumimoji="1" lang="zh-CN" altLang="en-US" sz="2800" dirty="0">
                <a:solidFill>
                  <a:srgbClr val="9933FF"/>
                </a:solidFill>
              </a:rPr>
              <a:t>＝</a:t>
            </a:r>
            <a:r>
              <a:rPr kumimoji="1" lang="en-US" altLang="zh-CN" sz="2800" dirty="0">
                <a:solidFill>
                  <a:srgbClr val="9933FF"/>
                </a:solidFill>
              </a:rPr>
              <a:t>{R1, R2, ..., </a:t>
            </a:r>
            <a:r>
              <a:rPr kumimoji="1" lang="en-US" altLang="zh-CN" sz="2800" dirty="0" err="1">
                <a:solidFill>
                  <a:srgbClr val="9933FF"/>
                </a:solidFill>
              </a:rPr>
              <a:t>Rn</a:t>
            </a:r>
            <a:r>
              <a:rPr kumimoji="1" lang="en-US" altLang="zh-CN" sz="2800" dirty="0">
                <a:solidFill>
                  <a:srgbClr val="9933FF"/>
                </a:solidFill>
              </a:rPr>
              <a:t>}</a:t>
            </a:r>
            <a:endParaRPr kumimoji="1" lang="en-US" altLang="zh-CN" sz="2800" dirty="0"/>
          </a:p>
          <a:p>
            <a:pPr eaLnBrk="1" hangingPunct="1">
              <a:lnSpc>
                <a:spcPct val="120000"/>
              </a:lnSpc>
            </a:pPr>
            <a:r>
              <a:rPr kumimoji="1" lang="en-US" altLang="zh-CN" sz="2800" dirty="0"/>
              <a:t>      </a:t>
            </a:r>
            <a:r>
              <a:rPr kumimoji="1" lang="en-US" altLang="zh-CN" sz="2800" dirty="0" err="1"/>
              <a:t>Ri</a:t>
            </a:r>
            <a:r>
              <a:rPr kumimoji="1" lang="zh-CN" altLang="en-US" sz="2800" dirty="0"/>
              <a:t>＝</a:t>
            </a:r>
            <a:r>
              <a:rPr kumimoji="1" lang="en-US" altLang="zh-CN" sz="2800" dirty="0"/>
              <a:t>{                                           |  0 </a:t>
            </a:r>
            <a:r>
              <a:rPr kumimoji="1" lang="en-US" altLang="zh-CN" sz="2800" dirty="0">
                <a:sym typeface="Symbol" pitchFamily="18" charset="2"/>
              </a:rPr>
              <a:t></a:t>
            </a:r>
            <a:r>
              <a:rPr kumimoji="1" lang="en-US" altLang="zh-CN" sz="2800" dirty="0"/>
              <a:t> </a:t>
            </a:r>
            <a:r>
              <a:rPr kumimoji="1" lang="en-US" altLang="zh-CN" sz="2800" dirty="0" err="1"/>
              <a:t>j</a:t>
            </a:r>
            <a:r>
              <a:rPr kumimoji="1" lang="en-US" altLang="zh-CN" sz="2800" baseline="-25000" dirty="0" err="1"/>
              <a:t>k</a:t>
            </a:r>
            <a:r>
              <a:rPr kumimoji="1" lang="en-US" altLang="zh-CN" sz="2800" baseline="-25000" dirty="0"/>
              <a:t> </a:t>
            </a:r>
            <a:r>
              <a:rPr kumimoji="1" lang="en-US" altLang="zh-CN" sz="2800" dirty="0">
                <a:sym typeface="Symbol" pitchFamily="18" charset="2"/>
              </a:rPr>
              <a:t></a:t>
            </a:r>
            <a:r>
              <a:rPr kumimoji="1" lang="en-US" altLang="zh-CN" sz="2800" dirty="0"/>
              <a:t> </a:t>
            </a:r>
            <a:r>
              <a:rPr kumimoji="1" lang="en-US" altLang="zh-CN" sz="2800" dirty="0" err="1"/>
              <a:t>b</a:t>
            </a:r>
            <a:r>
              <a:rPr kumimoji="1" lang="en-US" altLang="zh-CN" sz="2800" baseline="-25000" dirty="0" err="1"/>
              <a:t>k</a:t>
            </a:r>
            <a:r>
              <a:rPr kumimoji="1" lang="en-US" altLang="zh-CN" sz="2800" dirty="0"/>
              <a:t> -1, </a:t>
            </a:r>
          </a:p>
          <a:p>
            <a:pPr eaLnBrk="1" hangingPunct="1">
              <a:lnSpc>
                <a:spcPct val="120000"/>
              </a:lnSpc>
            </a:pPr>
            <a:r>
              <a:rPr kumimoji="1" lang="en-US" altLang="zh-CN" sz="2800" dirty="0"/>
              <a:t>                    1 </a:t>
            </a:r>
            <a:r>
              <a:rPr kumimoji="1" lang="en-US" altLang="zh-CN" sz="2800" dirty="0">
                <a:sym typeface="Symbol" pitchFamily="18" charset="2"/>
              </a:rPr>
              <a:t></a:t>
            </a:r>
            <a:r>
              <a:rPr kumimoji="1" lang="en-US" altLang="zh-CN" sz="2800" dirty="0"/>
              <a:t> k </a:t>
            </a:r>
            <a:r>
              <a:rPr kumimoji="1" lang="en-US" altLang="zh-CN" sz="2800" dirty="0">
                <a:sym typeface="Symbol" pitchFamily="18" charset="2"/>
              </a:rPr>
              <a:t></a:t>
            </a:r>
            <a:r>
              <a:rPr kumimoji="1" lang="en-US" altLang="zh-CN" sz="2800" dirty="0"/>
              <a:t> n  </a:t>
            </a:r>
            <a:r>
              <a:rPr kumimoji="1" lang="zh-CN" altLang="en-US" sz="2800" dirty="0"/>
              <a:t>且</a:t>
            </a:r>
            <a:r>
              <a:rPr kumimoji="1" lang="en-US" altLang="zh-CN" sz="2800" dirty="0"/>
              <a:t>k </a:t>
            </a:r>
            <a:r>
              <a:rPr kumimoji="1" lang="en-US" altLang="zh-CN" sz="2800" dirty="0">
                <a:sym typeface="Symbol" pitchFamily="18" charset="2"/>
              </a:rPr>
              <a:t></a:t>
            </a:r>
            <a:r>
              <a:rPr kumimoji="1" lang="en-US" altLang="zh-CN" sz="2800" dirty="0"/>
              <a:t> i,  0 </a:t>
            </a:r>
            <a:r>
              <a:rPr kumimoji="1" lang="en-US" altLang="zh-CN" sz="2800" dirty="0">
                <a:sym typeface="Symbol" pitchFamily="18" charset="2"/>
              </a:rPr>
              <a:t></a:t>
            </a:r>
            <a:r>
              <a:rPr kumimoji="1" lang="en-US" altLang="zh-CN" sz="2800" dirty="0"/>
              <a:t> </a:t>
            </a:r>
            <a:r>
              <a:rPr kumimoji="1" lang="en-US" altLang="zh-CN" sz="2800" dirty="0" err="1"/>
              <a:t>j</a:t>
            </a:r>
            <a:r>
              <a:rPr kumimoji="1" lang="en-US" altLang="zh-CN" sz="2800" baseline="-25000" dirty="0" err="1"/>
              <a:t>i</a:t>
            </a:r>
            <a:r>
              <a:rPr kumimoji="1" lang="en-US" altLang="zh-CN" sz="2800" dirty="0"/>
              <a:t> </a:t>
            </a:r>
            <a:r>
              <a:rPr kumimoji="1" lang="en-US" altLang="zh-CN" sz="2800" dirty="0">
                <a:sym typeface="Symbol" pitchFamily="18" charset="2"/>
              </a:rPr>
              <a:t></a:t>
            </a:r>
            <a:r>
              <a:rPr kumimoji="1" lang="en-US" altLang="zh-CN" sz="2800" dirty="0"/>
              <a:t> b</a:t>
            </a:r>
            <a:r>
              <a:rPr kumimoji="1" lang="en-US" altLang="zh-CN" sz="2800" baseline="-25000" dirty="0"/>
              <a:t>i</a:t>
            </a:r>
            <a:r>
              <a:rPr kumimoji="1" lang="en-US" altLang="zh-CN" sz="2800" dirty="0"/>
              <a:t> -2, i=2,...,n }</a:t>
            </a:r>
          </a:p>
          <a:p>
            <a:pPr eaLnBrk="1" hangingPunct="1">
              <a:lnSpc>
                <a:spcPct val="120000"/>
              </a:lnSpc>
            </a:pPr>
            <a:r>
              <a:rPr kumimoji="1" lang="en-US" altLang="zh-CN" sz="2800" b="1" dirty="0"/>
              <a:t>  </a:t>
            </a:r>
          </a:p>
          <a:p>
            <a:pPr eaLnBrk="1" hangingPunct="1">
              <a:lnSpc>
                <a:spcPct val="120000"/>
              </a:lnSpc>
            </a:pPr>
            <a:endParaRPr kumimoji="1" lang="en-US" altLang="zh-CN" sz="2800" b="1" dirty="0"/>
          </a:p>
          <a:p>
            <a:pPr eaLnBrk="1" hangingPunct="1">
              <a:lnSpc>
                <a:spcPct val="120000"/>
              </a:lnSpc>
            </a:pPr>
            <a:r>
              <a:rPr kumimoji="1" lang="en-US" altLang="zh-CN" sz="2800" b="1" dirty="0"/>
              <a:t>} ADT</a:t>
            </a:r>
            <a:r>
              <a:rPr kumimoji="1" lang="en-US" altLang="zh-CN" sz="2800" dirty="0"/>
              <a:t> Array </a:t>
            </a:r>
          </a:p>
        </p:txBody>
      </p:sp>
      <p:sp>
        <p:nvSpPr>
          <p:cNvPr id="22531" name="Text Box 6">
            <a:hlinkClick r:id="rId3" action="ppaction://hlinksldjump"/>
          </p:cNvPr>
          <p:cNvSpPr txBox="1">
            <a:spLocks noChangeArrowheads="1"/>
          </p:cNvSpPr>
          <p:nvPr/>
        </p:nvSpPr>
        <p:spPr bwMode="auto">
          <a:xfrm>
            <a:off x="323850" y="5013325"/>
            <a:ext cx="1731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2800" b="1" u="sng"/>
              <a:t>基本操作</a:t>
            </a:r>
            <a:r>
              <a:rPr kumimoji="1" lang="en-US" altLang="zh-CN" sz="2800" b="1"/>
              <a:t>:</a:t>
            </a:r>
          </a:p>
        </p:txBody>
      </p:sp>
      <p:sp>
        <p:nvSpPr>
          <p:cNvPr id="22533" name="AutoShape 10"/>
          <p:cNvSpPr>
            <a:spLocks noChangeArrowheads="1"/>
          </p:cNvSpPr>
          <p:nvPr/>
        </p:nvSpPr>
        <p:spPr bwMode="auto">
          <a:xfrm>
            <a:off x="5364163" y="188913"/>
            <a:ext cx="3168650" cy="1655762"/>
          </a:xfrm>
          <a:prstGeom prst="wedgeRoundRectCallout">
            <a:avLst>
              <a:gd name="adj1" fmla="val -69991"/>
              <a:gd name="adj2" fmla="val 6543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b="1"/>
              <a:t>n(&gt;0)</a:t>
            </a:r>
            <a:r>
              <a:rPr lang="zh-CN" altLang="en-US" sz="2400" b="1"/>
              <a:t>称为数组的维数，</a:t>
            </a:r>
            <a:r>
              <a:rPr lang="en-US" altLang="zh-CN" sz="2400" b="1"/>
              <a:t>b</a:t>
            </a:r>
            <a:r>
              <a:rPr lang="en-US" altLang="zh-CN" sz="2400" b="1" baseline="-25000"/>
              <a:t>i</a:t>
            </a:r>
            <a:r>
              <a:rPr lang="zh-CN" altLang="en-US" sz="2400" b="1"/>
              <a:t>称为第</a:t>
            </a:r>
            <a:r>
              <a:rPr lang="en-US" altLang="zh-CN" sz="2400" b="1"/>
              <a:t>i</a:t>
            </a:r>
            <a:r>
              <a:rPr lang="zh-CN" altLang="en-US" sz="2400" b="1"/>
              <a:t>维的长度，</a:t>
            </a:r>
            <a:r>
              <a:rPr lang="en-US" altLang="zh-CN" sz="2400" b="1"/>
              <a:t>j</a:t>
            </a:r>
            <a:r>
              <a:rPr lang="en-US" altLang="zh-CN" sz="2400" b="1" baseline="-25000"/>
              <a:t>i</a:t>
            </a:r>
            <a:r>
              <a:rPr lang="zh-CN" altLang="en-US" sz="2400" b="1"/>
              <a:t>是数组元素的第</a:t>
            </a:r>
            <a:r>
              <a:rPr lang="en-US" altLang="zh-CN" sz="2400" b="1"/>
              <a:t>i</a:t>
            </a:r>
            <a:r>
              <a:rPr lang="zh-CN" altLang="en-US" sz="2400" b="1"/>
              <a:t>维下标</a:t>
            </a:r>
            <a:r>
              <a:rPr kumimoji="1" lang="zh-CN" altLang="en-US" sz="2400"/>
              <a:t> </a:t>
            </a:r>
          </a:p>
        </p:txBody>
      </p:sp>
      <p:graphicFrame>
        <p:nvGraphicFramePr>
          <p:cNvPr id="22534" name="Object 11"/>
          <p:cNvGraphicFramePr>
            <a:graphicFrameLocks noChangeAspect="1"/>
          </p:cNvGraphicFramePr>
          <p:nvPr/>
        </p:nvGraphicFramePr>
        <p:xfrm>
          <a:off x="1057275" y="1893888"/>
          <a:ext cx="7546975" cy="742950"/>
        </p:xfrm>
        <a:graphic>
          <a:graphicData uri="http://schemas.openxmlformats.org/presentationml/2006/ole">
            <mc:AlternateContent xmlns:mc="http://schemas.openxmlformats.org/markup-compatibility/2006">
              <mc:Choice xmlns:v="urn:schemas-microsoft-com:vml" Requires="v">
                <p:oleObj spid="_x0000_s22555" name="公式" r:id="rId4" imgW="2451100" imgH="241300" progId="Equation.3">
                  <p:embed/>
                </p:oleObj>
              </mc:Choice>
              <mc:Fallback>
                <p:oleObj name="公式" r:id="rId4" imgW="2451100" imgH="2413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75" y="1893888"/>
                        <a:ext cx="75469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12"/>
          <p:cNvGraphicFramePr>
            <a:graphicFrameLocks noChangeAspect="1"/>
          </p:cNvGraphicFramePr>
          <p:nvPr>
            <p:extLst>
              <p:ext uri="{D42A27DB-BD31-4B8C-83A1-F6EECF244321}">
                <p14:modId xmlns:p14="http://schemas.microsoft.com/office/powerpoint/2010/main" val="2521133619"/>
              </p:ext>
            </p:extLst>
          </p:nvPr>
        </p:nvGraphicFramePr>
        <p:xfrm>
          <a:off x="1687513" y="3724275"/>
          <a:ext cx="3816350" cy="700088"/>
        </p:xfrm>
        <a:graphic>
          <a:graphicData uri="http://schemas.openxmlformats.org/presentationml/2006/ole">
            <mc:AlternateContent xmlns:mc="http://schemas.openxmlformats.org/markup-compatibility/2006">
              <mc:Choice xmlns:v="urn:schemas-microsoft-com:vml" Requires="v">
                <p:oleObj spid="_x0000_s22556" name="Equation" r:id="rId6" imgW="1384200" imgH="253800" progId="Equation.DSMT4">
                  <p:embed/>
                </p:oleObj>
              </mc:Choice>
              <mc:Fallback>
                <p:oleObj name="Equation" r:id="rId6" imgW="1384200" imgH="253800" progId="Equation.DSMT4">
                  <p:embed/>
                  <p:pic>
                    <p:nvPicPr>
                      <p:cNvPr id="0" name="Object 12"/>
                      <p:cNvPicPr>
                        <a:picLocks noChangeAspect="1" noChangeArrowheads="1"/>
                      </p:cNvPicPr>
                      <p:nvPr/>
                    </p:nvPicPr>
                    <p:blipFill>
                      <a:blip r:embed="rId7"/>
                      <a:srcRect/>
                      <a:stretch>
                        <a:fillRect/>
                      </a:stretch>
                    </p:blipFill>
                    <p:spPr bwMode="auto">
                      <a:xfrm>
                        <a:off x="1687513" y="3724275"/>
                        <a:ext cx="381635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l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4925" y="74613"/>
            <a:ext cx="91090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zh-CN" altLang="en-US" sz="3200">
                <a:ea typeface="楷体_GB2312" pitchFamily="49" charset="-122"/>
              </a:rPr>
              <a:t>然后，确定转置矩阵</a:t>
            </a:r>
            <a:r>
              <a:rPr kumimoji="1" lang="en-US" altLang="zh-CN" sz="3200">
                <a:ea typeface="楷体_GB2312" pitchFamily="49" charset="-122"/>
              </a:rPr>
              <a:t>T</a:t>
            </a:r>
            <a:r>
              <a:rPr kumimoji="1" lang="zh-CN" altLang="en-US" sz="3200">
                <a:ea typeface="楷体_GB2312" pitchFamily="49" charset="-122"/>
              </a:rPr>
              <a:t>中</a:t>
            </a:r>
          </a:p>
          <a:p>
            <a:pPr eaLnBrk="1" hangingPunct="1">
              <a:lnSpc>
                <a:spcPct val="120000"/>
              </a:lnSpc>
            </a:pPr>
            <a:r>
              <a:rPr kumimoji="1" lang="zh-CN" altLang="en-US" sz="3200" b="1">
                <a:ea typeface="楷体_GB2312" pitchFamily="49" charset="-122"/>
              </a:rPr>
              <a:t>       每一行的第一个非零元在三元组表中的位置</a:t>
            </a:r>
            <a:r>
              <a:rPr kumimoji="1" lang="zh-CN" altLang="en-US" sz="3200">
                <a:ea typeface="楷体_GB2312" pitchFamily="49" charset="-122"/>
              </a:rPr>
              <a:t>。</a:t>
            </a:r>
          </a:p>
        </p:txBody>
      </p:sp>
      <p:graphicFrame>
        <p:nvGraphicFramePr>
          <p:cNvPr id="89092" name="Object 4"/>
          <p:cNvGraphicFramePr>
            <a:graphicFrameLocks noChangeAspect="1"/>
          </p:cNvGraphicFramePr>
          <p:nvPr/>
        </p:nvGraphicFramePr>
        <p:xfrm>
          <a:off x="3459163" y="2420938"/>
          <a:ext cx="5505450" cy="1790700"/>
        </p:xfrm>
        <a:graphic>
          <a:graphicData uri="http://schemas.openxmlformats.org/presentationml/2006/ole">
            <mc:AlternateContent xmlns:mc="http://schemas.openxmlformats.org/markup-compatibility/2006">
              <mc:Choice xmlns:v="urn:schemas-microsoft-com:vml" Requires="v">
                <p:oleObj spid="_x0000_s85020" name="文档" r:id="rId3" imgW="5508459" imgH="1797361" progId="Word.Document.8">
                  <p:embed/>
                </p:oleObj>
              </mc:Choice>
              <mc:Fallback>
                <p:oleObj name="文档" r:id="rId3" imgW="5508459" imgH="179736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63" y="2420938"/>
                        <a:ext cx="550545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3" name="Text Box 5"/>
          <p:cNvSpPr txBox="1">
            <a:spLocks noChangeArrowheads="1"/>
          </p:cNvSpPr>
          <p:nvPr/>
        </p:nvSpPr>
        <p:spPr bwMode="auto">
          <a:xfrm>
            <a:off x="179388" y="4941888"/>
            <a:ext cx="8820150"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5000"/>
              </a:lnSpc>
            </a:pPr>
            <a:r>
              <a:rPr kumimoji="1" lang="zh-CN" altLang="en-US" sz="3200"/>
              <a:t>显然有，  </a:t>
            </a:r>
            <a:r>
              <a:rPr kumimoji="1" lang="en-US" altLang="zh-CN" sz="3200"/>
              <a:t>cpot[1] = 1;</a:t>
            </a:r>
          </a:p>
          <a:p>
            <a:pPr eaLnBrk="1" hangingPunct="1">
              <a:lnSpc>
                <a:spcPct val="115000"/>
              </a:lnSpc>
            </a:pPr>
            <a:r>
              <a:rPr kumimoji="1" lang="en-US" altLang="zh-CN" sz="3200"/>
              <a:t>                  </a:t>
            </a:r>
            <a:r>
              <a:rPr kumimoji="1" lang="en-US" altLang="zh-CN" sz="3200" b="1"/>
              <a:t>for</a:t>
            </a:r>
            <a:r>
              <a:rPr kumimoji="1" lang="en-US" altLang="zh-CN" sz="3200"/>
              <a:t> (col=2; col&lt;=M.nu; ++col)                                                 </a:t>
            </a:r>
          </a:p>
          <a:p>
            <a:pPr eaLnBrk="1" hangingPunct="1">
              <a:lnSpc>
                <a:spcPct val="115000"/>
              </a:lnSpc>
            </a:pPr>
            <a:r>
              <a:rPr kumimoji="1" lang="en-US" altLang="zh-CN" sz="3200"/>
              <a:t>                      cpot[col] = cpot[col</a:t>
            </a:r>
            <a:r>
              <a:rPr kumimoji="1" lang="zh-CN" altLang="en-US"/>
              <a:t>－</a:t>
            </a:r>
            <a:r>
              <a:rPr kumimoji="1" lang="en-US" altLang="zh-CN" sz="3200"/>
              <a:t>1] + num[col</a:t>
            </a:r>
            <a:r>
              <a:rPr kumimoji="1" lang="zh-CN" altLang="en-US"/>
              <a:t>－</a:t>
            </a:r>
            <a:r>
              <a:rPr kumimoji="1" lang="en-US" altLang="zh-CN" sz="3200"/>
              <a:t>1];</a:t>
            </a:r>
          </a:p>
        </p:txBody>
      </p:sp>
      <p:sp>
        <p:nvSpPr>
          <p:cNvPr id="89094" name="AutoShape 6"/>
          <p:cNvSpPr>
            <a:spLocks/>
          </p:cNvSpPr>
          <p:nvPr/>
        </p:nvSpPr>
        <p:spPr bwMode="auto">
          <a:xfrm rot="10800000">
            <a:off x="3636963" y="1628775"/>
            <a:ext cx="2233612" cy="609600"/>
          </a:xfrm>
          <a:prstGeom prst="borderCallout3">
            <a:avLst>
              <a:gd name="adj1" fmla="val 81245"/>
              <a:gd name="adj2" fmla="val 103407"/>
              <a:gd name="adj3" fmla="val 81245"/>
              <a:gd name="adj4" fmla="val 131556"/>
              <a:gd name="adj5" fmla="val -40106"/>
              <a:gd name="adj6" fmla="val 131556"/>
              <a:gd name="adj7" fmla="val -161722"/>
              <a:gd name="adj8" fmla="val 1085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n-US" altLang="zh-CN"/>
              <a:t>M</a:t>
            </a:r>
            <a:r>
              <a:rPr lang="zh-CN" altLang="en-US"/>
              <a:t>中第</a:t>
            </a:r>
            <a:r>
              <a:rPr lang="en-US" altLang="zh-CN"/>
              <a:t>col</a:t>
            </a:r>
            <a:r>
              <a:rPr lang="zh-CN" altLang="en-US"/>
              <a:t>列中非零元的个数</a:t>
            </a:r>
          </a:p>
        </p:txBody>
      </p:sp>
      <p:sp>
        <p:nvSpPr>
          <p:cNvPr id="89095" name="AutoShape 7"/>
          <p:cNvSpPr>
            <a:spLocks/>
          </p:cNvSpPr>
          <p:nvPr/>
        </p:nvSpPr>
        <p:spPr bwMode="auto">
          <a:xfrm rot="10800000">
            <a:off x="4283075" y="4365625"/>
            <a:ext cx="3025775" cy="647700"/>
          </a:xfrm>
          <a:prstGeom prst="borderCallout3">
            <a:avLst>
              <a:gd name="adj1" fmla="val 82352"/>
              <a:gd name="adj2" fmla="val 102514"/>
              <a:gd name="adj3" fmla="val 82352"/>
              <a:gd name="adj4" fmla="val 144278"/>
              <a:gd name="adj5" fmla="val 142644"/>
              <a:gd name="adj6" fmla="val 144278"/>
              <a:gd name="adj7" fmla="val 203431"/>
              <a:gd name="adj8" fmla="val 1272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n-US" altLang="zh-CN"/>
              <a:t>M</a:t>
            </a:r>
            <a:r>
              <a:rPr lang="zh-CN" altLang="en-US"/>
              <a:t>中第</a:t>
            </a:r>
            <a:r>
              <a:rPr lang="en-US" altLang="zh-CN"/>
              <a:t>col</a:t>
            </a:r>
            <a:r>
              <a:rPr lang="zh-CN" altLang="en-US"/>
              <a:t>列的第一个非零元在</a:t>
            </a:r>
            <a:r>
              <a:rPr lang="en-US" altLang="zh-CN"/>
              <a:t>T.data</a:t>
            </a:r>
            <a:r>
              <a:rPr lang="zh-CN" altLang="en-US"/>
              <a:t>中的恰当位置</a:t>
            </a:r>
          </a:p>
        </p:txBody>
      </p:sp>
      <p:grpSp>
        <p:nvGrpSpPr>
          <p:cNvPr id="89097" name="Group 9"/>
          <p:cNvGrpSpPr>
            <a:grpSpLocks/>
          </p:cNvGrpSpPr>
          <p:nvPr/>
        </p:nvGrpSpPr>
        <p:grpSpPr bwMode="auto">
          <a:xfrm>
            <a:off x="323850" y="1412875"/>
            <a:ext cx="2133600" cy="3006725"/>
            <a:chOff x="204" y="890"/>
            <a:chExt cx="1344" cy="1894"/>
          </a:xfrm>
        </p:grpSpPr>
        <p:graphicFrame>
          <p:nvGraphicFramePr>
            <p:cNvPr id="85000" name="Object 3"/>
            <p:cNvGraphicFramePr>
              <a:graphicFrameLocks noChangeAspect="1"/>
            </p:cNvGraphicFramePr>
            <p:nvPr/>
          </p:nvGraphicFramePr>
          <p:xfrm>
            <a:off x="204" y="1152"/>
            <a:ext cx="1344" cy="1632"/>
          </p:xfrm>
          <a:graphic>
            <a:graphicData uri="http://schemas.openxmlformats.org/presentationml/2006/ole">
              <mc:AlternateContent xmlns:mc="http://schemas.openxmlformats.org/markup-compatibility/2006">
                <mc:Choice xmlns:v="urn:schemas-microsoft-com:vml" Requires="v">
                  <p:oleObj spid="_x0000_s85021" name="文档" r:id="rId5" imgW="2161032" imgH="2862072" progId="Word.Document.8">
                    <p:embed/>
                  </p:oleObj>
                </mc:Choice>
                <mc:Fallback>
                  <p:oleObj name="文档" r:id="rId5" imgW="2161032" imgH="2862072"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 y="1152"/>
                          <a:ext cx="1344" cy="1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1" name="Text Box 8"/>
            <p:cNvSpPr txBox="1">
              <a:spLocks noChangeArrowheads="1"/>
            </p:cNvSpPr>
            <p:nvPr/>
          </p:nvSpPr>
          <p:spPr bwMode="auto">
            <a:xfrm>
              <a:off x="476" y="890"/>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400"/>
                <a:t>m.data</a:t>
              </a:r>
            </a:p>
          </p:txBody>
        </p:sp>
      </p:gr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nodeType="clickEffect">
                                  <p:stCondLst>
                                    <p:cond delay="0"/>
                                  </p:stCondLst>
                                  <p:childTnLst>
                                    <p:set>
                                      <p:cBhvr>
                                        <p:cTn id="10" dur="1" fill="hold">
                                          <p:stCondLst>
                                            <p:cond delay="0"/>
                                          </p:stCondLst>
                                        </p:cTn>
                                        <p:tgtEl>
                                          <p:spTgt spid="89092"/>
                                        </p:tgtEl>
                                        <p:attrNameLst>
                                          <p:attrName>style.visibility</p:attrName>
                                        </p:attrNameLst>
                                      </p:cBhvr>
                                      <p:to>
                                        <p:strVal val="visible"/>
                                      </p:to>
                                    </p:set>
                                    <p:animEffect transition="in" filter="slide(fromLeft)">
                                      <p:cBhvr>
                                        <p:cTn id="11" dur="500"/>
                                        <p:tgtEl>
                                          <p:spTgt spid="89092"/>
                                        </p:tgtEl>
                                      </p:cBhvr>
                                    </p:animEffect>
                                  </p:childTnLst>
                                </p:cTn>
                              </p:par>
                            </p:childTnLst>
                          </p:cTn>
                        </p:par>
                        <p:par>
                          <p:cTn id="12" fill="hold" nodeType="afterGroup">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89094"/>
                                        </p:tgtEl>
                                        <p:attrNameLst>
                                          <p:attrName>style.visibility</p:attrName>
                                        </p:attrNameLst>
                                      </p:cBhvr>
                                      <p:to>
                                        <p:strVal val="visible"/>
                                      </p:to>
                                    </p:set>
                                    <p:animEffect transition="in" filter="wipe(down)">
                                      <p:cBhvr>
                                        <p:cTn id="15" dur="500"/>
                                        <p:tgtEl>
                                          <p:spTgt spid="89094"/>
                                        </p:tgtEl>
                                      </p:cBhvr>
                                    </p:animEffect>
                                  </p:childTnLst>
                                </p:cTn>
                              </p:par>
                            </p:childTnLst>
                          </p:cTn>
                        </p:par>
                        <p:par>
                          <p:cTn id="16" fill="hold" nodeType="afterGroup">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89095"/>
                                        </p:tgtEl>
                                        <p:attrNameLst>
                                          <p:attrName>style.visibility</p:attrName>
                                        </p:attrNameLst>
                                      </p:cBhvr>
                                      <p:to>
                                        <p:strVal val="visible"/>
                                      </p:to>
                                    </p:set>
                                    <p:animEffect transition="in" filter="wipe(down)">
                                      <p:cBhvr>
                                        <p:cTn id="19" dur="500"/>
                                        <p:tgtEl>
                                          <p:spTgt spid="890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9093"/>
                                        </p:tgtEl>
                                        <p:attrNameLst>
                                          <p:attrName>style.visibility</p:attrName>
                                        </p:attrNameLst>
                                      </p:cBhvr>
                                      <p:to>
                                        <p:strVal val="visible"/>
                                      </p:to>
                                    </p:set>
                                    <p:animEffect transition="in" filter="wipe(left)">
                                      <p:cBhvr>
                                        <p:cTn id="24"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nimBg="1"/>
      <p:bldP spid="8909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42875" y="193675"/>
            <a:ext cx="8874125" cy="556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5000"/>
              </a:lnSpc>
            </a:pPr>
            <a:r>
              <a:rPr kumimoji="1" lang="en-US" altLang="zh-CN" sz="2400" b="1">
                <a:ea typeface="楷体_GB2312" pitchFamily="49" charset="-122"/>
              </a:rPr>
              <a:t>Status</a:t>
            </a:r>
            <a:r>
              <a:rPr kumimoji="1" lang="en-US" altLang="zh-CN" sz="2400">
                <a:ea typeface="楷体_GB2312" pitchFamily="49" charset="-122"/>
              </a:rPr>
              <a:t> FastTransposeSMatrix(TSMatrix M, TSMatrix </a:t>
            </a:r>
            <a:r>
              <a:rPr kumimoji="1" lang="en-US" altLang="zh-CN" sz="2400" b="1">
                <a:ea typeface="楷体_GB2312" pitchFamily="49" charset="-122"/>
              </a:rPr>
              <a:t>&amp;</a:t>
            </a:r>
            <a:r>
              <a:rPr kumimoji="1" lang="en-US" altLang="zh-CN" sz="2400">
                <a:ea typeface="楷体_GB2312" pitchFamily="49" charset="-122"/>
              </a:rPr>
              <a:t>T)</a:t>
            </a:r>
            <a:r>
              <a:rPr kumimoji="1" lang="en-US" altLang="zh-CN" sz="2400" b="1">
                <a:ea typeface="楷体_GB2312" pitchFamily="49" charset="-122"/>
              </a:rPr>
              <a:t>{</a:t>
            </a:r>
            <a:endParaRPr kumimoji="1" lang="en-US" altLang="zh-CN" sz="2400">
              <a:ea typeface="楷体_GB2312" pitchFamily="49" charset="-122"/>
            </a:endParaRPr>
          </a:p>
          <a:p>
            <a:pPr eaLnBrk="1" hangingPunct="1">
              <a:lnSpc>
                <a:spcPct val="115000"/>
              </a:lnSpc>
            </a:pPr>
            <a:r>
              <a:rPr kumimoji="1" lang="en-US" altLang="zh-CN" sz="2400">
                <a:ea typeface="楷体_GB2312" pitchFamily="49" charset="-122"/>
              </a:rPr>
              <a:t>  T.mu = M.nu;  T.nu = M.mu;  T.tu = M.tu;</a:t>
            </a:r>
          </a:p>
          <a:p>
            <a:pPr eaLnBrk="1" hangingPunct="1">
              <a:lnSpc>
                <a:spcPct val="115000"/>
              </a:lnSpc>
            </a:pPr>
            <a:r>
              <a:rPr kumimoji="1" lang="en-US" altLang="zh-CN" sz="2400">
                <a:ea typeface="楷体_GB2312" pitchFamily="49" charset="-122"/>
              </a:rPr>
              <a:t>  </a:t>
            </a:r>
            <a:r>
              <a:rPr kumimoji="1" lang="en-US" altLang="zh-CN" sz="2400" b="1">
                <a:solidFill>
                  <a:srgbClr val="990033"/>
                </a:solidFill>
                <a:ea typeface="楷体_GB2312" pitchFamily="49" charset="-122"/>
              </a:rPr>
              <a:t>if</a:t>
            </a:r>
            <a:r>
              <a:rPr kumimoji="1" lang="en-US" altLang="zh-CN" sz="2400">
                <a:solidFill>
                  <a:srgbClr val="990033"/>
                </a:solidFill>
                <a:ea typeface="楷体_GB2312" pitchFamily="49" charset="-122"/>
              </a:rPr>
              <a:t> (T.tu)</a:t>
            </a:r>
            <a:r>
              <a:rPr kumimoji="1" lang="en-US" altLang="zh-CN" sz="2400">
                <a:ea typeface="楷体_GB2312" pitchFamily="49" charset="-122"/>
              </a:rPr>
              <a:t> </a:t>
            </a:r>
            <a:r>
              <a:rPr kumimoji="1" lang="en-US" altLang="zh-CN" sz="2400" b="1">
                <a:ea typeface="楷体_GB2312" pitchFamily="49" charset="-122"/>
              </a:rPr>
              <a:t>{</a:t>
            </a:r>
            <a:endParaRPr kumimoji="1" lang="en-US" altLang="zh-CN" sz="2400">
              <a:ea typeface="楷体_GB2312" pitchFamily="49" charset="-122"/>
            </a:endParaRPr>
          </a:p>
          <a:p>
            <a:pPr eaLnBrk="1" hangingPunct="1">
              <a:lnSpc>
                <a:spcPct val="115000"/>
              </a:lnSpc>
            </a:pPr>
            <a:r>
              <a:rPr kumimoji="1" lang="en-US" altLang="zh-CN" sz="2400">
                <a:ea typeface="楷体_GB2312" pitchFamily="49" charset="-122"/>
              </a:rPr>
              <a:t>    </a:t>
            </a:r>
            <a:r>
              <a:rPr kumimoji="1" lang="en-US" altLang="zh-CN" sz="2400" b="1">
                <a:ea typeface="楷体_GB2312" pitchFamily="49" charset="-122"/>
              </a:rPr>
              <a:t>for</a:t>
            </a:r>
            <a:r>
              <a:rPr kumimoji="1" lang="en-US" altLang="zh-CN" sz="2400">
                <a:ea typeface="楷体_GB2312" pitchFamily="49" charset="-122"/>
              </a:rPr>
              <a:t> (col=1; col&lt;=M.nu; ++col)  num[col] = 0;</a:t>
            </a:r>
          </a:p>
          <a:p>
            <a:pPr eaLnBrk="1" hangingPunct="1">
              <a:lnSpc>
                <a:spcPct val="115000"/>
              </a:lnSpc>
            </a:pPr>
            <a:r>
              <a:rPr kumimoji="1" lang="en-US" altLang="zh-CN" sz="2400">
                <a:ea typeface="楷体_GB2312" pitchFamily="49" charset="-122"/>
              </a:rPr>
              <a:t>    </a:t>
            </a:r>
            <a:r>
              <a:rPr kumimoji="1" lang="en-US" altLang="zh-CN" sz="2400" b="1">
                <a:ea typeface="楷体_GB2312" pitchFamily="49" charset="-122"/>
              </a:rPr>
              <a:t>for</a:t>
            </a:r>
            <a:r>
              <a:rPr kumimoji="1" lang="en-US" altLang="zh-CN" sz="2400">
                <a:ea typeface="楷体_GB2312" pitchFamily="49" charset="-122"/>
              </a:rPr>
              <a:t> (t=1; t&lt;=M.tu; ++t) ++num[M.data[t].j]; //</a:t>
            </a:r>
            <a:r>
              <a:rPr kumimoji="1" lang="zh-CN" altLang="en-US" sz="2400">
                <a:ea typeface="楷体_GB2312" pitchFamily="49" charset="-122"/>
              </a:rPr>
              <a:t>求</a:t>
            </a:r>
            <a:r>
              <a:rPr kumimoji="1" lang="en-US" altLang="zh-CN" sz="2400">
                <a:ea typeface="楷体_GB2312" pitchFamily="49" charset="-122"/>
              </a:rPr>
              <a:t>M</a:t>
            </a:r>
            <a:r>
              <a:rPr kumimoji="1" lang="zh-CN" altLang="en-US" sz="2400">
                <a:ea typeface="楷体_GB2312" pitchFamily="49" charset="-122"/>
              </a:rPr>
              <a:t>中每一列中非零</a:t>
            </a:r>
          </a:p>
          <a:p>
            <a:pPr eaLnBrk="1" hangingPunct="1">
              <a:lnSpc>
                <a:spcPct val="115000"/>
              </a:lnSpc>
            </a:pPr>
            <a:r>
              <a:rPr kumimoji="1" lang="zh-CN" altLang="en-US" sz="2400">
                <a:ea typeface="楷体_GB2312" pitchFamily="49" charset="-122"/>
              </a:rPr>
              <a:t>                                                                           </a:t>
            </a:r>
            <a:r>
              <a:rPr kumimoji="1" lang="en-US" altLang="zh-CN" sz="2400">
                <a:ea typeface="楷体_GB2312" pitchFamily="49" charset="-122"/>
              </a:rPr>
              <a:t>//</a:t>
            </a:r>
            <a:r>
              <a:rPr kumimoji="1" lang="zh-CN" altLang="en-US" sz="2400">
                <a:ea typeface="楷体_GB2312" pitchFamily="49" charset="-122"/>
              </a:rPr>
              <a:t>元个数</a:t>
            </a:r>
          </a:p>
          <a:p>
            <a:pPr eaLnBrk="1" hangingPunct="1">
              <a:lnSpc>
                <a:spcPct val="115000"/>
              </a:lnSpc>
            </a:pPr>
            <a:r>
              <a:rPr kumimoji="1" lang="zh-CN" altLang="en-US" sz="2400">
                <a:solidFill>
                  <a:srgbClr val="6600CC"/>
                </a:solidFill>
                <a:ea typeface="楷体_GB2312" pitchFamily="49" charset="-122"/>
              </a:rPr>
              <a:t>      </a:t>
            </a:r>
            <a:r>
              <a:rPr kumimoji="1" lang="en-US" altLang="zh-CN" sz="2400">
                <a:solidFill>
                  <a:srgbClr val="6600CC"/>
                </a:solidFill>
                <a:ea typeface="楷体_GB2312" pitchFamily="49" charset="-122"/>
              </a:rPr>
              <a:t>cpot[1] = 1;   </a:t>
            </a:r>
            <a:endParaRPr kumimoji="1" lang="en-US" altLang="zh-CN" sz="2400">
              <a:ea typeface="楷体_GB2312" pitchFamily="49" charset="-122"/>
            </a:endParaRPr>
          </a:p>
          <a:p>
            <a:pPr eaLnBrk="1" hangingPunct="1">
              <a:lnSpc>
                <a:spcPct val="115000"/>
              </a:lnSpc>
            </a:pPr>
            <a:r>
              <a:rPr kumimoji="1" lang="en-US" altLang="zh-CN" sz="2400">
                <a:solidFill>
                  <a:srgbClr val="6600CC"/>
                </a:solidFill>
                <a:ea typeface="楷体_GB2312" pitchFamily="49" charset="-122"/>
              </a:rPr>
              <a:t>    </a:t>
            </a:r>
            <a:r>
              <a:rPr kumimoji="1" lang="en-US" altLang="zh-CN" sz="2400" b="1">
                <a:solidFill>
                  <a:srgbClr val="6600CC"/>
                </a:solidFill>
                <a:ea typeface="楷体_GB2312" pitchFamily="49" charset="-122"/>
              </a:rPr>
              <a:t>for</a:t>
            </a:r>
            <a:r>
              <a:rPr kumimoji="1" lang="en-US" altLang="zh-CN" sz="2400">
                <a:solidFill>
                  <a:srgbClr val="6600CC"/>
                </a:solidFill>
                <a:ea typeface="楷体_GB2312" pitchFamily="49" charset="-122"/>
              </a:rPr>
              <a:t> (col=2; col&lt;=M.nu; ++col)                     </a:t>
            </a:r>
            <a:r>
              <a:rPr kumimoji="1" lang="en-US" altLang="zh-CN" sz="2400">
                <a:ea typeface="楷体_GB2312" pitchFamily="49" charset="-122"/>
              </a:rPr>
              <a:t>//</a:t>
            </a:r>
            <a:r>
              <a:rPr kumimoji="1" lang="zh-CN" altLang="en-US" sz="2400">
                <a:ea typeface="楷体_GB2312" pitchFamily="49" charset="-122"/>
              </a:rPr>
              <a:t>求第</a:t>
            </a:r>
            <a:r>
              <a:rPr kumimoji="1" lang="en-US" altLang="zh-CN" sz="2400">
                <a:ea typeface="楷体_GB2312" pitchFamily="49" charset="-122"/>
              </a:rPr>
              <a:t>col</a:t>
            </a:r>
            <a:r>
              <a:rPr kumimoji="1" lang="zh-CN" altLang="en-US" sz="2400">
                <a:ea typeface="楷体_GB2312" pitchFamily="49" charset="-122"/>
              </a:rPr>
              <a:t>列中第一个非</a:t>
            </a:r>
          </a:p>
          <a:p>
            <a:pPr eaLnBrk="1" hangingPunct="1">
              <a:lnSpc>
                <a:spcPct val="115000"/>
              </a:lnSpc>
            </a:pPr>
            <a:r>
              <a:rPr kumimoji="1" lang="zh-CN" altLang="en-US" sz="2400">
                <a:ea typeface="楷体_GB2312" pitchFamily="49" charset="-122"/>
              </a:rPr>
              <a:t>        </a:t>
            </a:r>
            <a:r>
              <a:rPr kumimoji="1" lang="en-US" altLang="zh-CN" sz="2400">
                <a:solidFill>
                  <a:srgbClr val="6600CC"/>
                </a:solidFill>
                <a:ea typeface="楷体_GB2312" pitchFamily="49" charset="-122"/>
              </a:rPr>
              <a:t>cpot[col] = cpot[col-1] + num[col-1];</a:t>
            </a:r>
            <a:r>
              <a:rPr kumimoji="1" lang="en-US" altLang="zh-CN" sz="2400">
                <a:ea typeface="楷体_GB2312" pitchFamily="49" charset="-122"/>
              </a:rPr>
              <a:t>      //</a:t>
            </a:r>
            <a:r>
              <a:rPr kumimoji="1" lang="zh-CN" altLang="en-US" sz="2400">
                <a:ea typeface="楷体_GB2312" pitchFamily="49" charset="-122"/>
              </a:rPr>
              <a:t>零元在</a:t>
            </a:r>
            <a:r>
              <a:rPr kumimoji="1" lang="en-US" altLang="zh-CN" sz="2400">
                <a:ea typeface="楷体_GB2312" pitchFamily="49" charset="-122"/>
              </a:rPr>
              <a:t>T.data</a:t>
            </a:r>
            <a:r>
              <a:rPr kumimoji="1" lang="zh-CN" altLang="en-US" sz="2400">
                <a:ea typeface="楷体_GB2312" pitchFamily="49" charset="-122"/>
              </a:rPr>
              <a:t>中的序号</a:t>
            </a:r>
            <a:endParaRPr kumimoji="1" lang="zh-CN" altLang="en-US" sz="2400">
              <a:solidFill>
                <a:srgbClr val="6600CC"/>
              </a:solidFill>
              <a:ea typeface="楷体_GB2312" pitchFamily="49" charset="-122"/>
            </a:endParaRPr>
          </a:p>
          <a:p>
            <a:pPr eaLnBrk="1" hangingPunct="1">
              <a:lnSpc>
                <a:spcPct val="115000"/>
              </a:lnSpc>
            </a:pPr>
            <a:r>
              <a:rPr kumimoji="1" lang="en-US" altLang="zh-CN" sz="2400" b="1">
                <a:ea typeface="楷体_GB2312" pitchFamily="49" charset="-122"/>
              </a:rPr>
              <a:t>for</a:t>
            </a:r>
            <a:r>
              <a:rPr kumimoji="1" lang="en-US" altLang="zh-CN" sz="2400">
                <a:ea typeface="楷体_GB2312" pitchFamily="49" charset="-122"/>
              </a:rPr>
              <a:t> (p=1; p&lt;=M.tu; ++p) </a:t>
            </a:r>
            <a:r>
              <a:rPr kumimoji="1" lang="en-US" altLang="zh-CN" sz="2400" b="1">
                <a:ea typeface="楷体_GB2312" pitchFamily="49" charset="-122"/>
              </a:rPr>
              <a:t>{                                                  }</a:t>
            </a:r>
            <a:endParaRPr kumimoji="1" lang="en-US" altLang="zh-CN" sz="2400">
              <a:ea typeface="楷体_GB2312" pitchFamily="49" charset="-122"/>
            </a:endParaRPr>
          </a:p>
          <a:p>
            <a:pPr eaLnBrk="1" hangingPunct="1">
              <a:lnSpc>
                <a:spcPct val="115000"/>
              </a:lnSpc>
            </a:pPr>
            <a:r>
              <a:rPr kumimoji="1" lang="en-US" altLang="zh-CN" sz="2400">
                <a:ea typeface="楷体_GB2312" pitchFamily="49" charset="-122"/>
              </a:rPr>
              <a:t>  </a:t>
            </a:r>
            <a:r>
              <a:rPr kumimoji="1" lang="en-US" altLang="zh-CN" sz="2400" b="1">
                <a:ea typeface="楷体_GB2312" pitchFamily="49" charset="-122"/>
              </a:rPr>
              <a:t>} </a:t>
            </a:r>
            <a:r>
              <a:rPr kumimoji="1" lang="en-US" altLang="zh-CN" sz="2400">
                <a:ea typeface="楷体_GB2312" pitchFamily="49" charset="-122"/>
              </a:rPr>
              <a:t>// if</a:t>
            </a:r>
          </a:p>
          <a:p>
            <a:pPr eaLnBrk="1" hangingPunct="1">
              <a:lnSpc>
                <a:spcPct val="115000"/>
              </a:lnSpc>
            </a:pPr>
            <a:r>
              <a:rPr kumimoji="1" lang="en-US" altLang="zh-CN" sz="2400">
                <a:ea typeface="楷体_GB2312" pitchFamily="49" charset="-122"/>
              </a:rPr>
              <a:t>      </a:t>
            </a:r>
            <a:r>
              <a:rPr kumimoji="1" lang="en-US" altLang="zh-CN" sz="2400" b="1">
                <a:ea typeface="楷体_GB2312" pitchFamily="49" charset="-122"/>
              </a:rPr>
              <a:t>return </a:t>
            </a:r>
            <a:r>
              <a:rPr kumimoji="1" lang="en-US" altLang="zh-CN" sz="2400">
                <a:ea typeface="楷体_GB2312" pitchFamily="49" charset="-122"/>
              </a:rPr>
              <a:t>OK;</a:t>
            </a:r>
          </a:p>
          <a:p>
            <a:pPr eaLnBrk="1" hangingPunct="1">
              <a:lnSpc>
                <a:spcPct val="115000"/>
              </a:lnSpc>
            </a:pPr>
            <a:r>
              <a:rPr kumimoji="1" lang="en-US" altLang="zh-CN" sz="2400" b="1">
                <a:ea typeface="楷体_GB2312" pitchFamily="49" charset="-122"/>
              </a:rPr>
              <a:t>}</a:t>
            </a:r>
            <a:r>
              <a:rPr kumimoji="1" lang="en-US" altLang="zh-CN" sz="2400">
                <a:ea typeface="楷体_GB2312" pitchFamily="49" charset="-122"/>
              </a:rPr>
              <a:t> // FastTransposeSMatrix</a:t>
            </a:r>
          </a:p>
        </p:txBody>
      </p:sp>
      <p:sp>
        <p:nvSpPr>
          <p:cNvPr id="86019" name="Text Box 3">
            <a:hlinkClick r:id="" action="ppaction://hlinkshowjump?jump=nextslide"/>
          </p:cNvPr>
          <p:cNvSpPr txBox="1">
            <a:spLocks noChangeArrowheads="1"/>
          </p:cNvSpPr>
          <p:nvPr/>
        </p:nvSpPr>
        <p:spPr bwMode="auto">
          <a:xfrm>
            <a:off x="3708400" y="4433888"/>
            <a:ext cx="3095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a:ea typeface="楷体_GB2312" pitchFamily="49" charset="-122"/>
              </a:rPr>
              <a:t> </a:t>
            </a:r>
            <a:r>
              <a:rPr kumimoji="1" lang="zh-CN" altLang="en-US" sz="3200">
                <a:solidFill>
                  <a:srgbClr val="FF0066"/>
                </a:solidFill>
                <a:ea typeface="楷体_GB2312" pitchFamily="49" charset="-122"/>
              </a:rPr>
              <a:t>转置矩阵元素 </a:t>
            </a:r>
          </a:p>
        </p:txBody>
      </p:sp>
      <p:sp>
        <p:nvSpPr>
          <p:cNvPr id="86020" name="AutoShape 6">
            <a:hlinkClick r:id="rId2" action="ppaction://hlinksldjump" highlightClick="1"/>
          </p:cNvPr>
          <p:cNvSpPr>
            <a:spLocks noChangeArrowheads="1"/>
          </p:cNvSpPr>
          <p:nvPr/>
        </p:nvSpPr>
        <p:spPr bwMode="auto">
          <a:xfrm>
            <a:off x="6588125" y="4564063"/>
            <a:ext cx="304800" cy="304800"/>
          </a:xfrm>
          <a:prstGeom prst="actionButtonForwardNext">
            <a:avLst/>
          </a:prstGeom>
          <a:solidFill>
            <a:schemeClr val="hlink"/>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l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554163" y="838200"/>
            <a:ext cx="5989637"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en-US" altLang="zh-CN" sz="4400">
                <a:ea typeface="宋体" pitchFamily="2" charset="-122"/>
              </a:rPr>
              <a:t>col = M.data[p].j;</a:t>
            </a:r>
          </a:p>
          <a:p>
            <a:pPr eaLnBrk="1" hangingPunct="1">
              <a:lnSpc>
                <a:spcPct val="125000"/>
              </a:lnSpc>
            </a:pPr>
            <a:r>
              <a:rPr kumimoji="1" lang="en-US" altLang="zh-CN" sz="4400">
                <a:ea typeface="宋体" pitchFamily="2" charset="-122"/>
              </a:rPr>
              <a:t>q = cpot[col];</a:t>
            </a:r>
          </a:p>
          <a:p>
            <a:pPr eaLnBrk="1" hangingPunct="1">
              <a:lnSpc>
                <a:spcPct val="125000"/>
              </a:lnSpc>
            </a:pPr>
            <a:r>
              <a:rPr kumimoji="1" lang="en-US" altLang="zh-CN" sz="4400">
                <a:ea typeface="宋体" pitchFamily="2" charset="-122"/>
              </a:rPr>
              <a:t>T.data[q].i = M.data[p].j;</a:t>
            </a:r>
          </a:p>
          <a:p>
            <a:pPr eaLnBrk="1" hangingPunct="1">
              <a:lnSpc>
                <a:spcPct val="125000"/>
              </a:lnSpc>
            </a:pPr>
            <a:r>
              <a:rPr kumimoji="1" lang="en-US" altLang="zh-CN" sz="4400">
                <a:ea typeface="宋体" pitchFamily="2" charset="-122"/>
              </a:rPr>
              <a:t>T.data[q].j = M.data[p].i;</a:t>
            </a:r>
          </a:p>
          <a:p>
            <a:pPr eaLnBrk="1" hangingPunct="1">
              <a:lnSpc>
                <a:spcPct val="125000"/>
              </a:lnSpc>
            </a:pPr>
            <a:r>
              <a:rPr kumimoji="1" lang="en-US" altLang="zh-CN" sz="4400">
                <a:ea typeface="宋体" pitchFamily="2" charset="-122"/>
              </a:rPr>
              <a:t>T.data[q].e = M.data[p].e;</a:t>
            </a:r>
          </a:p>
          <a:p>
            <a:pPr eaLnBrk="1" hangingPunct="1">
              <a:lnSpc>
                <a:spcPct val="125000"/>
              </a:lnSpc>
            </a:pPr>
            <a:r>
              <a:rPr kumimoji="1" lang="en-US" altLang="zh-CN" sz="4400">
                <a:ea typeface="宋体" pitchFamily="2" charset="-122"/>
              </a:rPr>
              <a:t>++cpot[col]</a:t>
            </a:r>
          </a:p>
        </p:txBody>
      </p:sp>
      <p:sp>
        <p:nvSpPr>
          <p:cNvPr id="87043" name="AutoShape 3">
            <a:hlinkClick r:id="rId2" action="ppaction://hlinksldjump" highlightClick="1"/>
          </p:cNvPr>
          <p:cNvSpPr>
            <a:spLocks noChangeArrowheads="1"/>
          </p:cNvSpPr>
          <p:nvPr/>
        </p:nvSpPr>
        <p:spPr bwMode="auto">
          <a:xfrm>
            <a:off x="8243888" y="6021388"/>
            <a:ext cx="381000" cy="381000"/>
          </a:xfrm>
          <a:prstGeom prst="actionButtonReturn">
            <a:avLst/>
          </a:prstGeom>
          <a:solidFill>
            <a:schemeClr val="hlink"/>
          </a:solidFill>
          <a:ln w="9525">
            <a:solidFill>
              <a:srgbClr val="99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l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07950" y="260350"/>
            <a:ext cx="8763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0000"/>
              </a:lnSpc>
            </a:pPr>
            <a:r>
              <a:rPr kumimoji="1" lang="en-US" altLang="zh-CN" sz="3200">
                <a:ea typeface="楷体_GB2312" pitchFamily="49" charset="-122"/>
              </a:rPr>
              <a:t>    </a:t>
            </a:r>
            <a:r>
              <a:rPr kumimoji="1" lang="zh-CN" altLang="en-US" sz="3200">
                <a:ea typeface="楷体_GB2312" pitchFamily="49" charset="-122"/>
              </a:rPr>
              <a:t>分析算法</a:t>
            </a:r>
            <a:r>
              <a:rPr kumimoji="1" lang="en-US" altLang="zh-CN" sz="3200">
                <a:ea typeface="楷体_GB2312" pitchFamily="49" charset="-122"/>
              </a:rPr>
              <a:t>FastTransposeSMatrix</a:t>
            </a:r>
            <a:r>
              <a:rPr kumimoji="1" lang="zh-CN" altLang="en-US" sz="3200">
                <a:ea typeface="楷体_GB2312" pitchFamily="49" charset="-122"/>
              </a:rPr>
              <a:t>的时间复杂度：</a:t>
            </a:r>
          </a:p>
        </p:txBody>
      </p:sp>
      <p:sp>
        <p:nvSpPr>
          <p:cNvPr id="90116" name="Text Box 4"/>
          <p:cNvSpPr txBox="1">
            <a:spLocks noChangeArrowheads="1"/>
          </p:cNvSpPr>
          <p:nvPr/>
        </p:nvSpPr>
        <p:spPr bwMode="auto">
          <a:xfrm>
            <a:off x="815975" y="4108450"/>
            <a:ext cx="2767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solidFill>
                  <a:srgbClr val="FF0066"/>
                </a:solidFill>
              </a:rPr>
              <a:t>时间复杂度为</a:t>
            </a:r>
            <a:r>
              <a:rPr kumimoji="1" lang="en-US" altLang="zh-CN" sz="3200" b="1">
                <a:solidFill>
                  <a:srgbClr val="FF0066"/>
                </a:solidFill>
              </a:rPr>
              <a:t>:</a:t>
            </a:r>
            <a:endParaRPr kumimoji="1" lang="en-US" altLang="zh-CN" sz="3200">
              <a:solidFill>
                <a:srgbClr val="FF0066"/>
              </a:solidFill>
            </a:endParaRPr>
          </a:p>
        </p:txBody>
      </p:sp>
      <p:sp>
        <p:nvSpPr>
          <p:cNvPr id="88068" name="Comment 6"/>
          <p:cNvSpPr>
            <a:spLocks noChangeArrowheads="1"/>
          </p:cNvSpPr>
          <p:nvPr/>
        </p:nvSpPr>
        <p:spPr bwMode="auto">
          <a:xfrm>
            <a:off x="777875" y="1268413"/>
            <a:ext cx="7146925" cy="2438400"/>
          </a:xfrm>
          <a:prstGeom prst="rect">
            <a:avLst/>
          </a:prstGeom>
          <a:solidFill>
            <a:srgbClr val="CCFFCC"/>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nSpc>
                <a:spcPct val="120000"/>
              </a:lnSpc>
            </a:pPr>
            <a:r>
              <a:rPr kumimoji="1" lang="en-US" altLang="zh-CN" sz="3200" b="1"/>
              <a:t>for</a:t>
            </a:r>
            <a:r>
              <a:rPr kumimoji="1" lang="en-US" altLang="zh-CN" sz="3200"/>
              <a:t> (col=1; col&lt;=M.nu; ++col) … …</a:t>
            </a:r>
          </a:p>
          <a:p>
            <a:pPr>
              <a:lnSpc>
                <a:spcPct val="120000"/>
              </a:lnSpc>
            </a:pPr>
            <a:r>
              <a:rPr kumimoji="1" lang="en-US" altLang="zh-CN" sz="3200" b="1"/>
              <a:t>for</a:t>
            </a:r>
            <a:r>
              <a:rPr kumimoji="1" lang="en-US" altLang="zh-CN" sz="3200"/>
              <a:t> (t=1; t&lt;=M.tu; ++t) … …</a:t>
            </a:r>
          </a:p>
          <a:p>
            <a:pPr>
              <a:lnSpc>
                <a:spcPct val="120000"/>
              </a:lnSpc>
            </a:pPr>
            <a:r>
              <a:rPr kumimoji="1" lang="en-US" altLang="zh-CN" sz="3200" b="1">
                <a:solidFill>
                  <a:srgbClr val="660066"/>
                </a:solidFill>
              </a:rPr>
              <a:t>for</a:t>
            </a:r>
            <a:r>
              <a:rPr kumimoji="1" lang="en-US" altLang="zh-CN" sz="3200">
                <a:solidFill>
                  <a:srgbClr val="660066"/>
                </a:solidFill>
              </a:rPr>
              <a:t> (col=2; col&lt;=M.nu; ++col)</a:t>
            </a:r>
            <a:r>
              <a:rPr kumimoji="1" lang="en-US" altLang="zh-CN" sz="3200">
                <a:solidFill>
                  <a:srgbClr val="9933FF"/>
                </a:solidFill>
              </a:rPr>
              <a:t> </a:t>
            </a:r>
            <a:r>
              <a:rPr kumimoji="1" lang="en-US" altLang="zh-CN" sz="3200"/>
              <a:t>… …</a:t>
            </a:r>
            <a:endParaRPr kumimoji="1" lang="en-US" altLang="zh-CN" sz="3200">
              <a:solidFill>
                <a:srgbClr val="9933FF"/>
              </a:solidFill>
            </a:endParaRPr>
          </a:p>
          <a:p>
            <a:pPr>
              <a:lnSpc>
                <a:spcPct val="120000"/>
              </a:lnSpc>
            </a:pPr>
            <a:r>
              <a:rPr kumimoji="1" lang="en-US" altLang="zh-CN" sz="3200" b="1"/>
              <a:t>for</a:t>
            </a:r>
            <a:r>
              <a:rPr kumimoji="1" lang="en-US" altLang="zh-CN" sz="3200"/>
              <a:t> (p=1; p&lt;=M.tu; ++p) … …</a:t>
            </a:r>
            <a:endParaRPr kumimoji="1" lang="en-US" altLang="zh-CN" sz="3200">
              <a:solidFill>
                <a:srgbClr val="000000"/>
              </a:solidFill>
            </a:endParaRPr>
          </a:p>
        </p:txBody>
      </p:sp>
      <p:sp>
        <p:nvSpPr>
          <p:cNvPr id="90119" name="Text Box 7"/>
          <p:cNvSpPr txBox="1">
            <a:spLocks noChangeArrowheads="1"/>
          </p:cNvSpPr>
          <p:nvPr/>
        </p:nvSpPr>
        <p:spPr bwMode="auto">
          <a:xfrm>
            <a:off x="3635375" y="4144963"/>
            <a:ext cx="2784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b="1">
                <a:solidFill>
                  <a:srgbClr val="FF0066"/>
                </a:solidFill>
              </a:rPr>
              <a:t>O(M.nu+M.tu)</a:t>
            </a:r>
            <a:endParaRPr kumimoji="1" lang="en-US" altLang="zh-CN" sz="3200">
              <a:solidFill>
                <a:srgbClr val="FF0066"/>
              </a:solidFill>
            </a:endParaRPr>
          </a:p>
        </p:txBody>
      </p:sp>
      <p:sp>
        <p:nvSpPr>
          <p:cNvPr id="90120" name="Rectangle 8"/>
          <p:cNvSpPr>
            <a:spLocks noChangeArrowheads="1"/>
          </p:cNvSpPr>
          <p:nvPr/>
        </p:nvSpPr>
        <p:spPr bwMode="auto">
          <a:xfrm>
            <a:off x="250825" y="4868863"/>
            <a:ext cx="86772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ea typeface="楷体_GB2312" pitchFamily="49" charset="-122"/>
              </a:rPr>
              <a:t>当</a:t>
            </a:r>
            <a:r>
              <a:rPr lang="en-US" altLang="zh-CN" sz="3200">
                <a:ea typeface="楷体_GB2312" pitchFamily="49" charset="-122"/>
              </a:rPr>
              <a:t>M</a:t>
            </a:r>
            <a:r>
              <a:rPr lang="zh-CN" altLang="en-US" sz="3200">
                <a:ea typeface="楷体_GB2312" pitchFamily="49" charset="-122"/>
              </a:rPr>
              <a:t>的非零元个数 </a:t>
            </a:r>
            <a:r>
              <a:rPr lang="en-US" altLang="zh-CN" sz="3200">
                <a:ea typeface="楷体_GB2312" pitchFamily="49" charset="-122"/>
              </a:rPr>
              <a:t>tu </a:t>
            </a:r>
            <a:r>
              <a:rPr lang="zh-CN" altLang="en-US" sz="3200">
                <a:ea typeface="楷体_GB2312" pitchFamily="49" charset="-122"/>
              </a:rPr>
              <a:t>与 </a:t>
            </a:r>
            <a:r>
              <a:rPr lang="en-US" altLang="zh-CN" sz="3200">
                <a:ea typeface="楷体_GB2312" pitchFamily="49" charset="-122"/>
              </a:rPr>
              <a:t>mu × nu</a:t>
            </a:r>
            <a:r>
              <a:rPr lang="zh-CN" altLang="en-US" sz="3200">
                <a:ea typeface="楷体_GB2312" pitchFamily="49" charset="-122"/>
              </a:rPr>
              <a:t>同数量级时，该算法的时间复杂度为：</a:t>
            </a:r>
            <a:r>
              <a:rPr lang="en-US" altLang="zh-CN" sz="3200">
                <a:ea typeface="楷体_GB2312" pitchFamily="49" charset="-122"/>
              </a:rPr>
              <a:t>O(mu × nu)</a:t>
            </a:r>
            <a:r>
              <a:rPr lang="zh-CN" altLang="en-US" sz="3200">
                <a:ea typeface="楷体_GB2312" pitchFamily="49" charset="-122"/>
              </a:rPr>
              <a:t>，与经典算法的时间复杂度相同。</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0116"/>
                                        </p:tgtEl>
                                        <p:attrNameLst>
                                          <p:attrName>style.visibility</p:attrName>
                                        </p:attrNameLst>
                                      </p:cBhvr>
                                      <p:to>
                                        <p:strVal val="visible"/>
                                      </p:to>
                                    </p:set>
                                    <p:animEffect transition="in" filter="wipe(left)">
                                      <p:cBhvr>
                                        <p:cTn id="7" dur="75"/>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90119"/>
                                        </p:tgtEl>
                                        <p:attrNameLst>
                                          <p:attrName>style.visibility</p:attrName>
                                        </p:attrNameLst>
                                      </p:cBhvr>
                                      <p:to>
                                        <p:strVal val="visible"/>
                                      </p:to>
                                    </p:set>
                                    <p:animEffect transition="in" filter="wipe(left)">
                                      <p:cBhvr>
                                        <p:cTn id="12" dur="75"/>
                                        <p:tgtEl>
                                          <p:spTgt spid="901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utoUpdateAnimBg="0"/>
      <p:bldP spid="90119" grpId="0" autoUpdateAnimBg="0"/>
      <p:bldP spid="90120"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0825" y="931863"/>
            <a:ext cx="871378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40000"/>
              </a:lnSpc>
            </a:pPr>
            <a:r>
              <a:rPr kumimoji="1" lang="en-US" altLang="zh-CN" sz="3200">
                <a:ea typeface="楷体_GB2312" pitchFamily="49" charset="-122"/>
              </a:rPr>
              <a:t>   </a:t>
            </a:r>
            <a:r>
              <a:rPr kumimoji="1" lang="zh-CN" altLang="en-US" sz="3200">
                <a:ea typeface="楷体_GB2312" pitchFamily="49" charset="-122"/>
              </a:rPr>
              <a:t>三元组顺序表又称</a:t>
            </a:r>
            <a:r>
              <a:rPr kumimoji="1" lang="zh-CN" altLang="en-US" sz="3200" b="1">
                <a:solidFill>
                  <a:srgbClr val="990033"/>
                </a:solidFill>
                <a:ea typeface="楷体_GB2312" pitchFamily="49" charset="-122"/>
              </a:rPr>
              <a:t>有序的双下标法</a:t>
            </a:r>
            <a:r>
              <a:rPr kumimoji="1" lang="zh-CN" altLang="en-US" sz="3200">
                <a:ea typeface="楷体_GB2312" pitchFamily="49" charset="-122"/>
              </a:rPr>
              <a:t>，它的特点是，非零元在表中按行序有序存储，因此</a:t>
            </a:r>
            <a:r>
              <a:rPr kumimoji="1" lang="zh-CN" altLang="en-US" sz="3200" b="1">
                <a:solidFill>
                  <a:srgbClr val="990033"/>
                </a:solidFill>
                <a:ea typeface="楷体_GB2312" pitchFamily="49" charset="-122"/>
              </a:rPr>
              <a:t>便于进行依行顺序处理的矩阵运算</a:t>
            </a:r>
            <a:r>
              <a:rPr kumimoji="1" lang="zh-CN" altLang="en-US" sz="3200">
                <a:ea typeface="楷体_GB2312" pitchFamily="49" charset="-122"/>
              </a:rPr>
              <a:t>。然而，若需</a:t>
            </a:r>
            <a:r>
              <a:rPr kumimoji="1" lang="zh-CN" altLang="zh-CN" sz="3200">
                <a:ea typeface="楷体_GB2312" pitchFamily="49" charset="-122"/>
              </a:rPr>
              <a:t>随机</a:t>
            </a:r>
            <a:r>
              <a:rPr kumimoji="1" lang="zh-CN" altLang="en-US" sz="3200">
                <a:ea typeface="楷体_GB2312" pitchFamily="49" charset="-122"/>
              </a:rPr>
              <a:t>存取某一行中的非零元，则需从头开始进行查找。</a:t>
            </a:r>
          </a:p>
        </p:txBody>
      </p:sp>
      <p:sp>
        <p:nvSpPr>
          <p:cNvPr id="89091" name="Text Box 3"/>
          <p:cNvSpPr txBox="1">
            <a:spLocks noChangeArrowheads="1"/>
          </p:cNvSpPr>
          <p:nvPr/>
        </p:nvSpPr>
        <p:spPr bwMode="auto">
          <a:xfrm>
            <a:off x="323850" y="328613"/>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solidFill>
                  <a:srgbClr val="0000FF"/>
                </a:solidFill>
                <a:ea typeface="楷体_GB2312" pitchFamily="49" charset="-122"/>
              </a:rPr>
              <a:t>二、行逻辑联接的顺序表</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dissolve">
                                      <p:cBhvr>
                                        <p:cTn id="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6" name="Text Box 4"/>
          <p:cNvSpPr txBox="1">
            <a:spLocks noChangeArrowheads="1"/>
          </p:cNvSpPr>
          <p:nvPr/>
        </p:nvSpPr>
        <p:spPr bwMode="auto">
          <a:xfrm>
            <a:off x="395288" y="476250"/>
            <a:ext cx="8382000"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40000"/>
              </a:lnSpc>
            </a:pPr>
            <a:r>
              <a:rPr kumimoji="1" lang="en-US" altLang="zh-CN" sz="3200">
                <a:ea typeface="楷体_GB2312" pitchFamily="49" charset="-122"/>
              </a:rPr>
              <a:t> </a:t>
            </a:r>
            <a:r>
              <a:rPr kumimoji="1" lang="zh-CN" altLang="en-US" sz="3200">
                <a:ea typeface="楷体_GB2312" pitchFamily="49" charset="-122"/>
              </a:rPr>
              <a:t>如果知道每一行的第一个非零元在三元组表中的位置，就可以随机存取任意一行的非零元。因此，可将在快速转置矩阵算法中创建的，指示“行”信息的</a:t>
            </a:r>
            <a:r>
              <a:rPr kumimoji="1" lang="en-US" altLang="zh-CN" sz="3200">
                <a:ea typeface="楷体_GB2312" pitchFamily="49" charset="-122"/>
              </a:rPr>
              <a:t>cpot[ ]</a:t>
            </a:r>
            <a:r>
              <a:rPr kumimoji="1" lang="zh-CN" altLang="en-US" sz="3200">
                <a:ea typeface="楷体_GB2312" pitchFamily="49" charset="-122"/>
              </a:rPr>
              <a:t>固定在稀疏矩阵的存储结构中。这种“带行链接信息”的三元组表称为行逻辑链接的顺序表。</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4436"/>
                                        </p:tgtEl>
                                        <p:attrNameLst>
                                          <p:attrName>style.visibility</p:attrName>
                                        </p:attrNameLst>
                                      </p:cBhvr>
                                      <p:to>
                                        <p:strVal val="visible"/>
                                      </p:to>
                                    </p:set>
                                    <p:animEffect transition="in" filter="dissolve">
                                      <p:cBhvr>
                                        <p:cTn id="7" dur="500"/>
                                        <p:tgtEl>
                                          <p:spTgt spid="27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Text Box 5"/>
          <p:cNvSpPr txBox="1">
            <a:spLocks noChangeArrowheads="1"/>
          </p:cNvSpPr>
          <p:nvPr/>
        </p:nvSpPr>
        <p:spPr bwMode="auto">
          <a:xfrm>
            <a:off x="179388" y="0"/>
            <a:ext cx="8785225" cy="346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2800" b="1"/>
              <a:t> #define</a:t>
            </a:r>
            <a:r>
              <a:rPr kumimoji="1" lang="en-US" altLang="zh-CN" sz="2800"/>
              <a:t>  MAXMN  500  </a:t>
            </a:r>
          </a:p>
          <a:p>
            <a:pPr eaLnBrk="1" hangingPunct="1">
              <a:lnSpc>
                <a:spcPct val="115000"/>
              </a:lnSpc>
            </a:pPr>
            <a:r>
              <a:rPr kumimoji="1" lang="en-US" altLang="zh-CN" sz="2800" b="1"/>
              <a:t>typedef struct {</a:t>
            </a:r>
          </a:p>
          <a:p>
            <a:pPr eaLnBrk="1" hangingPunct="1">
              <a:lnSpc>
                <a:spcPct val="115000"/>
              </a:lnSpc>
            </a:pPr>
            <a:r>
              <a:rPr kumimoji="1" lang="en-US" altLang="zh-CN" sz="2800"/>
              <a:t>   Triple  data[MAXSIZE + 1]; </a:t>
            </a:r>
          </a:p>
          <a:p>
            <a:pPr eaLnBrk="1" hangingPunct="1">
              <a:lnSpc>
                <a:spcPct val="115000"/>
              </a:lnSpc>
            </a:pPr>
            <a:r>
              <a:rPr kumimoji="1" lang="en-US" altLang="zh-CN" sz="2800"/>
              <a:t>    </a:t>
            </a:r>
            <a:r>
              <a:rPr kumimoji="1" lang="en-US" altLang="zh-CN" sz="2800" b="1">
                <a:solidFill>
                  <a:srgbClr val="FF0066"/>
                </a:solidFill>
              </a:rPr>
              <a:t>int     rpos[MAXRC+ 1];</a:t>
            </a:r>
            <a:r>
              <a:rPr kumimoji="1" lang="en-US" altLang="zh-CN" sz="2800"/>
              <a:t> //</a:t>
            </a:r>
            <a:r>
              <a:rPr kumimoji="1" lang="zh-CN" altLang="en-US" sz="2800"/>
              <a:t>各行第一个非零元的位置表</a:t>
            </a:r>
          </a:p>
          <a:p>
            <a:pPr eaLnBrk="1" hangingPunct="1">
              <a:lnSpc>
                <a:spcPct val="115000"/>
              </a:lnSpc>
            </a:pPr>
            <a:r>
              <a:rPr kumimoji="1" lang="zh-CN" altLang="en-US" sz="2800"/>
              <a:t>    </a:t>
            </a:r>
            <a:r>
              <a:rPr kumimoji="1" lang="en-US" altLang="zh-CN" sz="2800" b="1"/>
              <a:t>int</a:t>
            </a:r>
            <a:r>
              <a:rPr kumimoji="1" lang="en-US" altLang="zh-CN" sz="2800"/>
              <a:t>     mu, nu, tu;              </a:t>
            </a:r>
          </a:p>
          <a:p>
            <a:pPr eaLnBrk="1" hangingPunct="1">
              <a:lnSpc>
                <a:spcPct val="115000"/>
              </a:lnSpc>
            </a:pPr>
            <a:r>
              <a:rPr kumimoji="1" lang="en-US" altLang="zh-CN" sz="2800" b="1"/>
              <a:t>    }</a:t>
            </a:r>
            <a:r>
              <a:rPr kumimoji="1" lang="en-US" altLang="zh-CN" sz="2800"/>
              <a:t> RLSMatrix;   // </a:t>
            </a:r>
            <a:r>
              <a:rPr kumimoji="1" lang="zh-CN" altLang="en-US" sz="2800"/>
              <a:t>行逻辑链接顺序表类型</a:t>
            </a:r>
          </a:p>
        </p:txBody>
      </p:sp>
      <p:sp>
        <p:nvSpPr>
          <p:cNvPr id="91139" name="Rectangle 6"/>
          <p:cNvSpPr>
            <a:spLocks noChangeArrowheads="1"/>
          </p:cNvSpPr>
          <p:nvPr/>
        </p:nvSpPr>
        <p:spPr bwMode="auto">
          <a:xfrm>
            <a:off x="466725" y="3716338"/>
            <a:ext cx="8208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楷体_GB2312" pitchFamily="49" charset="-122"/>
              </a:rPr>
              <a:t>下面讨论两个稀疏矩阵相乘的例子，分析这种表示方法的优越性。</a:t>
            </a:r>
          </a:p>
        </p:txBody>
      </p:sp>
      <p:sp>
        <p:nvSpPr>
          <p:cNvPr id="91140" name="Rectangle 8"/>
          <p:cNvSpPr>
            <a:spLocks noChangeArrowheads="1"/>
          </p:cNvSpPr>
          <p:nvPr/>
        </p:nvSpPr>
        <p:spPr bwMode="auto">
          <a:xfrm>
            <a:off x="539750" y="4864100"/>
            <a:ext cx="8064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楷体_GB2312" pitchFamily="49" charset="-122"/>
              </a:rPr>
              <a:t>若设     </a:t>
            </a:r>
            <a:r>
              <a:rPr kumimoji="1" lang="en-US" altLang="zh-CN" sz="2800">
                <a:ea typeface="楷体_GB2312" pitchFamily="49" charset="-122"/>
              </a:rPr>
              <a:t>Q=M×N</a:t>
            </a:r>
          </a:p>
          <a:p>
            <a:r>
              <a:rPr kumimoji="1" lang="en-US" altLang="zh-CN" sz="2800">
                <a:ea typeface="楷体_GB2312" pitchFamily="49" charset="-122"/>
              </a:rPr>
              <a:t>   </a:t>
            </a:r>
            <a:r>
              <a:rPr kumimoji="1" lang="zh-CN" altLang="en-US" sz="2800">
                <a:ea typeface="楷体_GB2312" pitchFamily="49" charset="-122"/>
              </a:rPr>
              <a:t>其中，</a:t>
            </a:r>
            <a:r>
              <a:rPr kumimoji="1" lang="en-US" altLang="zh-CN" sz="2800">
                <a:ea typeface="楷体_GB2312" pitchFamily="49" charset="-122"/>
              </a:rPr>
              <a:t>M</a:t>
            </a:r>
            <a:r>
              <a:rPr kumimoji="1" lang="zh-CN" altLang="en-US" sz="2800">
                <a:ea typeface="楷体_GB2312" pitchFamily="49" charset="-122"/>
              </a:rPr>
              <a:t>是</a:t>
            </a:r>
            <a:r>
              <a:rPr kumimoji="1" lang="en-US" altLang="zh-CN" sz="2800">
                <a:ea typeface="楷体_GB2312" pitchFamily="49" charset="-122"/>
              </a:rPr>
              <a:t>m1×n1</a:t>
            </a:r>
            <a:r>
              <a:rPr kumimoji="1" lang="zh-CN" altLang="en-US" sz="2800">
                <a:ea typeface="楷体_GB2312" pitchFamily="49" charset="-122"/>
              </a:rPr>
              <a:t>矩阵，</a:t>
            </a:r>
            <a:r>
              <a:rPr kumimoji="1" lang="en-US" altLang="zh-CN" sz="2800">
                <a:ea typeface="楷体_GB2312" pitchFamily="49" charset="-122"/>
              </a:rPr>
              <a:t>N</a:t>
            </a:r>
            <a:r>
              <a:rPr kumimoji="1" lang="zh-CN" altLang="en-US" sz="2800">
                <a:ea typeface="楷体_GB2312" pitchFamily="49" charset="-122"/>
              </a:rPr>
              <a:t>是</a:t>
            </a:r>
            <a:r>
              <a:rPr kumimoji="1" lang="en-US" altLang="zh-CN" sz="2800">
                <a:ea typeface="楷体_GB2312" pitchFamily="49" charset="-122"/>
              </a:rPr>
              <a:t>m2×n2</a:t>
            </a:r>
            <a:r>
              <a:rPr kumimoji="1" lang="zh-CN" altLang="en-US" sz="2800">
                <a:ea typeface="楷体_GB2312" pitchFamily="49" charset="-122"/>
              </a:rPr>
              <a:t>矩阵。</a:t>
            </a:r>
          </a:p>
          <a:p>
            <a:r>
              <a:rPr kumimoji="1" lang="zh-CN" altLang="en-US" sz="2800">
                <a:ea typeface="楷体_GB2312" pitchFamily="49" charset="-122"/>
              </a:rPr>
              <a:t>当</a:t>
            </a:r>
            <a:r>
              <a:rPr kumimoji="1" lang="en-US" altLang="zh-CN" sz="2800">
                <a:ea typeface="楷体_GB2312" pitchFamily="49" charset="-122"/>
              </a:rPr>
              <a:t>n1=m2</a:t>
            </a:r>
            <a:r>
              <a:rPr kumimoji="1" lang="zh-CN" altLang="en-US" sz="2800">
                <a:ea typeface="楷体_GB2312" pitchFamily="49" charset="-122"/>
              </a:rPr>
              <a:t>时有：</a:t>
            </a:r>
          </a:p>
        </p:txBody>
      </p:sp>
    </p:spTree>
  </p:cSld>
  <p:clrMapOvr>
    <a:masterClrMapping/>
  </p:clrMapOvr>
  <p:transition>
    <p:strips dir="l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50825" y="134938"/>
            <a:ext cx="5907088" cy="401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15000"/>
              </a:lnSpc>
            </a:pPr>
            <a:r>
              <a:rPr kumimoji="1" lang="zh-CN" altLang="en-US" sz="3200" b="1">
                <a:ea typeface="楷体_GB2312" pitchFamily="49" charset="-122"/>
              </a:rPr>
              <a:t>矩阵乘法的精典算法</a:t>
            </a:r>
            <a:r>
              <a:rPr kumimoji="1" lang="en-US" altLang="zh-CN" sz="3200" b="1">
                <a:ea typeface="楷体_GB2312" pitchFamily="49" charset="-122"/>
              </a:rPr>
              <a:t>:</a:t>
            </a:r>
          </a:p>
          <a:p>
            <a:pPr eaLnBrk="1" hangingPunct="1">
              <a:lnSpc>
                <a:spcPct val="115000"/>
              </a:lnSpc>
            </a:pPr>
            <a:r>
              <a:rPr kumimoji="1" lang="en-US" altLang="zh-CN" sz="3200" b="1">
                <a:ea typeface="楷体_GB2312" pitchFamily="49" charset="-122"/>
              </a:rPr>
              <a:t>   for</a:t>
            </a:r>
            <a:r>
              <a:rPr kumimoji="1" lang="en-US" altLang="zh-CN" sz="3200">
                <a:ea typeface="楷体_GB2312" pitchFamily="49" charset="-122"/>
              </a:rPr>
              <a:t> (i=1; i&lt;=m1; ++i)</a:t>
            </a:r>
          </a:p>
          <a:p>
            <a:pPr eaLnBrk="1" hangingPunct="1">
              <a:lnSpc>
                <a:spcPct val="115000"/>
              </a:lnSpc>
            </a:pPr>
            <a:r>
              <a:rPr kumimoji="1" lang="en-US" altLang="zh-CN" sz="3200">
                <a:ea typeface="楷体_GB2312" pitchFamily="49" charset="-122"/>
              </a:rPr>
              <a:t>     </a:t>
            </a:r>
            <a:r>
              <a:rPr kumimoji="1" lang="en-US" altLang="zh-CN" sz="3200" b="1">
                <a:ea typeface="楷体_GB2312" pitchFamily="49" charset="-122"/>
              </a:rPr>
              <a:t>for</a:t>
            </a:r>
            <a:r>
              <a:rPr kumimoji="1" lang="en-US" altLang="zh-CN" sz="3200">
                <a:ea typeface="楷体_GB2312" pitchFamily="49" charset="-122"/>
              </a:rPr>
              <a:t> (j=1; j&lt;=n2; ++j) </a:t>
            </a:r>
            <a:r>
              <a:rPr kumimoji="1" lang="en-US" altLang="zh-CN" sz="3200" b="1">
                <a:ea typeface="楷体_GB2312" pitchFamily="49" charset="-122"/>
              </a:rPr>
              <a:t>{</a:t>
            </a:r>
            <a:endParaRPr kumimoji="1" lang="en-US" altLang="zh-CN" sz="3200">
              <a:ea typeface="楷体_GB2312" pitchFamily="49" charset="-122"/>
            </a:endParaRPr>
          </a:p>
          <a:p>
            <a:pPr eaLnBrk="1" hangingPunct="1">
              <a:lnSpc>
                <a:spcPct val="115000"/>
              </a:lnSpc>
            </a:pPr>
            <a:r>
              <a:rPr kumimoji="1" lang="en-US" altLang="zh-CN" sz="3200">
                <a:ea typeface="楷体_GB2312" pitchFamily="49" charset="-122"/>
              </a:rPr>
              <a:t>       Q[i][j] = 0;</a:t>
            </a:r>
          </a:p>
          <a:p>
            <a:pPr eaLnBrk="1" hangingPunct="1">
              <a:lnSpc>
                <a:spcPct val="115000"/>
              </a:lnSpc>
            </a:pPr>
            <a:r>
              <a:rPr kumimoji="1" lang="en-US" altLang="zh-CN" sz="3200">
                <a:ea typeface="楷体_GB2312" pitchFamily="49" charset="-122"/>
              </a:rPr>
              <a:t>       </a:t>
            </a:r>
            <a:r>
              <a:rPr kumimoji="1" lang="en-US" altLang="zh-CN" sz="3200" b="1">
                <a:ea typeface="楷体_GB2312" pitchFamily="49" charset="-122"/>
              </a:rPr>
              <a:t>for</a:t>
            </a:r>
            <a:r>
              <a:rPr kumimoji="1" lang="en-US" altLang="zh-CN" sz="3200">
                <a:ea typeface="楷体_GB2312" pitchFamily="49" charset="-122"/>
              </a:rPr>
              <a:t> (k=1; k&lt;=n1; ++k) </a:t>
            </a:r>
          </a:p>
          <a:p>
            <a:pPr eaLnBrk="1" hangingPunct="1">
              <a:lnSpc>
                <a:spcPct val="115000"/>
              </a:lnSpc>
            </a:pPr>
            <a:r>
              <a:rPr kumimoji="1" lang="en-US" altLang="zh-CN" sz="3200">
                <a:ea typeface="楷体_GB2312" pitchFamily="49" charset="-122"/>
              </a:rPr>
              <a:t>           Q[i][j] += M[i][k] * N[k][j];</a:t>
            </a:r>
          </a:p>
          <a:p>
            <a:pPr eaLnBrk="1" hangingPunct="1">
              <a:lnSpc>
                <a:spcPct val="115000"/>
              </a:lnSpc>
            </a:pPr>
            <a:r>
              <a:rPr kumimoji="1" lang="en-US" altLang="zh-CN" sz="3200">
                <a:ea typeface="楷体_GB2312" pitchFamily="49" charset="-122"/>
              </a:rPr>
              <a:t>     </a:t>
            </a:r>
            <a:r>
              <a:rPr kumimoji="1" lang="en-US" altLang="zh-CN" sz="3200" b="1">
                <a:ea typeface="楷体_GB2312" pitchFamily="49" charset="-122"/>
              </a:rPr>
              <a:t>}</a:t>
            </a:r>
          </a:p>
        </p:txBody>
      </p:sp>
      <p:sp>
        <p:nvSpPr>
          <p:cNvPr id="24579" name="Text Box 3"/>
          <p:cNvSpPr txBox="1">
            <a:spLocks noChangeArrowheads="1"/>
          </p:cNvSpPr>
          <p:nvPr/>
        </p:nvSpPr>
        <p:spPr bwMode="auto">
          <a:xfrm>
            <a:off x="4859338" y="644525"/>
            <a:ext cx="2984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200" b="1">
                <a:solidFill>
                  <a:srgbClr val="990033"/>
                </a:solidFill>
              </a:rPr>
              <a:t>O(m1×n1×n2)</a:t>
            </a:r>
            <a:endParaRPr kumimoji="1" lang="en-US" altLang="zh-CN" sz="3200" b="1"/>
          </a:p>
        </p:txBody>
      </p:sp>
      <p:sp>
        <p:nvSpPr>
          <p:cNvPr id="92164" name="Rectangle 5"/>
          <p:cNvSpPr>
            <a:spLocks noChangeArrowheads="1"/>
          </p:cNvSpPr>
          <p:nvPr/>
        </p:nvSpPr>
        <p:spPr bwMode="auto">
          <a:xfrm>
            <a:off x="466725" y="4810125"/>
            <a:ext cx="8137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ea typeface="楷体_GB2312" pitchFamily="49" charset="-122"/>
              </a:rPr>
              <a:t>当</a:t>
            </a:r>
            <a:r>
              <a:rPr lang="en-US" altLang="zh-CN" sz="3200">
                <a:ea typeface="楷体_GB2312" pitchFamily="49" charset="-122"/>
              </a:rPr>
              <a:t>M</a:t>
            </a:r>
            <a:r>
              <a:rPr lang="zh-CN" altLang="en-US" sz="3200">
                <a:ea typeface="楷体_GB2312" pitchFamily="49" charset="-122"/>
              </a:rPr>
              <a:t>和</a:t>
            </a:r>
            <a:r>
              <a:rPr lang="en-US" altLang="zh-CN" sz="3200">
                <a:ea typeface="楷体_GB2312" pitchFamily="49" charset="-122"/>
              </a:rPr>
              <a:t>N</a:t>
            </a:r>
            <a:r>
              <a:rPr lang="zh-CN" altLang="en-US" sz="3200">
                <a:ea typeface="楷体_GB2312" pitchFamily="49" charset="-122"/>
              </a:rPr>
              <a:t>是稀疏矩阵并用三元组表存储结构时，就不能套用上述算法。</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730" name="Rectangle 2"/>
          <p:cNvSpPr>
            <a:spLocks noGrp="1" noChangeArrowheads="1"/>
          </p:cNvSpPr>
          <p:nvPr>
            <p:ph type="body" idx="1"/>
          </p:nvPr>
        </p:nvSpPr>
        <p:spPr>
          <a:xfrm>
            <a:off x="457200" y="188913"/>
            <a:ext cx="8382000" cy="331152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lnSpc>
                <a:spcPct val="110000"/>
              </a:lnSpc>
              <a:spcBef>
                <a:spcPct val="0"/>
              </a:spcBef>
              <a:buClrTx/>
              <a:buFontTx/>
              <a:buNone/>
              <a:defRPr/>
            </a:pPr>
            <a:r>
              <a:rPr kumimoji="1" lang="zh-CN" altLang="en-US" b="0" smtClean="0">
                <a:solidFill>
                  <a:schemeClr val="bg2"/>
                </a:solidFill>
                <a:latin typeface="Times New Roman" pitchFamily="18" charset="0"/>
                <a:ea typeface="楷体_GB2312" pitchFamily="49" charset="-122"/>
              </a:rPr>
              <a:t>在经典算法中，乘积矩阵中的每个元素是由 </a:t>
            </a:r>
            <a:r>
              <a:rPr kumimoji="1" lang="en-US" altLang="zh-CN" b="0" smtClean="0">
                <a:solidFill>
                  <a:schemeClr val="bg2"/>
                </a:solidFill>
                <a:latin typeface="Times New Roman" pitchFamily="18" charset="0"/>
                <a:ea typeface="楷体_GB2312" pitchFamily="49" charset="-122"/>
              </a:rPr>
              <a:t>M </a:t>
            </a:r>
            <a:r>
              <a:rPr kumimoji="1" lang="zh-CN" altLang="en-US" b="0" smtClean="0">
                <a:solidFill>
                  <a:schemeClr val="bg2"/>
                </a:solidFill>
                <a:latin typeface="Times New Roman" pitchFamily="18" charset="0"/>
                <a:ea typeface="楷体_GB2312" pitchFamily="49" charset="-122"/>
              </a:rPr>
              <a:t>矩阵中的一行和 </a:t>
            </a:r>
            <a:r>
              <a:rPr kumimoji="1" lang="en-US" altLang="zh-CN" b="0" smtClean="0">
                <a:solidFill>
                  <a:schemeClr val="bg2"/>
                </a:solidFill>
                <a:latin typeface="Times New Roman" pitchFamily="18" charset="0"/>
                <a:ea typeface="楷体_GB2312" pitchFamily="49" charset="-122"/>
              </a:rPr>
              <a:t>N </a:t>
            </a:r>
            <a:r>
              <a:rPr kumimoji="1" lang="zh-CN" altLang="en-US" b="0" smtClean="0">
                <a:solidFill>
                  <a:schemeClr val="bg2"/>
                </a:solidFill>
                <a:latin typeface="Times New Roman" pitchFamily="18" charset="0"/>
                <a:ea typeface="楷体_GB2312" pitchFamily="49" charset="-122"/>
              </a:rPr>
              <a:t>矩阵中一列的对应元的乘积和。不论</a:t>
            </a:r>
            <a:r>
              <a:rPr kumimoji="1" lang="en-US" altLang="zh-CN" b="0" smtClean="0">
                <a:solidFill>
                  <a:schemeClr val="bg2"/>
                </a:solidFill>
                <a:latin typeface="Times New Roman" pitchFamily="18" charset="0"/>
                <a:ea typeface="楷体_GB2312" pitchFamily="49" charset="-122"/>
              </a:rPr>
              <a:t>M[i][k] </a:t>
            </a:r>
            <a:r>
              <a:rPr kumimoji="1" lang="zh-CN" altLang="en-US" b="0" smtClean="0">
                <a:solidFill>
                  <a:schemeClr val="bg2"/>
                </a:solidFill>
                <a:latin typeface="Times New Roman" pitchFamily="18" charset="0"/>
                <a:ea typeface="楷体_GB2312" pitchFamily="49" charset="-122"/>
              </a:rPr>
              <a:t>和 </a:t>
            </a:r>
            <a:r>
              <a:rPr kumimoji="1" lang="en-US" altLang="zh-CN" b="0" smtClean="0">
                <a:solidFill>
                  <a:schemeClr val="bg2"/>
                </a:solidFill>
                <a:latin typeface="Times New Roman" pitchFamily="18" charset="0"/>
                <a:ea typeface="楷体_GB2312" pitchFamily="49" charset="-122"/>
              </a:rPr>
              <a:t>N[k][j]</a:t>
            </a:r>
            <a:r>
              <a:rPr kumimoji="1" lang="zh-CN" altLang="en-US" b="0" smtClean="0">
                <a:solidFill>
                  <a:schemeClr val="bg2"/>
                </a:solidFill>
                <a:latin typeface="Times New Roman" pitchFamily="18" charset="0"/>
                <a:ea typeface="楷体_GB2312" pitchFamily="49" charset="-122"/>
              </a:rPr>
              <a:t>的值是否为零，都要进行一次乘法运算，实际上，如果 </a:t>
            </a:r>
            <a:r>
              <a:rPr kumimoji="1" lang="en-US" altLang="zh-CN" b="0" smtClean="0">
                <a:solidFill>
                  <a:schemeClr val="bg2"/>
                </a:solidFill>
                <a:latin typeface="Times New Roman" pitchFamily="18" charset="0"/>
                <a:ea typeface="楷体_GB2312" pitchFamily="49" charset="-122"/>
              </a:rPr>
              <a:t>M[i][k] </a:t>
            </a:r>
            <a:r>
              <a:rPr kumimoji="1" lang="zh-CN" altLang="en-US" b="0" smtClean="0">
                <a:solidFill>
                  <a:schemeClr val="bg2"/>
                </a:solidFill>
                <a:latin typeface="Times New Roman" pitchFamily="18" charset="0"/>
                <a:ea typeface="楷体_GB2312" pitchFamily="49" charset="-122"/>
              </a:rPr>
              <a:t>和 </a:t>
            </a:r>
            <a:r>
              <a:rPr kumimoji="1" lang="en-US" altLang="zh-CN" b="0" smtClean="0">
                <a:solidFill>
                  <a:schemeClr val="bg2"/>
                </a:solidFill>
                <a:latin typeface="Times New Roman" pitchFamily="18" charset="0"/>
                <a:ea typeface="楷体_GB2312" pitchFamily="49" charset="-122"/>
              </a:rPr>
              <a:t>N[k][j] </a:t>
            </a:r>
            <a:r>
              <a:rPr kumimoji="1" lang="zh-CN" altLang="en-US" b="0" smtClean="0">
                <a:solidFill>
                  <a:schemeClr val="bg2"/>
                </a:solidFill>
                <a:latin typeface="Times New Roman" pitchFamily="18" charset="0"/>
                <a:ea typeface="楷体_GB2312" pitchFamily="49" charset="-122"/>
              </a:rPr>
              <a:t>两者中有一个为零元，其乘积即为零。由此可得如下三个结论 ：</a:t>
            </a:r>
          </a:p>
        </p:txBody>
      </p:sp>
      <p:sp>
        <p:nvSpPr>
          <p:cNvPr id="329731" name="Rectangle 3"/>
          <p:cNvSpPr>
            <a:spLocks noChangeArrowheads="1"/>
          </p:cNvSpPr>
          <p:nvPr/>
        </p:nvSpPr>
        <p:spPr bwMode="auto">
          <a:xfrm>
            <a:off x="395288" y="3714750"/>
            <a:ext cx="8229600" cy="2667000"/>
          </a:xfrm>
          <a:prstGeom prst="rect">
            <a:avLst/>
          </a:prstGeom>
          <a:solidFill>
            <a:srgbClr val="FF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nSpc>
                <a:spcPct val="120000"/>
              </a:lnSpc>
              <a:spcBef>
                <a:spcPct val="20000"/>
              </a:spcBef>
              <a:buClr>
                <a:schemeClr val="hlink"/>
              </a:buClr>
              <a:buSzPct val="70000"/>
              <a:buFont typeface="Wingdings" pitchFamily="2" charset="2"/>
              <a:buNone/>
            </a:pPr>
            <a:r>
              <a:rPr lang="en-US" altLang="zh-CN" sz="3200" b="1">
                <a:solidFill>
                  <a:schemeClr val="bg1"/>
                </a:solidFill>
                <a:ea typeface="楷体_GB2312" pitchFamily="49" charset="-122"/>
              </a:rPr>
              <a:t>1</a:t>
            </a:r>
            <a:r>
              <a:rPr lang="zh-CN" altLang="en-US" sz="3200" b="1">
                <a:solidFill>
                  <a:schemeClr val="bg1"/>
                </a:solidFill>
                <a:ea typeface="楷体_GB2312" pitchFamily="49" charset="-122"/>
              </a:rPr>
              <a:t>）乘积矩阵</a:t>
            </a:r>
            <a:r>
              <a:rPr lang="en-US" altLang="zh-CN" sz="3200" b="1">
                <a:solidFill>
                  <a:schemeClr val="bg1"/>
                </a:solidFill>
                <a:ea typeface="楷体_GB2312" pitchFamily="49" charset="-122"/>
              </a:rPr>
              <a:t>Q</a:t>
            </a:r>
            <a:r>
              <a:rPr lang="zh-CN" altLang="en-US" sz="3200" b="1">
                <a:solidFill>
                  <a:schemeClr val="bg1"/>
                </a:solidFill>
                <a:ea typeface="楷体_GB2312" pitchFamily="49" charset="-122"/>
              </a:rPr>
              <a:t>的非零元仅由</a:t>
            </a:r>
            <a:r>
              <a:rPr lang="en-US" altLang="zh-CN" sz="3200" b="1">
                <a:solidFill>
                  <a:schemeClr val="bg1"/>
                </a:solidFill>
                <a:ea typeface="楷体_GB2312" pitchFamily="49" charset="-122"/>
              </a:rPr>
              <a:t>M</a:t>
            </a:r>
            <a:r>
              <a:rPr lang="zh-CN" altLang="en-US" sz="3200" b="1">
                <a:solidFill>
                  <a:schemeClr val="bg1"/>
                </a:solidFill>
                <a:ea typeface="楷体_GB2312" pitchFamily="49" charset="-122"/>
              </a:rPr>
              <a:t>和</a:t>
            </a:r>
            <a:r>
              <a:rPr lang="en-US" altLang="zh-CN" sz="3200" b="1">
                <a:solidFill>
                  <a:schemeClr val="bg1"/>
                </a:solidFill>
                <a:ea typeface="楷体_GB2312" pitchFamily="49" charset="-122"/>
              </a:rPr>
              <a:t>N</a:t>
            </a:r>
            <a:r>
              <a:rPr lang="zh-CN" altLang="en-US" sz="3200" b="1">
                <a:solidFill>
                  <a:schemeClr val="bg1"/>
                </a:solidFill>
                <a:ea typeface="楷体_GB2312" pitchFamily="49" charset="-122"/>
              </a:rPr>
              <a:t>中的非零元相乘得到，换句话说，为求得两个稀疏矩阵相乘的乘积，只需要对 </a:t>
            </a:r>
            <a:r>
              <a:rPr lang="en-US" altLang="zh-CN" sz="3200" b="1">
                <a:solidFill>
                  <a:schemeClr val="bg1"/>
                </a:solidFill>
                <a:ea typeface="楷体_GB2312" pitchFamily="49" charset="-122"/>
              </a:rPr>
              <a:t>M </a:t>
            </a:r>
            <a:r>
              <a:rPr lang="zh-CN" altLang="en-US" sz="3200" b="1">
                <a:solidFill>
                  <a:schemeClr val="bg1"/>
                </a:solidFill>
                <a:ea typeface="楷体_GB2312" pitchFamily="49" charset="-122"/>
              </a:rPr>
              <a:t>和 </a:t>
            </a:r>
            <a:r>
              <a:rPr lang="en-US" altLang="zh-CN" sz="3200" b="1">
                <a:solidFill>
                  <a:schemeClr val="bg1"/>
                </a:solidFill>
                <a:ea typeface="楷体_GB2312" pitchFamily="49" charset="-122"/>
              </a:rPr>
              <a:t>N </a:t>
            </a:r>
            <a:r>
              <a:rPr lang="zh-CN" altLang="en-US" sz="3200" b="1">
                <a:solidFill>
                  <a:schemeClr val="bg1"/>
                </a:solidFill>
                <a:ea typeface="楷体_GB2312" pitchFamily="49" charset="-122"/>
              </a:rPr>
              <a:t>中的非零元进行运算即可；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9731"/>
                                        </p:tgtEl>
                                        <p:attrNameLst>
                                          <p:attrName>style.visibility</p:attrName>
                                        </p:attrNameLst>
                                      </p:cBhvr>
                                      <p:to>
                                        <p:strVal val="visible"/>
                                      </p:to>
                                    </p:set>
                                    <p:anim calcmode="lin" valueType="num">
                                      <p:cBhvr additive="base">
                                        <p:cTn id="7" dur="500" fill="hold"/>
                                        <p:tgtEl>
                                          <p:spTgt spid="329731"/>
                                        </p:tgtEl>
                                        <p:attrNameLst>
                                          <p:attrName>ppt_x</p:attrName>
                                        </p:attrNameLst>
                                      </p:cBhvr>
                                      <p:tavLst>
                                        <p:tav tm="0">
                                          <p:val>
                                            <p:strVal val="#ppt_x"/>
                                          </p:val>
                                        </p:tav>
                                        <p:tav tm="100000">
                                          <p:val>
                                            <p:strVal val="#ppt_x"/>
                                          </p:val>
                                        </p:tav>
                                      </p:tavLst>
                                    </p:anim>
                                    <p:anim calcmode="lin" valueType="num">
                                      <p:cBhvr additive="base">
                                        <p:cTn id="8" dur="500" fill="hold"/>
                                        <p:tgtEl>
                                          <p:spTgt spid="32973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297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1780" name="Rectangle 4"/>
          <p:cNvSpPr>
            <a:spLocks noChangeArrowheads="1"/>
          </p:cNvSpPr>
          <p:nvPr/>
        </p:nvSpPr>
        <p:spPr bwMode="auto">
          <a:xfrm>
            <a:off x="250825" y="260350"/>
            <a:ext cx="8497888" cy="2667000"/>
          </a:xfrm>
          <a:prstGeom prst="rect">
            <a:avLst/>
          </a:prstGeom>
          <a:solidFill>
            <a:srgbClr val="FFFF99"/>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nSpc>
                <a:spcPct val="120000"/>
              </a:lnSpc>
              <a:spcBef>
                <a:spcPct val="20000"/>
              </a:spcBef>
              <a:buClr>
                <a:schemeClr val="hlink"/>
              </a:buClr>
              <a:buSzPct val="70000"/>
              <a:buFont typeface="Wingdings" pitchFamily="2" charset="2"/>
              <a:buNone/>
              <a:defRPr/>
            </a:pPr>
            <a:r>
              <a:rPr lang="en-US" altLang="zh-CN" sz="3200" b="1">
                <a:solidFill>
                  <a:schemeClr val="bg1"/>
                </a:solidFill>
                <a:ea typeface="楷体_GB2312" pitchFamily="49" charset="-122"/>
              </a:rPr>
              <a:t>2</a:t>
            </a:r>
            <a:r>
              <a:rPr lang="zh-CN" altLang="en-US" sz="3200" b="1">
                <a:solidFill>
                  <a:schemeClr val="bg1"/>
                </a:solidFill>
                <a:ea typeface="楷体_GB2312" pitchFamily="49" charset="-122"/>
              </a:rPr>
              <a:t>）从矩阵相乘的规则得知，并非两者中每个元素都要进行彼此相乘，对 </a:t>
            </a:r>
            <a:r>
              <a:rPr lang="en-US" altLang="zh-CN" sz="3200" b="1">
                <a:solidFill>
                  <a:schemeClr val="bg1"/>
                </a:solidFill>
                <a:ea typeface="楷体_GB2312" pitchFamily="49" charset="-122"/>
              </a:rPr>
              <a:t>M </a:t>
            </a:r>
            <a:r>
              <a:rPr lang="zh-CN" altLang="en-US" sz="3200" b="1">
                <a:solidFill>
                  <a:schemeClr val="bg1"/>
                </a:solidFill>
                <a:ea typeface="楷体_GB2312" pitchFamily="49" charset="-122"/>
              </a:rPr>
              <a:t>中的每个非零元，只要在 </a:t>
            </a:r>
            <a:r>
              <a:rPr lang="en-US" altLang="zh-CN" sz="3200" b="1">
                <a:solidFill>
                  <a:schemeClr val="bg1"/>
                </a:solidFill>
                <a:ea typeface="楷体_GB2312" pitchFamily="49" charset="-122"/>
              </a:rPr>
              <a:t>N </a:t>
            </a:r>
            <a:r>
              <a:rPr lang="zh-CN" altLang="en-US" sz="3200" b="1">
                <a:solidFill>
                  <a:schemeClr val="bg1"/>
                </a:solidFill>
                <a:ea typeface="楷体_GB2312" pitchFamily="49" charset="-122"/>
              </a:rPr>
              <a:t>中查找其行号等于它的列号的非零元相乘即可；</a:t>
            </a:r>
            <a:r>
              <a:rPr lang="zh-CN" altLang="en-US" sz="3200" b="1">
                <a:solidFill>
                  <a:schemeClr val="bg1"/>
                </a:solidFill>
                <a:effectLst>
                  <a:outerShdw blurRad="38100" dist="38100" dir="2700000" algn="tl">
                    <a:srgbClr val="000000"/>
                  </a:outerShdw>
                </a:effectLst>
                <a:ea typeface="楷体_GB2312" pitchFamily="49" charset="-122"/>
              </a:rPr>
              <a:t> </a:t>
            </a:r>
          </a:p>
        </p:txBody>
      </p:sp>
      <p:sp>
        <p:nvSpPr>
          <p:cNvPr id="94211" name="Rectangle 6"/>
          <p:cNvSpPr>
            <a:spLocks noChangeArrowheads="1"/>
          </p:cNvSpPr>
          <p:nvPr/>
        </p:nvSpPr>
        <p:spPr bwMode="auto">
          <a:xfrm>
            <a:off x="228600" y="3124200"/>
            <a:ext cx="8686800" cy="2176463"/>
          </a:xfrm>
          <a:prstGeom prst="rect">
            <a:avLst/>
          </a:prstGeom>
          <a:solidFill>
            <a:srgbClr val="CCFFCC"/>
          </a:solidFill>
          <a:ln w="381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nSpc>
                <a:spcPct val="130000"/>
              </a:lnSpc>
              <a:spcBef>
                <a:spcPct val="20000"/>
              </a:spcBef>
              <a:buClr>
                <a:schemeClr val="hlink"/>
              </a:buClr>
              <a:buSzPct val="70000"/>
              <a:buFont typeface="Wingdings" pitchFamily="2" charset="2"/>
              <a:buNone/>
            </a:pPr>
            <a:r>
              <a:rPr lang="en-US" altLang="zh-CN" sz="3200" b="1">
                <a:solidFill>
                  <a:schemeClr val="bg2"/>
                </a:solidFill>
                <a:ea typeface="楷体_GB2312" pitchFamily="49" charset="-122"/>
              </a:rPr>
              <a:t>3</a:t>
            </a:r>
            <a:r>
              <a:rPr lang="zh-CN" altLang="en-US" sz="3200" b="1">
                <a:solidFill>
                  <a:schemeClr val="bg2"/>
                </a:solidFill>
                <a:ea typeface="楷体_GB2312" pitchFamily="49" charset="-122"/>
              </a:rPr>
              <a:t>）在上述算法中，</a:t>
            </a:r>
            <a:r>
              <a:rPr lang="en-US" altLang="zh-CN" sz="3200" b="1">
                <a:solidFill>
                  <a:schemeClr val="bg2"/>
                </a:solidFill>
                <a:ea typeface="楷体_GB2312" pitchFamily="49" charset="-122"/>
              </a:rPr>
              <a:t>Q </a:t>
            </a:r>
            <a:r>
              <a:rPr lang="zh-CN" altLang="en-US" sz="3200" b="1">
                <a:solidFill>
                  <a:schemeClr val="bg2"/>
                </a:solidFill>
                <a:ea typeface="楷体_GB2312" pitchFamily="49" charset="-122"/>
              </a:rPr>
              <a:t>的每个元素是由 </a:t>
            </a:r>
            <a:r>
              <a:rPr lang="en-US" altLang="zh-CN" sz="3200" b="1">
                <a:solidFill>
                  <a:schemeClr val="bg2"/>
                </a:solidFill>
                <a:ea typeface="楷体_GB2312" pitchFamily="49" charset="-122"/>
              </a:rPr>
              <a:t>M </a:t>
            </a:r>
            <a:r>
              <a:rPr lang="zh-CN" altLang="en-US" sz="3200" b="1">
                <a:solidFill>
                  <a:schemeClr val="bg2"/>
                </a:solidFill>
                <a:ea typeface="楷体_GB2312" pitchFamily="49" charset="-122"/>
              </a:rPr>
              <a:t>中的一行和</a:t>
            </a:r>
            <a:r>
              <a:rPr lang="en-US" altLang="zh-CN" sz="3200" b="1">
                <a:solidFill>
                  <a:schemeClr val="bg2"/>
                </a:solidFill>
                <a:ea typeface="楷体_GB2312" pitchFamily="49" charset="-122"/>
              </a:rPr>
              <a:t>N</a:t>
            </a:r>
            <a:r>
              <a:rPr lang="zh-CN" altLang="en-US" sz="3200" b="1">
                <a:solidFill>
                  <a:schemeClr val="bg2"/>
                </a:solidFill>
                <a:ea typeface="楷体_GB2312" pitchFamily="49" charset="-122"/>
              </a:rPr>
              <a:t>中的一列相应元素连续相乘相加得到的。</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1325" y="225425"/>
            <a:ext cx="3921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4000" b="1"/>
              <a:t>二维数组的定义</a:t>
            </a:r>
            <a:r>
              <a:rPr kumimoji="1" lang="en-US" altLang="zh-CN" sz="4000" b="1"/>
              <a:t>:</a:t>
            </a:r>
            <a:endParaRPr kumimoji="1" lang="en-US" altLang="zh-CN" sz="4400"/>
          </a:p>
        </p:txBody>
      </p:sp>
      <p:sp>
        <p:nvSpPr>
          <p:cNvPr id="23555" name="Text Box 3"/>
          <p:cNvSpPr txBox="1">
            <a:spLocks noChangeArrowheads="1"/>
          </p:cNvSpPr>
          <p:nvPr/>
        </p:nvSpPr>
        <p:spPr bwMode="auto">
          <a:xfrm>
            <a:off x="152400" y="1096963"/>
            <a:ext cx="83073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25000"/>
              </a:lnSpc>
            </a:pPr>
            <a:r>
              <a:rPr kumimoji="1" lang="zh-CN" altLang="en-US" sz="3200" b="1" dirty="0"/>
              <a:t>数据对象</a:t>
            </a:r>
            <a:r>
              <a:rPr kumimoji="1" lang="en-US" altLang="zh-CN" sz="3200" b="1" dirty="0"/>
              <a:t>:</a:t>
            </a:r>
            <a:endParaRPr kumimoji="1" lang="en-US" altLang="zh-CN" sz="3200" dirty="0"/>
          </a:p>
          <a:p>
            <a:pPr eaLnBrk="1" hangingPunct="1">
              <a:lnSpc>
                <a:spcPct val="125000"/>
              </a:lnSpc>
            </a:pPr>
            <a:r>
              <a:rPr kumimoji="1" lang="en-US" altLang="zh-CN" sz="3200" dirty="0"/>
              <a:t>   D = {</a:t>
            </a:r>
            <a:r>
              <a:rPr kumimoji="1" lang="en-US" altLang="zh-CN" sz="3200" dirty="0" err="1"/>
              <a:t>a</a:t>
            </a:r>
            <a:r>
              <a:rPr kumimoji="1" lang="en-US" altLang="zh-CN" sz="3200" baseline="-25000" dirty="0" err="1"/>
              <a:t>ij</a:t>
            </a:r>
            <a:r>
              <a:rPr kumimoji="1" lang="en-US" altLang="zh-CN" sz="3200" dirty="0"/>
              <a:t> | 0≤i≤b</a:t>
            </a:r>
            <a:r>
              <a:rPr kumimoji="1" lang="en-US" altLang="zh-CN" sz="3200" baseline="-25000" dirty="0"/>
              <a:t>1</a:t>
            </a:r>
            <a:r>
              <a:rPr kumimoji="1" lang="en-US" altLang="zh-CN" sz="3200" dirty="0"/>
              <a:t>-1, 0 ≤j≤b</a:t>
            </a:r>
            <a:r>
              <a:rPr kumimoji="1" lang="en-US" altLang="zh-CN" sz="3200" baseline="-25000" dirty="0"/>
              <a:t>2</a:t>
            </a:r>
            <a:r>
              <a:rPr kumimoji="1" lang="en-US" altLang="zh-CN" sz="3200" dirty="0"/>
              <a:t>-1}</a:t>
            </a:r>
          </a:p>
          <a:p>
            <a:pPr eaLnBrk="1" hangingPunct="1">
              <a:lnSpc>
                <a:spcPct val="125000"/>
              </a:lnSpc>
            </a:pPr>
            <a:r>
              <a:rPr kumimoji="1" lang="zh-CN" altLang="en-US" sz="3200" b="1" dirty="0"/>
              <a:t>数据关系</a:t>
            </a:r>
            <a:r>
              <a:rPr kumimoji="1" lang="en-US" altLang="zh-CN" sz="3200" b="1" dirty="0"/>
              <a:t>:</a:t>
            </a:r>
          </a:p>
          <a:p>
            <a:pPr eaLnBrk="1" hangingPunct="1">
              <a:lnSpc>
                <a:spcPct val="125000"/>
              </a:lnSpc>
            </a:pPr>
            <a:r>
              <a:rPr kumimoji="1" lang="en-US" altLang="zh-CN" sz="3200" b="1" dirty="0"/>
              <a:t>  </a:t>
            </a:r>
            <a:r>
              <a:rPr kumimoji="1" lang="en-US" altLang="zh-CN" sz="3200" dirty="0"/>
              <a:t>R = { ROW, COL }</a:t>
            </a:r>
          </a:p>
          <a:p>
            <a:pPr eaLnBrk="1" hangingPunct="1">
              <a:lnSpc>
                <a:spcPct val="125000"/>
              </a:lnSpc>
            </a:pPr>
            <a:r>
              <a:rPr kumimoji="1" lang="en-US" altLang="zh-CN" sz="3200" dirty="0"/>
              <a:t>   ROW = {&lt;a</a:t>
            </a:r>
            <a:r>
              <a:rPr kumimoji="1" lang="en-US" altLang="zh-CN" sz="3200" baseline="-25000" dirty="0"/>
              <a:t>i,j</a:t>
            </a:r>
            <a:r>
              <a:rPr kumimoji="1" lang="en-US" altLang="zh-CN" sz="3200" dirty="0"/>
              <a:t>,a</a:t>
            </a:r>
            <a:r>
              <a:rPr kumimoji="1" lang="en-US" altLang="zh-CN" sz="3200" baseline="-25000" dirty="0"/>
              <a:t>i+1,j</a:t>
            </a:r>
            <a:r>
              <a:rPr kumimoji="1" lang="en-US" altLang="zh-CN" sz="3200" dirty="0"/>
              <a:t>&gt;| 0≤i≤b</a:t>
            </a:r>
            <a:r>
              <a:rPr kumimoji="1" lang="en-US" altLang="zh-CN" sz="3200" baseline="-25000" dirty="0"/>
              <a:t>1</a:t>
            </a:r>
            <a:r>
              <a:rPr kumimoji="1" lang="en-US" altLang="zh-CN" sz="3200" dirty="0"/>
              <a:t>-2, 0≤j≤b</a:t>
            </a:r>
            <a:r>
              <a:rPr kumimoji="1" lang="en-US" altLang="zh-CN" sz="3200" baseline="-25000" dirty="0"/>
              <a:t>2</a:t>
            </a:r>
            <a:r>
              <a:rPr kumimoji="1" lang="en-US" altLang="zh-CN" sz="3200" dirty="0"/>
              <a:t>-1}</a:t>
            </a:r>
          </a:p>
          <a:p>
            <a:pPr eaLnBrk="1" hangingPunct="1">
              <a:lnSpc>
                <a:spcPct val="125000"/>
              </a:lnSpc>
            </a:pPr>
            <a:r>
              <a:rPr kumimoji="1" lang="en-US" altLang="zh-CN" sz="3200" dirty="0"/>
              <a:t>   COL = {&lt;a</a:t>
            </a:r>
            <a:r>
              <a:rPr kumimoji="1" lang="en-US" altLang="zh-CN" sz="3200" baseline="-25000" dirty="0"/>
              <a:t>i,j</a:t>
            </a:r>
            <a:r>
              <a:rPr kumimoji="1" lang="en-US" altLang="zh-CN" sz="3200" dirty="0"/>
              <a:t>,a</a:t>
            </a:r>
            <a:r>
              <a:rPr kumimoji="1" lang="en-US" altLang="zh-CN" sz="3200" baseline="-25000" dirty="0"/>
              <a:t>i,j+1</a:t>
            </a:r>
            <a:r>
              <a:rPr kumimoji="1" lang="en-US" altLang="zh-CN" sz="3200" dirty="0"/>
              <a:t>&gt;| 0≤i≤b</a:t>
            </a:r>
            <a:r>
              <a:rPr kumimoji="1" lang="en-US" altLang="zh-CN" sz="3200" baseline="-25000" dirty="0"/>
              <a:t>1</a:t>
            </a:r>
            <a:r>
              <a:rPr kumimoji="1" lang="en-US" altLang="zh-CN" sz="3200" dirty="0"/>
              <a:t>-1, 0≤ j≤b</a:t>
            </a:r>
            <a:r>
              <a:rPr kumimoji="1" lang="en-US" altLang="zh-CN" sz="3200" baseline="-25000" dirty="0"/>
              <a:t>2</a:t>
            </a:r>
            <a:r>
              <a:rPr kumimoji="1" lang="en-US" altLang="zh-CN" sz="3200" dirty="0"/>
              <a:t>-2}</a:t>
            </a:r>
          </a:p>
        </p:txBody>
      </p:sp>
    </p:spTree>
  </p:cSld>
  <p:clrMapOvr>
    <a:masterClrMapping/>
  </p:clrMapOvr>
  <p:transition>
    <p:strips dir="l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4"/>
          <p:cNvSpPr txBox="1">
            <a:spLocks noChangeArrowheads="1"/>
          </p:cNvSpPr>
          <p:nvPr/>
        </p:nvSpPr>
        <p:spPr bwMode="auto">
          <a:xfrm>
            <a:off x="323850" y="44450"/>
            <a:ext cx="83820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140000"/>
              </a:lnSpc>
            </a:pPr>
            <a:r>
              <a:rPr kumimoji="1" lang="zh-CN" altLang="en-US" sz="3200">
                <a:ea typeface="楷体_GB2312" pitchFamily="49" charset="-122"/>
              </a:rPr>
              <a:t>为了得到非零的乘积，只要对</a:t>
            </a:r>
            <a:r>
              <a:rPr kumimoji="1" lang="en-US" altLang="zh-CN" sz="3200">
                <a:ea typeface="楷体_GB2312" pitchFamily="49" charset="-122"/>
              </a:rPr>
              <a:t>M.data[1.. M.tu]</a:t>
            </a:r>
            <a:r>
              <a:rPr kumimoji="1" lang="zh-CN" altLang="en-US" sz="3200">
                <a:ea typeface="楷体_GB2312" pitchFamily="49" charset="-122"/>
              </a:rPr>
              <a:t>中的每个元素</a:t>
            </a:r>
            <a:r>
              <a:rPr kumimoji="1" lang="en-US" altLang="zh-CN" sz="3200">
                <a:ea typeface="楷体_GB2312" pitchFamily="49" charset="-122"/>
              </a:rPr>
              <a:t>(i, k, M(i,k))</a:t>
            </a:r>
            <a:r>
              <a:rPr kumimoji="1" lang="zh-CN" altLang="en-US" sz="3200">
                <a:ea typeface="楷体_GB2312" pitchFamily="49" charset="-122"/>
              </a:rPr>
              <a:t>，找到</a:t>
            </a:r>
            <a:r>
              <a:rPr kumimoji="1" lang="en-US" altLang="zh-CN" sz="3200">
                <a:ea typeface="楷体_GB2312" pitchFamily="49" charset="-122"/>
              </a:rPr>
              <a:t>N.data</a:t>
            </a:r>
            <a:r>
              <a:rPr kumimoji="1" lang="zh-CN" altLang="en-US" sz="3200">
                <a:ea typeface="楷体_GB2312" pitchFamily="49" charset="-122"/>
              </a:rPr>
              <a:t>中的所有相应的元素</a:t>
            </a:r>
            <a:r>
              <a:rPr kumimoji="1" lang="en-US" altLang="zh-CN" sz="3200">
                <a:ea typeface="楷体_GB2312" pitchFamily="49" charset="-122"/>
              </a:rPr>
              <a:t>(k,j, N(k,j))</a:t>
            </a:r>
            <a:r>
              <a:rPr kumimoji="1" lang="zh-CN" altLang="en-US" sz="3200">
                <a:ea typeface="楷体_GB2312" pitchFamily="49" charset="-122"/>
              </a:rPr>
              <a:t>相乘</a:t>
            </a:r>
            <a:r>
              <a:rPr kumimoji="1" lang="en-US" altLang="zh-CN" sz="3200">
                <a:ea typeface="楷体_GB2312" pitchFamily="49" charset="-122"/>
              </a:rPr>
              <a:t>.</a:t>
            </a:r>
          </a:p>
        </p:txBody>
      </p:sp>
      <p:pic>
        <p:nvPicPr>
          <p:cNvPr id="95235" name="Picture 11" descr="gs_12"/>
          <p:cNvPicPr>
            <a:picLocks noChangeAspect="1" noChangeArrowheads="1"/>
          </p:cNvPicPr>
          <p:nvPr/>
        </p:nvPicPr>
        <p:blipFill>
          <a:blip r:embed="rId2">
            <a:extLst>
              <a:ext uri="{28A0092B-C50C-407E-A947-70E740481C1C}">
                <a14:useLocalDpi xmlns:a14="http://schemas.microsoft.com/office/drawing/2010/main" val="0"/>
              </a:ext>
            </a:extLst>
          </a:blip>
          <a:srcRect l="25577"/>
          <a:stretch>
            <a:fillRect/>
          </a:stretch>
        </p:blipFill>
        <p:spPr bwMode="auto">
          <a:xfrm>
            <a:off x="250825" y="2133600"/>
            <a:ext cx="24590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6" name="Picture 12" descr="gs_13"/>
          <p:cNvPicPr>
            <a:picLocks noChangeAspect="1" noChangeArrowheads="1"/>
          </p:cNvPicPr>
          <p:nvPr/>
        </p:nvPicPr>
        <p:blipFill>
          <a:blip r:embed="rId3">
            <a:extLst>
              <a:ext uri="{28A0092B-C50C-407E-A947-70E740481C1C}">
                <a14:useLocalDpi xmlns:a14="http://schemas.microsoft.com/office/drawing/2010/main" val="0"/>
              </a:ext>
            </a:extLst>
          </a:blip>
          <a:srcRect l="28207"/>
          <a:stretch>
            <a:fillRect/>
          </a:stretch>
        </p:blipFill>
        <p:spPr bwMode="auto">
          <a:xfrm>
            <a:off x="3203575" y="2205038"/>
            <a:ext cx="226218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97" name="Rectangle 13"/>
          <p:cNvSpPr>
            <a:spLocks noChangeArrowheads="1"/>
          </p:cNvSpPr>
          <p:nvPr/>
        </p:nvSpPr>
        <p:spPr bwMode="auto">
          <a:xfrm>
            <a:off x="5581650" y="2555875"/>
            <a:ext cx="3311525"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楷体_GB2312" pitchFamily="49" charset="-122"/>
              </a:rPr>
              <a:t>M.data[1]</a:t>
            </a:r>
            <a:r>
              <a:rPr kumimoji="1" lang="zh-CN" altLang="en-US" sz="3200">
                <a:ea typeface="楷体_GB2312" pitchFamily="49" charset="-122"/>
              </a:rPr>
              <a:t>表示矩阵元</a:t>
            </a:r>
            <a:r>
              <a:rPr kumimoji="1" lang="en-US" altLang="zh-CN" sz="3200">
                <a:ea typeface="楷体_GB2312" pitchFamily="49" charset="-122"/>
              </a:rPr>
              <a:t>(1,2,1)</a:t>
            </a:r>
            <a:r>
              <a:rPr kumimoji="1" lang="zh-CN" altLang="en-US" sz="3200">
                <a:ea typeface="楷体_GB2312" pitchFamily="49" charset="-122"/>
              </a:rPr>
              <a:t>只要与</a:t>
            </a:r>
            <a:r>
              <a:rPr kumimoji="1" lang="en-US" altLang="zh-CN" sz="3200">
                <a:ea typeface="楷体_GB2312" pitchFamily="49" charset="-122"/>
              </a:rPr>
              <a:t>N.data[3]</a:t>
            </a:r>
            <a:r>
              <a:rPr kumimoji="1" lang="zh-CN" altLang="en-US" sz="3200">
                <a:ea typeface="楷体_GB2312" pitchFamily="49" charset="-122"/>
              </a:rPr>
              <a:t>表示的矩阵元</a:t>
            </a:r>
            <a:r>
              <a:rPr kumimoji="1" lang="en-US" altLang="zh-CN" sz="3200">
                <a:ea typeface="楷体_GB2312" pitchFamily="49" charset="-122"/>
              </a:rPr>
              <a:t>(2,2,-4)</a:t>
            </a:r>
            <a:r>
              <a:rPr kumimoji="1" lang="zh-CN" altLang="en-US" sz="3200">
                <a:ea typeface="楷体_GB2312" pitchFamily="49" charset="-122"/>
              </a:rPr>
              <a:t>相乘；</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97"/>
                                        </p:tgtEl>
                                        <p:attrNameLst>
                                          <p:attrName>style.visibility</p:attrName>
                                        </p:attrNameLst>
                                      </p:cBhvr>
                                      <p:to>
                                        <p:strVal val="visible"/>
                                      </p:to>
                                    </p:set>
                                    <p:animEffect transition="in" filter="blinds(horizontal)">
                                      <p:cBhvr>
                                        <p:cTn id="7" dur="500"/>
                                        <p:tgtEl>
                                          <p:spTgt spid="169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7"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60" name="Rectangle 4"/>
          <p:cNvSpPr>
            <a:spLocks noChangeArrowheads="1"/>
          </p:cNvSpPr>
          <p:nvPr/>
        </p:nvSpPr>
        <p:spPr bwMode="auto">
          <a:xfrm>
            <a:off x="3059113" y="3346450"/>
            <a:ext cx="5905500"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2800">
                <a:ea typeface="楷体_GB2312" pitchFamily="49" charset="-122"/>
              </a:rPr>
              <a:t>rpos[row]</a:t>
            </a:r>
            <a:r>
              <a:rPr kumimoji="1" lang="zh-CN" altLang="en-US" sz="2800">
                <a:ea typeface="楷体_GB2312" pitchFamily="49" charset="-122"/>
              </a:rPr>
              <a:t>指示</a:t>
            </a:r>
            <a:r>
              <a:rPr kumimoji="1" lang="en-US" altLang="zh-CN" sz="2800">
                <a:ea typeface="楷体_GB2312" pitchFamily="49" charset="-122"/>
              </a:rPr>
              <a:t>N</a:t>
            </a:r>
            <a:r>
              <a:rPr kumimoji="1" lang="zh-CN" altLang="en-US" sz="2800">
                <a:ea typeface="楷体_GB2312" pitchFamily="49" charset="-122"/>
              </a:rPr>
              <a:t>的第</a:t>
            </a:r>
            <a:r>
              <a:rPr kumimoji="1" lang="en-US" altLang="zh-CN" sz="2800">
                <a:ea typeface="楷体_GB2312" pitchFamily="49" charset="-122"/>
              </a:rPr>
              <a:t>row</a:t>
            </a:r>
            <a:r>
              <a:rPr kumimoji="1" lang="zh-CN" altLang="en-US" sz="2800">
                <a:ea typeface="楷体_GB2312" pitchFamily="49" charset="-122"/>
              </a:rPr>
              <a:t>行中第一个非零元在</a:t>
            </a:r>
            <a:r>
              <a:rPr kumimoji="1" lang="en-US" altLang="zh-CN" sz="2800">
                <a:ea typeface="楷体_GB2312" pitchFamily="49" charset="-122"/>
              </a:rPr>
              <a:t>N.data</a:t>
            </a:r>
            <a:r>
              <a:rPr kumimoji="1" lang="zh-CN" altLang="en-US" sz="2800">
                <a:ea typeface="楷体_GB2312" pitchFamily="49" charset="-122"/>
              </a:rPr>
              <a:t>中的序号，则</a:t>
            </a:r>
            <a:r>
              <a:rPr kumimoji="1" lang="en-US" altLang="zh-CN" sz="2800">
                <a:ea typeface="楷体_GB2312" pitchFamily="49" charset="-122"/>
              </a:rPr>
              <a:t>rpos[row+1] </a:t>
            </a:r>
            <a:r>
              <a:rPr kumimoji="1" lang="en-US" altLang="en-US" sz="2800">
                <a:ea typeface="楷体_GB2312" pitchFamily="49" charset="-122"/>
              </a:rPr>
              <a:t>－</a:t>
            </a:r>
            <a:r>
              <a:rPr kumimoji="1" lang="en-US" altLang="zh-CN" sz="2800">
                <a:ea typeface="楷体_GB2312" pitchFamily="49" charset="-122"/>
              </a:rPr>
              <a:t>1</a:t>
            </a:r>
            <a:r>
              <a:rPr kumimoji="1" lang="zh-CN" altLang="en-US" sz="2800">
                <a:ea typeface="楷体_GB2312" pitchFamily="49" charset="-122"/>
              </a:rPr>
              <a:t>指示</a:t>
            </a:r>
            <a:r>
              <a:rPr kumimoji="1" lang="en-US" altLang="zh-CN" sz="2800">
                <a:ea typeface="楷体_GB2312" pitchFamily="49" charset="-122"/>
              </a:rPr>
              <a:t>N</a:t>
            </a:r>
            <a:r>
              <a:rPr kumimoji="1" lang="zh-CN" altLang="en-US" sz="2800">
                <a:ea typeface="楷体_GB2312" pitchFamily="49" charset="-122"/>
              </a:rPr>
              <a:t>的第</a:t>
            </a:r>
            <a:r>
              <a:rPr kumimoji="1" lang="en-US" altLang="zh-CN" sz="2800">
                <a:ea typeface="楷体_GB2312" pitchFamily="49" charset="-122"/>
              </a:rPr>
              <a:t>row</a:t>
            </a:r>
            <a:r>
              <a:rPr kumimoji="1" lang="zh-CN" altLang="en-US" sz="2800">
                <a:ea typeface="楷体_GB2312" pitchFamily="49" charset="-122"/>
              </a:rPr>
              <a:t>行中最后一个非零元在</a:t>
            </a:r>
            <a:r>
              <a:rPr kumimoji="1" lang="en-US" altLang="zh-CN" sz="2800">
                <a:ea typeface="楷体_GB2312" pitchFamily="49" charset="-122"/>
              </a:rPr>
              <a:t>N.data</a:t>
            </a:r>
            <a:r>
              <a:rPr kumimoji="1" lang="zh-CN" altLang="en-US" sz="2800">
                <a:ea typeface="楷体_GB2312" pitchFamily="49" charset="-122"/>
              </a:rPr>
              <a:t>中的序号。</a:t>
            </a:r>
          </a:p>
          <a:p>
            <a:pPr>
              <a:lnSpc>
                <a:spcPct val="115000"/>
              </a:lnSpc>
            </a:pPr>
            <a:r>
              <a:rPr kumimoji="1" lang="zh-CN" altLang="en-US" sz="2800">
                <a:ea typeface="楷体_GB2312" pitchFamily="49" charset="-122"/>
              </a:rPr>
              <a:t>最后一行中最后一个非零元在</a:t>
            </a:r>
            <a:r>
              <a:rPr kumimoji="1" lang="en-US" altLang="zh-CN" sz="2800">
                <a:ea typeface="楷体_GB2312" pitchFamily="49" charset="-122"/>
              </a:rPr>
              <a:t>N.data</a:t>
            </a:r>
            <a:r>
              <a:rPr kumimoji="1" lang="zh-CN" altLang="en-US" sz="2800">
                <a:ea typeface="楷体_GB2312" pitchFamily="49" charset="-122"/>
              </a:rPr>
              <a:t>中的位置显然就是</a:t>
            </a:r>
            <a:r>
              <a:rPr kumimoji="1" lang="en-US" altLang="zh-CN" sz="2800">
                <a:ea typeface="楷体_GB2312" pitchFamily="49" charset="-122"/>
              </a:rPr>
              <a:t>N.tu</a:t>
            </a:r>
            <a:r>
              <a:rPr kumimoji="1" lang="zh-CN" altLang="en-US" sz="2800">
                <a:ea typeface="楷体_GB2312" pitchFamily="49" charset="-122"/>
              </a:rPr>
              <a:t>。</a:t>
            </a:r>
          </a:p>
        </p:txBody>
      </p:sp>
      <p:graphicFrame>
        <p:nvGraphicFramePr>
          <p:cNvPr id="275489" name="Group 33"/>
          <p:cNvGraphicFramePr>
            <a:graphicFrameLocks noGrp="1"/>
          </p:cNvGraphicFramePr>
          <p:nvPr/>
        </p:nvGraphicFramePr>
        <p:xfrm>
          <a:off x="3851275" y="1841500"/>
          <a:ext cx="4608513" cy="1158876"/>
        </p:xfrm>
        <a:graphic>
          <a:graphicData uri="http://schemas.openxmlformats.org/drawingml/2006/table">
            <a:tbl>
              <a:tblPr/>
              <a:tblGrid>
                <a:gridCol w="1728788"/>
                <a:gridCol w="863600"/>
                <a:gridCol w="865187"/>
                <a:gridCol w="1150938"/>
              </a:tblGrid>
              <a:tr h="5794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0" i="0" u="none" strike="noStrike" cap="none" normalizeH="0" baseline="0" smtClean="0">
                          <a:ln>
                            <a:noFill/>
                          </a:ln>
                          <a:solidFill>
                            <a:schemeClr val="tx1"/>
                          </a:solidFill>
                          <a:effectLst/>
                          <a:latin typeface="Times New Roman" pitchFamily="18" charset="0"/>
                          <a:ea typeface="黑体" pitchFamily="49" charset="-122"/>
                        </a:rPr>
                        <a:t>row</a:t>
                      </a:r>
                    </a:p>
                  </a:txBody>
                  <a:tcPr marT="45745" marB="45745"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0" i="0" u="none" strike="noStrike" cap="none" normalizeH="0" baseline="0" smtClean="0">
                          <a:ln>
                            <a:noFill/>
                          </a:ln>
                          <a:solidFill>
                            <a:schemeClr val="tx1"/>
                          </a:solidFill>
                          <a:effectLst/>
                          <a:latin typeface="Times New Roman" pitchFamily="18" charset="0"/>
                          <a:ea typeface="黑体" pitchFamily="49" charset="-122"/>
                        </a:rPr>
                        <a:t>1</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0" i="0" u="none" strike="noStrike" cap="none" normalizeH="0" baseline="0" smtClean="0">
                          <a:ln>
                            <a:noFill/>
                          </a:ln>
                          <a:solidFill>
                            <a:schemeClr val="tx1"/>
                          </a:solidFill>
                          <a:effectLst/>
                          <a:latin typeface="Times New Roman" pitchFamily="18" charset="0"/>
                          <a:ea typeface="黑体" pitchFamily="49" charset="-122"/>
                        </a:rPr>
                        <a:t>2</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0" i="0" u="none" strike="noStrike" cap="none" normalizeH="0" baseline="0" smtClean="0">
                          <a:ln>
                            <a:noFill/>
                          </a:ln>
                          <a:solidFill>
                            <a:schemeClr val="tx1"/>
                          </a:solidFill>
                          <a:effectLst/>
                          <a:latin typeface="Times New Roman" pitchFamily="18" charset="0"/>
                          <a:ea typeface="黑体" pitchFamily="49" charset="-122"/>
                        </a:rPr>
                        <a:t>3</a:t>
                      </a:r>
                    </a:p>
                  </a:txBody>
                  <a:tcPr marT="45745" marB="45745"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0" i="0" u="none" strike="noStrike" cap="none" normalizeH="0" baseline="0" smtClean="0">
                          <a:ln>
                            <a:noFill/>
                          </a:ln>
                          <a:solidFill>
                            <a:schemeClr val="tx1"/>
                          </a:solidFill>
                          <a:effectLst/>
                          <a:latin typeface="Times New Roman" pitchFamily="18" charset="0"/>
                          <a:ea typeface="黑体" pitchFamily="49" charset="-122"/>
                        </a:rPr>
                        <a:t>rpos[row]</a:t>
                      </a:r>
                    </a:p>
                  </a:txBody>
                  <a:tcPr marT="45745" marB="4574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0" i="0" u="none" strike="noStrike" cap="none" normalizeH="0" baseline="0" smtClean="0">
                          <a:ln>
                            <a:noFill/>
                          </a:ln>
                          <a:solidFill>
                            <a:schemeClr val="tx1"/>
                          </a:solidFill>
                          <a:effectLst/>
                          <a:latin typeface="Times New Roman" pitchFamily="18" charset="0"/>
                          <a:ea typeface="黑体" pitchFamily="49" charset="-122"/>
                        </a:rPr>
                        <a:t>1</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0" i="0" u="none" strike="noStrike" cap="none" normalizeH="0" baseline="0" smtClean="0">
                          <a:ln>
                            <a:noFill/>
                          </a:ln>
                          <a:solidFill>
                            <a:schemeClr val="tx1"/>
                          </a:solidFill>
                          <a:effectLst/>
                          <a:latin typeface="Times New Roman" pitchFamily="18" charset="0"/>
                          <a:ea typeface="黑体" pitchFamily="49" charset="-122"/>
                        </a:rPr>
                        <a:t>3</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0" i="0" u="none" strike="noStrike" cap="none" normalizeH="0" baseline="0" smtClean="0">
                          <a:ln>
                            <a:noFill/>
                          </a:ln>
                          <a:solidFill>
                            <a:schemeClr val="tx1"/>
                          </a:solidFill>
                          <a:effectLst/>
                          <a:latin typeface="Times New Roman" pitchFamily="18" charset="0"/>
                          <a:ea typeface="黑体" pitchFamily="49" charset="-122"/>
                        </a:rPr>
                        <a:t>4</a:t>
                      </a:r>
                    </a:p>
                  </a:txBody>
                  <a:tcPr marT="45745" marB="4574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5480" name="AutoShape 24"/>
          <p:cNvSpPr>
            <a:spLocks noChangeArrowheads="1"/>
          </p:cNvSpPr>
          <p:nvPr/>
        </p:nvSpPr>
        <p:spPr bwMode="auto">
          <a:xfrm>
            <a:off x="3059113" y="2273300"/>
            <a:ext cx="719137" cy="142875"/>
          </a:xfrm>
          <a:prstGeom prst="rightArrow">
            <a:avLst>
              <a:gd name="adj1" fmla="val 50000"/>
              <a:gd name="adj2" fmla="val 125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96275" name="Picture 26" descr="gs_13"/>
          <p:cNvPicPr>
            <a:picLocks noChangeAspect="1" noChangeArrowheads="1"/>
          </p:cNvPicPr>
          <p:nvPr/>
        </p:nvPicPr>
        <p:blipFill>
          <a:blip r:embed="rId2">
            <a:extLst>
              <a:ext uri="{28A0092B-C50C-407E-A947-70E740481C1C}">
                <a14:useLocalDpi xmlns:a14="http://schemas.microsoft.com/office/drawing/2010/main" val="0"/>
              </a:ext>
            </a:extLst>
          </a:blip>
          <a:srcRect l="28207"/>
          <a:stretch>
            <a:fillRect/>
          </a:stretch>
        </p:blipFill>
        <p:spPr bwMode="auto">
          <a:xfrm>
            <a:off x="395288" y="1773238"/>
            <a:ext cx="226218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6" name="Rectangle 34"/>
          <p:cNvSpPr>
            <a:spLocks noChangeArrowheads="1"/>
          </p:cNvSpPr>
          <p:nvPr/>
        </p:nvSpPr>
        <p:spPr bwMode="auto">
          <a:xfrm>
            <a:off x="466725" y="115888"/>
            <a:ext cx="8281988"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2800">
                <a:ea typeface="楷体_GB2312" pitchFamily="49" charset="-122"/>
              </a:rPr>
              <a:t>因此需要在</a:t>
            </a:r>
            <a:r>
              <a:rPr kumimoji="1" lang="en-US" altLang="zh-CN" sz="2800">
                <a:ea typeface="楷体_GB2312" pitchFamily="49" charset="-122"/>
              </a:rPr>
              <a:t>N.data</a:t>
            </a:r>
            <a:r>
              <a:rPr kumimoji="1" lang="zh-CN" altLang="en-US" sz="2800">
                <a:ea typeface="楷体_GB2312" pitchFamily="49" charset="-122"/>
              </a:rPr>
              <a:t>中寻找第</a:t>
            </a:r>
            <a:r>
              <a:rPr kumimoji="1" lang="en-US" altLang="zh-CN" sz="2800">
                <a:ea typeface="楷体_GB2312" pitchFamily="49" charset="-122"/>
              </a:rPr>
              <a:t>k</a:t>
            </a:r>
            <a:r>
              <a:rPr kumimoji="1" lang="zh-CN" altLang="en-US" sz="2800">
                <a:ea typeface="楷体_GB2312" pitchFamily="49" charset="-122"/>
              </a:rPr>
              <a:t>行的所有非零元。在行逻辑链接的顺序表中</a:t>
            </a:r>
            <a:r>
              <a:rPr kumimoji="1" lang="en-US" altLang="zh-CN" sz="2800">
                <a:ea typeface="楷体_GB2312" pitchFamily="49" charset="-122"/>
              </a:rPr>
              <a:t>, N.rpos</a:t>
            </a:r>
            <a:r>
              <a:rPr kumimoji="1" lang="zh-CN" altLang="en-US" sz="2800">
                <a:ea typeface="楷体_GB2312" pitchFamily="49" charset="-122"/>
              </a:rPr>
              <a:t>提供了有关信息。</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5489"/>
                                        </p:tgtEl>
                                        <p:attrNameLst>
                                          <p:attrName>style.visibility</p:attrName>
                                        </p:attrNameLst>
                                      </p:cBhvr>
                                      <p:to>
                                        <p:strVal val="visible"/>
                                      </p:to>
                                    </p:set>
                                    <p:animEffect transition="in" filter="wipe(left)">
                                      <p:cBhvr>
                                        <p:cTn id="7" dur="500"/>
                                        <p:tgtEl>
                                          <p:spTgt spid="27548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5480"/>
                                        </p:tgtEl>
                                        <p:attrNameLst>
                                          <p:attrName>style.visibility</p:attrName>
                                        </p:attrNameLst>
                                      </p:cBhvr>
                                      <p:to>
                                        <p:strVal val="visible"/>
                                      </p:to>
                                    </p:set>
                                    <p:animEffect transition="in" filter="wipe(left)">
                                      <p:cBhvr>
                                        <p:cTn id="11" dur="500"/>
                                        <p:tgtEl>
                                          <p:spTgt spid="2754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75460"/>
                                        </p:tgtEl>
                                        <p:attrNameLst>
                                          <p:attrName>style.visibility</p:attrName>
                                        </p:attrNameLst>
                                      </p:cBhvr>
                                      <p:to>
                                        <p:strVal val="visible"/>
                                      </p:to>
                                    </p:set>
                                    <p:animEffect transition="in" filter="blinds(horizontal)">
                                      <p:cBhvr>
                                        <p:cTn id="16" dur="5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autoUpdateAnimBg="0"/>
      <p:bldP spid="275480"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7"/>
          <p:cNvSpPr>
            <a:spLocks noChangeArrowheads="1"/>
          </p:cNvSpPr>
          <p:nvPr/>
        </p:nvSpPr>
        <p:spPr bwMode="auto">
          <a:xfrm>
            <a:off x="323850" y="404813"/>
            <a:ext cx="8280400" cy="624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a:ea typeface="楷体_GB2312" pitchFamily="49" charset="-122"/>
              </a:rPr>
              <a:t>    </a:t>
            </a:r>
            <a:r>
              <a:rPr lang="zh-CN" altLang="en-US" sz="2800">
                <a:ea typeface="楷体_GB2312" pitchFamily="49" charset="-122"/>
              </a:rPr>
              <a:t>稀疏矩阵相乘的基本思想是：对于</a:t>
            </a:r>
            <a:r>
              <a:rPr lang="en-US" altLang="zh-CN" sz="2800">
                <a:ea typeface="楷体_GB2312" pitchFamily="49" charset="-122"/>
              </a:rPr>
              <a:t>M</a:t>
            </a:r>
            <a:r>
              <a:rPr lang="zh-CN" altLang="en-US" sz="2800">
                <a:ea typeface="楷体_GB2312" pitchFamily="49" charset="-122"/>
              </a:rPr>
              <a:t>中每个元素</a:t>
            </a:r>
            <a:r>
              <a:rPr lang="en-US" altLang="zh-CN" sz="2800">
                <a:ea typeface="楷体_GB2312" pitchFamily="49" charset="-122"/>
              </a:rPr>
              <a:t>M.data[p]</a:t>
            </a:r>
            <a:r>
              <a:rPr lang="zh-CN" altLang="en-US" sz="2800">
                <a:ea typeface="楷体_GB2312" pitchFamily="49" charset="-122"/>
              </a:rPr>
              <a:t>，找到</a:t>
            </a:r>
            <a:r>
              <a:rPr lang="en-US" altLang="zh-CN" sz="2800">
                <a:ea typeface="楷体_GB2312" pitchFamily="49" charset="-122"/>
              </a:rPr>
              <a:t>N </a:t>
            </a:r>
            <a:r>
              <a:rPr lang="zh-CN" altLang="en-US" sz="2800">
                <a:ea typeface="楷体_GB2312" pitchFamily="49" charset="-122"/>
              </a:rPr>
              <a:t>中所有满足条件</a:t>
            </a:r>
            <a:r>
              <a:rPr lang="en-US" altLang="zh-CN" sz="2800">
                <a:ea typeface="楷体_GB2312" pitchFamily="49" charset="-122"/>
              </a:rPr>
              <a:t>M.data[p].j=N.data[q].i</a:t>
            </a:r>
            <a:r>
              <a:rPr lang="zh-CN" altLang="en-US" sz="2800">
                <a:ea typeface="楷体_GB2312" pitchFamily="49" charset="-122"/>
              </a:rPr>
              <a:t>的元素</a:t>
            </a:r>
            <a:r>
              <a:rPr lang="en-US" altLang="zh-CN" sz="2800">
                <a:ea typeface="楷体_GB2312" pitchFamily="49" charset="-122"/>
              </a:rPr>
              <a:t>N.data[q]</a:t>
            </a:r>
            <a:r>
              <a:rPr lang="zh-CN" altLang="en-US" sz="2800">
                <a:ea typeface="楷体_GB2312" pitchFamily="49" charset="-122"/>
              </a:rPr>
              <a:t>，求得</a:t>
            </a:r>
            <a:r>
              <a:rPr lang="en-US" altLang="zh-CN" sz="2800">
                <a:ea typeface="楷体_GB2312" pitchFamily="49" charset="-122"/>
              </a:rPr>
              <a:t>M.data[p].v</a:t>
            </a:r>
            <a:r>
              <a:rPr lang="zh-CN" altLang="en-US" sz="2800">
                <a:ea typeface="楷体_GB2312" pitchFamily="49" charset="-122"/>
              </a:rPr>
              <a:t>和</a:t>
            </a:r>
            <a:r>
              <a:rPr lang="en-US" altLang="zh-CN" sz="2800">
                <a:ea typeface="楷体_GB2312" pitchFamily="49" charset="-122"/>
              </a:rPr>
              <a:t>N.data[q].v</a:t>
            </a:r>
            <a:r>
              <a:rPr lang="zh-CN" altLang="en-US" sz="2800">
                <a:ea typeface="楷体_GB2312" pitchFamily="49" charset="-122"/>
              </a:rPr>
              <a:t>的乘积。乘积矩阵</a:t>
            </a:r>
            <a:r>
              <a:rPr lang="en-US" altLang="zh-CN" sz="2800">
                <a:ea typeface="楷体_GB2312" pitchFamily="49" charset="-122"/>
              </a:rPr>
              <a:t>Q</a:t>
            </a:r>
            <a:r>
              <a:rPr lang="zh-CN" altLang="en-US" sz="2800">
                <a:ea typeface="楷体_GB2312" pitchFamily="49" charset="-122"/>
              </a:rPr>
              <a:t>中每个元素的值是个累加和，这个乘积</a:t>
            </a:r>
            <a:r>
              <a:rPr lang="en-US" altLang="zh-CN" sz="2800">
                <a:ea typeface="楷体_GB2312" pitchFamily="49" charset="-122"/>
              </a:rPr>
              <a:t>M.data[p].v×N.data[q].v</a:t>
            </a:r>
            <a:r>
              <a:rPr lang="zh-CN" altLang="en-US" sz="2800">
                <a:ea typeface="楷体_GB2312" pitchFamily="49" charset="-122"/>
              </a:rPr>
              <a:t>只是</a:t>
            </a:r>
            <a:r>
              <a:rPr lang="en-US" altLang="zh-CN" sz="2800">
                <a:ea typeface="楷体_GB2312" pitchFamily="49" charset="-122"/>
              </a:rPr>
              <a:t>Q[i][j]</a:t>
            </a:r>
            <a:r>
              <a:rPr lang="zh-CN" altLang="en-US" sz="2800">
                <a:ea typeface="楷体_GB2312" pitchFamily="49" charset="-122"/>
              </a:rPr>
              <a:t>中的一部分。为了便于操作，应对每个元素设一累加和的变量，其初值为零，然后扫描数组</a:t>
            </a:r>
            <a:r>
              <a:rPr lang="en-US" altLang="zh-CN" sz="2800">
                <a:ea typeface="楷体_GB2312" pitchFamily="49" charset="-122"/>
              </a:rPr>
              <a:t>M</a:t>
            </a:r>
            <a:r>
              <a:rPr lang="zh-CN" altLang="en-US" sz="2800">
                <a:ea typeface="楷体_GB2312" pitchFamily="49" charset="-122"/>
              </a:rPr>
              <a:t>，求得相应元素的乘积并累加到求累计和的变量上。</a:t>
            </a:r>
          </a:p>
          <a:p>
            <a:pPr>
              <a:lnSpc>
                <a:spcPct val="120000"/>
              </a:lnSpc>
            </a:pPr>
            <a:r>
              <a:rPr lang="zh-CN" altLang="en-US" sz="2800">
                <a:ea typeface="楷体_GB2312" pitchFamily="49" charset="-122"/>
              </a:rPr>
              <a:t>    即使</a:t>
            </a:r>
            <a:r>
              <a:rPr lang="en-US" altLang="zh-CN" sz="2800">
                <a:ea typeface="楷体_GB2312" pitchFamily="49" charset="-122"/>
              </a:rPr>
              <a:t>M(i,k) ×N(k,j)</a:t>
            </a:r>
            <a:r>
              <a:rPr lang="zh-CN" altLang="en-US" sz="2800">
                <a:ea typeface="楷体_GB2312" pitchFamily="49" charset="-122"/>
              </a:rPr>
              <a:t>不为零，其累加值</a:t>
            </a:r>
            <a:r>
              <a:rPr lang="en-US" altLang="zh-CN" sz="2800">
                <a:ea typeface="楷体_GB2312" pitchFamily="49" charset="-122"/>
              </a:rPr>
              <a:t>Q[i][j]</a:t>
            </a:r>
            <a:r>
              <a:rPr lang="zh-CN" altLang="en-US" sz="2800">
                <a:ea typeface="楷体_GB2312" pitchFamily="49" charset="-122"/>
              </a:rPr>
              <a:t>也可能为零，因此，矩阵</a:t>
            </a:r>
            <a:r>
              <a:rPr lang="en-US" altLang="zh-CN" sz="2800">
                <a:ea typeface="楷体_GB2312" pitchFamily="49" charset="-122"/>
              </a:rPr>
              <a:t>Q</a:t>
            </a:r>
            <a:r>
              <a:rPr lang="zh-CN" altLang="en-US" sz="2800">
                <a:ea typeface="楷体_GB2312" pitchFamily="49" charset="-122"/>
              </a:rPr>
              <a:t>中的元素是否为零，只有在求得累加之后才能确定。</a:t>
            </a:r>
          </a:p>
        </p:txBody>
      </p:sp>
    </p:spTree>
  </p:cSld>
  <p:clrMapOvr>
    <a:masterClrMapping/>
  </p:clrMapOvr>
  <p:transition>
    <p:strips dir="l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2" descr="gs_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5175"/>
            <a:ext cx="35814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7" name="Picture 3" descr="gs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765175"/>
            <a:ext cx="419100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8" name="Picture 4" descr="gs_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716338"/>
            <a:ext cx="57912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66" name="Rectangle 2"/>
          <p:cNvSpPr>
            <a:spLocks noGrp="1" noChangeArrowheads="1"/>
          </p:cNvSpPr>
          <p:nvPr>
            <p:ph type="body" sz="half" idx="1"/>
          </p:nvPr>
        </p:nvSpPr>
        <p:spPr>
          <a:xfrm>
            <a:off x="1416050" y="1143000"/>
            <a:ext cx="2590800" cy="3200400"/>
          </a:xfrm>
          <a:ln w="254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1		2	1</a:t>
            </a:r>
          </a:p>
          <a:p>
            <a:pPr eaLnBrk="1" hangingPunct="1">
              <a:lnSpc>
                <a:spcPct val="90000"/>
              </a:lnSpc>
              <a:buFont typeface="Wingdings" pitchFamily="2" charset="2"/>
              <a:buNone/>
              <a:defRPr/>
            </a:pPr>
            <a:r>
              <a:rPr lang="en-US" altLang="zh-CN" smtClean="0">
                <a:solidFill>
                  <a:srgbClr val="006600"/>
                </a:solidFill>
              </a:rPr>
              <a:t>2		1	2</a:t>
            </a:r>
          </a:p>
          <a:p>
            <a:pPr eaLnBrk="1" hangingPunct="1">
              <a:lnSpc>
                <a:spcPct val="90000"/>
              </a:lnSpc>
              <a:buFont typeface="Wingdings" pitchFamily="2" charset="2"/>
              <a:buNone/>
              <a:defRPr/>
            </a:pPr>
            <a:r>
              <a:rPr lang="en-US" altLang="zh-CN" smtClean="0">
                <a:solidFill>
                  <a:srgbClr val="006600"/>
                </a:solidFill>
              </a:rPr>
              <a:t>2		3	-4</a:t>
            </a:r>
          </a:p>
          <a:p>
            <a:pPr eaLnBrk="1" hangingPunct="1">
              <a:lnSpc>
                <a:spcPct val="90000"/>
              </a:lnSpc>
              <a:buFont typeface="Wingdings" pitchFamily="2" charset="2"/>
              <a:buNone/>
              <a:defRPr/>
            </a:pPr>
            <a:r>
              <a:rPr lang="en-US" altLang="zh-CN" smtClean="0">
                <a:solidFill>
                  <a:srgbClr val="006600"/>
                </a:solidFill>
              </a:rPr>
              <a:t>3		1	-1</a:t>
            </a:r>
          </a:p>
          <a:p>
            <a:pPr eaLnBrk="1" hangingPunct="1">
              <a:lnSpc>
                <a:spcPct val="90000"/>
              </a:lnSpc>
              <a:buFont typeface="Wingdings" pitchFamily="2" charset="2"/>
              <a:buNone/>
              <a:defRPr/>
            </a:pPr>
            <a:r>
              <a:rPr lang="en-US" altLang="zh-CN" smtClean="0">
                <a:solidFill>
                  <a:srgbClr val="006600"/>
                </a:solidFill>
              </a:rPr>
              <a:t>4		2	-2</a:t>
            </a:r>
          </a:p>
          <a:p>
            <a:pPr eaLnBrk="1" hangingPunct="1">
              <a:lnSpc>
                <a:spcPct val="90000"/>
              </a:lnSpc>
              <a:buFont typeface="Wingdings" pitchFamily="2" charset="2"/>
              <a:buNone/>
              <a:defRPr/>
            </a:pPr>
            <a:r>
              <a:rPr lang="en-US" altLang="zh-CN" smtClean="0">
                <a:solidFill>
                  <a:srgbClr val="006600"/>
                </a:solidFill>
              </a:rPr>
              <a:t>4		3	3</a:t>
            </a:r>
          </a:p>
        </p:txBody>
      </p:sp>
      <p:sp>
        <p:nvSpPr>
          <p:cNvPr id="344067" name="Rectangle 3"/>
          <p:cNvSpPr>
            <a:spLocks noGrp="1" noChangeArrowheads="1"/>
          </p:cNvSpPr>
          <p:nvPr>
            <p:ph type="body" sz="half" idx="2"/>
          </p:nvPr>
        </p:nvSpPr>
        <p:spPr>
          <a:xfrm>
            <a:off x="228600" y="4724400"/>
            <a:ext cx="4191000" cy="1524000"/>
          </a:xfrm>
          <a:ln w="381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t>  </a:t>
            </a:r>
            <a:r>
              <a:rPr lang="en-US" altLang="zh-CN" smtClean="0">
                <a:solidFill>
                  <a:srgbClr val="006600"/>
                </a:solidFill>
              </a:rPr>
              <a:t>1	         2	     3	       4</a:t>
            </a:r>
          </a:p>
          <a:p>
            <a:pPr eaLnBrk="1" hangingPunct="1">
              <a:lnSpc>
                <a:spcPct val="90000"/>
              </a:lnSpc>
              <a:buFont typeface="Wingdings" pitchFamily="2" charset="2"/>
              <a:buNone/>
              <a:defRPr/>
            </a:pPr>
            <a:r>
              <a:rPr lang="en-US" altLang="zh-CN" smtClean="0"/>
              <a:t>					</a:t>
            </a:r>
          </a:p>
          <a:p>
            <a:pPr eaLnBrk="1" hangingPunct="1">
              <a:lnSpc>
                <a:spcPct val="90000"/>
              </a:lnSpc>
              <a:buFont typeface="Wingdings" pitchFamily="2" charset="2"/>
              <a:buNone/>
              <a:defRPr/>
            </a:pPr>
            <a:r>
              <a:rPr lang="en-US" altLang="zh-CN" smtClean="0"/>
              <a:t>					</a:t>
            </a:r>
          </a:p>
        </p:txBody>
      </p:sp>
      <p:grpSp>
        <p:nvGrpSpPr>
          <p:cNvPr id="99332" name="Group 4"/>
          <p:cNvGrpSpPr>
            <a:grpSpLocks/>
          </p:cNvGrpSpPr>
          <p:nvPr/>
        </p:nvGrpSpPr>
        <p:grpSpPr bwMode="auto">
          <a:xfrm>
            <a:off x="1295400" y="0"/>
            <a:ext cx="2819400" cy="1160463"/>
            <a:chOff x="644" y="0"/>
            <a:chExt cx="1776" cy="731"/>
          </a:xfrm>
        </p:grpSpPr>
        <p:sp>
          <p:nvSpPr>
            <p:cNvPr id="99355" name="Text Box 5"/>
            <p:cNvSpPr txBox="1">
              <a:spLocks noChangeArrowheads="1"/>
            </p:cNvSpPr>
            <p:nvPr/>
          </p:nvSpPr>
          <p:spPr bwMode="auto">
            <a:xfrm>
              <a:off x="672" y="0"/>
              <a:ext cx="168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M.Data</a:t>
              </a:r>
            </a:p>
            <a:p>
              <a:pPr eaLnBrk="1" hangingPunct="1">
                <a:spcBef>
                  <a:spcPct val="50000"/>
                </a:spcBef>
              </a:pPr>
              <a:r>
                <a:rPr lang="en-US" altLang="zh-CN" sz="2800" b="1">
                  <a:latin typeface="Garamond" pitchFamily="18" charset="0"/>
                  <a:ea typeface="宋体" pitchFamily="2" charset="-122"/>
                </a:rPr>
                <a:t> </a:t>
              </a:r>
              <a:r>
                <a:rPr lang="en-US" altLang="zh-CN" sz="2800" b="1">
                  <a:solidFill>
                    <a:schemeClr val="bg2"/>
                  </a:solidFill>
                  <a:latin typeface="Garamond" pitchFamily="18" charset="0"/>
                  <a:ea typeface="宋体" pitchFamily="2" charset="-122"/>
                </a:rPr>
                <a:t>i         j         e</a:t>
              </a:r>
            </a:p>
          </p:txBody>
        </p:sp>
        <p:sp>
          <p:nvSpPr>
            <p:cNvPr id="99356" name="Line 6"/>
            <p:cNvSpPr>
              <a:spLocks noChangeShapeType="1"/>
            </p:cNvSpPr>
            <p:nvPr/>
          </p:nvSpPr>
          <p:spPr bwMode="auto">
            <a:xfrm>
              <a:off x="644" y="384"/>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4071" name="Rectangle 7"/>
          <p:cNvSpPr>
            <a:spLocks noChangeArrowheads="1"/>
          </p:cNvSpPr>
          <p:nvPr/>
        </p:nvSpPr>
        <p:spPr bwMode="auto">
          <a:xfrm>
            <a:off x="962025" y="1143000"/>
            <a:ext cx="45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a:t>
            </a:r>
            <a:r>
              <a:rPr lang="en-US" altLang="zh-CN" sz="2800" b="1">
                <a:effectLst>
                  <a:outerShdw blurRad="38100" dist="38100" dir="2700000" algn="tl">
                    <a:srgbClr val="C0C0C0"/>
                  </a:outerShdw>
                </a:effectLst>
                <a:latin typeface="Garamond" pitchFamily="18" charset="0"/>
                <a:ea typeface="宋体" pitchFamily="2" charset="-122"/>
              </a:rPr>
              <a:t>	</a:t>
            </a:r>
          </a:p>
        </p:txBody>
      </p:sp>
      <p:grpSp>
        <p:nvGrpSpPr>
          <p:cNvPr id="99334" name="Group 8"/>
          <p:cNvGrpSpPr>
            <a:grpSpLocks/>
          </p:cNvGrpSpPr>
          <p:nvPr/>
        </p:nvGrpSpPr>
        <p:grpSpPr bwMode="auto">
          <a:xfrm>
            <a:off x="304800" y="1004888"/>
            <a:ext cx="762000" cy="519112"/>
            <a:chOff x="480" y="3120"/>
            <a:chExt cx="624" cy="327"/>
          </a:xfrm>
        </p:grpSpPr>
        <p:sp>
          <p:nvSpPr>
            <p:cNvPr id="99353" name="Line 9"/>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4" name="Text Box 10"/>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p</a:t>
              </a:r>
            </a:p>
          </p:txBody>
        </p:sp>
      </p:grpSp>
      <p:sp>
        <p:nvSpPr>
          <p:cNvPr id="344075" name="Rectangle 11"/>
          <p:cNvSpPr>
            <a:spLocks noChangeArrowheads="1"/>
          </p:cNvSpPr>
          <p:nvPr/>
        </p:nvSpPr>
        <p:spPr bwMode="auto">
          <a:xfrm>
            <a:off x="5715000" y="914400"/>
            <a:ext cx="2590800" cy="2286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1	2</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4	6</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2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2	-1</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4	3</a:t>
            </a:r>
          </a:p>
        </p:txBody>
      </p:sp>
      <p:sp>
        <p:nvSpPr>
          <p:cNvPr id="344076" name="Rectangle 12"/>
          <p:cNvSpPr>
            <a:spLocks noChangeArrowheads="1"/>
          </p:cNvSpPr>
          <p:nvPr/>
        </p:nvSpPr>
        <p:spPr bwMode="auto">
          <a:xfrm>
            <a:off x="5337175" y="930275"/>
            <a:ext cx="457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p:txBody>
      </p:sp>
      <p:grpSp>
        <p:nvGrpSpPr>
          <p:cNvPr id="99337" name="Group 13"/>
          <p:cNvGrpSpPr>
            <a:grpSpLocks/>
          </p:cNvGrpSpPr>
          <p:nvPr/>
        </p:nvGrpSpPr>
        <p:grpSpPr bwMode="auto">
          <a:xfrm>
            <a:off x="4648200" y="1462088"/>
            <a:ext cx="762000" cy="519112"/>
            <a:chOff x="480" y="3120"/>
            <a:chExt cx="624" cy="327"/>
          </a:xfrm>
        </p:grpSpPr>
        <p:sp>
          <p:nvSpPr>
            <p:cNvPr id="99351" name="Line 14"/>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2" name="Text Box 15"/>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q</a:t>
              </a:r>
            </a:p>
          </p:txBody>
        </p:sp>
      </p:grpSp>
      <p:sp>
        <p:nvSpPr>
          <p:cNvPr id="344080" name="Rectangle 16"/>
          <p:cNvSpPr>
            <a:spLocks noChangeArrowheads="1"/>
          </p:cNvSpPr>
          <p:nvPr/>
        </p:nvSpPr>
        <p:spPr bwMode="auto">
          <a:xfrm>
            <a:off x="5181600" y="3352800"/>
            <a:ext cx="2514600" cy="3429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2	-4</a:t>
            </a:r>
          </a:p>
          <a:p>
            <a:pPr marL="342900" indent="-342900">
              <a:spcBef>
                <a:spcPct val="20000"/>
              </a:spcBef>
              <a:buClr>
                <a:schemeClr val="hlink"/>
              </a:buClr>
              <a:buSzPct val="70000"/>
              <a:buFont typeface="Wingdings" pitchFamily="2" charset="2"/>
              <a:buNone/>
              <a:defRPr/>
            </a:pPr>
            <a:endParaRPr lang="en-US" altLang="zh-CN" sz="2600" b="1">
              <a:solidFill>
                <a:srgbClr val="006600"/>
              </a:solidFill>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p:txBody>
      </p:sp>
      <p:sp>
        <p:nvSpPr>
          <p:cNvPr id="344081" name="Rectangle 17"/>
          <p:cNvSpPr>
            <a:spLocks noChangeArrowheads="1"/>
          </p:cNvSpPr>
          <p:nvPr/>
        </p:nvSpPr>
        <p:spPr bwMode="auto">
          <a:xfrm>
            <a:off x="4648200" y="3429000"/>
            <a:ext cx="457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7</a:t>
            </a:r>
          </a:p>
        </p:txBody>
      </p:sp>
      <p:grpSp>
        <p:nvGrpSpPr>
          <p:cNvPr id="99340" name="Group 18"/>
          <p:cNvGrpSpPr>
            <a:grpSpLocks/>
          </p:cNvGrpSpPr>
          <p:nvPr/>
        </p:nvGrpSpPr>
        <p:grpSpPr bwMode="auto">
          <a:xfrm>
            <a:off x="5486400" y="0"/>
            <a:ext cx="2819400" cy="949325"/>
            <a:chOff x="3572" y="0"/>
            <a:chExt cx="1776" cy="598"/>
          </a:xfrm>
        </p:grpSpPr>
        <p:sp>
          <p:nvSpPr>
            <p:cNvPr id="99349" name="Text Box 19"/>
            <p:cNvSpPr txBox="1">
              <a:spLocks noChangeArrowheads="1"/>
            </p:cNvSpPr>
            <p:nvPr/>
          </p:nvSpPr>
          <p:spPr bwMode="auto">
            <a:xfrm>
              <a:off x="3600" y="0"/>
              <a:ext cx="1680"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80000"/>
                </a:lnSpc>
                <a:spcBef>
                  <a:spcPct val="50000"/>
                </a:spcBef>
              </a:pPr>
              <a:r>
                <a:rPr lang="en-US" altLang="zh-CN" sz="26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N.Data</a:t>
              </a:r>
            </a:p>
            <a:p>
              <a:pPr eaLnBrk="1" hangingPunct="1">
                <a:lnSpc>
                  <a:spcPct val="80000"/>
                </a:lnSpc>
                <a:spcBef>
                  <a:spcPct val="50000"/>
                </a:spcBef>
              </a:pPr>
              <a:r>
                <a:rPr lang="en-US" altLang="zh-CN" sz="2600" b="1">
                  <a:latin typeface="Garamond" pitchFamily="18" charset="0"/>
                  <a:ea typeface="宋体" pitchFamily="2" charset="-122"/>
                </a:rPr>
                <a:t> </a:t>
              </a:r>
              <a:r>
                <a:rPr lang="en-US" altLang="zh-CN" sz="2600" b="1">
                  <a:solidFill>
                    <a:schemeClr val="bg2"/>
                  </a:solidFill>
                  <a:latin typeface="Garamond" pitchFamily="18" charset="0"/>
                  <a:ea typeface="宋体" pitchFamily="2" charset="-122"/>
                </a:rPr>
                <a:t>i           j         e</a:t>
              </a:r>
            </a:p>
          </p:txBody>
        </p:sp>
        <p:sp>
          <p:nvSpPr>
            <p:cNvPr id="99350" name="Line 20"/>
            <p:cNvSpPr>
              <a:spLocks noChangeShapeType="1"/>
            </p:cNvSpPr>
            <p:nvPr/>
          </p:nvSpPr>
          <p:spPr bwMode="auto">
            <a:xfrm>
              <a:off x="3572" y="288"/>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9341" name="Rectangle 21"/>
          <p:cNvSpPr>
            <a:spLocks noChangeArrowheads="1"/>
          </p:cNvSpPr>
          <p:nvPr/>
        </p:nvSpPr>
        <p:spPr bwMode="auto">
          <a:xfrm>
            <a:off x="7772400" y="4648200"/>
            <a:ext cx="114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Garamond" pitchFamily="18" charset="0"/>
                <a:ea typeface="宋体" pitchFamily="2" charset="-122"/>
              </a:rPr>
              <a:t> </a:t>
            </a:r>
            <a:r>
              <a:rPr lang="en-US" altLang="zh-CN" sz="2400" b="1">
                <a:solidFill>
                  <a:srgbClr val="FF0000"/>
                </a:solidFill>
                <a:latin typeface="Garamond" pitchFamily="18" charset="0"/>
                <a:ea typeface="宋体" pitchFamily="2" charset="-122"/>
              </a:rPr>
              <a:t>Q.Data</a:t>
            </a:r>
          </a:p>
        </p:txBody>
      </p:sp>
      <p:sp>
        <p:nvSpPr>
          <p:cNvPr id="99342" name="Line 22"/>
          <p:cNvSpPr>
            <a:spLocks noChangeShapeType="1"/>
          </p:cNvSpPr>
          <p:nvPr/>
        </p:nvSpPr>
        <p:spPr bwMode="auto">
          <a:xfrm>
            <a:off x="12192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3" name="Line 23"/>
          <p:cNvSpPr>
            <a:spLocks noChangeShapeType="1"/>
          </p:cNvSpPr>
          <p:nvPr/>
        </p:nvSpPr>
        <p:spPr bwMode="auto">
          <a:xfrm>
            <a:off x="2286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4" name="Line 24"/>
          <p:cNvSpPr>
            <a:spLocks noChangeShapeType="1"/>
          </p:cNvSpPr>
          <p:nvPr/>
        </p:nvSpPr>
        <p:spPr bwMode="auto">
          <a:xfrm>
            <a:off x="3429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5" name="Line 25"/>
          <p:cNvSpPr>
            <a:spLocks noChangeShapeType="1"/>
          </p:cNvSpPr>
          <p:nvPr/>
        </p:nvSpPr>
        <p:spPr bwMode="auto">
          <a:xfrm>
            <a:off x="228600" y="5334000"/>
            <a:ext cx="41910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4090" name="Rectangle 26"/>
          <p:cNvSpPr>
            <a:spLocks noChangeArrowheads="1"/>
          </p:cNvSpPr>
          <p:nvPr/>
        </p:nvSpPr>
        <p:spPr bwMode="auto">
          <a:xfrm>
            <a:off x="228600" y="5410200"/>
            <a:ext cx="419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spcBef>
                <a:spcPct val="20000"/>
              </a:spcBef>
              <a:buClr>
                <a:schemeClr val="hlink"/>
              </a:buClr>
              <a:buSzPct val="70000"/>
              <a:buFont typeface="Wingdings" pitchFamily="2" charset="2"/>
              <a:buNone/>
              <a:defRPr/>
            </a:pPr>
            <a:r>
              <a:rPr lang="en-US" altLang="zh-CN" sz="2800" b="1">
                <a:effectLst>
                  <a:outerShdw blurRad="38100" dist="38100" dir="2700000" algn="tl">
                    <a:srgbClr val="C0C0C0"/>
                  </a:outerShdw>
                </a:effectLst>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	    -4</a:t>
            </a:r>
            <a:r>
              <a:rPr lang="en-US" altLang="zh-CN" sz="2800" b="1">
                <a:effectLst>
                  <a:outerShdw blurRad="38100" dist="38100" dir="2700000" algn="tl">
                    <a:srgbClr val="C0C0C0"/>
                  </a:outerShdw>
                </a:effectLst>
                <a:latin typeface="Garamond" pitchFamily="18" charset="0"/>
                <a:ea typeface="宋体" pitchFamily="2" charset="-122"/>
              </a:rPr>
              <a:t> 		</a:t>
            </a:r>
          </a:p>
        </p:txBody>
      </p:sp>
      <p:sp>
        <p:nvSpPr>
          <p:cNvPr id="99347" name="Line 27"/>
          <p:cNvSpPr>
            <a:spLocks noChangeShapeType="1"/>
          </p:cNvSpPr>
          <p:nvPr/>
        </p:nvSpPr>
        <p:spPr bwMode="auto">
          <a:xfrm>
            <a:off x="304800" y="14478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8" name="Line 28"/>
          <p:cNvSpPr>
            <a:spLocks noChangeShapeType="1"/>
          </p:cNvSpPr>
          <p:nvPr/>
        </p:nvSpPr>
        <p:spPr bwMode="auto">
          <a:xfrm>
            <a:off x="4800600" y="21336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344066">
                                            <p:txEl>
                                              <p:pRg st="0" end="0"/>
                                            </p:txEl>
                                          </p:spTgt>
                                        </p:tgtEl>
                                        <p:attrNameLst>
                                          <p:attrName>style.color</p:attrName>
                                        </p:attrNameLst>
                                      </p:cBhvr>
                                      <p:to>
                                        <a:srgbClr val="FF0000"/>
                                      </p:to>
                                    </p:animClr>
                                    <p:animClr clrSpc="rgb" dir="cw">
                                      <p:cBhvr>
                                        <p:cTn id="7" dur="500" fill="hold"/>
                                        <p:tgtEl>
                                          <p:spTgt spid="344066">
                                            <p:txEl>
                                              <p:pRg st="0" end="0"/>
                                            </p:txEl>
                                          </p:spTgt>
                                        </p:tgtEl>
                                        <p:attrNameLst>
                                          <p:attrName>fillcolor</p:attrName>
                                        </p:attrNameLst>
                                      </p:cBhvr>
                                      <p:to>
                                        <a:srgbClr val="FF0000"/>
                                      </p:to>
                                    </p:animClr>
                                    <p:set>
                                      <p:cBhvr>
                                        <p:cTn id="8" dur="500" fill="hold"/>
                                        <p:tgtEl>
                                          <p:spTgt spid="344066">
                                            <p:txEl>
                                              <p:pRg st="0" end="0"/>
                                            </p:txEl>
                                          </p:spTgt>
                                        </p:tgtEl>
                                        <p:attrNameLst>
                                          <p:attrName>fill.type</p:attrName>
                                        </p:attrNameLst>
                                      </p:cBhvr>
                                      <p:to>
                                        <p:strVal val="solid"/>
                                      </p:to>
                                    </p:set>
                                    <p:set>
                                      <p:cBhvr>
                                        <p:cTn id="9" dur="500" fill="hold"/>
                                        <p:tgtEl>
                                          <p:spTgt spid="344066">
                                            <p:txEl>
                                              <p:pRg st="0" end="0"/>
                                            </p:txEl>
                                          </p:spTgt>
                                        </p:tgtEl>
                                        <p:attrNameLst>
                                          <p:attrName>fill.on</p:attrName>
                                        </p:attrNameLst>
                                      </p:cBhvr>
                                      <p:to>
                                        <p:strVal val="true"/>
                                      </p:to>
                                    </p:set>
                                  </p:childTnLst>
                                </p:cTn>
                              </p:par>
                            </p:childTnLst>
                          </p:cTn>
                        </p:par>
                        <p:par>
                          <p:cTn id="10" fill="hold" nodeType="afterGroup">
                            <p:stCondLst>
                              <p:cond delay="500"/>
                            </p:stCondLst>
                            <p:childTnLst>
                              <p:par>
                                <p:cTn id="11" presetID="19" presetClass="emph" presetSubtype="0" fill="hold" nodeType="afterEffect">
                                  <p:stCondLst>
                                    <p:cond delay="0"/>
                                  </p:stCondLst>
                                  <p:childTnLst>
                                    <p:animClr clrSpc="rgb" dir="cw">
                                      <p:cBhvr override="childStyle">
                                        <p:cTn id="12" dur="500" fill="hold"/>
                                        <p:tgtEl>
                                          <p:spTgt spid="344075">
                                            <p:txEl>
                                              <p:pRg st="2" end="2"/>
                                            </p:txEl>
                                          </p:spTgt>
                                        </p:tgtEl>
                                        <p:attrNameLst>
                                          <p:attrName>style.color</p:attrName>
                                        </p:attrNameLst>
                                      </p:cBhvr>
                                      <p:to>
                                        <a:srgbClr val="FF0000"/>
                                      </p:to>
                                    </p:animClr>
                                    <p:animClr clrSpc="rgb" dir="cw">
                                      <p:cBhvr>
                                        <p:cTn id="13" dur="500" fill="hold"/>
                                        <p:tgtEl>
                                          <p:spTgt spid="344075">
                                            <p:txEl>
                                              <p:pRg st="2" end="2"/>
                                            </p:txEl>
                                          </p:spTgt>
                                        </p:tgtEl>
                                        <p:attrNameLst>
                                          <p:attrName>fillcolor</p:attrName>
                                        </p:attrNameLst>
                                      </p:cBhvr>
                                      <p:to>
                                        <a:srgbClr val="FF0000"/>
                                      </p:to>
                                    </p:animClr>
                                    <p:set>
                                      <p:cBhvr>
                                        <p:cTn id="14" dur="500" fill="hold"/>
                                        <p:tgtEl>
                                          <p:spTgt spid="344075">
                                            <p:txEl>
                                              <p:pRg st="2" end="2"/>
                                            </p:txEl>
                                          </p:spTgt>
                                        </p:tgtEl>
                                        <p:attrNameLst>
                                          <p:attrName>fill.type</p:attrName>
                                        </p:attrNameLst>
                                      </p:cBhvr>
                                      <p:to>
                                        <p:strVal val="solid"/>
                                      </p:to>
                                    </p:set>
                                    <p:set>
                                      <p:cBhvr>
                                        <p:cTn id="15" dur="500" fill="hold"/>
                                        <p:tgtEl>
                                          <p:spTgt spid="344075">
                                            <p:txEl>
                                              <p:pRg st="2" end="2"/>
                                            </p:txEl>
                                          </p:spTgt>
                                        </p:tgtEl>
                                        <p:attrNameLst>
                                          <p:attrName>fill.on</p:attrName>
                                        </p:attrNameLst>
                                      </p:cBhvr>
                                      <p:to>
                                        <p:strVal val="true"/>
                                      </p:to>
                                    </p:set>
                                  </p:childTnLst>
                                </p:cTn>
                              </p:par>
                            </p:childTnLst>
                          </p:cTn>
                        </p:par>
                        <p:par>
                          <p:cTn id="16" fill="hold" nodeType="afterGroup">
                            <p:stCondLst>
                              <p:cond delay="1000"/>
                            </p:stCondLst>
                            <p:childTnLst>
                              <p:par>
                                <p:cTn id="17" presetID="4" presetClass="entr" presetSubtype="16" fill="hold" nodeType="afterEffect">
                                  <p:stCondLst>
                                    <p:cond delay="0"/>
                                  </p:stCondLst>
                                  <p:childTnLst>
                                    <p:set>
                                      <p:cBhvr>
                                        <p:cTn id="18" dur="1" fill="hold">
                                          <p:stCondLst>
                                            <p:cond delay="0"/>
                                          </p:stCondLst>
                                        </p:cTn>
                                        <p:tgtEl>
                                          <p:spTgt spid="344090">
                                            <p:txEl>
                                              <p:pRg st="0" end="0"/>
                                            </p:txEl>
                                          </p:spTgt>
                                        </p:tgtEl>
                                        <p:attrNameLst>
                                          <p:attrName>style.visibility</p:attrName>
                                        </p:attrNameLst>
                                      </p:cBhvr>
                                      <p:to>
                                        <p:strVal val="visible"/>
                                      </p:to>
                                    </p:set>
                                    <p:animEffect transition="in" filter="box(in)">
                                      <p:cBhvr>
                                        <p:cTn id="19" dur="500"/>
                                        <p:tgtEl>
                                          <p:spTgt spid="344090">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344080">
                                            <p:txEl>
                                              <p:pRg st="0" end="0"/>
                                            </p:txEl>
                                          </p:spTgt>
                                        </p:tgtEl>
                                        <p:attrNameLst>
                                          <p:attrName>style.visibility</p:attrName>
                                        </p:attrNameLst>
                                      </p:cBhvr>
                                      <p:to>
                                        <p:strVal val="visible"/>
                                      </p:to>
                                    </p:set>
                                    <p:anim calcmode="lin" valueType="num">
                                      <p:cBhvr>
                                        <p:cTn id="24" dur="500" fill="hold"/>
                                        <p:tgtEl>
                                          <p:spTgt spid="344080">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344080">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3440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5090" name="Rectangle 2"/>
          <p:cNvSpPr>
            <a:spLocks noGrp="1" noChangeArrowheads="1"/>
          </p:cNvSpPr>
          <p:nvPr>
            <p:ph type="body" sz="half" idx="1"/>
          </p:nvPr>
        </p:nvSpPr>
        <p:spPr>
          <a:xfrm>
            <a:off x="1416050" y="1143000"/>
            <a:ext cx="2590800" cy="3200400"/>
          </a:xfrm>
          <a:ln w="254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1		2	1</a:t>
            </a:r>
          </a:p>
          <a:p>
            <a:pPr eaLnBrk="1" hangingPunct="1">
              <a:lnSpc>
                <a:spcPct val="90000"/>
              </a:lnSpc>
              <a:buFont typeface="Wingdings" pitchFamily="2" charset="2"/>
              <a:buNone/>
              <a:defRPr/>
            </a:pPr>
            <a:r>
              <a:rPr lang="en-US" altLang="zh-CN" smtClean="0">
                <a:solidFill>
                  <a:srgbClr val="FF0000"/>
                </a:solidFill>
              </a:rPr>
              <a:t>2		1	2</a:t>
            </a:r>
          </a:p>
          <a:p>
            <a:pPr eaLnBrk="1" hangingPunct="1">
              <a:lnSpc>
                <a:spcPct val="90000"/>
              </a:lnSpc>
              <a:buFont typeface="Wingdings" pitchFamily="2" charset="2"/>
              <a:buNone/>
              <a:defRPr/>
            </a:pPr>
            <a:r>
              <a:rPr lang="en-US" altLang="zh-CN" smtClean="0">
                <a:solidFill>
                  <a:srgbClr val="006600"/>
                </a:solidFill>
              </a:rPr>
              <a:t>2		3	-4</a:t>
            </a:r>
          </a:p>
          <a:p>
            <a:pPr eaLnBrk="1" hangingPunct="1">
              <a:lnSpc>
                <a:spcPct val="90000"/>
              </a:lnSpc>
              <a:buFont typeface="Wingdings" pitchFamily="2" charset="2"/>
              <a:buNone/>
              <a:defRPr/>
            </a:pPr>
            <a:r>
              <a:rPr lang="en-US" altLang="zh-CN" smtClean="0">
                <a:solidFill>
                  <a:srgbClr val="006600"/>
                </a:solidFill>
              </a:rPr>
              <a:t>3		1	-1</a:t>
            </a:r>
          </a:p>
          <a:p>
            <a:pPr eaLnBrk="1" hangingPunct="1">
              <a:lnSpc>
                <a:spcPct val="90000"/>
              </a:lnSpc>
              <a:buFont typeface="Wingdings" pitchFamily="2" charset="2"/>
              <a:buNone/>
              <a:defRPr/>
            </a:pPr>
            <a:r>
              <a:rPr lang="en-US" altLang="zh-CN" smtClean="0">
                <a:solidFill>
                  <a:srgbClr val="006600"/>
                </a:solidFill>
              </a:rPr>
              <a:t>4		2	-2</a:t>
            </a:r>
          </a:p>
          <a:p>
            <a:pPr eaLnBrk="1" hangingPunct="1">
              <a:lnSpc>
                <a:spcPct val="90000"/>
              </a:lnSpc>
              <a:buFont typeface="Wingdings" pitchFamily="2" charset="2"/>
              <a:buNone/>
              <a:defRPr/>
            </a:pPr>
            <a:r>
              <a:rPr lang="en-US" altLang="zh-CN" smtClean="0">
                <a:solidFill>
                  <a:srgbClr val="006600"/>
                </a:solidFill>
              </a:rPr>
              <a:t>4		3	3</a:t>
            </a:r>
          </a:p>
        </p:txBody>
      </p:sp>
      <p:sp>
        <p:nvSpPr>
          <p:cNvPr id="345091" name="Rectangle 3"/>
          <p:cNvSpPr>
            <a:spLocks noGrp="1" noChangeArrowheads="1"/>
          </p:cNvSpPr>
          <p:nvPr>
            <p:ph type="body" sz="half" idx="2"/>
          </p:nvPr>
        </p:nvSpPr>
        <p:spPr>
          <a:xfrm>
            <a:off x="228600" y="4724400"/>
            <a:ext cx="4191000" cy="1524000"/>
          </a:xfrm>
          <a:ln w="381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  1	         2	     3	       4</a:t>
            </a:r>
          </a:p>
          <a:p>
            <a:pPr eaLnBrk="1" hangingPunct="1">
              <a:lnSpc>
                <a:spcPct val="90000"/>
              </a:lnSpc>
              <a:buFont typeface="Wingdings" pitchFamily="2" charset="2"/>
              <a:buNone/>
              <a:defRPr/>
            </a:pPr>
            <a:r>
              <a:rPr lang="en-US" altLang="zh-CN" smtClean="0"/>
              <a:t>					</a:t>
            </a:r>
          </a:p>
          <a:p>
            <a:pPr eaLnBrk="1" hangingPunct="1">
              <a:lnSpc>
                <a:spcPct val="90000"/>
              </a:lnSpc>
              <a:buFont typeface="Wingdings" pitchFamily="2" charset="2"/>
              <a:buNone/>
              <a:defRPr/>
            </a:pPr>
            <a:r>
              <a:rPr lang="en-US" altLang="zh-CN" smtClean="0"/>
              <a:t>					</a:t>
            </a:r>
          </a:p>
        </p:txBody>
      </p:sp>
      <p:grpSp>
        <p:nvGrpSpPr>
          <p:cNvPr id="100356" name="Group 4"/>
          <p:cNvGrpSpPr>
            <a:grpSpLocks/>
          </p:cNvGrpSpPr>
          <p:nvPr/>
        </p:nvGrpSpPr>
        <p:grpSpPr bwMode="auto">
          <a:xfrm>
            <a:off x="1295400" y="0"/>
            <a:ext cx="2819400" cy="1160463"/>
            <a:chOff x="644" y="0"/>
            <a:chExt cx="1776" cy="731"/>
          </a:xfrm>
        </p:grpSpPr>
        <p:sp>
          <p:nvSpPr>
            <p:cNvPr id="100381" name="Text Box 5"/>
            <p:cNvSpPr txBox="1">
              <a:spLocks noChangeArrowheads="1"/>
            </p:cNvSpPr>
            <p:nvPr/>
          </p:nvSpPr>
          <p:spPr bwMode="auto">
            <a:xfrm>
              <a:off x="672" y="0"/>
              <a:ext cx="168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M.Data</a:t>
              </a:r>
            </a:p>
            <a:p>
              <a:pPr eaLnBrk="1" hangingPunct="1">
                <a:spcBef>
                  <a:spcPct val="50000"/>
                </a:spcBef>
              </a:pPr>
              <a:r>
                <a:rPr lang="en-US" altLang="zh-CN" sz="2800" b="1">
                  <a:latin typeface="Garamond" pitchFamily="18" charset="0"/>
                  <a:ea typeface="宋体" pitchFamily="2" charset="-122"/>
                </a:rPr>
                <a:t> </a:t>
              </a:r>
              <a:r>
                <a:rPr lang="en-US" altLang="zh-CN" sz="2800" b="1">
                  <a:solidFill>
                    <a:schemeClr val="bg2"/>
                  </a:solidFill>
                  <a:latin typeface="Garamond" pitchFamily="18" charset="0"/>
                  <a:ea typeface="宋体" pitchFamily="2" charset="-122"/>
                </a:rPr>
                <a:t>i         j         e</a:t>
              </a:r>
            </a:p>
          </p:txBody>
        </p:sp>
        <p:sp>
          <p:nvSpPr>
            <p:cNvPr id="100382" name="Line 6"/>
            <p:cNvSpPr>
              <a:spLocks noChangeShapeType="1"/>
            </p:cNvSpPr>
            <p:nvPr/>
          </p:nvSpPr>
          <p:spPr bwMode="auto">
            <a:xfrm>
              <a:off x="644" y="384"/>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5095" name="Rectangle 7"/>
          <p:cNvSpPr>
            <a:spLocks noChangeArrowheads="1"/>
          </p:cNvSpPr>
          <p:nvPr/>
        </p:nvSpPr>
        <p:spPr bwMode="auto">
          <a:xfrm>
            <a:off x="958850" y="1066800"/>
            <a:ext cx="45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a:t>
            </a:r>
            <a:r>
              <a:rPr lang="en-US" altLang="zh-CN" sz="2800" b="1">
                <a:effectLst>
                  <a:outerShdw blurRad="38100" dist="38100" dir="2700000" algn="tl">
                    <a:srgbClr val="C0C0C0"/>
                  </a:outerShdw>
                </a:effectLst>
                <a:latin typeface="Garamond" pitchFamily="18" charset="0"/>
                <a:ea typeface="宋体" pitchFamily="2" charset="-122"/>
              </a:rPr>
              <a:t>	</a:t>
            </a:r>
          </a:p>
        </p:txBody>
      </p:sp>
      <p:grpSp>
        <p:nvGrpSpPr>
          <p:cNvPr id="345096" name="Group 8"/>
          <p:cNvGrpSpPr>
            <a:grpSpLocks/>
          </p:cNvGrpSpPr>
          <p:nvPr/>
        </p:nvGrpSpPr>
        <p:grpSpPr bwMode="auto">
          <a:xfrm>
            <a:off x="228600" y="1447800"/>
            <a:ext cx="762000" cy="519113"/>
            <a:chOff x="480" y="3120"/>
            <a:chExt cx="624" cy="327"/>
          </a:xfrm>
        </p:grpSpPr>
        <p:sp>
          <p:nvSpPr>
            <p:cNvPr id="100379" name="Line 9"/>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80" name="Text Box 10"/>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p</a:t>
              </a:r>
            </a:p>
          </p:txBody>
        </p:sp>
      </p:grpSp>
      <p:sp>
        <p:nvSpPr>
          <p:cNvPr id="345099" name="Rectangle 11"/>
          <p:cNvSpPr>
            <a:spLocks noChangeArrowheads="1"/>
          </p:cNvSpPr>
          <p:nvPr/>
        </p:nvSpPr>
        <p:spPr bwMode="auto">
          <a:xfrm>
            <a:off x="5715000" y="914400"/>
            <a:ext cx="2590800" cy="2286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FF0000"/>
                </a:solidFill>
                <a:effectLst>
                  <a:outerShdw blurRad="38100" dist="38100" dir="2700000" algn="tl">
                    <a:srgbClr val="C0C0C0"/>
                  </a:outerShdw>
                </a:effectLst>
                <a:latin typeface="Garamond" pitchFamily="18" charset="0"/>
                <a:ea typeface="宋体" pitchFamily="2" charset="-122"/>
              </a:rPr>
              <a:t>1		1	2</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4	6</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2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2	-1</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4	3</a:t>
            </a:r>
          </a:p>
        </p:txBody>
      </p:sp>
      <p:sp>
        <p:nvSpPr>
          <p:cNvPr id="345100" name="Rectangle 12"/>
          <p:cNvSpPr>
            <a:spLocks noChangeArrowheads="1"/>
          </p:cNvSpPr>
          <p:nvPr/>
        </p:nvSpPr>
        <p:spPr bwMode="auto">
          <a:xfrm>
            <a:off x="5337175" y="930275"/>
            <a:ext cx="457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p:txBody>
      </p:sp>
      <p:grpSp>
        <p:nvGrpSpPr>
          <p:cNvPr id="345101" name="Group 13"/>
          <p:cNvGrpSpPr>
            <a:grpSpLocks/>
          </p:cNvGrpSpPr>
          <p:nvPr/>
        </p:nvGrpSpPr>
        <p:grpSpPr bwMode="auto">
          <a:xfrm>
            <a:off x="4572000" y="730250"/>
            <a:ext cx="762000" cy="519113"/>
            <a:chOff x="480" y="3120"/>
            <a:chExt cx="624" cy="327"/>
          </a:xfrm>
        </p:grpSpPr>
        <p:sp>
          <p:nvSpPr>
            <p:cNvPr id="100377" name="Line 14"/>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78" name="Text Box 15"/>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q</a:t>
              </a:r>
            </a:p>
          </p:txBody>
        </p:sp>
      </p:grpSp>
      <p:sp>
        <p:nvSpPr>
          <p:cNvPr id="345104" name="Rectangle 16"/>
          <p:cNvSpPr>
            <a:spLocks noChangeArrowheads="1"/>
          </p:cNvSpPr>
          <p:nvPr/>
        </p:nvSpPr>
        <p:spPr bwMode="auto">
          <a:xfrm>
            <a:off x="5181600" y="3352800"/>
            <a:ext cx="2514600" cy="3429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2	-4</a:t>
            </a:r>
          </a:p>
          <a:p>
            <a:pPr marL="342900" indent="-342900">
              <a:spcBef>
                <a:spcPct val="20000"/>
              </a:spcBef>
              <a:buClr>
                <a:schemeClr val="hlink"/>
              </a:buClr>
              <a:buSzPct val="70000"/>
              <a:buFont typeface="Wingdings" pitchFamily="2" charset="2"/>
              <a:buNone/>
              <a:defRPr/>
            </a:pPr>
            <a:endParaRPr lang="en-US" altLang="zh-CN" sz="2600" b="1">
              <a:solidFill>
                <a:srgbClr val="006600"/>
              </a:solidFill>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p:txBody>
      </p:sp>
      <p:sp>
        <p:nvSpPr>
          <p:cNvPr id="345105" name="Rectangle 17"/>
          <p:cNvSpPr>
            <a:spLocks noChangeArrowheads="1"/>
          </p:cNvSpPr>
          <p:nvPr/>
        </p:nvSpPr>
        <p:spPr bwMode="auto">
          <a:xfrm>
            <a:off x="4648200" y="3429000"/>
            <a:ext cx="457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7</a:t>
            </a:r>
          </a:p>
        </p:txBody>
      </p:sp>
      <p:grpSp>
        <p:nvGrpSpPr>
          <p:cNvPr id="100364" name="Group 18"/>
          <p:cNvGrpSpPr>
            <a:grpSpLocks/>
          </p:cNvGrpSpPr>
          <p:nvPr/>
        </p:nvGrpSpPr>
        <p:grpSpPr bwMode="auto">
          <a:xfrm>
            <a:off x="5638800" y="0"/>
            <a:ext cx="2819400" cy="949325"/>
            <a:chOff x="3572" y="0"/>
            <a:chExt cx="1776" cy="598"/>
          </a:xfrm>
        </p:grpSpPr>
        <p:sp>
          <p:nvSpPr>
            <p:cNvPr id="100375" name="Text Box 19"/>
            <p:cNvSpPr txBox="1">
              <a:spLocks noChangeArrowheads="1"/>
            </p:cNvSpPr>
            <p:nvPr/>
          </p:nvSpPr>
          <p:spPr bwMode="auto">
            <a:xfrm>
              <a:off x="3600" y="0"/>
              <a:ext cx="1680"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80000"/>
                </a:lnSpc>
                <a:spcBef>
                  <a:spcPct val="50000"/>
                </a:spcBef>
              </a:pPr>
              <a:r>
                <a:rPr lang="en-US" altLang="zh-CN" sz="2800" b="1">
                  <a:solidFill>
                    <a:srgbClr val="FF0000"/>
                  </a:solidFill>
                  <a:latin typeface="Garamond" pitchFamily="18" charset="0"/>
                  <a:ea typeface="宋体" pitchFamily="2" charset="-122"/>
                </a:rPr>
                <a:t>        N.Data</a:t>
              </a:r>
            </a:p>
            <a:p>
              <a:pPr eaLnBrk="1" hangingPunct="1">
                <a:lnSpc>
                  <a:spcPct val="80000"/>
                </a:lnSpc>
                <a:spcBef>
                  <a:spcPct val="50000"/>
                </a:spcBef>
              </a:pPr>
              <a:r>
                <a:rPr lang="en-US" altLang="zh-CN" sz="2600" b="1">
                  <a:latin typeface="Garamond" pitchFamily="18" charset="0"/>
                  <a:ea typeface="宋体" pitchFamily="2" charset="-122"/>
                </a:rPr>
                <a:t> </a:t>
              </a:r>
              <a:r>
                <a:rPr lang="en-US" altLang="zh-CN" sz="2600" b="1">
                  <a:solidFill>
                    <a:schemeClr val="bg2"/>
                  </a:solidFill>
                  <a:latin typeface="Garamond" pitchFamily="18" charset="0"/>
                  <a:ea typeface="宋体" pitchFamily="2" charset="-122"/>
                </a:rPr>
                <a:t>i           j         e</a:t>
              </a:r>
            </a:p>
          </p:txBody>
        </p:sp>
        <p:sp>
          <p:nvSpPr>
            <p:cNvPr id="100376" name="Line 20"/>
            <p:cNvSpPr>
              <a:spLocks noChangeShapeType="1"/>
            </p:cNvSpPr>
            <p:nvPr/>
          </p:nvSpPr>
          <p:spPr bwMode="auto">
            <a:xfrm>
              <a:off x="3572" y="288"/>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0365" name="Rectangle 21"/>
          <p:cNvSpPr>
            <a:spLocks noChangeArrowheads="1"/>
          </p:cNvSpPr>
          <p:nvPr/>
        </p:nvSpPr>
        <p:spPr bwMode="auto">
          <a:xfrm>
            <a:off x="7772400" y="4648200"/>
            <a:ext cx="1143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Q.Data</a:t>
            </a:r>
          </a:p>
        </p:txBody>
      </p:sp>
      <p:sp>
        <p:nvSpPr>
          <p:cNvPr id="100366" name="Line 22"/>
          <p:cNvSpPr>
            <a:spLocks noChangeShapeType="1"/>
          </p:cNvSpPr>
          <p:nvPr/>
        </p:nvSpPr>
        <p:spPr bwMode="auto">
          <a:xfrm>
            <a:off x="12192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7" name="Line 23"/>
          <p:cNvSpPr>
            <a:spLocks noChangeShapeType="1"/>
          </p:cNvSpPr>
          <p:nvPr/>
        </p:nvSpPr>
        <p:spPr bwMode="auto">
          <a:xfrm>
            <a:off x="2286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8" name="Line 24"/>
          <p:cNvSpPr>
            <a:spLocks noChangeShapeType="1"/>
          </p:cNvSpPr>
          <p:nvPr/>
        </p:nvSpPr>
        <p:spPr bwMode="auto">
          <a:xfrm>
            <a:off x="3429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9" name="Line 25"/>
          <p:cNvSpPr>
            <a:spLocks noChangeShapeType="1"/>
          </p:cNvSpPr>
          <p:nvPr/>
        </p:nvSpPr>
        <p:spPr bwMode="auto">
          <a:xfrm>
            <a:off x="228600" y="5334000"/>
            <a:ext cx="41910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14" name="Rectangle 26"/>
          <p:cNvSpPr>
            <a:spLocks noChangeArrowheads="1"/>
          </p:cNvSpPr>
          <p:nvPr/>
        </p:nvSpPr>
        <p:spPr bwMode="auto">
          <a:xfrm>
            <a:off x="228600" y="5410200"/>
            <a:ext cx="419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spcBef>
                <a:spcPct val="20000"/>
              </a:spcBef>
              <a:buClr>
                <a:schemeClr val="hlink"/>
              </a:buClr>
              <a:buSzPct val="70000"/>
              <a:buFont typeface="Wingdings" pitchFamily="2" charset="2"/>
              <a:buNone/>
              <a:defRPr/>
            </a:pPr>
            <a:r>
              <a:rPr lang="en-US" altLang="zh-CN" sz="2800" b="1">
                <a:effectLst>
                  <a:outerShdw blurRad="38100" dist="38100" dir="2700000" algn="tl">
                    <a:srgbClr val="C0C0C0"/>
                  </a:outerShdw>
                </a:effectLst>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a:t>
            </a:r>
            <a:r>
              <a:rPr lang="en-US" altLang="zh-CN" sz="2800" b="1">
                <a:effectLst>
                  <a:outerShdw blurRad="38100" dist="38100" dir="2700000" algn="tl">
                    <a:srgbClr val="C0C0C0"/>
                  </a:outerShdw>
                </a:effectLst>
                <a:latin typeface="Garamond" pitchFamily="18" charset="0"/>
                <a:ea typeface="宋体" pitchFamily="2" charset="-122"/>
              </a:rPr>
              <a:t>			</a:t>
            </a:r>
          </a:p>
        </p:txBody>
      </p:sp>
      <p:sp>
        <p:nvSpPr>
          <p:cNvPr id="345115" name="Rectangle 27"/>
          <p:cNvSpPr>
            <a:spLocks noChangeArrowheads="1"/>
          </p:cNvSpPr>
          <p:nvPr/>
        </p:nvSpPr>
        <p:spPr bwMode="auto">
          <a:xfrm>
            <a:off x="3609975" y="5500688"/>
            <a:ext cx="58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12</a:t>
            </a:r>
          </a:p>
        </p:txBody>
      </p:sp>
      <p:sp>
        <p:nvSpPr>
          <p:cNvPr id="100372" name="Line 28"/>
          <p:cNvSpPr>
            <a:spLocks noChangeShapeType="1"/>
          </p:cNvSpPr>
          <p:nvPr/>
        </p:nvSpPr>
        <p:spPr bwMode="auto">
          <a:xfrm>
            <a:off x="381000" y="19050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73" name="Line 29"/>
          <p:cNvSpPr>
            <a:spLocks noChangeShapeType="1"/>
          </p:cNvSpPr>
          <p:nvPr/>
        </p:nvSpPr>
        <p:spPr bwMode="auto">
          <a:xfrm>
            <a:off x="4800600" y="12192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74" name="TextBox 1"/>
          <p:cNvSpPr txBox="1">
            <a:spLocks noChangeArrowheads="1"/>
          </p:cNvSpPr>
          <p:nvPr/>
        </p:nvSpPr>
        <p:spPr bwMode="auto">
          <a:xfrm>
            <a:off x="228600" y="42926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lang="en-US" altLang="zh-CN">
                <a:solidFill>
                  <a:schemeClr val="bg2"/>
                </a:solidFill>
              </a:rPr>
              <a:t>Q.Col</a:t>
            </a:r>
            <a:endParaRPr lang="zh-CN" altLang="en-US">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5114">
                                            <p:txEl>
                                              <p:pRg st="0" end="0"/>
                                            </p:txEl>
                                          </p:spTgt>
                                        </p:tgtEl>
                                        <p:attrNameLst>
                                          <p:attrName>style.visibility</p:attrName>
                                        </p:attrNameLst>
                                      </p:cBhvr>
                                      <p:to>
                                        <p:strVal val="visible"/>
                                      </p:to>
                                    </p:set>
                                    <p:anim calcmode="lin" valueType="num">
                                      <p:cBhvr additive="base">
                                        <p:cTn id="7" dur="500" fill="hold"/>
                                        <p:tgtEl>
                                          <p:spTgt spid="3451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1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path" presetSubtype="0" accel="50000" decel="50000" fill="hold" nodeType="clickEffect">
                                  <p:stCondLst>
                                    <p:cond delay="0"/>
                                  </p:stCondLst>
                                  <p:childTnLst>
                                    <p:animMotion origin="layout" path="M 3.33333E-6 -2.96296E-6 L 3.33333E-6 0.0669 " pathEditMode="relative" rAng="0" ptsTypes="AA">
                                      <p:cBhvr>
                                        <p:cTn id="12" dur="2000" fill="hold"/>
                                        <p:tgtEl>
                                          <p:spTgt spid="345101"/>
                                        </p:tgtEl>
                                        <p:attrNameLst>
                                          <p:attrName>ppt_x</p:attrName>
                                          <p:attrName>ppt_y</p:attrName>
                                        </p:attrNameLst>
                                      </p:cBhvr>
                                      <p:rCtr x="0" y="3333"/>
                                    </p:animMotion>
                                  </p:childTnLst>
                                </p:cTn>
                              </p:par>
                            </p:childTnLst>
                          </p:cTn>
                        </p:par>
                        <p:par>
                          <p:cTn id="13" fill="hold" nodeType="afterGroup">
                            <p:stCondLst>
                              <p:cond delay="2000"/>
                            </p:stCondLst>
                            <p:childTnLst>
                              <p:par>
                                <p:cTn id="14" presetID="19" presetClass="emph" presetSubtype="0" fill="hold" nodeType="afterEffect">
                                  <p:stCondLst>
                                    <p:cond delay="0"/>
                                  </p:stCondLst>
                                  <p:childTnLst>
                                    <p:animClr clrSpc="rgb" dir="cw">
                                      <p:cBhvr override="childStyle">
                                        <p:cTn id="15" dur="500" fill="hold"/>
                                        <p:tgtEl>
                                          <p:spTgt spid="345099">
                                            <p:txEl>
                                              <p:pRg st="1" end="1"/>
                                            </p:txEl>
                                          </p:spTgt>
                                        </p:tgtEl>
                                        <p:attrNameLst>
                                          <p:attrName>style.color</p:attrName>
                                        </p:attrNameLst>
                                      </p:cBhvr>
                                      <p:to>
                                        <a:schemeClr val="accent2"/>
                                      </p:to>
                                    </p:animClr>
                                    <p:animClr clrSpc="rgb" dir="cw">
                                      <p:cBhvr>
                                        <p:cTn id="16" dur="500" fill="hold"/>
                                        <p:tgtEl>
                                          <p:spTgt spid="345099">
                                            <p:txEl>
                                              <p:pRg st="1" end="1"/>
                                            </p:txEl>
                                          </p:spTgt>
                                        </p:tgtEl>
                                        <p:attrNameLst>
                                          <p:attrName>fillcolor</p:attrName>
                                        </p:attrNameLst>
                                      </p:cBhvr>
                                      <p:to>
                                        <a:schemeClr val="accent2"/>
                                      </p:to>
                                    </p:animClr>
                                    <p:set>
                                      <p:cBhvr>
                                        <p:cTn id="17" dur="500" fill="hold"/>
                                        <p:tgtEl>
                                          <p:spTgt spid="345099">
                                            <p:txEl>
                                              <p:pRg st="1" end="1"/>
                                            </p:txEl>
                                          </p:spTgt>
                                        </p:tgtEl>
                                        <p:attrNameLst>
                                          <p:attrName>fill.type</p:attrName>
                                        </p:attrNameLst>
                                      </p:cBhvr>
                                      <p:to>
                                        <p:strVal val="solid"/>
                                      </p:to>
                                    </p:set>
                                    <p:set>
                                      <p:cBhvr>
                                        <p:cTn id="18" dur="500" fill="hold"/>
                                        <p:tgtEl>
                                          <p:spTgt spid="345099">
                                            <p:txEl>
                                              <p:pRg st="1" end="1"/>
                                            </p:txEl>
                                          </p:spTgt>
                                        </p:tgtEl>
                                        <p:attrNameLst>
                                          <p:attrName>fill.on</p:attrName>
                                        </p:attrNameLst>
                                      </p:cBhvr>
                                      <p:to>
                                        <p:strVal val="true"/>
                                      </p:to>
                                    </p:set>
                                  </p:childTnLst>
                                </p:cTn>
                              </p:par>
                            </p:childTnLst>
                          </p:cTn>
                        </p:par>
                        <p:par>
                          <p:cTn id="19" fill="hold" nodeType="afterGroup">
                            <p:stCondLst>
                              <p:cond delay="2500"/>
                            </p:stCondLst>
                            <p:childTnLst>
                              <p:par>
                                <p:cTn id="20" presetID="18" presetClass="entr" presetSubtype="12" fill="hold" grpId="0" nodeType="afterEffect">
                                  <p:stCondLst>
                                    <p:cond delay="0"/>
                                  </p:stCondLst>
                                  <p:childTnLst>
                                    <p:set>
                                      <p:cBhvr>
                                        <p:cTn id="21" dur="1" fill="hold">
                                          <p:stCondLst>
                                            <p:cond delay="0"/>
                                          </p:stCondLst>
                                        </p:cTn>
                                        <p:tgtEl>
                                          <p:spTgt spid="345115"/>
                                        </p:tgtEl>
                                        <p:attrNameLst>
                                          <p:attrName>style.visibility</p:attrName>
                                        </p:attrNameLst>
                                      </p:cBhvr>
                                      <p:to>
                                        <p:strVal val="visible"/>
                                      </p:to>
                                    </p:set>
                                    <p:animEffect transition="in" filter="strips(downLeft)">
                                      <p:cBhvr>
                                        <p:cTn id="22" dur="500"/>
                                        <p:tgtEl>
                                          <p:spTgt spid="345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nodeType="clickEffect">
                                  <p:stCondLst>
                                    <p:cond delay="0"/>
                                  </p:stCondLst>
                                  <p:childTnLst>
                                    <p:animMotion origin="layout" path="M 3.33333E-6 -2.59259E-6 L 3.33333E-6 0.06227 " pathEditMode="relative" rAng="0" ptsTypes="AA">
                                      <p:cBhvr>
                                        <p:cTn id="26" dur="2000" fill="hold"/>
                                        <p:tgtEl>
                                          <p:spTgt spid="345096"/>
                                        </p:tgtEl>
                                        <p:attrNameLst>
                                          <p:attrName>ppt_x</p:attrName>
                                          <p:attrName>ppt_y</p:attrName>
                                        </p:attrNameLst>
                                      </p:cBhvr>
                                      <p:rCtr x="0" y="3102"/>
                                    </p:animMotion>
                                  </p:childTnLst>
                                </p:cTn>
                              </p:par>
                            </p:childTnLst>
                          </p:cTn>
                        </p:par>
                        <p:par>
                          <p:cTn id="27" fill="hold" nodeType="afterGroup">
                            <p:stCondLst>
                              <p:cond delay="2000"/>
                            </p:stCondLst>
                            <p:childTnLst>
                              <p:par>
                                <p:cTn id="28" presetID="19" presetClass="emph" presetSubtype="0" fill="hold" nodeType="afterEffect">
                                  <p:stCondLst>
                                    <p:cond delay="0"/>
                                  </p:stCondLst>
                                  <p:childTnLst>
                                    <p:animClr clrSpc="rgb" dir="cw">
                                      <p:cBhvr override="childStyle">
                                        <p:cTn id="29" dur="500" fill="hold"/>
                                        <p:tgtEl>
                                          <p:spTgt spid="345090">
                                            <p:txEl>
                                              <p:pRg st="2" end="2"/>
                                            </p:txEl>
                                          </p:spTgt>
                                        </p:tgtEl>
                                        <p:attrNameLst>
                                          <p:attrName>style.color</p:attrName>
                                        </p:attrNameLst>
                                      </p:cBhvr>
                                      <p:to>
                                        <a:schemeClr val="accent2"/>
                                      </p:to>
                                    </p:animClr>
                                    <p:animClr clrSpc="rgb" dir="cw">
                                      <p:cBhvr>
                                        <p:cTn id="30" dur="500" fill="hold"/>
                                        <p:tgtEl>
                                          <p:spTgt spid="345090">
                                            <p:txEl>
                                              <p:pRg st="2" end="2"/>
                                            </p:txEl>
                                          </p:spTgt>
                                        </p:tgtEl>
                                        <p:attrNameLst>
                                          <p:attrName>fillcolor</p:attrName>
                                        </p:attrNameLst>
                                      </p:cBhvr>
                                      <p:to>
                                        <a:schemeClr val="accent2"/>
                                      </p:to>
                                    </p:animClr>
                                    <p:set>
                                      <p:cBhvr>
                                        <p:cTn id="31" dur="500" fill="hold"/>
                                        <p:tgtEl>
                                          <p:spTgt spid="345090">
                                            <p:txEl>
                                              <p:pRg st="2" end="2"/>
                                            </p:txEl>
                                          </p:spTgt>
                                        </p:tgtEl>
                                        <p:attrNameLst>
                                          <p:attrName>fill.type</p:attrName>
                                        </p:attrNameLst>
                                      </p:cBhvr>
                                      <p:to>
                                        <p:strVal val="solid"/>
                                      </p:to>
                                    </p:set>
                                    <p:set>
                                      <p:cBhvr>
                                        <p:cTn id="32" dur="500" fill="hold"/>
                                        <p:tgtEl>
                                          <p:spTgt spid="345090">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15" grpId="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4" name="Rectangle 2"/>
          <p:cNvSpPr>
            <a:spLocks noGrp="1" noChangeArrowheads="1"/>
          </p:cNvSpPr>
          <p:nvPr>
            <p:ph type="body" sz="half" idx="1"/>
          </p:nvPr>
        </p:nvSpPr>
        <p:spPr>
          <a:xfrm>
            <a:off x="1416050" y="1143000"/>
            <a:ext cx="2590800" cy="3200400"/>
          </a:xfrm>
          <a:ln w="254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1		2	1</a:t>
            </a:r>
          </a:p>
          <a:p>
            <a:pPr eaLnBrk="1" hangingPunct="1">
              <a:lnSpc>
                <a:spcPct val="90000"/>
              </a:lnSpc>
              <a:buFont typeface="Wingdings" pitchFamily="2" charset="2"/>
              <a:buNone/>
              <a:defRPr/>
            </a:pPr>
            <a:r>
              <a:rPr lang="en-US" altLang="zh-CN" smtClean="0">
                <a:solidFill>
                  <a:schemeClr val="accent1"/>
                </a:solidFill>
              </a:rPr>
              <a:t>2		1	2</a:t>
            </a:r>
          </a:p>
          <a:p>
            <a:pPr eaLnBrk="1" hangingPunct="1">
              <a:lnSpc>
                <a:spcPct val="90000"/>
              </a:lnSpc>
              <a:buFont typeface="Wingdings" pitchFamily="2" charset="2"/>
              <a:buNone/>
              <a:defRPr/>
            </a:pPr>
            <a:r>
              <a:rPr lang="en-US" altLang="zh-CN" smtClean="0">
                <a:solidFill>
                  <a:schemeClr val="accent2"/>
                </a:solidFill>
              </a:rPr>
              <a:t>2		3	-4</a:t>
            </a:r>
          </a:p>
          <a:p>
            <a:pPr eaLnBrk="1" hangingPunct="1">
              <a:lnSpc>
                <a:spcPct val="90000"/>
              </a:lnSpc>
              <a:buFont typeface="Wingdings" pitchFamily="2" charset="2"/>
              <a:buNone/>
              <a:defRPr/>
            </a:pPr>
            <a:r>
              <a:rPr lang="en-US" altLang="zh-CN" smtClean="0">
                <a:solidFill>
                  <a:srgbClr val="006600"/>
                </a:solidFill>
              </a:rPr>
              <a:t>3		1	-1</a:t>
            </a:r>
          </a:p>
          <a:p>
            <a:pPr eaLnBrk="1" hangingPunct="1">
              <a:lnSpc>
                <a:spcPct val="90000"/>
              </a:lnSpc>
              <a:buFont typeface="Wingdings" pitchFamily="2" charset="2"/>
              <a:buNone/>
              <a:defRPr/>
            </a:pPr>
            <a:r>
              <a:rPr lang="en-US" altLang="zh-CN" smtClean="0">
                <a:solidFill>
                  <a:srgbClr val="006600"/>
                </a:solidFill>
              </a:rPr>
              <a:t>4		2	-2</a:t>
            </a:r>
          </a:p>
          <a:p>
            <a:pPr eaLnBrk="1" hangingPunct="1">
              <a:lnSpc>
                <a:spcPct val="90000"/>
              </a:lnSpc>
              <a:buFont typeface="Wingdings" pitchFamily="2" charset="2"/>
              <a:buNone/>
              <a:defRPr/>
            </a:pPr>
            <a:r>
              <a:rPr lang="en-US" altLang="zh-CN" smtClean="0">
                <a:solidFill>
                  <a:srgbClr val="006600"/>
                </a:solidFill>
              </a:rPr>
              <a:t>4		3	3</a:t>
            </a:r>
          </a:p>
        </p:txBody>
      </p:sp>
      <p:sp>
        <p:nvSpPr>
          <p:cNvPr id="346115" name="Rectangle 3"/>
          <p:cNvSpPr>
            <a:spLocks noGrp="1" noChangeArrowheads="1"/>
          </p:cNvSpPr>
          <p:nvPr>
            <p:ph type="body" sz="half" idx="2"/>
          </p:nvPr>
        </p:nvSpPr>
        <p:spPr>
          <a:xfrm>
            <a:off x="228600" y="4724400"/>
            <a:ext cx="4191000" cy="1524000"/>
          </a:xfrm>
          <a:ln w="381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  1	         2	     3	       4</a:t>
            </a:r>
          </a:p>
          <a:p>
            <a:pPr eaLnBrk="1" hangingPunct="1">
              <a:lnSpc>
                <a:spcPct val="90000"/>
              </a:lnSpc>
              <a:buFont typeface="Wingdings" pitchFamily="2" charset="2"/>
              <a:buNone/>
              <a:defRPr/>
            </a:pPr>
            <a:r>
              <a:rPr lang="en-US" altLang="zh-CN" smtClean="0"/>
              <a:t>					</a:t>
            </a:r>
          </a:p>
          <a:p>
            <a:pPr eaLnBrk="1" hangingPunct="1">
              <a:lnSpc>
                <a:spcPct val="90000"/>
              </a:lnSpc>
              <a:buFont typeface="Wingdings" pitchFamily="2" charset="2"/>
              <a:buNone/>
              <a:defRPr/>
            </a:pPr>
            <a:r>
              <a:rPr lang="en-US" altLang="zh-CN" smtClean="0"/>
              <a:t>					</a:t>
            </a:r>
          </a:p>
        </p:txBody>
      </p:sp>
      <p:grpSp>
        <p:nvGrpSpPr>
          <p:cNvPr id="101380" name="Group 4"/>
          <p:cNvGrpSpPr>
            <a:grpSpLocks/>
          </p:cNvGrpSpPr>
          <p:nvPr/>
        </p:nvGrpSpPr>
        <p:grpSpPr bwMode="auto">
          <a:xfrm>
            <a:off x="1295400" y="0"/>
            <a:ext cx="2819400" cy="1160463"/>
            <a:chOff x="644" y="0"/>
            <a:chExt cx="1776" cy="731"/>
          </a:xfrm>
        </p:grpSpPr>
        <p:sp>
          <p:nvSpPr>
            <p:cNvPr id="101405" name="Text Box 5"/>
            <p:cNvSpPr txBox="1">
              <a:spLocks noChangeArrowheads="1"/>
            </p:cNvSpPr>
            <p:nvPr/>
          </p:nvSpPr>
          <p:spPr bwMode="auto">
            <a:xfrm>
              <a:off x="672" y="0"/>
              <a:ext cx="168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M.Data</a:t>
              </a:r>
            </a:p>
            <a:p>
              <a:pPr eaLnBrk="1" hangingPunct="1">
                <a:spcBef>
                  <a:spcPct val="50000"/>
                </a:spcBef>
              </a:pPr>
              <a:r>
                <a:rPr lang="en-US" altLang="zh-CN" sz="2800" b="1">
                  <a:latin typeface="Garamond" pitchFamily="18" charset="0"/>
                  <a:ea typeface="宋体" pitchFamily="2" charset="-122"/>
                </a:rPr>
                <a:t> </a:t>
              </a:r>
              <a:r>
                <a:rPr lang="en-US" altLang="zh-CN" sz="2800" b="1">
                  <a:solidFill>
                    <a:schemeClr val="bg2"/>
                  </a:solidFill>
                  <a:latin typeface="Garamond" pitchFamily="18" charset="0"/>
                  <a:ea typeface="宋体" pitchFamily="2" charset="-122"/>
                </a:rPr>
                <a:t>i         j         e</a:t>
              </a:r>
            </a:p>
          </p:txBody>
        </p:sp>
        <p:sp>
          <p:nvSpPr>
            <p:cNvPr id="101406" name="Line 6"/>
            <p:cNvSpPr>
              <a:spLocks noChangeShapeType="1"/>
            </p:cNvSpPr>
            <p:nvPr/>
          </p:nvSpPr>
          <p:spPr bwMode="auto">
            <a:xfrm>
              <a:off x="644" y="384"/>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6119" name="Rectangle 7"/>
          <p:cNvSpPr>
            <a:spLocks noChangeArrowheads="1"/>
          </p:cNvSpPr>
          <p:nvPr/>
        </p:nvSpPr>
        <p:spPr bwMode="auto">
          <a:xfrm>
            <a:off x="958850" y="1050925"/>
            <a:ext cx="45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a:t>
            </a:r>
            <a:r>
              <a:rPr lang="en-US" altLang="zh-CN" sz="2800" b="1">
                <a:effectLst>
                  <a:outerShdw blurRad="38100" dist="38100" dir="2700000" algn="tl">
                    <a:srgbClr val="C0C0C0"/>
                  </a:outerShdw>
                </a:effectLst>
                <a:latin typeface="Garamond" pitchFamily="18" charset="0"/>
                <a:ea typeface="宋体" pitchFamily="2" charset="-122"/>
              </a:rPr>
              <a:t>	</a:t>
            </a:r>
          </a:p>
        </p:txBody>
      </p:sp>
      <p:grpSp>
        <p:nvGrpSpPr>
          <p:cNvPr id="101382" name="Group 8"/>
          <p:cNvGrpSpPr>
            <a:grpSpLocks/>
          </p:cNvGrpSpPr>
          <p:nvPr/>
        </p:nvGrpSpPr>
        <p:grpSpPr bwMode="auto">
          <a:xfrm>
            <a:off x="228600" y="1905000"/>
            <a:ext cx="762000" cy="519113"/>
            <a:chOff x="480" y="3120"/>
            <a:chExt cx="624" cy="327"/>
          </a:xfrm>
        </p:grpSpPr>
        <p:sp>
          <p:nvSpPr>
            <p:cNvPr id="101403" name="Line 9"/>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04" name="Text Box 10"/>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p</a:t>
              </a:r>
            </a:p>
          </p:txBody>
        </p:sp>
      </p:grpSp>
      <p:sp>
        <p:nvSpPr>
          <p:cNvPr id="346123" name="Rectangle 11"/>
          <p:cNvSpPr>
            <a:spLocks noChangeArrowheads="1"/>
          </p:cNvSpPr>
          <p:nvPr/>
        </p:nvSpPr>
        <p:spPr bwMode="auto">
          <a:xfrm>
            <a:off x="5715000" y="914400"/>
            <a:ext cx="2590800" cy="2286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1	2</a:t>
            </a:r>
          </a:p>
          <a:p>
            <a:pPr marL="342900" indent="-342900">
              <a:spcBef>
                <a:spcPct val="20000"/>
              </a:spcBef>
              <a:buClr>
                <a:schemeClr val="hlink"/>
              </a:buClr>
              <a:buSzPct val="70000"/>
              <a:buFont typeface="Wingdings" pitchFamily="2" charset="2"/>
              <a:buNone/>
              <a:defRPr/>
            </a:pPr>
            <a:r>
              <a:rPr lang="en-US" altLang="zh-CN" sz="2600" b="1">
                <a:solidFill>
                  <a:schemeClr val="accent2"/>
                </a:solidFill>
                <a:effectLst>
                  <a:outerShdw blurRad="38100" dist="38100" dir="2700000" algn="tl">
                    <a:srgbClr val="C0C0C0"/>
                  </a:outerShdw>
                </a:effectLst>
                <a:latin typeface="Garamond" pitchFamily="18" charset="0"/>
                <a:ea typeface="宋体" pitchFamily="2" charset="-122"/>
              </a:rPr>
              <a:t>1		4	6</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2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2	-1</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4	3</a:t>
            </a:r>
          </a:p>
        </p:txBody>
      </p:sp>
      <p:sp>
        <p:nvSpPr>
          <p:cNvPr id="346124" name="Rectangle 12"/>
          <p:cNvSpPr>
            <a:spLocks noChangeArrowheads="1"/>
          </p:cNvSpPr>
          <p:nvPr/>
        </p:nvSpPr>
        <p:spPr bwMode="auto">
          <a:xfrm>
            <a:off x="5337175" y="930275"/>
            <a:ext cx="457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p:txBody>
      </p:sp>
      <p:grpSp>
        <p:nvGrpSpPr>
          <p:cNvPr id="101385" name="Group 13"/>
          <p:cNvGrpSpPr>
            <a:grpSpLocks/>
          </p:cNvGrpSpPr>
          <p:nvPr/>
        </p:nvGrpSpPr>
        <p:grpSpPr bwMode="auto">
          <a:xfrm>
            <a:off x="4572000" y="2133600"/>
            <a:ext cx="762000" cy="519113"/>
            <a:chOff x="480" y="3120"/>
            <a:chExt cx="624" cy="327"/>
          </a:xfrm>
        </p:grpSpPr>
        <p:sp>
          <p:nvSpPr>
            <p:cNvPr id="101401" name="Line 14"/>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02" name="Text Box 15"/>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q</a:t>
              </a:r>
            </a:p>
          </p:txBody>
        </p:sp>
      </p:grpSp>
      <p:sp>
        <p:nvSpPr>
          <p:cNvPr id="346128" name="Rectangle 16"/>
          <p:cNvSpPr>
            <a:spLocks noChangeArrowheads="1"/>
          </p:cNvSpPr>
          <p:nvPr/>
        </p:nvSpPr>
        <p:spPr bwMode="auto">
          <a:xfrm>
            <a:off x="5181600" y="3352800"/>
            <a:ext cx="2514600" cy="3429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4	-4</a:t>
            </a:r>
          </a:p>
          <a:p>
            <a:pPr marL="342900" indent="-342900">
              <a:spcBef>
                <a:spcPct val="20000"/>
              </a:spcBef>
              <a:buClr>
                <a:schemeClr val="hlink"/>
              </a:buClr>
              <a:buSzPct val="70000"/>
              <a:buFont typeface="Wingdings" pitchFamily="2" charset="2"/>
              <a:buNone/>
              <a:defRPr/>
            </a:pPr>
            <a:endParaRPr lang="en-US" altLang="zh-CN" sz="2600" b="1">
              <a:solidFill>
                <a:srgbClr val="006600"/>
              </a:solidFill>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p:txBody>
      </p:sp>
      <p:sp>
        <p:nvSpPr>
          <p:cNvPr id="346129" name="Rectangle 17"/>
          <p:cNvSpPr>
            <a:spLocks noChangeArrowheads="1"/>
          </p:cNvSpPr>
          <p:nvPr/>
        </p:nvSpPr>
        <p:spPr bwMode="auto">
          <a:xfrm>
            <a:off x="4648200" y="3429000"/>
            <a:ext cx="457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7</a:t>
            </a:r>
          </a:p>
        </p:txBody>
      </p:sp>
      <p:grpSp>
        <p:nvGrpSpPr>
          <p:cNvPr id="101388" name="Group 18"/>
          <p:cNvGrpSpPr>
            <a:grpSpLocks/>
          </p:cNvGrpSpPr>
          <p:nvPr/>
        </p:nvGrpSpPr>
        <p:grpSpPr bwMode="auto">
          <a:xfrm>
            <a:off x="5486400" y="0"/>
            <a:ext cx="2819400" cy="949325"/>
            <a:chOff x="3572" y="0"/>
            <a:chExt cx="1776" cy="598"/>
          </a:xfrm>
        </p:grpSpPr>
        <p:sp>
          <p:nvSpPr>
            <p:cNvPr id="101399" name="Text Box 19"/>
            <p:cNvSpPr txBox="1">
              <a:spLocks noChangeArrowheads="1"/>
            </p:cNvSpPr>
            <p:nvPr/>
          </p:nvSpPr>
          <p:spPr bwMode="auto">
            <a:xfrm>
              <a:off x="3600" y="0"/>
              <a:ext cx="1680"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80000"/>
                </a:lnSpc>
                <a:spcBef>
                  <a:spcPct val="50000"/>
                </a:spcBef>
              </a:pPr>
              <a:r>
                <a:rPr lang="en-US" altLang="zh-CN" sz="26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N.Data</a:t>
              </a:r>
            </a:p>
            <a:p>
              <a:pPr eaLnBrk="1" hangingPunct="1">
                <a:lnSpc>
                  <a:spcPct val="80000"/>
                </a:lnSpc>
                <a:spcBef>
                  <a:spcPct val="50000"/>
                </a:spcBef>
              </a:pPr>
              <a:r>
                <a:rPr lang="en-US" altLang="zh-CN" sz="2600" b="1">
                  <a:latin typeface="Garamond" pitchFamily="18" charset="0"/>
                  <a:ea typeface="宋体" pitchFamily="2" charset="-122"/>
                </a:rPr>
                <a:t> </a:t>
              </a:r>
              <a:r>
                <a:rPr lang="en-US" altLang="zh-CN" sz="2600" b="1">
                  <a:solidFill>
                    <a:schemeClr val="bg2"/>
                  </a:solidFill>
                  <a:latin typeface="Garamond" pitchFamily="18" charset="0"/>
                  <a:ea typeface="宋体" pitchFamily="2" charset="-122"/>
                </a:rPr>
                <a:t>i           j         e</a:t>
              </a:r>
            </a:p>
          </p:txBody>
        </p:sp>
        <p:sp>
          <p:nvSpPr>
            <p:cNvPr id="101400" name="Line 20"/>
            <p:cNvSpPr>
              <a:spLocks noChangeShapeType="1"/>
            </p:cNvSpPr>
            <p:nvPr/>
          </p:nvSpPr>
          <p:spPr bwMode="auto">
            <a:xfrm>
              <a:off x="3572" y="288"/>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1389" name="Rectangle 21"/>
          <p:cNvSpPr>
            <a:spLocks noChangeArrowheads="1"/>
          </p:cNvSpPr>
          <p:nvPr/>
        </p:nvSpPr>
        <p:spPr bwMode="auto">
          <a:xfrm>
            <a:off x="7772400" y="46482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Q.Data</a:t>
            </a:r>
          </a:p>
        </p:txBody>
      </p:sp>
      <p:sp>
        <p:nvSpPr>
          <p:cNvPr id="101390" name="Line 22"/>
          <p:cNvSpPr>
            <a:spLocks noChangeShapeType="1"/>
          </p:cNvSpPr>
          <p:nvPr/>
        </p:nvSpPr>
        <p:spPr bwMode="auto">
          <a:xfrm>
            <a:off x="12192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91" name="Line 23"/>
          <p:cNvSpPr>
            <a:spLocks noChangeShapeType="1"/>
          </p:cNvSpPr>
          <p:nvPr/>
        </p:nvSpPr>
        <p:spPr bwMode="auto">
          <a:xfrm>
            <a:off x="2286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92" name="Line 24"/>
          <p:cNvSpPr>
            <a:spLocks noChangeShapeType="1"/>
          </p:cNvSpPr>
          <p:nvPr/>
        </p:nvSpPr>
        <p:spPr bwMode="auto">
          <a:xfrm>
            <a:off x="3429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93" name="Line 25"/>
          <p:cNvSpPr>
            <a:spLocks noChangeShapeType="1"/>
          </p:cNvSpPr>
          <p:nvPr/>
        </p:nvSpPr>
        <p:spPr bwMode="auto">
          <a:xfrm>
            <a:off x="228600" y="5334000"/>
            <a:ext cx="41910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6138" name="Rectangle 26"/>
          <p:cNvSpPr>
            <a:spLocks noChangeArrowheads="1"/>
          </p:cNvSpPr>
          <p:nvPr/>
        </p:nvSpPr>
        <p:spPr bwMode="auto">
          <a:xfrm>
            <a:off x="228600" y="5410200"/>
            <a:ext cx="419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spcBef>
                <a:spcPct val="20000"/>
              </a:spcBef>
              <a:buClr>
                <a:schemeClr val="hlink"/>
              </a:buClr>
              <a:buSzPct val="70000"/>
              <a:buFont typeface="Wingdings" pitchFamily="2" charset="2"/>
              <a:buNone/>
              <a:defRPr/>
            </a:pPr>
            <a:r>
              <a:rPr lang="en-US" altLang="zh-CN" sz="2800" b="1">
                <a:effectLst>
                  <a:outerShdw blurRad="38100" dist="38100" dir="2700000" algn="tl">
                    <a:srgbClr val="C0C0C0"/>
                  </a:outerShdw>
                </a:effectLst>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a:t>
            </a:r>
            <a:r>
              <a:rPr lang="en-US" altLang="zh-CN" sz="2800" b="1">
                <a:effectLst>
                  <a:outerShdw blurRad="38100" dist="38100" dir="2700000" algn="tl">
                    <a:srgbClr val="C0C0C0"/>
                  </a:outerShdw>
                </a:effectLst>
                <a:latin typeface="Garamond" pitchFamily="18" charset="0"/>
                <a:ea typeface="宋体" pitchFamily="2" charset="-122"/>
              </a:rPr>
              <a:t>			</a:t>
            </a:r>
          </a:p>
        </p:txBody>
      </p:sp>
      <p:sp>
        <p:nvSpPr>
          <p:cNvPr id="346139" name="Rectangle 27"/>
          <p:cNvSpPr>
            <a:spLocks noChangeArrowheads="1"/>
          </p:cNvSpPr>
          <p:nvPr/>
        </p:nvSpPr>
        <p:spPr bwMode="auto">
          <a:xfrm>
            <a:off x="3609975" y="5500688"/>
            <a:ext cx="58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rgbClr val="006600"/>
                </a:solidFill>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12</a:t>
            </a:r>
          </a:p>
        </p:txBody>
      </p:sp>
      <p:sp>
        <p:nvSpPr>
          <p:cNvPr id="346140" name="Rectangle 28"/>
          <p:cNvSpPr>
            <a:spLocks noChangeArrowheads="1"/>
          </p:cNvSpPr>
          <p:nvPr/>
        </p:nvSpPr>
        <p:spPr bwMode="auto">
          <a:xfrm>
            <a:off x="1447800" y="5486400"/>
            <a:ext cx="43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a:t>
            </a:r>
          </a:p>
        </p:txBody>
      </p:sp>
      <p:sp>
        <p:nvSpPr>
          <p:cNvPr id="101397" name="Line 29"/>
          <p:cNvSpPr>
            <a:spLocks noChangeShapeType="1"/>
          </p:cNvSpPr>
          <p:nvPr/>
        </p:nvSpPr>
        <p:spPr bwMode="auto">
          <a:xfrm>
            <a:off x="4724400" y="26670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98" name="Line 30"/>
          <p:cNvSpPr>
            <a:spLocks noChangeShapeType="1"/>
          </p:cNvSpPr>
          <p:nvPr/>
        </p:nvSpPr>
        <p:spPr bwMode="auto">
          <a:xfrm>
            <a:off x="381000" y="23622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mph" presetSubtype="0" fill="hold" nodeType="afterEffect">
                                  <p:stCondLst>
                                    <p:cond delay="0"/>
                                  </p:stCondLst>
                                  <p:childTnLst>
                                    <p:animClr clrSpc="rgb" dir="cw">
                                      <p:cBhvr override="childStyle">
                                        <p:cTn id="6" dur="500" fill="hold"/>
                                        <p:tgtEl>
                                          <p:spTgt spid="346123">
                                            <p:txEl>
                                              <p:pRg st="3" end="3"/>
                                            </p:txEl>
                                          </p:spTgt>
                                        </p:tgtEl>
                                        <p:attrNameLst>
                                          <p:attrName>style.color</p:attrName>
                                        </p:attrNameLst>
                                      </p:cBhvr>
                                      <p:to>
                                        <a:srgbClr val="FF0000"/>
                                      </p:to>
                                    </p:animClr>
                                    <p:animClr clrSpc="rgb" dir="cw">
                                      <p:cBhvr>
                                        <p:cTn id="7" dur="500" fill="hold"/>
                                        <p:tgtEl>
                                          <p:spTgt spid="346123">
                                            <p:txEl>
                                              <p:pRg st="3" end="3"/>
                                            </p:txEl>
                                          </p:spTgt>
                                        </p:tgtEl>
                                        <p:attrNameLst>
                                          <p:attrName>fillcolor</p:attrName>
                                        </p:attrNameLst>
                                      </p:cBhvr>
                                      <p:to>
                                        <a:srgbClr val="FF0000"/>
                                      </p:to>
                                    </p:animClr>
                                    <p:set>
                                      <p:cBhvr>
                                        <p:cTn id="8" dur="500" fill="hold"/>
                                        <p:tgtEl>
                                          <p:spTgt spid="346123">
                                            <p:txEl>
                                              <p:pRg st="3" end="3"/>
                                            </p:txEl>
                                          </p:spTgt>
                                        </p:tgtEl>
                                        <p:attrNameLst>
                                          <p:attrName>fill.type</p:attrName>
                                        </p:attrNameLst>
                                      </p:cBhvr>
                                      <p:to>
                                        <p:strVal val="solid"/>
                                      </p:to>
                                    </p:set>
                                    <p:set>
                                      <p:cBhvr>
                                        <p:cTn id="9" dur="500" fill="hold"/>
                                        <p:tgtEl>
                                          <p:spTgt spid="346123">
                                            <p:txEl>
                                              <p:pRg st="3" end="3"/>
                                            </p:txEl>
                                          </p:spTgt>
                                        </p:tgtEl>
                                        <p:attrNameLst>
                                          <p:attrName>fill.on</p:attrName>
                                        </p:attrNameLst>
                                      </p:cBhvr>
                                      <p:to>
                                        <p:strVal val="true"/>
                                      </p:to>
                                    </p:set>
                                  </p:childTnLst>
                                </p:cTn>
                              </p:par>
                            </p:childTnLst>
                          </p:cTn>
                        </p:par>
                        <p:par>
                          <p:cTn id="10" fill="hold" nodeType="afterGroup">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346140"/>
                                        </p:tgtEl>
                                        <p:attrNameLst>
                                          <p:attrName>style.visibility</p:attrName>
                                        </p:attrNameLst>
                                      </p:cBhvr>
                                      <p:to>
                                        <p:strVal val="visible"/>
                                      </p:to>
                                    </p:set>
                                    <p:anim calcmode="lin" valueType="num">
                                      <p:cBhvr additive="base">
                                        <p:cTn id="13" dur="500" fill="hold"/>
                                        <p:tgtEl>
                                          <p:spTgt spid="346140"/>
                                        </p:tgtEl>
                                        <p:attrNameLst>
                                          <p:attrName>ppt_x</p:attrName>
                                        </p:attrNameLst>
                                      </p:cBhvr>
                                      <p:tavLst>
                                        <p:tav tm="0">
                                          <p:val>
                                            <p:strVal val="#ppt_x"/>
                                          </p:val>
                                        </p:tav>
                                        <p:tav tm="100000">
                                          <p:val>
                                            <p:strVal val="#ppt_x"/>
                                          </p:val>
                                        </p:tav>
                                      </p:tavLst>
                                    </p:anim>
                                    <p:anim calcmode="lin" valueType="num">
                                      <p:cBhvr additive="base">
                                        <p:cTn id="14" dur="500" fill="hold"/>
                                        <p:tgtEl>
                                          <p:spTgt spid="346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40"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7138" name="Rectangle 2"/>
          <p:cNvSpPr>
            <a:spLocks noGrp="1" noChangeArrowheads="1"/>
          </p:cNvSpPr>
          <p:nvPr>
            <p:ph type="body" sz="half" idx="1"/>
          </p:nvPr>
        </p:nvSpPr>
        <p:spPr>
          <a:xfrm>
            <a:off x="1416050" y="1143000"/>
            <a:ext cx="2590800" cy="3200400"/>
          </a:xfrm>
          <a:ln w="254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1		2	1</a:t>
            </a:r>
          </a:p>
          <a:p>
            <a:pPr eaLnBrk="1" hangingPunct="1">
              <a:lnSpc>
                <a:spcPct val="90000"/>
              </a:lnSpc>
              <a:buFont typeface="Wingdings" pitchFamily="2" charset="2"/>
              <a:buNone/>
              <a:defRPr/>
            </a:pPr>
            <a:r>
              <a:rPr lang="en-US" altLang="zh-CN" smtClean="0">
                <a:solidFill>
                  <a:schemeClr val="accent1"/>
                </a:solidFill>
              </a:rPr>
              <a:t>2		1	2</a:t>
            </a:r>
          </a:p>
          <a:p>
            <a:pPr eaLnBrk="1" hangingPunct="1">
              <a:lnSpc>
                <a:spcPct val="90000"/>
              </a:lnSpc>
              <a:buFont typeface="Wingdings" pitchFamily="2" charset="2"/>
              <a:buNone/>
              <a:defRPr/>
            </a:pPr>
            <a:r>
              <a:rPr lang="en-US" altLang="zh-CN" smtClean="0">
                <a:solidFill>
                  <a:schemeClr val="accent2"/>
                </a:solidFill>
              </a:rPr>
              <a:t>2		3	-4</a:t>
            </a:r>
          </a:p>
          <a:p>
            <a:pPr eaLnBrk="1" hangingPunct="1">
              <a:lnSpc>
                <a:spcPct val="90000"/>
              </a:lnSpc>
              <a:buFont typeface="Wingdings" pitchFamily="2" charset="2"/>
              <a:buNone/>
              <a:defRPr/>
            </a:pPr>
            <a:r>
              <a:rPr lang="en-US" altLang="zh-CN" smtClean="0">
                <a:solidFill>
                  <a:srgbClr val="006600"/>
                </a:solidFill>
              </a:rPr>
              <a:t>3		1	-1</a:t>
            </a:r>
          </a:p>
          <a:p>
            <a:pPr eaLnBrk="1" hangingPunct="1">
              <a:lnSpc>
                <a:spcPct val="90000"/>
              </a:lnSpc>
              <a:buFont typeface="Wingdings" pitchFamily="2" charset="2"/>
              <a:buNone/>
              <a:defRPr/>
            </a:pPr>
            <a:r>
              <a:rPr lang="en-US" altLang="zh-CN" smtClean="0">
                <a:solidFill>
                  <a:srgbClr val="006600"/>
                </a:solidFill>
              </a:rPr>
              <a:t>4		2	-2</a:t>
            </a:r>
          </a:p>
          <a:p>
            <a:pPr eaLnBrk="1" hangingPunct="1">
              <a:lnSpc>
                <a:spcPct val="90000"/>
              </a:lnSpc>
              <a:buFont typeface="Wingdings" pitchFamily="2" charset="2"/>
              <a:buNone/>
              <a:defRPr/>
            </a:pPr>
            <a:r>
              <a:rPr lang="en-US" altLang="zh-CN" smtClean="0">
                <a:solidFill>
                  <a:srgbClr val="006600"/>
                </a:solidFill>
              </a:rPr>
              <a:t>4		3	3</a:t>
            </a:r>
          </a:p>
        </p:txBody>
      </p:sp>
      <p:sp>
        <p:nvSpPr>
          <p:cNvPr id="347139" name="Rectangle 3"/>
          <p:cNvSpPr>
            <a:spLocks noGrp="1" noChangeArrowheads="1"/>
          </p:cNvSpPr>
          <p:nvPr>
            <p:ph type="body" sz="half" idx="2"/>
          </p:nvPr>
        </p:nvSpPr>
        <p:spPr>
          <a:xfrm>
            <a:off x="228600" y="4724400"/>
            <a:ext cx="4191000" cy="1524000"/>
          </a:xfrm>
          <a:ln w="381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  1	         2	     3	       4</a:t>
            </a:r>
          </a:p>
          <a:p>
            <a:pPr eaLnBrk="1" hangingPunct="1">
              <a:lnSpc>
                <a:spcPct val="90000"/>
              </a:lnSpc>
              <a:buFont typeface="Wingdings" pitchFamily="2" charset="2"/>
              <a:buNone/>
              <a:defRPr/>
            </a:pPr>
            <a:r>
              <a:rPr lang="en-US" altLang="zh-CN" smtClean="0"/>
              <a:t>					</a:t>
            </a:r>
          </a:p>
          <a:p>
            <a:pPr eaLnBrk="1" hangingPunct="1">
              <a:lnSpc>
                <a:spcPct val="90000"/>
              </a:lnSpc>
              <a:buFont typeface="Wingdings" pitchFamily="2" charset="2"/>
              <a:buNone/>
              <a:defRPr/>
            </a:pPr>
            <a:r>
              <a:rPr lang="en-US" altLang="zh-CN" smtClean="0"/>
              <a:t>					</a:t>
            </a:r>
          </a:p>
        </p:txBody>
      </p:sp>
      <p:grpSp>
        <p:nvGrpSpPr>
          <p:cNvPr id="102404" name="Group 4"/>
          <p:cNvGrpSpPr>
            <a:grpSpLocks/>
          </p:cNvGrpSpPr>
          <p:nvPr/>
        </p:nvGrpSpPr>
        <p:grpSpPr bwMode="auto">
          <a:xfrm>
            <a:off x="1295400" y="0"/>
            <a:ext cx="2819400" cy="1160463"/>
            <a:chOff x="644" y="0"/>
            <a:chExt cx="1776" cy="731"/>
          </a:xfrm>
        </p:grpSpPr>
        <p:sp>
          <p:nvSpPr>
            <p:cNvPr id="102430" name="Text Box 5"/>
            <p:cNvSpPr txBox="1">
              <a:spLocks noChangeArrowheads="1"/>
            </p:cNvSpPr>
            <p:nvPr/>
          </p:nvSpPr>
          <p:spPr bwMode="auto">
            <a:xfrm>
              <a:off x="672" y="0"/>
              <a:ext cx="168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M.Data</a:t>
              </a:r>
            </a:p>
            <a:p>
              <a:pPr eaLnBrk="1" hangingPunct="1">
                <a:spcBef>
                  <a:spcPct val="50000"/>
                </a:spcBef>
              </a:pPr>
              <a:r>
                <a:rPr lang="en-US" altLang="zh-CN" sz="2800" b="1">
                  <a:latin typeface="Garamond" pitchFamily="18" charset="0"/>
                  <a:ea typeface="宋体" pitchFamily="2" charset="-122"/>
                </a:rPr>
                <a:t> </a:t>
              </a:r>
              <a:r>
                <a:rPr lang="en-US" altLang="zh-CN" sz="2800" b="1">
                  <a:solidFill>
                    <a:schemeClr val="bg2"/>
                  </a:solidFill>
                  <a:latin typeface="Garamond" pitchFamily="18" charset="0"/>
                  <a:ea typeface="宋体" pitchFamily="2" charset="-122"/>
                </a:rPr>
                <a:t>i         j         e</a:t>
              </a:r>
            </a:p>
          </p:txBody>
        </p:sp>
        <p:sp>
          <p:nvSpPr>
            <p:cNvPr id="102431" name="Line 6"/>
            <p:cNvSpPr>
              <a:spLocks noChangeShapeType="1"/>
            </p:cNvSpPr>
            <p:nvPr/>
          </p:nvSpPr>
          <p:spPr bwMode="auto">
            <a:xfrm>
              <a:off x="644" y="384"/>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7143" name="Rectangle 7"/>
          <p:cNvSpPr>
            <a:spLocks noChangeArrowheads="1"/>
          </p:cNvSpPr>
          <p:nvPr/>
        </p:nvSpPr>
        <p:spPr bwMode="auto">
          <a:xfrm>
            <a:off x="958850" y="1050925"/>
            <a:ext cx="45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a:t>
            </a:r>
            <a:r>
              <a:rPr lang="en-US" altLang="zh-CN" sz="2800" b="1">
                <a:effectLst>
                  <a:outerShdw blurRad="38100" dist="38100" dir="2700000" algn="tl">
                    <a:srgbClr val="C0C0C0"/>
                  </a:outerShdw>
                </a:effectLst>
                <a:latin typeface="Garamond" pitchFamily="18" charset="0"/>
                <a:ea typeface="宋体" pitchFamily="2" charset="-122"/>
              </a:rPr>
              <a:t>	</a:t>
            </a:r>
          </a:p>
        </p:txBody>
      </p:sp>
      <p:grpSp>
        <p:nvGrpSpPr>
          <p:cNvPr id="102406" name="Group 8"/>
          <p:cNvGrpSpPr>
            <a:grpSpLocks/>
          </p:cNvGrpSpPr>
          <p:nvPr/>
        </p:nvGrpSpPr>
        <p:grpSpPr bwMode="auto">
          <a:xfrm>
            <a:off x="228600" y="1905000"/>
            <a:ext cx="762000" cy="519113"/>
            <a:chOff x="480" y="3120"/>
            <a:chExt cx="624" cy="327"/>
          </a:xfrm>
        </p:grpSpPr>
        <p:sp>
          <p:nvSpPr>
            <p:cNvPr id="102428" name="Line 9"/>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29" name="Text Box 10"/>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p</a:t>
              </a:r>
            </a:p>
          </p:txBody>
        </p:sp>
      </p:grpSp>
      <p:sp>
        <p:nvSpPr>
          <p:cNvPr id="347147" name="Rectangle 11"/>
          <p:cNvSpPr>
            <a:spLocks noChangeArrowheads="1"/>
          </p:cNvSpPr>
          <p:nvPr/>
        </p:nvSpPr>
        <p:spPr bwMode="auto">
          <a:xfrm>
            <a:off x="5715000" y="914400"/>
            <a:ext cx="2590800" cy="2286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1	2</a:t>
            </a:r>
          </a:p>
          <a:p>
            <a:pPr marL="342900" indent="-342900">
              <a:spcBef>
                <a:spcPct val="20000"/>
              </a:spcBef>
              <a:buClr>
                <a:schemeClr val="hlink"/>
              </a:buClr>
              <a:buSzPct val="70000"/>
              <a:buFont typeface="Wingdings" pitchFamily="2" charset="2"/>
              <a:buNone/>
              <a:defRPr/>
            </a:pPr>
            <a:r>
              <a:rPr lang="en-US" altLang="zh-CN" sz="2600" b="1">
                <a:solidFill>
                  <a:schemeClr val="accent2"/>
                </a:solidFill>
                <a:effectLst>
                  <a:outerShdw blurRad="38100" dist="38100" dir="2700000" algn="tl">
                    <a:srgbClr val="C0C0C0"/>
                  </a:outerShdw>
                </a:effectLst>
                <a:latin typeface="Garamond" pitchFamily="18" charset="0"/>
                <a:ea typeface="宋体" pitchFamily="2" charset="-122"/>
              </a:rPr>
              <a:t>1		4	6</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2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2	-1</a:t>
            </a:r>
          </a:p>
          <a:p>
            <a:pPr marL="342900" indent="-342900">
              <a:spcBef>
                <a:spcPct val="20000"/>
              </a:spcBef>
              <a:buClr>
                <a:schemeClr val="hlink"/>
              </a:buClr>
              <a:buSzPct val="70000"/>
              <a:buFont typeface="Wingdings" pitchFamily="2" charset="2"/>
              <a:buNone/>
              <a:defRPr/>
            </a:pPr>
            <a:r>
              <a:rPr lang="en-US" altLang="zh-CN" sz="2600" b="1">
                <a:solidFill>
                  <a:schemeClr val="accent1"/>
                </a:solidFill>
                <a:effectLst>
                  <a:outerShdw blurRad="38100" dist="38100" dir="2700000" algn="tl">
                    <a:srgbClr val="C0C0C0"/>
                  </a:outerShdw>
                </a:effectLst>
                <a:latin typeface="Garamond" pitchFamily="18" charset="0"/>
                <a:ea typeface="宋体" pitchFamily="2" charset="-122"/>
              </a:rPr>
              <a:t>3		4	3</a:t>
            </a:r>
          </a:p>
        </p:txBody>
      </p:sp>
      <p:sp>
        <p:nvSpPr>
          <p:cNvPr id="347148" name="Rectangle 12"/>
          <p:cNvSpPr>
            <a:spLocks noChangeArrowheads="1"/>
          </p:cNvSpPr>
          <p:nvPr/>
        </p:nvSpPr>
        <p:spPr bwMode="auto">
          <a:xfrm>
            <a:off x="5337175" y="930275"/>
            <a:ext cx="457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p:txBody>
      </p:sp>
      <p:grpSp>
        <p:nvGrpSpPr>
          <p:cNvPr id="102409" name="Group 13"/>
          <p:cNvGrpSpPr>
            <a:grpSpLocks/>
          </p:cNvGrpSpPr>
          <p:nvPr/>
        </p:nvGrpSpPr>
        <p:grpSpPr bwMode="auto">
          <a:xfrm>
            <a:off x="4495800" y="2619375"/>
            <a:ext cx="762000" cy="519113"/>
            <a:chOff x="480" y="3120"/>
            <a:chExt cx="624" cy="327"/>
          </a:xfrm>
        </p:grpSpPr>
        <p:sp>
          <p:nvSpPr>
            <p:cNvPr id="102426" name="Line 14"/>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27" name="Text Box 15"/>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q</a:t>
              </a:r>
            </a:p>
          </p:txBody>
        </p:sp>
      </p:grpSp>
      <p:sp>
        <p:nvSpPr>
          <p:cNvPr id="347152" name="Rectangle 16"/>
          <p:cNvSpPr>
            <a:spLocks noChangeArrowheads="1"/>
          </p:cNvSpPr>
          <p:nvPr/>
        </p:nvSpPr>
        <p:spPr bwMode="auto">
          <a:xfrm>
            <a:off x="5181600" y="3352800"/>
            <a:ext cx="2514600" cy="3429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4	-4</a:t>
            </a: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p:txBody>
      </p:sp>
      <p:sp>
        <p:nvSpPr>
          <p:cNvPr id="347153" name="Rectangle 17"/>
          <p:cNvSpPr>
            <a:spLocks noChangeArrowheads="1"/>
          </p:cNvSpPr>
          <p:nvPr/>
        </p:nvSpPr>
        <p:spPr bwMode="auto">
          <a:xfrm>
            <a:off x="4648200" y="3429000"/>
            <a:ext cx="457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7</a:t>
            </a:r>
          </a:p>
        </p:txBody>
      </p:sp>
      <p:grpSp>
        <p:nvGrpSpPr>
          <p:cNvPr id="102412" name="Group 18"/>
          <p:cNvGrpSpPr>
            <a:grpSpLocks/>
          </p:cNvGrpSpPr>
          <p:nvPr/>
        </p:nvGrpSpPr>
        <p:grpSpPr bwMode="auto">
          <a:xfrm>
            <a:off x="5486400" y="0"/>
            <a:ext cx="2819400" cy="949325"/>
            <a:chOff x="3572" y="0"/>
            <a:chExt cx="1776" cy="598"/>
          </a:xfrm>
        </p:grpSpPr>
        <p:sp>
          <p:nvSpPr>
            <p:cNvPr id="102424" name="Text Box 19"/>
            <p:cNvSpPr txBox="1">
              <a:spLocks noChangeArrowheads="1"/>
            </p:cNvSpPr>
            <p:nvPr/>
          </p:nvSpPr>
          <p:spPr bwMode="auto">
            <a:xfrm>
              <a:off x="3600" y="0"/>
              <a:ext cx="1680"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80000"/>
                </a:lnSpc>
                <a:spcBef>
                  <a:spcPct val="50000"/>
                </a:spcBef>
              </a:pPr>
              <a:r>
                <a:rPr lang="en-US" altLang="zh-CN" sz="26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N.Data</a:t>
              </a:r>
            </a:p>
            <a:p>
              <a:pPr eaLnBrk="1" hangingPunct="1">
                <a:lnSpc>
                  <a:spcPct val="80000"/>
                </a:lnSpc>
                <a:spcBef>
                  <a:spcPct val="50000"/>
                </a:spcBef>
              </a:pPr>
              <a:r>
                <a:rPr lang="en-US" altLang="zh-CN" sz="2600" b="1">
                  <a:latin typeface="Garamond" pitchFamily="18" charset="0"/>
                  <a:ea typeface="宋体" pitchFamily="2" charset="-122"/>
                </a:rPr>
                <a:t> </a:t>
              </a:r>
              <a:r>
                <a:rPr lang="en-US" altLang="zh-CN" sz="2600" b="1">
                  <a:solidFill>
                    <a:schemeClr val="bg2"/>
                  </a:solidFill>
                  <a:latin typeface="Garamond" pitchFamily="18" charset="0"/>
                  <a:ea typeface="宋体" pitchFamily="2" charset="-122"/>
                </a:rPr>
                <a:t>i           j         e</a:t>
              </a:r>
            </a:p>
          </p:txBody>
        </p:sp>
        <p:sp>
          <p:nvSpPr>
            <p:cNvPr id="102425" name="Line 20"/>
            <p:cNvSpPr>
              <a:spLocks noChangeShapeType="1"/>
            </p:cNvSpPr>
            <p:nvPr/>
          </p:nvSpPr>
          <p:spPr bwMode="auto">
            <a:xfrm>
              <a:off x="3572" y="288"/>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413" name="Rectangle 21"/>
          <p:cNvSpPr>
            <a:spLocks noChangeArrowheads="1"/>
          </p:cNvSpPr>
          <p:nvPr/>
        </p:nvSpPr>
        <p:spPr bwMode="auto">
          <a:xfrm>
            <a:off x="7772400" y="4648200"/>
            <a:ext cx="1143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Q.Data</a:t>
            </a:r>
          </a:p>
        </p:txBody>
      </p:sp>
      <p:sp>
        <p:nvSpPr>
          <p:cNvPr id="102414" name="Line 22"/>
          <p:cNvSpPr>
            <a:spLocks noChangeShapeType="1"/>
          </p:cNvSpPr>
          <p:nvPr/>
        </p:nvSpPr>
        <p:spPr bwMode="auto">
          <a:xfrm>
            <a:off x="12192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5" name="Line 23"/>
          <p:cNvSpPr>
            <a:spLocks noChangeShapeType="1"/>
          </p:cNvSpPr>
          <p:nvPr/>
        </p:nvSpPr>
        <p:spPr bwMode="auto">
          <a:xfrm>
            <a:off x="2286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6" name="Line 24"/>
          <p:cNvSpPr>
            <a:spLocks noChangeShapeType="1"/>
          </p:cNvSpPr>
          <p:nvPr/>
        </p:nvSpPr>
        <p:spPr bwMode="auto">
          <a:xfrm>
            <a:off x="3429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7" name="Line 25"/>
          <p:cNvSpPr>
            <a:spLocks noChangeShapeType="1"/>
          </p:cNvSpPr>
          <p:nvPr/>
        </p:nvSpPr>
        <p:spPr bwMode="auto">
          <a:xfrm>
            <a:off x="228600" y="5334000"/>
            <a:ext cx="41910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62" name="Rectangle 26"/>
          <p:cNvSpPr>
            <a:spLocks noChangeArrowheads="1"/>
          </p:cNvSpPr>
          <p:nvPr/>
        </p:nvSpPr>
        <p:spPr bwMode="auto">
          <a:xfrm>
            <a:off x="228600" y="5410200"/>
            <a:ext cx="419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spcBef>
                <a:spcPct val="20000"/>
              </a:spcBef>
              <a:buClr>
                <a:schemeClr val="hlink"/>
              </a:buClr>
              <a:buSzPct val="70000"/>
              <a:buFont typeface="Wingdings" pitchFamily="2" charset="2"/>
              <a:buNone/>
              <a:defRPr/>
            </a:pPr>
            <a:r>
              <a:rPr lang="en-US" altLang="zh-CN" sz="2800" b="1">
                <a:effectLst>
                  <a:outerShdw blurRad="38100" dist="38100" dir="2700000" algn="tl">
                    <a:srgbClr val="C0C0C0"/>
                  </a:outerShdw>
                </a:effectLst>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a:t>
            </a:r>
            <a:r>
              <a:rPr lang="en-US" altLang="zh-CN" sz="2800" b="1">
                <a:effectLst>
                  <a:outerShdw blurRad="38100" dist="38100" dir="2700000" algn="tl">
                    <a:srgbClr val="C0C0C0"/>
                  </a:outerShdw>
                </a:effectLst>
                <a:latin typeface="Garamond" pitchFamily="18" charset="0"/>
                <a:ea typeface="宋体" pitchFamily="2" charset="-122"/>
              </a:rPr>
              <a:t>			</a:t>
            </a:r>
          </a:p>
        </p:txBody>
      </p:sp>
      <p:sp>
        <p:nvSpPr>
          <p:cNvPr id="347163" name="Rectangle 27"/>
          <p:cNvSpPr>
            <a:spLocks noChangeArrowheads="1"/>
          </p:cNvSpPr>
          <p:nvPr/>
        </p:nvSpPr>
        <p:spPr bwMode="auto">
          <a:xfrm>
            <a:off x="3609975" y="5500688"/>
            <a:ext cx="58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rgbClr val="006600"/>
                </a:solidFill>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12</a:t>
            </a:r>
          </a:p>
        </p:txBody>
      </p:sp>
      <p:sp>
        <p:nvSpPr>
          <p:cNvPr id="347164" name="Rectangle 28"/>
          <p:cNvSpPr>
            <a:spLocks noChangeArrowheads="1"/>
          </p:cNvSpPr>
          <p:nvPr/>
        </p:nvSpPr>
        <p:spPr bwMode="auto">
          <a:xfrm>
            <a:off x="1447800" y="5486400"/>
            <a:ext cx="43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a:t>
            </a:r>
          </a:p>
        </p:txBody>
      </p:sp>
      <p:sp>
        <p:nvSpPr>
          <p:cNvPr id="347165" name="Rectangle 29"/>
          <p:cNvSpPr>
            <a:spLocks noChangeArrowheads="1"/>
          </p:cNvSpPr>
          <p:nvPr/>
        </p:nvSpPr>
        <p:spPr bwMode="auto">
          <a:xfrm>
            <a:off x="2971800" y="5486400"/>
            <a:ext cx="1981200" cy="51911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a:solidFill>
                  <a:schemeClr val="bg2"/>
                </a:solidFill>
                <a:latin typeface="Garamond" pitchFamily="18" charset="0"/>
                <a:ea typeface="宋体" pitchFamily="2" charset="-122"/>
              </a:rPr>
              <a:t> </a:t>
            </a:r>
            <a:r>
              <a:rPr lang="en-US" altLang="zh-CN" sz="2800" b="1">
                <a:solidFill>
                  <a:schemeClr val="bg2"/>
                </a:solidFill>
                <a:effectLst>
                  <a:outerShdw blurRad="38100" dist="38100" dir="2700000" algn="tl">
                    <a:srgbClr val="000000"/>
                  </a:outerShdw>
                </a:effectLst>
                <a:latin typeface="Garamond" pitchFamily="18" charset="0"/>
                <a:ea typeface="宋体" pitchFamily="2" charset="-122"/>
              </a:rPr>
              <a:t>12+-12=0</a:t>
            </a:r>
          </a:p>
        </p:txBody>
      </p:sp>
      <p:sp>
        <p:nvSpPr>
          <p:cNvPr id="102422" name="Line 30"/>
          <p:cNvSpPr>
            <a:spLocks noChangeShapeType="1"/>
          </p:cNvSpPr>
          <p:nvPr/>
        </p:nvSpPr>
        <p:spPr bwMode="auto">
          <a:xfrm>
            <a:off x="4724400" y="31242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23" name="Line 31"/>
          <p:cNvSpPr>
            <a:spLocks noChangeShapeType="1"/>
          </p:cNvSpPr>
          <p:nvPr/>
        </p:nvSpPr>
        <p:spPr bwMode="auto">
          <a:xfrm>
            <a:off x="304800" y="23622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7165"/>
                                        </p:tgtEl>
                                        <p:attrNameLst>
                                          <p:attrName>style.visibility</p:attrName>
                                        </p:attrNameLst>
                                      </p:cBhvr>
                                      <p:to>
                                        <p:strVal val="visible"/>
                                      </p:to>
                                    </p:set>
                                    <p:anim calcmode="lin" valueType="num">
                                      <p:cBhvr additive="base">
                                        <p:cTn id="7" dur="500" fill="hold"/>
                                        <p:tgtEl>
                                          <p:spTgt spid="347165"/>
                                        </p:tgtEl>
                                        <p:attrNameLst>
                                          <p:attrName>ppt_x</p:attrName>
                                        </p:attrNameLst>
                                      </p:cBhvr>
                                      <p:tavLst>
                                        <p:tav tm="0">
                                          <p:val>
                                            <p:strVal val="#ppt_x"/>
                                          </p:val>
                                        </p:tav>
                                        <p:tav tm="100000">
                                          <p:val>
                                            <p:strVal val="#ppt_x"/>
                                          </p:val>
                                        </p:tav>
                                      </p:tavLst>
                                    </p:anim>
                                    <p:anim calcmode="lin" valueType="num">
                                      <p:cBhvr additive="base">
                                        <p:cTn id="8" dur="500" fill="hold"/>
                                        <p:tgtEl>
                                          <p:spTgt spid="347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65"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49186" name="Rectangle 2"/>
          <p:cNvSpPr>
            <a:spLocks noGrp="1" noChangeArrowheads="1"/>
          </p:cNvSpPr>
          <p:nvPr>
            <p:ph type="body" sz="half" idx="1"/>
          </p:nvPr>
        </p:nvSpPr>
        <p:spPr>
          <a:xfrm>
            <a:off x="1416050" y="1143000"/>
            <a:ext cx="2590800" cy="3200400"/>
          </a:xfrm>
          <a:ln w="254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1		2	1</a:t>
            </a:r>
          </a:p>
          <a:p>
            <a:pPr eaLnBrk="1" hangingPunct="1">
              <a:lnSpc>
                <a:spcPct val="90000"/>
              </a:lnSpc>
              <a:buFont typeface="Wingdings" pitchFamily="2" charset="2"/>
              <a:buNone/>
              <a:defRPr/>
            </a:pPr>
            <a:r>
              <a:rPr lang="en-US" altLang="zh-CN" smtClean="0">
                <a:solidFill>
                  <a:schemeClr val="accent1"/>
                </a:solidFill>
              </a:rPr>
              <a:t>2		1	2</a:t>
            </a:r>
          </a:p>
          <a:p>
            <a:pPr eaLnBrk="1" hangingPunct="1">
              <a:lnSpc>
                <a:spcPct val="90000"/>
              </a:lnSpc>
              <a:buFont typeface="Wingdings" pitchFamily="2" charset="2"/>
              <a:buNone/>
              <a:defRPr/>
            </a:pPr>
            <a:r>
              <a:rPr lang="en-US" altLang="zh-CN" smtClean="0">
                <a:solidFill>
                  <a:schemeClr val="accent2"/>
                </a:solidFill>
              </a:rPr>
              <a:t>2		3	-4</a:t>
            </a:r>
          </a:p>
          <a:p>
            <a:pPr eaLnBrk="1" hangingPunct="1">
              <a:lnSpc>
                <a:spcPct val="90000"/>
              </a:lnSpc>
              <a:buFont typeface="Wingdings" pitchFamily="2" charset="2"/>
              <a:buNone/>
              <a:defRPr/>
            </a:pPr>
            <a:r>
              <a:rPr lang="en-US" altLang="zh-CN" smtClean="0">
                <a:solidFill>
                  <a:srgbClr val="006600"/>
                </a:solidFill>
              </a:rPr>
              <a:t>3		1	-1</a:t>
            </a:r>
          </a:p>
          <a:p>
            <a:pPr eaLnBrk="1" hangingPunct="1">
              <a:lnSpc>
                <a:spcPct val="90000"/>
              </a:lnSpc>
              <a:buFont typeface="Wingdings" pitchFamily="2" charset="2"/>
              <a:buNone/>
              <a:defRPr/>
            </a:pPr>
            <a:r>
              <a:rPr lang="en-US" altLang="zh-CN" smtClean="0">
                <a:solidFill>
                  <a:srgbClr val="006600"/>
                </a:solidFill>
              </a:rPr>
              <a:t>4		2	-2</a:t>
            </a:r>
          </a:p>
          <a:p>
            <a:pPr eaLnBrk="1" hangingPunct="1">
              <a:lnSpc>
                <a:spcPct val="90000"/>
              </a:lnSpc>
              <a:buFont typeface="Wingdings" pitchFamily="2" charset="2"/>
              <a:buNone/>
              <a:defRPr/>
            </a:pPr>
            <a:r>
              <a:rPr lang="en-US" altLang="zh-CN" smtClean="0">
                <a:solidFill>
                  <a:srgbClr val="006600"/>
                </a:solidFill>
              </a:rPr>
              <a:t>4		3	3</a:t>
            </a:r>
          </a:p>
        </p:txBody>
      </p:sp>
      <p:sp>
        <p:nvSpPr>
          <p:cNvPr id="349187" name="Rectangle 3"/>
          <p:cNvSpPr>
            <a:spLocks noGrp="1" noChangeArrowheads="1"/>
          </p:cNvSpPr>
          <p:nvPr>
            <p:ph type="body" sz="half" idx="2"/>
          </p:nvPr>
        </p:nvSpPr>
        <p:spPr>
          <a:xfrm>
            <a:off x="228600" y="4724400"/>
            <a:ext cx="4191000" cy="1524000"/>
          </a:xfrm>
          <a:ln w="381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  1	         2	     3	       4</a:t>
            </a:r>
          </a:p>
          <a:p>
            <a:pPr eaLnBrk="1" hangingPunct="1">
              <a:lnSpc>
                <a:spcPct val="90000"/>
              </a:lnSpc>
              <a:buFont typeface="Wingdings" pitchFamily="2" charset="2"/>
              <a:buNone/>
              <a:defRPr/>
            </a:pPr>
            <a:r>
              <a:rPr lang="en-US" altLang="zh-CN" smtClean="0"/>
              <a:t>					</a:t>
            </a:r>
          </a:p>
          <a:p>
            <a:pPr eaLnBrk="1" hangingPunct="1">
              <a:lnSpc>
                <a:spcPct val="90000"/>
              </a:lnSpc>
              <a:buFont typeface="Wingdings" pitchFamily="2" charset="2"/>
              <a:buNone/>
              <a:defRPr/>
            </a:pPr>
            <a:r>
              <a:rPr lang="en-US" altLang="zh-CN" smtClean="0"/>
              <a:t>					</a:t>
            </a:r>
          </a:p>
        </p:txBody>
      </p:sp>
      <p:grpSp>
        <p:nvGrpSpPr>
          <p:cNvPr id="103428" name="Group 4"/>
          <p:cNvGrpSpPr>
            <a:grpSpLocks/>
          </p:cNvGrpSpPr>
          <p:nvPr/>
        </p:nvGrpSpPr>
        <p:grpSpPr bwMode="auto">
          <a:xfrm>
            <a:off x="1295400" y="0"/>
            <a:ext cx="2819400" cy="1160463"/>
            <a:chOff x="644" y="0"/>
            <a:chExt cx="1776" cy="731"/>
          </a:xfrm>
        </p:grpSpPr>
        <p:sp>
          <p:nvSpPr>
            <p:cNvPr id="103453" name="Text Box 5"/>
            <p:cNvSpPr txBox="1">
              <a:spLocks noChangeArrowheads="1"/>
            </p:cNvSpPr>
            <p:nvPr/>
          </p:nvSpPr>
          <p:spPr bwMode="auto">
            <a:xfrm>
              <a:off x="672" y="0"/>
              <a:ext cx="168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M.Data</a:t>
              </a:r>
            </a:p>
            <a:p>
              <a:pPr eaLnBrk="1" hangingPunct="1">
                <a:spcBef>
                  <a:spcPct val="50000"/>
                </a:spcBef>
              </a:pPr>
              <a:r>
                <a:rPr lang="en-US" altLang="zh-CN" sz="2800" b="1">
                  <a:latin typeface="Garamond" pitchFamily="18" charset="0"/>
                  <a:ea typeface="宋体" pitchFamily="2" charset="-122"/>
                </a:rPr>
                <a:t> </a:t>
              </a:r>
              <a:r>
                <a:rPr lang="en-US" altLang="zh-CN" sz="2800" b="1">
                  <a:solidFill>
                    <a:schemeClr val="bg2"/>
                  </a:solidFill>
                  <a:latin typeface="Garamond" pitchFamily="18" charset="0"/>
                  <a:ea typeface="宋体" pitchFamily="2" charset="-122"/>
                </a:rPr>
                <a:t>i         j         e</a:t>
              </a:r>
            </a:p>
          </p:txBody>
        </p:sp>
        <p:sp>
          <p:nvSpPr>
            <p:cNvPr id="103454" name="Line 6"/>
            <p:cNvSpPr>
              <a:spLocks noChangeShapeType="1"/>
            </p:cNvSpPr>
            <p:nvPr/>
          </p:nvSpPr>
          <p:spPr bwMode="auto">
            <a:xfrm>
              <a:off x="644" y="384"/>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9191" name="Rectangle 7"/>
          <p:cNvSpPr>
            <a:spLocks noChangeArrowheads="1"/>
          </p:cNvSpPr>
          <p:nvPr/>
        </p:nvSpPr>
        <p:spPr bwMode="auto">
          <a:xfrm>
            <a:off x="958850" y="1050925"/>
            <a:ext cx="45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	</a:t>
            </a:r>
          </a:p>
        </p:txBody>
      </p:sp>
      <p:grpSp>
        <p:nvGrpSpPr>
          <p:cNvPr id="349192" name="Group 8"/>
          <p:cNvGrpSpPr>
            <a:grpSpLocks/>
          </p:cNvGrpSpPr>
          <p:nvPr/>
        </p:nvGrpSpPr>
        <p:grpSpPr bwMode="auto">
          <a:xfrm>
            <a:off x="228600" y="1905000"/>
            <a:ext cx="762000" cy="519113"/>
            <a:chOff x="480" y="3120"/>
            <a:chExt cx="624" cy="327"/>
          </a:xfrm>
        </p:grpSpPr>
        <p:sp>
          <p:nvSpPr>
            <p:cNvPr id="103451" name="Line 9"/>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52" name="Text Box 10"/>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p</a:t>
              </a:r>
            </a:p>
          </p:txBody>
        </p:sp>
      </p:grpSp>
      <p:sp>
        <p:nvSpPr>
          <p:cNvPr id="349195" name="Rectangle 11"/>
          <p:cNvSpPr>
            <a:spLocks noChangeArrowheads="1"/>
          </p:cNvSpPr>
          <p:nvPr/>
        </p:nvSpPr>
        <p:spPr bwMode="auto">
          <a:xfrm>
            <a:off x="5715000" y="914400"/>
            <a:ext cx="2590800" cy="2286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1	2</a:t>
            </a:r>
          </a:p>
          <a:p>
            <a:pPr marL="342900" indent="-342900">
              <a:spcBef>
                <a:spcPct val="20000"/>
              </a:spcBef>
              <a:buClr>
                <a:schemeClr val="hlink"/>
              </a:buClr>
              <a:buSzPct val="70000"/>
              <a:buFont typeface="Wingdings" pitchFamily="2" charset="2"/>
              <a:buNone/>
              <a:defRPr/>
            </a:pPr>
            <a:r>
              <a:rPr lang="en-US" altLang="zh-CN" sz="2600" b="1">
                <a:solidFill>
                  <a:schemeClr val="accent2"/>
                </a:solidFill>
                <a:effectLst>
                  <a:outerShdw blurRad="38100" dist="38100" dir="2700000" algn="tl">
                    <a:srgbClr val="C0C0C0"/>
                  </a:outerShdw>
                </a:effectLst>
                <a:latin typeface="Garamond" pitchFamily="18" charset="0"/>
                <a:ea typeface="宋体" pitchFamily="2" charset="-122"/>
              </a:rPr>
              <a:t>1		4	6</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2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2	-1</a:t>
            </a:r>
          </a:p>
          <a:p>
            <a:pPr marL="342900" indent="-342900">
              <a:spcBef>
                <a:spcPct val="20000"/>
              </a:spcBef>
              <a:buClr>
                <a:schemeClr val="hlink"/>
              </a:buClr>
              <a:buSzPct val="70000"/>
              <a:buFont typeface="Wingdings" pitchFamily="2" charset="2"/>
              <a:buNone/>
              <a:defRPr/>
            </a:pPr>
            <a:r>
              <a:rPr lang="en-US" altLang="zh-CN" sz="2600" b="1">
                <a:solidFill>
                  <a:schemeClr val="accent1"/>
                </a:solidFill>
                <a:effectLst>
                  <a:outerShdw blurRad="38100" dist="38100" dir="2700000" algn="tl">
                    <a:srgbClr val="C0C0C0"/>
                  </a:outerShdw>
                </a:effectLst>
                <a:latin typeface="Garamond" pitchFamily="18" charset="0"/>
                <a:ea typeface="宋体" pitchFamily="2" charset="-122"/>
              </a:rPr>
              <a:t>3		4	3</a:t>
            </a:r>
          </a:p>
        </p:txBody>
      </p:sp>
      <p:sp>
        <p:nvSpPr>
          <p:cNvPr id="349196" name="Rectangle 12"/>
          <p:cNvSpPr>
            <a:spLocks noChangeArrowheads="1"/>
          </p:cNvSpPr>
          <p:nvPr/>
        </p:nvSpPr>
        <p:spPr bwMode="auto">
          <a:xfrm>
            <a:off x="5337175" y="930275"/>
            <a:ext cx="457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p:txBody>
      </p:sp>
      <p:grpSp>
        <p:nvGrpSpPr>
          <p:cNvPr id="103433" name="Group 13"/>
          <p:cNvGrpSpPr>
            <a:grpSpLocks/>
          </p:cNvGrpSpPr>
          <p:nvPr/>
        </p:nvGrpSpPr>
        <p:grpSpPr bwMode="auto">
          <a:xfrm>
            <a:off x="4495800" y="2619375"/>
            <a:ext cx="762000" cy="519113"/>
            <a:chOff x="480" y="3120"/>
            <a:chExt cx="624" cy="327"/>
          </a:xfrm>
        </p:grpSpPr>
        <p:sp>
          <p:nvSpPr>
            <p:cNvPr id="103449" name="Line 14"/>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50" name="Text Box 15"/>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q</a:t>
              </a:r>
            </a:p>
          </p:txBody>
        </p:sp>
      </p:grpSp>
      <p:sp>
        <p:nvSpPr>
          <p:cNvPr id="349200" name="Rectangle 16"/>
          <p:cNvSpPr>
            <a:spLocks noChangeArrowheads="1"/>
          </p:cNvSpPr>
          <p:nvPr/>
        </p:nvSpPr>
        <p:spPr bwMode="auto">
          <a:xfrm>
            <a:off x="5181600" y="3352800"/>
            <a:ext cx="2514600" cy="3429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4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1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2	4</a:t>
            </a:r>
          </a:p>
          <a:p>
            <a:pPr marL="342900" indent="-342900">
              <a:spcBef>
                <a:spcPct val="20000"/>
              </a:spcBef>
              <a:buClr>
                <a:schemeClr val="hlink"/>
              </a:buClr>
              <a:buSzPct val="70000"/>
              <a:buFont typeface="Wingdings" pitchFamily="2" charset="2"/>
              <a:buNone/>
              <a:defRPr/>
            </a:pPr>
            <a:endParaRPr lang="en-US" altLang="zh-CN" sz="2600" b="1">
              <a:solidFill>
                <a:srgbClr val="006600"/>
              </a:solidFill>
              <a:effectLst>
                <a:outerShdw blurRad="38100" dist="38100" dir="2700000" algn="tl">
                  <a:srgbClr val="C0C0C0"/>
                </a:outerShdw>
              </a:effectLst>
              <a:latin typeface="Garamond" pitchFamily="18" charset="0"/>
              <a:ea typeface="宋体" pitchFamily="2" charset="-122"/>
            </a:endParaRP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p:txBody>
      </p:sp>
      <p:sp>
        <p:nvSpPr>
          <p:cNvPr id="349201" name="Rectangle 17"/>
          <p:cNvSpPr>
            <a:spLocks noChangeArrowheads="1"/>
          </p:cNvSpPr>
          <p:nvPr/>
        </p:nvSpPr>
        <p:spPr bwMode="auto">
          <a:xfrm>
            <a:off x="4648200" y="3429000"/>
            <a:ext cx="457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7</a:t>
            </a:r>
          </a:p>
        </p:txBody>
      </p:sp>
      <p:grpSp>
        <p:nvGrpSpPr>
          <p:cNvPr id="103436" name="Group 18"/>
          <p:cNvGrpSpPr>
            <a:grpSpLocks/>
          </p:cNvGrpSpPr>
          <p:nvPr/>
        </p:nvGrpSpPr>
        <p:grpSpPr bwMode="auto">
          <a:xfrm>
            <a:off x="5486400" y="0"/>
            <a:ext cx="2819400" cy="949325"/>
            <a:chOff x="3572" y="0"/>
            <a:chExt cx="1776" cy="598"/>
          </a:xfrm>
        </p:grpSpPr>
        <p:sp>
          <p:nvSpPr>
            <p:cNvPr id="103447" name="Text Box 19"/>
            <p:cNvSpPr txBox="1">
              <a:spLocks noChangeArrowheads="1"/>
            </p:cNvSpPr>
            <p:nvPr/>
          </p:nvSpPr>
          <p:spPr bwMode="auto">
            <a:xfrm>
              <a:off x="3600" y="0"/>
              <a:ext cx="1680"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80000"/>
                </a:lnSpc>
                <a:spcBef>
                  <a:spcPct val="50000"/>
                </a:spcBef>
              </a:pPr>
              <a:r>
                <a:rPr lang="en-US" altLang="zh-CN" sz="26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N.Data</a:t>
              </a:r>
            </a:p>
            <a:p>
              <a:pPr eaLnBrk="1" hangingPunct="1">
                <a:lnSpc>
                  <a:spcPct val="80000"/>
                </a:lnSpc>
                <a:spcBef>
                  <a:spcPct val="50000"/>
                </a:spcBef>
              </a:pPr>
              <a:r>
                <a:rPr lang="en-US" altLang="zh-CN" sz="2600" b="1">
                  <a:latin typeface="Garamond" pitchFamily="18" charset="0"/>
                  <a:ea typeface="宋体" pitchFamily="2" charset="-122"/>
                </a:rPr>
                <a:t> </a:t>
              </a:r>
              <a:r>
                <a:rPr lang="en-US" altLang="zh-CN" sz="2600" b="1">
                  <a:solidFill>
                    <a:schemeClr val="bg2"/>
                  </a:solidFill>
                  <a:latin typeface="Garamond" pitchFamily="18" charset="0"/>
                  <a:ea typeface="宋体" pitchFamily="2" charset="-122"/>
                </a:rPr>
                <a:t>i           j         e</a:t>
              </a:r>
            </a:p>
          </p:txBody>
        </p:sp>
        <p:sp>
          <p:nvSpPr>
            <p:cNvPr id="103448" name="Line 20"/>
            <p:cNvSpPr>
              <a:spLocks noChangeShapeType="1"/>
            </p:cNvSpPr>
            <p:nvPr/>
          </p:nvSpPr>
          <p:spPr bwMode="auto">
            <a:xfrm>
              <a:off x="3572" y="288"/>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437" name="Rectangle 21"/>
          <p:cNvSpPr>
            <a:spLocks noChangeArrowheads="1"/>
          </p:cNvSpPr>
          <p:nvPr/>
        </p:nvSpPr>
        <p:spPr bwMode="auto">
          <a:xfrm>
            <a:off x="7696200" y="473868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Q.Data</a:t>
            </a:r>
          </a:p>
        </p:txBody>
      </p:sp>
      <p:sp>
        <p:nvSpPr>
          <p:cNvPr id="103438" name="Line 22"/>
          <p:cNvSpPr>
            <a:spLocks noChangeShapeType="1"/>
          </p:cNvSpPr>
          <p:nvPr/>
        </p:nvSpPr>
        <p:spPr bwMode="auto">
          <a:xfrm>
            <a:off x="12192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39" name="Line 23"/>
          <p:cNvSpPr>
            <a:spLocks noChangeShapeType="1"/>
          </p:cNvSpPr>
          <p:nvPr/>
        </p:nvSpPr>
        <p:spPr bwMode="auto">
          <a:xfrm>
            <a:off x="2286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0" name="Line 24"/>
          <p:cNvSpPr>
            <a:spLocks noChangeShapeType="1"/>
          </p:cNvSpPr>
          <p:nvPr/>
        </p:nvSpPr>
        <p:spPr bwMode="auto">
          <a:xfrm>
            <a:off x="3429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1" name="Line 25"/>
          <p:cNvSpPr>
            <a:spLocks noChangeShapeType="1"/>
          </p:cNvSpPr>
          <p:nvPr/>
        </p:nvSpPr>
        <p:spPr bwMode="auto">
          <a:xfrm>
            <a:off x="228600" y="5334000"/>
            <a:ext cx="41910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9210" name="Rectangle 26"/>
          <p:cNvSpPr>
            <a:spLocks noChangeArrowheads="1"/>
          </p:cNvSpPr>
          <p:nvPr/>
        </p:nvSpPr>
        <p:spPr bwMode="auto">
          <a:xfrm>
            <a:off x="228600" y="5410200"/>
            <a:ext cx="419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spcBef>
                <a:spcPct val="20000"/>
              </a:spcBef>
              <a:buClr>
                <a:schemeClr val="hlink"/>
              </a:buClr>
              <a:buSzPct val="70000"/>
              <a:buFont typeface="Wingdings" pitchFamily="2" charset="2"/>
              <a:buNone/>
              <a:defRPr/>
            </a:pPr>
            <a:r>
              <a:rPr lang="en-US" altLang="zh-CN" sz="2800" b="1">
                <a:effectLst>
                  <a:outerShdw blurRad="38100" dist="38100" dir="2700000" algn="tl">
                    <a:srgbClr val="C0C0C0"/>
                  </a:outerShdw>
                </a:effectLst>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a:t>
            </a:r>
            <a:r>
              <a:rPr lang="en-US" altLang="zh-CN" sz="2800" b="1">
                <a:effectLst>
                  <a:outerShdw blurRad="38100" dist="38100" dir="2700000" algn="tl">
                    <a:srgbClr val="C0C0C0"/>
                  </a:outerShdw>
                </a:effectLst>
                <a:latin typeface="Garamond" pitchFamily="18" charset="0"/>
                <a:ea typeface="宋体" pitchFamily="2" charset="-122"/>
              </a:rPr>
              <a:t>			</a:t>
            </a:r>
          </a:p>
        </p:txBody>
      </p:sp>
      <p:sp>
        <p:nvSpPr>
          <p:cNvPr id="349211" name="Rectangle 27"/>
          <p:cNvSpPr>
            <a:spLocks noChangeArrowheads="1"/>
          </p:cNvSpPr>
          <p:nvPr/>
        </p:nvSpPr>
        <p:spPr bwMode="auto">
          <a:xfrm>
            <a:off x="3581400" y="5486400"/>
            <a:ext cx="43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0</a:t>
            </a:r>
          </a:p>
        </p:txBody>
      </p:sp>
      <p:sp>
        <p:nvSpPr>
          <p:cNvPr id="349212" name="Rectangle 28"/>
          <p:cNvSpPr>
            <a:spLocks noChangeArrowheads="1"/>
          </p:cNvSpPr>
          <p:nvPr/>
        </p:nvSpPr>
        <p:spPr bwMode="auto">
          <a:xfrm>
            <a:off x="1447800" y="5486400"/>
            <a:ext cx="43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latin typeface="Garamond" pitchFamily="18" charset="0"/>
                <a:ea typeface="宋体" pitchFamily="2" charset="-122"/>
              </a:rPr>
              <a:t> </a:t>
            </a: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4</a:t>
            </a:r>
          </a:p>
        </p:txBody>
      </p:sp>
      <p:sp>
        <p:nvSpPr>
          <p:cNvPr id="103445" name="Line 29"/>
          <p:cNvSpPr>
            <a:spLocks noChangeShapeType="1"/>
          </p:cNvSpPr>
          <p:nvPr/>
        </p:nvSpPr>
        <p:spPr bwMode="auto">
          <a:xfrm>
            <a:off x="381000" y="23622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6" name="Line 30"/>
          <p:cNvSpPr>
            <a:spLocks noChangeShapeType="1"/>
          </p:cNvSpPr>
          <p:nvPr/>
        </p:nvSpPr>
        <p:spPr bwMode="auto">
          <a:xfrm>
            <a:off x="4800600" y="31242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nodeType="afterEffect">
                                  <p:stCondLst>
                                    <p:cond delay="0"/>
                                  </p:stCondLst>
                                  <p:childTnLst>
                                    <p:animMotion origin="layout" path="M 3.33333E-6 7.40741E-7 L 3.33333E-6 0.07338 " pathEditMode="relative" rAng="0" ptsTypes="AA">
                                      <p:cBhvr>
                                        <p:cTn id="6" dur="2000" fill="hold"/>
                                        <p:tgtEl>
                                          <p:spTgt spid="349192"/>
                                        </p:tgtEl>
                                        <p:attrNameLst>
                                          <p:attrName>ppt_x</p:attrName>
                                          <p:attrName>ppt_y</p:attrName>
                                        </p:attrNameLst>
                                      </p:cBhvr>
                                      <p:rCtr x="0" y="3657"/>
                                    </p:animMotion>
                                  </p:childTnLst>
                                </p:cTn>
                              </p:par>
                            </p:childTnLst>
                          </p:cTn>
                        </p:par>
                        <p:par>
                          <p:cTn id="7" fill="hold" nodeType="afterGroup">
                            <p:stCondLst>
                              <p:cond delay="2000"/>
                            </p:stCondLst>
                            <p:childTnLst>
                              <p:par>
                                <p:cTn id="8" presetID="19" presetClass="emph" presetSubtype="0" fill="hold" nodeType="afterEffect">
                                  <p:stCondLst>
                                    <p:cond delay="0"/>
                                  </p:stCondLst>
                                  <p:childTnLst>
                                    <p:animClr clrSpc="rgb" dir="cw">
                                      <p:cBhvr override="childStyle">
                                        <p:cTn id="9" dur="500" fill="hold"/>
                                        <p:tgtEl>
                                          <p:spTgt spid="349186">
                                            <p:txEl>
                                              <p:pRg st="3" end="3"/>
                                            </p:txEl>
                                          </p:spTgt>
                                        </p:tgtEl>
                                        <p:attrNameLst>
                                          <p:attrName>style.color</p:attrName>
                                        </p:attrNameLst>
                                      </p:cBhvr>
                                      <p:to>
                                        <a:srgbClr val="FF0000"/>
                                      </p:to>
                                    </p:animClr>
                                    <p:animClr clrSpc="rgb" dir="cw">
                                      <p:cBhvr>
                                        <p:cTn id="10" dur="500" fill="hold"/>
                                        <p:tgtEl>
                                          <p:spTgt spid="349186">
                                            <p:txEl>
                                              <p:pRg st="3" end="3"/>
                                            </p:txEl>
                                          </p:spTgt>
                                        </p:tgtEl>
                                        <p:attrNameLst>
                                          <p:attrName>fillcolor</p:attrName>
                                        </p:attrNameLst>
                                      </p:cBhvr>
                                      <p:to>
                                        <a:srgbClr val="FF0000"/>
                                      </p:to>
                                    </p:animClr>
                                    <p:set>
                                      <p:cBhvr>
                                        <p:cTn id="11" dur="500" fill="hold"/>
                                        <p:tgtEl>
                                          <p:spTgt spid="349186">
                                            <p:txEl>
                                              <p:pRg st="3" end="3"/>
                                            </p:txEl>
                                          </p:spTgt>
                                        </p:tgtEl>
                                        <p:attrNameLst>
                                          <p:attrName>fill.type</p:attrName>
                                        </p:attrNameLst>
                                      </p:cBhvr>
                                      <p:to>
                                        <p:strVal val="solid"/>
                                      </p:to>
                                    </p:set>
                                    <p:set>
                                      <p:cBhvr>
                                        <p:cTn id="12" dur="500" fill="hold"/>
                                        <p:tgtEl>
                                          <p:spTgt spid="349186">
                                            <p:txEl>
                                              <p:pRg st="3" end="3"/>
                                            </p:txEl>
                                          </p:spTgt>
                                        </p:tgtEl>
                                        <p:attrNameLst>
                                          <p:attrName>fill.on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349200">
                                            <p:txEl>
                                              <p:pRg st="1" end="1"/>
                                            </p:txEl>
                                          </p:spTgt>
                                        </p:tgtEl>
                                        <p:attrNameLst>
                                          <p:attrName>style.visibility</p:attrName>
                                        </p:attrNameLst>
                                      </p:cBhvr>
                                      <p:to>
                                        <p:strVal val="visible"/>
                                      </p:to>
                                    </p:set>
                                    <p:anim calcmode="lin" valueType="num">
                                      <p:cBhvr>
                                        <p:cTn id="17" dur="500" fill="hold"/>
                                        <p:tgtEl>
                                          <p:spTgt spid="349200">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49200">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49200">
                                            <p:txEl>
                                              <p:pRg st="1" end="1"/>
                                            </p:txEl>
                                          </p:spTgt>
                                        </p:tgtEl>
                                      </p:cBhvr>
                                    </p:animEffect>
                                  </p:childTnLst>
                                </p:cTn>
                              </p:par>
                            </p:childTnLst>
                          </p:cTn>
                        </p:par>
                        <p:par>
                          <p:cTn id="20" fill="hold" nodeType="afterGroup">
                            <p:stCondLst>
                              <p:cond delay="500"/>
                            </p:stCondLst>
                            <p:childTnLst>
                              <p:par>
                                <p:cTn id="21" presetID="53" presetClass="entr" presetSubtype="0" fill="hold" nodeType="afterEffect">
                                  <p:stCondLst>
                                    <p:cond delay="0"/>
                                  </p:stCondLst>
                                  <p:childTnLst>
                                    <p:set>
                                      <p:cBhvr>
                                        <p:cTn id="22" dur="1" fill="hold">
                                          <p:stCondLst>
                                            <p:cond delay="0"/>
                                          </p:stCondLst>
                                        </p:cTn>
                                        <p:tgtEl>
                                          <p:spTgt spid="349200">
                                            <p:txEl>
                                              <p:pRg st="2" end="2"/>
                                            </p:txEl>
                                          </p:spTgt>
                                        </p:tgtEl>
                                        <p:attrNameLst>
                                          <p:attrName>style.visibility</p:attrName>
                                        </p:attrNameLst>
                                      </p:cBhvr>
                                      <p:to>
                                        <p:strVal val="visible"/>
                                      </p:to>
                                    </p:set>
                                    <p:anim calcmode="lin" valueType="num">
                                      <p:cBhvr>
                                        <p:cTn id="23" dur="500" fill="hold"/>
                                        <p:tgtEl>
                                          <p:spTgt spid="349200">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49200">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49200">
                                            <p:txEl>
                                              <p:pRg st="2" end="2"/>
                                            </p:txEl>
                                          </p:spTgt>
                                        </p:tgtEl>
                                      </p:cBhvr>
                                    </p:animEffect>
                                  </p:childTnLst>
                                </p:cTn>
                              </p:par>
                            </p:childTnLst>
                          </p:cTn>
                        </p:par>
                        <p:par>
                          <p:cTn id="26" fill="hold" nodeType="afterGroup">
                            <p:stCondLst>
                              <p:cond delay="1000"/>
                            </p:stCondLst>
                            <p:childTnLst>
                              <p:par>
                                <p:cTn id="27" presetID="2" presetClass="exit" presetSubtype="4" fill="hold" grpId="0" nodeType="afterEffect">
                                  <p:stCondLst>
                                    <p:cond delay="0"/>
                                  </p:stCondLst>
                                  <p:childTnLst>
                                    <p:anim calcmode="lin" valueType="num">
                                      <p:cBhvr additive="base">
                                        <p:cTn id="28" dur="500"/>
                                        <p:tgtEl>
                                          <p:spTgt spid="349211"/>
                                        </p:tgtEl>
                                        <p:attrNameLst>
                                          <p:attrName>ppt_x</p:attrName>
                                        </p:attrNameLst>
                                      </p:cBhvr>
                                      <p:tavLst>
                                        <p:tav tm="0">
                                          <p:val>
                                            <p:strVal val="ppt_x"/>
                                          </p:val>
                                        </p:tav>
                                        <p:tav tm="100000">
                                          <p:val>
                                            <p:strVal val="ppt_x"/>
                                          </p:val>
                                        </p:tav>
                                      </p:tavLst>
                                    </p:anim>
                                    <p:anim calcmode="lin" valueType="num">
                                      <p:cBhvr additive="base">
                                        <p:cTn id="29" dur="500"/>
                                        <p:tgtEl>
                                          <p:spTgt spid="349211"/>
                                        </p:tgtEl>
                                        <p:attrNameLst>
                                          <p:attrName>ppt_y</p:attrName>
                                        </p:attrNameLst>
                                      </p:cBhvr>
                                      <p:tavLst>
                                        <p:tav tm="0">
                                          <p:val>
                                            <p:strVal val="ppt_y"/>
                                          </p:val>
                                        </p:tav>
                                        <p:tav tm="100000">
                                          <p:val>
                                            <p:strVal val="1+ppt_h/2"/>
                                          </p:val>
                                        </p:tav>
                                      </p:tavLst>
                                    </p:anim>
                                    <p:set>
                                      <p:cBhvr>
                                        <p:cTn id="30" dur="1" fill="hold">
                                          <p:stCondLst>
                                            <p:cond delay="499"/>
                                          </p:stCondLst>
                                        </p:cTn>
                                        <p:tgtEl>
                                          <p:spTgt spid="349211"/>
                                        </p:tgtEl>
                                        <p:attrNameLst>
                                          <p:attrName>style.visibility</p:attrName>
                                        </p:attrNameLst>
                                      </p:cBhvr>
                                      <p:to>
                                        <p:strVal val="hidden"/>
                                      </p:to>
                                    </p:set>
                                  </p:childTnLst>
                                </p:cTn>
                              </p:par>
                            </p:childTnLst>
                          </p:cTn>
                        </p:par>
                        <p:par>
                          <p:cTn id="31" fill="hold" nodeType="afterGroup">
                            <p:stCondLst>
                              <p:cond delay="1500"/>
                            </p:stCondLst>
                            <p:childTnLst>
                              <p:par>
                                <p:cTn id="32" presetID="2" presetClass="exit" presetSubtype="4" fill="hold" grpId="0" nodeType="afterEffect">
                                  <p:stCondLst>
                                    <p:cond delay="0"/>
                                  </p:stCondLst>
                                  <p:childTnLst>
                                    <p:anim calcmode="lin" valueType="num">
                                      <p:cBhvr additive="base">
                                        <p:cTn id="33" dur="500"/>
                                        <p:tgtEl>
                                          <p:spTgt spid="349212"/>
                                        </p:tgtEl>
                                        <p:attrNameLst>
                                          <p:attrName>ppt_x</p:attrName>
                                        </p:attrNameLst>
                                      </p:cBhvr>
                                      <p:tavLst>
                                        <p:tav tm="0">
                                          <p:val>
                                            <p:strVal val="ppt_x"/>
                                          </p:val>
                                        </p:tav>
                                        <p:tav tm="100000">
                                          <p:val>
                                            <p:strVal val="ppt_x"/>
                                          </p:val>
                                        </p:tav>
                                      </p:tavLst>
                                    </p:anim>
                                    <p:anim calcmode="lin" valueType="num">
                                      <p:cBhvr additive="base">
                                        <p:cTn id="34" dur="500"/>
                                        <p:tgtEl>
                                          <p:spTgt spid="349212"/>
                                        </p:tgtEl>
                                        <p:attrNameLst>
                                          <p:attrName>ppt_y</p:attrName>
                                        </p:attrNameLst>
                                      </p:cBhvr>
                                      <p:tavLst>
                                        <p:tav tm="0">
                                          <p:val>
                                            <p:strVal val="ppt_y"/>
                                          </p:val>
                                        </p:tav>
                                        <p:tav tm="100000">
                                          <p:val>
                                            <p:strVal val="1+ppt_h/2"/>
                                          </p:val>
                                        </p:tav>
                                      </p:tavLst>
                                    </p:anim>
                                    <p:set>
                                      <p:cBhvr>
                                        <p:cTn id="35" dur="1" fill="hold">
                                          <p:stCondLst>
                                            <p:cond delay="499"/>
                                          </p:stCondLst>
                                        </p:cTn>
                                        <p:tgtEl>
                                          <p:spTgt spid="349212"/>
                                        </p:tgtEl>
                                        <p:attrNameLst>
                                          <p:attrName>style.visibility</p:attrName>
                                        </p:attrNameLst>
                                      </p:cBhvr>
                                      <p:to>
                                        <p:strVal val="hidden"/>
                                      </p:to>
                                    </p:set>
                                  </p:childTnLst>
                                </p:cTn>
                              </p:par>
                            </p:childTnLst>
                          </p:cTn>
                        </p:par>
                        <p:par>
                          <p:cTn id="36" fill="hold" nodeType="afterGroup">
                            <p:stCondLst>
                              <p:cond delay="2000"/>
                            </p:stCondLst>
                            <p:childTnLst>
                              <p:par>
                                <p:cTn id="37" presetID="2" presetClass="exit" presetSubtype="4" fill="hold" grpId="0" nodeType="afterEffect">
                                  <p:stCondLst>
                                    <p:cond delay="0"/>
                                  </p:stCondLst>
                                  <p:childTnLst>
                                    <p:anim calcmode="lin" valueType="num">
                                      <p:cBhvr additive="base">
                                        <p:cTn id="38" dur="500"/>
                                        <p:tgtEl>
                                          <p:spTgt spid="349210"/>
                                        </p:tgtEl>
                                        <p:attrNameLst>
                                          <p:attrName>ppt_x</p:attrName>
                                        </p:attrNameLst>
                                      </p:cBhvr>
                                      <p:tavLst>
                                        <p:tav tm="0">
                                          <p:val>
                                            <p:strVal val="ppt_x"/>
                                          </p:val>
                                        </p:tav>
                                        <p:tav tm="100000">
                                          <p:val>
                                            <p:strVal val="ppt_x"/>
                                          </p:val>
                                        </p:tav>
                                      </p:tavLst>
                                    </p:anim>
                                    <p:anim calcmode="lin" valueType="num">
                                      <p:cBhvr additive="base">
                                        <p:cTn id="39" dur="500"/>
                                        <p:tgtEl>
                                          <p:spTgt spid="349210"/>
                                        </p:tgtEl>
                                        <p:attrNameLst>
                                          <p:attrName>ppt_y</p:attrName>
                                        </p:attrNameLst>
                                      </p:cBhvr>
                                      <p:tavLst>
                                        <p:tav tm="0">
                                          <p:val>
                                            <p:strVal val="ppt_y"/>
                                          </p:val>
                                        </p:tav>
                                        <p:tav tm="100000">
                                          <p:val>
                                            <p:strVal val="1+ppt_h/2"/>
                                          </p:val>
                                        </p:tav>
                                      </p:tavLst>
                                    </p:anim>
                                    <p:set>
                                      <p:cBhvr>
                                        <p:cTn id="40" dur="1" fill="hold">
                                          <p:stCondLst>
                                            <p:cond delay="499"/>
                                          </p:stCondLst>
                                        </p:cTn>
                                        <p:tgtEl>
                                          <p:spTgt spid="3492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10" grpId="0"/>
      <p:bldP spid="349211" grpId="0"/>
      <p:bldP spid="349212" grpId="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0210" name="Rectangle 2"/>
          <p:cNvSpPr>
            <a:spLocks noGrp="1" noChangeArrowheads="1"/>
          </p:cNvSpPr>
          <p:nvPr>
            <p:ph type="body" sz="half" idx="1"/>
          </p:nvPr>
        </p:nvSpPr>
        <p:spPr>
          <a:xfrm>
            <a:off x="1416050" y="1143000"/>
            <a:ext cx="2590800" cy="3200400"/>
          </a:xfrm>
          <a:ln w="254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chemeClr val="accent1"/>
                </a:solidFill>
              </a:rPr>
              <a:t>1		2	1</a:t>
            </a:r>
          </a:p>
          <a:p>
            <a:pPr eaLnBrk="1" hangingPunct="1">
              <a:lnSpc>
                <a:spcPct val="90000"/>
              </a:lnSpc>
              <a:buFont typeface="Wingdings" pitchFamily="2" charset="2"/>
              <a:buNone/>
              <a:defRPr/>
            </a:pPr>
            <a:r>
              <a:rPr lang="en-US" altLang="zh-CN" smtClean="0">
                <a:solidFill>
                  <a:schemeClr val="accent1"/>
                </a:solidFill>
              </a:rPr>
              <a:t>2		1	2</a:t>
            </a:r>
          </a:p>
          <a:p>
            <a:pPr eaLnBrk="1" hangingPunct="1">
              <a:lnSpc>
                <a:spcPct val="90000"/>
              </a:lnSpc>
              <a:buFont typeface="Wingdings" pitchFamily="2" charset="2"/>
              <a:buNone/>
              <a:defRPr/>
            </a:pPr>
            <a:r>
              <a:rPr lang="en-US" altLang="zh-CN" smtClean="0">
                <a:solidFill>
                  <a:schemeClr val="accent1"/>
                </a:solidFill>
              </a:rPr>
              <a:t>2		3	-4</a:t>
            </a:r>
          </a:p>
          <a:p>
            <a:pPr eaLnBrk="1" hangingPunct="1">
              <a:lnSpc>
                <a:spcPct val="90000"/>
              </a:lnSpc>
              <a:buFont typeface="Wingdings" pitchFamily="2" charset="2"/>
              <a:buNone/>
              <a:defRPr/>
            </a:pPr>
            <a:r>
              <a:rPr lang="en-US" altLang="zh-CN" smtClean="0">
                <a:solidFill>
                  <a:srgbClr val="FF0000"/>
                </a:solidFill>
              </a:rPr>
              <a:t>3		1	-1</a:t>
            </a:r>
          </a:p>
          <a:p>
            <a:pPr eaLnBrk="1" hangingPunct="1">
              <a:lnSpc>
                <a:spcPct val="90000"/>
              </a:lnSpc>
              <a:buFont typeface="Wingdings" pitchFamily="2" charset="2"/>
              <a:buNone/>
              <a:defRPr/>
            </a:pPr>
            <a:r>
              <a:rPr lang="en-US" altLang="zh-CN" smtClean="0">
                <a:solidFill>
                  <a:srgbClr val="006600"/>
                </a:solidFill>
              </a:rPr>
              <a:t>4		2	-2</a:t>
            </a:r>
          </a:p>
          <a:p>
            <a:pPr eaLnBrk="1" hangingPunct="1">
              <a:lnSpc>
                <a:spcPct val="90000"/>
              </a:lnSpc>
              <a:buFont typeface="Wingdings" pitchFamily="2" charset="2"/>
              <a:buNone/>
              <a:defRPr/>
            </a:pPr>
            <a:r>
              <a:rPr lang="en-US" altLang="zh-CN" smtClean="0">
                <a:solidFill>
                  <a:srgbClr val="006600"/>
                </a:solidFill>
              </a:rPr>
              <a:t>4		3	3</a:t>
            </a:r>
          </a:p>
        </p:txBody>
      </p:sp>
      <p:sp>
        <p:nvSpPr>
          <p:cNvPr id="350211" name="Rectangle 3"/>
          <p:cNvSpPr>
            <a:spLocks noGrp="1" noChangeArrowheads="1"/>
          </p:cNvSpPr>
          <p:nvPr>
            <p:ph type="body" sz="half" idx="2"/>
          </p:nvPr>
        </p:nvSpPr>
        <p:spPr>
          <a:xfrm>
            <a:off x="228600" y="4724400"/>
            <a:ext cx="4191000" cy="1524000"/>
          </a:xfrm>
          <a:ln w="38100">
            <a:solidFill>
              <a:schemeClr val="bg2"/>
            </a:solidFill>
            <a:miter lim="800000"/>
            <a:headEnd/>
            <a:tailEnd/>
          </a:ln>
        </p:spPr>
        <p:txBody>
          <a:bodyPr/>
          <a:lstStyle/>
          <a:p>
            <a:pPr eaLnBrk="1" hangingPunct="1">
              <a:lnSpc>
                <a:spcPct val="90000"/>
              </a:lnSpc>
              <a:buFont typeface="Wingdings" pitchFamily="2" charset="2"/>
              <a:buNone/>
              <a:defRPr/>
            </a:pPr>
            <a:r>
              <a:rPr lang="en-US" altLang="zh-CN" smtClean="0">
                <a:solidFill>
                  <a:srgbClr val="006600"/>
                </a:solidFill>
              </a:rPr>
              <a:t>  1	         2	     3	       4</a:t>
            </a:r>
          </a:p>
          <a:p>
            <a:pPr eaLnBrk="1" hangingPunct="1">
              <a:lnSpc>
                <a:spcPct val="90000"/>
              </a:lnSpc>
              <a:buFont typeface="Wingdings" pitchFamily="2" charset="2"/>
              <a:buNone/>
              <a:defRPr/>
            </a:pPr>
            <a:r>
              <a:rPr lang="en-US" altLang="zh-CN" smtClean="0"/>
              <a:t>					</a:t>
            </a:r>
          </a:p>
          <a:p>
            <a:pPr eaLnBrk="1" hangingPunct="1">
              <a:lnSpc>
                <a:spcPct val="90000"/>
              </a:lnSpc>
              <a:buFont typeface="Wingdings" pitchFamily="2" charset="2"/>
              <a:buNone/>
              <a:defRPr/>
            </a:pPr>
            <a:r>
              <a:rPr lang="en-US" altLang="zh-CN" smtClean="0"/>
              <a:t>					</a:t>
            </a:r>
          </a:p>
        </p:txBody>
      </p:sp>
      <p:grpSp>
        <p:nvGrpSpPr>
          <p:cNvPr id="104452" name="Group 4"/>
          <p:cNvGrpSpPr>
            <a:grpSpLocks/>
          </p:cNvGrpSpPr>
          <p:nvPr/>
        </p:nvGrpSpPr>
        <p:grpSpPr bwMode="auto">
          <a:xfrm>
            <a:off x="1295400" y="0"/>
            <a:ext cx="2819400" cy="1160463"/>
            <a:chOff x="644" y="0"/>
            <a:chExt cx="1776" cy="731"/>
          </a:xfrm>
        </p:grpSpPr>
        <p:sp>
          <p:nvSpPr>
            <p:cNvPr id="104476" name="Text Box 5"/>
            <p:cNvSpPr txBox="1">
              <a:spLocks noChangeArrowheads="1"/>
            </p:cNvSpPr>
            <p:nvPr/>
          </p:nvSpPr>
          <p:spPr bwMode="auto">
            <a:xfrm>
              <a:off x="672" y="0"/>
              <a:ext cx="168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M.Data</a:t>
              </a:r>
            </a:p>
            <a:p>
              <a:pPr eaLnBrk="1" hangingPunct="1">
                <a:spcBef>
                  <a:spcPct val="50000"/>
                </a:spcBef>
              </a:pPr>
              <a:r>
                <a:rPr lang="en-US" altLang="zh-CN" sz="2800" b="1">
                  <a:latin typeface="Garamond" pitchFamily="18" charset="0"/>
                  <a:ea typeface="宋体" pitchFamily="2" charset="-122"/>
                </a:rPr>
                <a:t> </a:t>
              </a:r>
              <a:r>
                <a:rPr lang="en-US" altLang="zh-CN" sz="2800" b="1">
                  <a:solidFill>
                    <a:schemeClr val="bg2"/>
                  </a:solidFill>
                  <a:latin typeface="Garamond" pitchFamily="18" charset="0"/>
                  <a:ea typeface="宋体" pitchFamily="2" charset="-122"/>
                </a:rPr>
                <a:t>i         j         e</a:t>
              </a:r>
            </a:p>
          </p:txBody>
        </p:sp>
        <p:sp>
          <p:nvSpPr>
            <p:cNvPr id="104477" name="Line 6"/>
            <p:cNvSpPr>
              <a:spLocks noChangeShapeType="1"/>
            </p:cNvSpPr>
            <p:nvPr/>
          </p:nvSpPr>
          <p:spPr bwMode="auto">
            <a:xfrm>
              <a:off x="644" y="384"/>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0215" name="Rectangle 7"/>
          <p:cNvSpPr>
            <a:spLocks noChangeArrowheads="1"/>
          </p:cNvSpPr>
          <p:nvPr/>
        </p:nvSpPr>
        <p:spPr bwMode="auto">
          <a:xfrm>
            <a:off x="958850" y="1050925"/>
            <a:ext cx="45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800" b="1">
                <a:solidFill>
                  <a:schemeClr val="bg2"/>
                </a:solidFill>
                <a:effectLst>
                  <a:outerShdw blurRad="38100" dist="38100" dir="2700000" algn="tl">
                    <a:srgbClr val="C0C0C0"/>
                  </a:outerShdw>
                </a:effectLst>
                <a:latin typeface="Garamond" pitchFamily="18" charset="0"/>
                <a:ea typeface="宋体" pitchFamily="2" charset="-122"/>
              </a:rPr>
              <a:t>6</a:t>
            </a:r>
            <a:r>
              <a:rPr lang="en-US" altLang="zh-CN" sz="2800" b="1">
                <a:effectLst>
                  <a:outerShdw blurRad="38100" dist="38100" dir="2700000" algn="tl">
                    <a:srgbClr val="C0C0C0"/>
                  </a:outerShdw>
                </a:effectLst>
                <a:latin typeface="Garamond" pitchFamily="18" charset="0"/>
                <a:ea typeface="宋体" pitchFamily="2" charset="-122"/>
              </a:rPr>
              <a:t>	</a:t>
            </a:r>
          </a:p>
        </p:txBody>
      </p:sp>
      <p:grpSp>
        <p:nvGrpSpPr>
          <p:cNvPr id="350216" name="Group 8"/>
          <p:cNvGrpSpPr>
            <a:grpSpLocks/>
          </p:cNvGrpSpPr>
          <p:nvPr/>
        </p:nvGrpSpPr>
        <p:grpSpPr bwMode="auto">
          <a:xfrm>
            <a:off x="228600" y="2362200"/>
            <a:ext cx="762000" cy="519113"/>
            <a:chOff x="480" y="3120"/>
            <a:chExt cx="624" cy="327"/>
          </a:xfrm>
        </p:grpSpPr>
        <p:sp>
          <p:nvSpPr>
            <p:cNvPr id="104474" name="Line 9"/>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5" name="Text Box 10"/>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p</a:t>
              </a:r>
            </a:p>
          </p:txBody>
        </p:sp>
      </p:grpSp>
      <p:sp>
        <p:nvSpPr>
          <p:cNvPr id="350219" name="Rectangle 11"/>
          <p:cNvSpPr>
            <a:spLocks noChangeArrowheads="1"/>
          </p:cNvSpPr>
          <p:nvPr/>
        </p:nvSpPr>
        <p:spPr bwMode="auto">
          <a:xfrm>
            <a:off x="5715000" y="914400"/>
            <a:ext cx="2590800" cy="2286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1	2</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4	6</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2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2	-1</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4	3</a:t>
            </a:r>
          </a:p>
        </p:txBody>
      </p:sp>
      <p:sp>
        <p:nvSpPr>
          <p:cNvPr id="350220" name="Rectangle 12"/>
          <p:cNvSpPr>
            <a:spLocks noChangeArrowheads="1"/>
          </p:cNvSpPr>
          <p:nvPr/>
        </p:nvSpPr>
        <p:spPr bwMode="auto">
          <a:xfrm>
            <a:off x="5337175" y="930275"/>
            <a:ext cx="457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p:txBody>
      </p:sp>
      <p:grpSp>
        <p:nvGrpSpPr>
          <p:cNvPr id="350221" name="Group 13"/>
          <p:cNvGrpSpPr>
            <a:grpSpLocks/>
          </p:cNvGrpSpPr>
          <p:nvPr/>
        </p:nvGrpSpPr>
        <p:grpSpPr bwMode="auto">
          <a:xfrm>
            <a:off x="4572000" y="685800"/>
            <a:ext cx="762000" cy="519113"/>
            <a:chOff x="480" y="3120"/>
            <a:chExt cx="624" cy="327"/>
          </a:xfrm>
        </p:grpSpPr>
        <p:sp>
          <p:nvSpPr>
            <p:cNvPr id="104472" name="Line 14"/>
            <p:cNvSpPr>
              <a:spLocks noChangeShapeType="1"/>
            </p:cNvSpPr>
            <p:nvPr/>
          </p:nvSpPr>
          <p:spPr bwMode="auto">
            <a:xfrm>
              <a:off x="480" y="340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3" name="Text Box 15"/>
            <p:cNvSpPr txBox="1">
              <a:spLocks noChangeArrowheads="1"/>
            </p:cNvSpPr>
            <p:nvPr/>
          </p:nvSpPr>
          <p:spPr bwMode="auto">
            <a:xfrm>
              <a:off x="576"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bg2"/>
                  </a:solidFill>
                  <a:latin typeface="Garamond" pitchFamily="18" charset="0"/>
                  <a:ea typeface="宋体" pitchFamily="2" charset="-122"/>
                </a:rPr>
                <a:t>q</a:t>
              </a:r>
            </a:p>
          </p:txBody>
        </p:sp>
      </p:grpSp>
      <p:sp>
        <p:nvSpPr>
          <p:cNvPr id="350224" name="Rectangle 16"/>
          <p:cNvSpPr>
            <a:spLocks noChangeArrowheads="1"/>
          </p:cNvSpPr>
          <p:nvPr/>
        </p:nvSpPr>
        <p:spPr bwMode="auto">
          <a:xfrm>
            <a:off x="5181600" y="3352800"/>
            <a:ext cx="2514600" cy="34290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1		4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1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2		2	4</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1	-2</a:t>
            </a:r>
          </a:p>
          <a:p>
            <a:pPr marL="342900" indent="-342900">
              <a:spcBef>
                <a:spcPct val="20000"/>
              </a:spcBef>
              <a:buClr>
                <a:schemeClr val="hlink"/>
              </a:buClr>
              <a:buSzPct val="70000"/>
              <a:buFont typeface="Wingdings" pitchFamily="2" charset="2"/>
              <a:buNone/>
              <a:defRPr/>
            </a:pPr>
            <a:r>
              <a:rPr lang="en-US" altLang="zh-CN" sz="2600" b="1">
                <a:solidFill>
                  <a:srgbClr val="006600"/>
                </a:solidFill>
                <a:effectLst>
                  <a:outerShdw blurRad="38100" dist="38100" dir="2700000" algn="tl">
                    <a:srgbClr val="C0C0C0"/>
                  </a:outerShdw>
                </a:effectLst>
                <a:latin typeface="Garamond" pitchFamily="18" charset="0"/>
                <a:ea typeface="宋体" pitchFamily="2" charset="-122"/>
              </a:rPr>
              <a:t>3		4	-6</a:t>
            </a:r>
          </a:p>
          <a:p>
            <a:pPr marL="342900" indent="-342900">
              <a:spcBef>
                <a:spcPct val="20000"/>
              </a:spcBef>
              <a:buClr>
                <a:schemeClr val="hlink"/>
              </a:buClr>
              <a:buSzPct val="70000"/>
              <a:buFont typeface="Wingdings" pitchFamily="2" charset="2"/>
              <a:buNone/>
              <a:defRPr/>
            </a:pPr>
            <a:endParaRPr lang="en-US" altLang="zh-CN" sz="2600" b="1">
              <a:effectLst>
                <a:outerShdw blurRad="38100" dist="38100" dir="2700000" algn="tl">
                  <a:srgbClr val="C0C0C0"/>
                </a:outerShdw>
              </a:effectLst>
              <a:latin typeface="Garamond" pitchFamily="18" charset="0"/>
              <a:ea typeface="宋体" pitchFamily="2" charset="-122"/>
            </a:endParaRPr>
          </a:p>
        </p:txBody>
      </p:sp>
      <p:sp>
        <p:nvSpPr>
          <p:cNvPr id="350225" name="Rectangle 17"/>
          <p:cNvSpPr>
            <a:spLocks noChangeArrowheads="1"/>
          </p:cNvSpPr>
          <p:nvPr/>
        </p:nvSpPr>
        <p:spPr bwMode="auto">
          <a:xfrm>
            <a:off x="4648200" y="3352800"/>
            <a:ext cx="457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1</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2</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3</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4</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5</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6</a:t>
            </a:r>
          </a:p>
          <a:p>
            <a:pPr marL="342900" indent="-342900">
              <a:spcBef>
                <a:spcPct val="20000"/>
              </a:spcBef>
              <a:buClr>
                <a:schemeClr val="hlink"/>
              </a:buClr>
              <a:buSzPct val="70000"/>
              <a:buFont typeface="Wingdings" pitchFamily="2" charset="2"/>
              <a:buNone/>
              <a:defRPr/>
            </a:pPr>
            <a:r>
              <a:rPr lang="en-US" altLang="zh-CN" sz="2600" b="1">
                <a:solidFill>
                  <a:schemeClr val="bg2"/>
                </a:solidFill>
                <a:effectLst>
                  <a:outerShdw blurRad="38100" dist="38100" dir="2700000" algn="tl">
                    <a:srgbClr val="C0C0C0"/>
                  </a:outerShdw>
                </a:effectLst>
                <a:latin typeface="Garamond" pitchFamily="18" charset="0"/>
                <a:ea typeface="宋体" pitchFamily="2" charset="-122"/>
              </a:rPr>
              <a:t>7</a:t>
            </a:r>
          </a:p>
        </p:txBody>
      </p:sp>
      <p:grpSp>
        <p:nvGrpSpPr>
          <p:cNvPr id="104460" name="Group 18"/>
          <p:cNvGrpSpPr>
            <a:grpSpLocks/>
          </p:cNvGrpSpPr>
          <p:nvPr/>
        </p:nvGrpSpPr>
        <p:grpSpPr bwMode="auto">
          <a:xfrm>
            <a:off x="5486400" y="0"/>
            <a:ext cx="2819400" cy="949325"/>
            <a:chOff x="3572" y="0"/>
            <a:chExt cx="1776" cy="598"/>
          </a:xfrm>
        </p:grpSpPr>
        <p:sp>
          <p:nvSpPr>
            <p:cNvPr id="104470" name="Text Box 19"/>
            <p:cNvSpPr txBox="1">
              <a:spLocks noChangeArrowheads="1"/>
            </p:cNvSpPr>
            <p:nvPr/>
          </p:nvSpPr>
          <p:spPr bwMode="auto">
            <a:xfrm>
              <a:off x="3600" y="0"/>
              <a:ext cx="1680"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lnSpc>
                  <a:spcPct val="80000"/>
                </a:lnSpc>
                <a:spcBef>
                  <a:spcPct val="50000"/>
                </a:spcBef>
              </a:pPr>
              <a:r>
                <a:rPr lang="en-US" altLang="zh-CN" sz="2600" b="1">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N.Data</a:t>
              </a:r>
            </a:p>
            <a:p>
              <a:pPr eaLnBrk="1" hangingPunct="1">
                <a:lnSpc>
                  <a:spcPct val="80000"/>
                </a:lnSpc>
                <a:spcBef>
                  <a:spcPct val="50000"/>
                </a:spcBef>
              </a:pPr>
              <a:r>
                <a:rPr lang="en-US" altLang="zh-CN" sz="2600" b="1">
                  <a:latin typeface="Garamond" pitchFamily="18" charset="0"/>
                  <a:ea typeface="宋体" pitchFamily="2" charset="-122"/>
                </a:rPr>
                <a:t> </a:t>
              </a:r>
              <a:r>
                <a:rPr lang="en-US" altLang="zh-CN" sz="2600" b="1">
                  <a:solidFill>
                    <a:schemeClr val="bg2"/>
                  </a:solidFill>
                  <a:latin typeface="Garamond" pitchFamily="18" charset="0"/>
                  <a:ea typeface="宋体" pitchFamily="2" charset="-122"/>
                </a:rPr>
                <a:t>i           j         e</a:t>
              </a:r>
            </a:p>
          </p:txBody>
        </p:sp>
        <p:sp>
          <p:nvSpPr>
            <p:cNvPr id="104471" name="Line 20"/>
            <p:cNvSpPr>
              <a:spLocks noChangeShapeType="1"/>
            </p:cNvSpPr>
            <p:nvPr/>
          </p:nvSpPr>
          <p:spPr bwMode="auto">
            <a:xfrm>
              <a:off x="3572" y="288"/>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461" name="Rectangle 21"/>
          <p:cNvSpPr>
            <a:spLocks noChangeArrowheads="1"/>
          </p:cNvSpPr>
          <p:nvPr/>
        </p:nvSpPr>
        <p:spPr bwMode="auto">
          <a:xfrm>
            <a:off x="7696200" y="4648200"/>
            <a:ext cx="1447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Garamond" pitchFamily="18" charset="0"/>
                <a:ea typeface="宋体" pitchFamily="2" charset="-122"/>
              </a:rPr>
              <a:t> </a:t>
            </a:r>
            <a:r>
              <a:rPr lang="en-US" altLang="zh-CN" sz="2800" b="1">
                <a:solidFill>
                  <a:srgbClr val="FF0000"/>
                </a:solidFill>
                <a:latin typeface="Garamond" pitchFamily="18" charset="0"/>
                <a:ea typeface="宋体" pitchFamily="2" charset="-122"/>
              </a:rPr>
              <a:t>Q.Data</a:t>
            </a:r>
          </a:p>
        </p:txBody>
      </p:sp>
      <p:sp>
        <p:nvSpPr>
          <p:cNvPr id="104462" name="Line 22"/>
          <p:cNvSpPr>
            <a:spLocks noChangeShapeType="1"/>
          </p:cNvSpPr>
          <p:nvPr/>
        </p:nvSpPr>
        <p:spPr bwMode="auto">
          <a:xfrm>
            <a:off x="12192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63" name="Line 23"/>
          <p:cNvSpPr>
            <a:spLocks noChangeShapeType="1"/>
          </p:cNvSpPr>
          <p:nvPr/>
        </p:nvSpPr>
        <p:spPr bwMode="auto">
          <a:xfrm>
            <a:off x="2286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64" name="Line 24"/>
          <p:cNvSpPr>
            <a:spLocks noChangeShapeType="1"/>
          </p:cNvSpPr>
          <p:nvPr/>
        </p:nvSpPr>
        <p:spPr bwMode="auto">
          <a:xfrm>
            <a:off x="3429000" y="4724400"/>
            <a:ext cx="0" cy="152400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65" name="Line 25"/>
          <p:cNvSpPr>
            <a:spLocks noChangeShapeType="1"/>
          </p:cNvSpPr>
          <p:nvPr/>
        </p:nvSpPr>
        <p:spPr bwMode="auto">
          <a:xfrm>
            <a:off x="228600" y="5334000"/>
            <a:ext cx="41910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34" name="Rectangle 26"/>
          <p:cNvSpPr>
            <a:spLocks noChangeArrowheads="1"/>
          </p:cNvSpPr>
          <p:nvPr/>
        </p:nvSpPr>
        <p:spPr bwMode="auto">
          <a:xfrm>
            <a:off x="228600" y="5410200"/>
            <a:ext cx="91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   -2</a:t>
            </a:r>
          </a:p>
        </p:txBody>
      </p:sp>
      <p:sp>
        <p:nvSpPr>
          <p:cNvPr id="350235" name="Rectangle 27"/>
          <p:cNvSpPr>
            <a:spLocks noChangeArrowheads="1"/>
          </p:cNvSpPr>
          <p:nvPr/>
        </p:nvSpPr>
        <p:spPr bwMode="auto">
          <a:xfrm>
            <a:off x="3429000" y="5334000"/>
            <a:ext cx="91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spcBef>
                <a:spcPct val="20000"/>
              </a:spcBef>
              <a:buClr>
                <a:schemeClr val="hlink"/>
              </a:buClr>
              <a:buSzPct val="70000"/>
              <a:buFont typeface="Wingdings" pitchFamily="2" charset="2"/>
              <a:buNone/>
              <a:defRPr/>
            </a:pPr>
            <a:r>
              <a:rPr lang="en-US" altLang="zh-CN" sz="2800" b="1">
                <a:solidFill>
                  <a:srgbClr val="006600"/>
                </a:solidFill>
                <a:effectLst>
                  <a:outerShdw blurRad="38100" dist="38100" dir="2700000" algn="tl">
                    <a:srgbClr val="C0C0C0"/>
                  </a:outerShdw>
                </a:effectLst>
                <a:latin typeface="Garamond" pitchFamily="18" charset="0"/>
                <a:ea typeface="宋体" pitchFamily="2" charset="-122"/>
              </a:rPr>
              <a:t>   -6</a:t>
            </a:r>
          </a:p>
        </p:txBody>
      </p:sp>
      <p:sp>
        <p:nvSpPr>
          <p:cNvPr id="104468" name="Line 28"/>
          <p:cNvSpPr>
            <a:spLocks noChangeShapeType="1"/>
          </p:cNvSpPr>
          <p:nvPr/>
        </p:nvSpPr>
        <p:spPr bwMode="auto">
          <a:xfrm>
            <a:off x="4724400" y="12192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69" name="Line 29"/>
          <p:cNvSpPr>
            <a:spLocks noChangeShapeType="1"/>
          </p:cNvSpPr>
          <p:nvPr/>
        </p:nvSpPr>
        <p:spPr bwMode="auto">
          <a:xfrm>
            <a:off x="381000" y="2819400"/>
            <a:ext cx="609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50234"/>
                                        </p:tgtEl>
                                        <p:attrNameLst>
                                          <p:attrName>style.visibility</p:attrName>
                                        </p:attrNameLst>
                                      </p:cBhvr>
                                      <p:to>
                                        <p:strVal val="visible"/>
                                      </p:to>
                                    </p:set>
                                    <p:anim calcmode="lin" valueType="num">
                                      <p:cBhvr>
                                        <p:cTn id="7" dur="500" fill="hold"/>
                                        <p:tgtEl>
                                          <p:spTgt spid="350234"/>
                                        </p:tgtEl>
                                        <p:attrNameLst>
                                          <p:attrName>ppt_w</p:attrName>
                                        </p:attrNameLst>
                                      </p:cBhvr>
                                      <p:tavLst>
                                        <p:tav tm="0">
                                          <p:val>
                                            <p:fltVal val="0"/>
                                          </p:val>
                                        </p:tav>
                                        <p:tav tm="100000">
                                          <p:val>
                                            <p:strVal val="#ppt_w"/>
                                          </p:val>
                                        </p:tav>
                                      </p:tavLst>
                                    </p:anim>
                                    <p:anim calcmode="lin" valueType="num">
                                      <p:cBhvr>
                                        <p:cTn id="8" dur="500" fill="hold"/>
                                        <p:tgtEl>
                                          <p:spTgt spid="350234"/>
                                        </p:tgtEl>
                                        <p:attrNameLst>
                                          <p:attrName>ppt_h</p:attrName>
                                        </p:attrNameLst>
                                      </p:cBhvr>
                                      <p:tavLst>
                                        <p:tav tm="0">
                                          <p:val>
                                            <p:fltVal val="0"/>
                                          </p:val>
                                        </p:tav>
                                        <p:tav tm="100000">
                                          <p:val>
                                            <p:strVal val="#ppt_h"/>
                                          </p:val>
                                        </p:tav>
                                      </p:tavLst>
                                    </p:anim>
                                    <p:animEffect transition="in" filter="fade">
                                      <p:cBhvr>
                                        <p:cTn id="9" dur="500"/>
                                        <p:tgtEl>
                                          <p:spTgt spid="350234"/>
                                        </p:tgtEl>
                                      </p:cBhvr>
                                    </p:animEffect>
                                  </p:childTnLst>
                                </p:cTn>
                              </p:par>
                            </p:childTnLst>
                          </p:cTn>
                        </p:par>
                        <p:par>
                          <p:cTn id="10" fill="hold" nodeType="afterGroup">
                            <p:stCondLst>
                              <p:cond delay="500"/>
                            </p:stCondLst>
                            <p:childTnLst>
                              <p:par>
                                <p:cTn id="11" presetID="42" presetClass="path" presetSubtype="0" accel="50000" decel="50000" fill="hold" nodeType="afterEffect">
                                  <p:stCondLst>
                                    <p:cond delay="0"/>
                                  </p:stCondLst>
                                  <p:childTnLst>
                                    <p:animMotion origin="layout" path="M 3.33333E-6 -1.48148E-6 L 3.33333E-6 0.07338 " pathEditMode="relative" rAng="0" ptsTypes="AA">
                                      <p:cBhvr>
                                        <p:cTn id="12" dur="2000" fill="hold"/>
                                        <p:tgtEl>
                                          <p:spTgt spid="350221"/>
                                        </p:tgtEl>
                                        <p:attrNameLst>
                                          <p:attrName>ppt_x</p:attrName>
                                          <p:attrName>ppt_y</p:attrName>
                                        </p:attrNameLst>
                                      </p:cBhvr>
                                      <p:rCtr x="0" y="3657"/>
                                    </p:animMotion>
                                  </p:childTnLst>
                                </p:cTn>
                              </p:par>
                            </p:childTnLst>
                          </p:cTn>
                        </p:par>
                        <p:par>
                          <p:cTn id="13" fill="hold" nodeType="afterGroup">
                            <p:stCondLst>
                              <p:cond delay="2500"/>
                            </p:stCondLst>
                            <p:childTnLst>
                              <p:par>
                                <p:cTn id="14" presetID="19" presetClass="emph" presetSubtype="0" fill="hold" nodeType="afterEffect">
                                  <p:stCondLst>
                                    <p:cond delay="0"/>
                                  </p:stCondLst>
                                  <p:childTnLst>
                                    <p:animClr clrSpc="rgb" dir="cw">
                                      <p:cBhvr override="childStyle">
                                        <p:cTn id="15" dur="500" fill="hold"/>
                                        <p:tgtEl>
                                          <p:spTgt spid="350219">
                                            <p:txEl>
                                              <p:pRg st="1" end="1"/>
                                            </p:txEl>
                                          </p:spTgt>
                                        </p:tgtEl>
                                        <p:attrNameLst>
                                          <p:attrName>style.color</p:attrName>
                                        </p:attrNameLst>
                                      </p:cBhvr>
                                      <p:to>
                                        <a:srgbClr val="FF0000"/>
                                      </p:to>
                                    </p:animClr>
                                    <p:animClr clrSpc="rgb" dir="cw">
                                      <p:cBhvr>
                                        <p:cTn id="16" dur="500" fill="hold"/>
                                        <p:tgtEl>
                                          <p:spTgt spid="350219">
                                            <p:txEl>
                                              <p:pRg st="1" end="1"/>
                                            </p:txEl>
                                          </p:spTgt>
                                        </p:tgtEl>
                                        <p:attrNameLst>
                                          <p:attrName>fillcolor</p:attrName>
                                        </p:attrNameLst>
                                      </p:cBhvr>
                                      <p:to>
                                        <a:srgbClr val="FF0000"/>
                                      </p:to>
                                    </p:animClr>
                                    <p:set>
                                      <p:cBhvr>
                                        <p:cTn id="17" dur="500" fill="hold"/>
                                        <p:tgtEl>
                                          <p:spTgt spid="350219">
                                            <p:txEl>
                                              <p:pRg st="1" end="1"/>
                                            </p:txEl>
                                          </p:spTgt>
                                        </p:tgtEl>
                                        <p:attrNameLst>
                                          <p:attrName>fill.type</p:attrName>
                                        </p:attrNameLst>
                                      </p:cBhvr>
                                      <p:to>
                                        <p:strVal val="solid"/>
                                      </p:to>
                                    </p:set>
                                    <p:set>
                                      <p:cBhvr>
                                        <p:cTn id="18" dur="500" fill="hold"/>
                                        <p:tgtEl>
                                          <p:spTgt spid="350219">
                                            <p:txEl>
                                              <p:pRg st="1" end="1"/>
                                            </p:txEl>
                                          </p:spTgt>
                                        </p:tgtEl>
                                        <p:attrNameLst>
                                          <p:attrName>fill.on</p:attrName>
                                        </p:attrNameLst>
                                      </p:cBhvr>
                                      <p:to>
                                        <p:strVal val="true"/>
                                      </p:to>
                                    </p:set>
                                  </p:childTnLst>
                                </p:cTn>
                              </p:par>
                            </p:childTnLst>
                          </p:cTn>
                        </p:par>
                        <p:par>
                          <p:cTn id="19" fill="hold" nodeType="afterGroup">
                            <p:stCondLst>
                              <p:cond delay="3000"/>
                            </p:stCondLst>
                            <p:childTnLst>
                              <p:par>
                                <p:cTn id="20" presetID="53" presetClass="entr" presetSubtype="0" fill="hold" grpId="0" nodeType="afterEffect">
                                  <p:stCondLst>
                                    <p:cond delay="0"/>
                                  </p:stCondLst>
                                  <p:childTnLst>
                                    <p:set>
                                      <p:cBhvr>
                                        <p:cTn id="21" dur="1" fill="hold">
                                          <p:stCondLst>
                                            <p:cond delay="0"/>
                                          </p:stCondLst>
                                        </p:cTn>
                                        <p:tgtEl>
                                          <p:spTgt spid="350235"/>
                                        </p:tgtEl>
                                        <p:attrNameLst>
                                          <p:attrName>style.visibility</p:attrName>
                                        </p:attrNameLst>
                                      </p:cBhvr>
                                      <p:to>
                                        <p:strVal val="visible"/>
                                      </p:to>
                                    </p:set>
                                    <p:anim calcmode="lin" valueType="num">
                                      <p:cBhvr>
                                        <p:cTn id="22" dur="500" fill="hold"/>
                                        <p:tgtEl>
                                          <p:spTgt spid="350235"/>
                                        </p:tgtEl>
                                        <p:attrNameLst>
                                          <p:attrName>ppt_w</p:attrName>
                                        </p:attrNameLst>
                                      </p:cBhvr>
                                      <p:tavLst>
                                        <p:tav tm="0">
                                          <p:val>
                                            <p:fltVal val="0"/>
                                          </p:val>
                                        </p:tav>
                                        <p:tav tm="100000">
                                          <p:val>
                                            <p:strVal val="#ppt_w"/>
                                          </p:val>
                                        </p:tav>
                                      </p:tavLst>
                                    </p:anim>
                                    <p:anim calcmode="lin" valueType="num">
                                      <p:cBhvr>
                                        <p:cTn id="23" dur="500" fill="hold"/>
                                        <p:tgtEl>
                                          <p:spTgt spid="350235"/>
                                        </p:tgtEl>
                                        <p:attrNameLst>
                                          <p:attrName>ppt_h</p:attrName>
                                        </p:attrNameLst>
                                      </p:cBhvr>
                                      <p:tavLst>
                                        <p:tav tm="0">
                                          <p:val>
                                            <p:fltVal val="0"/>
                                          </p:val>
                                        </p:tav>
                                        <p:tav tm="100000">
                                          <p:val>
                                            <p:strVal val="#ppt_h"/>
                                          </p:val>
                                        </p:tav>
                                      </p:tavLst>
                                    </p:anim>
                                    <p:animEffect transition="in" filter="fade">
                                      <p:cBhvr>
                                        <p:cTn id="24" dur="500"/>
                                        <p:tgtEl>
                                          <p:spTgt spid="3502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50224">
                                            <p:txEl>
                                              <p:pRg st="3" end="3"/>
                                            </p:txEl>
                                          </p:spTgt>
                                        </p:tgtEl>
                                        <p:attrNameLst>
                                          <p:attrName>style.visibility</p:attrName>
                                        </p:attrNameLst>
                                      </p:cBhvr>
                                      <p:to>
                                        <p:strVal val="visible"/>
                                      </p:to>
                                    </p:set>
                                    <p:anim calcmode="lin" valueType="num">
                                      <p:cBhvr additive="base">
                                        <p:cTn id="29" dur="500" fill="hold"/>
                                        <p:tgtEl>
                                          <p:spTgt spid="35022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0224">
                                            <p:txEl>
                                              <p:pRg st="3" end="3"/>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50224">
                                            <p:txEl>
                                              <p:pRg st="4" end="4"/>
                                            </p:txEl>
                                          </p:spTgt>
                                        </p:tgtEl>
                                        <p:attrNameLst>
                                          <p:attrName>style.visibility</p:attrName>
                                        </p:attrNameLst>
                                      </p:cBhvr>
                                      <p:to>
                                        <p:strVal val="visible"/>
                                      </p:to>
                                    </p:set>
                                    <p:anim calcmode="lin" valueType="num">
                                      <p:cBhvr additive="base">
                                        <p:cTn id="34" dur="500" fill="hold"/>
                                        <p:tgtEl>
                                          <p:spTgt spid="350224">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50224">
                                            <p:txEl>
                                              <p:pRg st="4" end="4"/>
                                            </p:txEl>
                                          </p:spTgt>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000"/>
                            </p:stCondLst>
                            <p:childTnLst>
                              <p:par>
                                <p:cTn id="37" presetID="42" presetClass="path" presetSubtype="0" accel="50000" decel="50000" fill="hold" nodeType="afterEffect">
                                  <p:stCondLst>
                                    <p:cond delay="0"/>
                                  </p:stCondLst>
                                  <p:childTnLst>
                                    <p:animMotion origin="layout" path="M 3.33333E-6 4.07407E-6 L 3.33333E-6 0.08449 " pathEditMode="relative" rAng="0" ptsTypes="AA">
                                      <p:cBhvr>
                                        <p:cTn id="38" dur="2000" fill="hold"/>
                                        <p:tgtEl>
                                          <p:spTgt spid="350216"/>
                                        </p:tgtEl>
                                        <p:attrNameLst>
                                          <p:attrName>ppt_x</p:attrName>
                                          <p:attrName>ppt_y</p:attrName>
                                        </p:attrNameLst>
                                      </p:cBhvr>
                                      <p:rCtr x="0" y="4213"/>
                                    </p:animMotion>
                                  </p:childTnLst>
                                </p:cTn>
                              </p:par>
                            </p:childTnLst>
                          </p:cTn>
                        </p:par>
                        <p:par>
                          <p:cTn id="39" fill="hold" nodeType="afterGroup">
                            <p:stCondLst>
                              <p:cond delay="3000"/>
                            </p:stCondLst>
                            <p:childTnLst>
                              <p:par>
                                <p:cTn id="40" presetID="19" presetClass="emph" presetSubtype="0" fill="hold" nodeType="afterEffect">
                                  <p:stCondLst>
                                    <p:cond delay="0"/>
                                  </p:stCondLst>
                                  <p:childTnLst>
                                    <p:animClr clrSpc="rgb" dir="cw">
                                      <p:cBhvr override="childStyle">
                                        <p:cTn id="41" dur="500" fill="hold"/>
                                        <p:tgtEl>
                                          <p:spTgt spid="350210">
                                            <p:txEl>
                                              <p:pRg st="4" end="4"/>
                                            </p:txEl>
                                          </p:spTgt>
                                        </p:tgtEl>
                                        <p:attrNameLst>
                                          <p:attrName>style.color</p:attrName>
                                        </p:attrNameLst>
                                      </p:cBhvr>
                                      <p:to>
                                        <a:srgbClr val="FF0000"/>
                                      </p:to>
                                    </p:animClr>
                                    <p:animClr clrSpc="rgb" dir="cw">
                                      <p:cBhvr>
                                        <p:cTn id="42" dur="500" fill="hold"/>
                                        <p:tgtEl>
                                          <p:spTgt spid="350210">
                                            <p:txEl>
                                              <p:pRg st="4" end="4"/>
                                            </p:txEl>
                                          </p:spTgt>
                                        </p:tgtEl>
                                        <p:attrNameLst>
                                          <p:attrName>fillcolor</p:attrName>
                                        </p:attrNameLst>
                                      </p:cBhvr>
                                      <p:to>
                                        <a:srgbClr val="FF0000"/>
                                      </p:to>
                                    </p:animClr>
                                    <p:set>
                                      <p:cBhvr>
                                        <p:cTn id="43" dur="500" fill="hold"/>
                                        <p:tgtEl>
                                          <p:spTgt spid="350210">
                                            <p:txEl>
                                              <p:pRg st="4" end="4"/>
                                            </p:txEl>
                                          </p:spTgt>
                                        </p:tgtEl>
                                        <p:attrNameLst>
                                          <p:attrName>fill.type</p:attrName>
                                        </p:attrNameLst>
                                      </p:cBhvr>
                                      <p:to>
                                        <p:strVal val="solid"/>
                                      </p:to>
                                    </p:set>
                                    <p:set>
                                      <p:cBhvr>
                                        <p:cTn id="44" dur="500" fill="hold"/>
                                        <p:tgtEl>
                                          <p:spTgt spid="350210">
                                            <p:txEl>
                                              <p:pRg st="4" end="4"/>
                                            </p:txEl>
                                          </p:spTgt>
                                        </p:tgtEl>
                                        <p:attrNameLst>
                                          <p:attrName>fill.on</p:attrName>
                                        </p:attrNameLst>
                                      </p:cBhvr>
                                      <p:to>
                                        <p:strVal val="true"/>
                                      </p:to>
                                    </p:set>
                                  </p:childTnLst>
                                </p:cTn>
                              </p:par>
                            </p:childTnLst>
                          </p:cTn>
                        </p:par>
                        <p:par>
                          <p:cTn id="45" fill="hold" nodeType="afterGroup">
                            <p:stCondLst>
                              <p:cond delay="3500"/>
                            </p:stCondLst>
                            <p:childTnLst>
                              <p:par>
                                <p:cTn id="46" presetID="4" presetClass="exit" presetSubtype="16" fill="hold" grpId="1" nodeType="afterEffect">
                                  <p:stCondLst>
                                    <p:cond delay="0"/>
                                  </p:stCondLst>
                                  <p:childTnLst>
                                    <p:animEffect transition="out" filter="box(in)">
                                      <p:cBhvr>
                                        <p:cTn id="47" dur="500"/>
                                        <p:tgtEl>
                                          <p:spTgt spid="350234"/>
                                        </p:tgtEl>
                                      </p:cBhvr>
                                    </p:animEffect>
                                    <p:set>
                                      <p:cBhvr>
                                        <p:cTn id="48" dur="1" fill="hold">
                                          <p:stCondLst>
                                            <p:cond delay="499"/>
                                          </p:stCondLst>
                                        </p:cTn>
                                        <p:tgtEl>
                                          <p:spTgt spid="350234"/>
                                        </p:tgtEl>
                                        <p:attrNameLst>
                                          <p:attrName>style.visibility</p:attrName>
                                        </p:attrNameLst>
                                      </p:cBhvr>
                                      <p:to>
                                        <p:strVal val="hidden"/>
                                      </p:to>
                                    </p:set>
                                  </p:childTnLst>
                                </p:cTn>
                              </p:par>
                            </p:childTnLst>
                          </p:cTn>
                        </p:par>
                        <p:par>
                          <p:cTn id="49" fill="hold" nodeType="afterGroup">
                            <p:stCondLst>
                              <p:cond delay="4000"/>
                            </p:stCondLst>
                            <p:childTnLst>
                              <p:par>
                                <p:cTn id="50" presetID="4" presetClass="exit" presetSubtype="16" fill="hold" grpId="1" nodeType="afterEffect">
                                  <p:stCondLst>
                                    <p:cond delay="0"/>
                                  </p:stCondLst>
                                  <p:childTnLst>
                                    <p:animEffect transition="out" filter="box(in)">
                                      <p:cBhvr>
                                        <p:cTn id="51" dur="500"/>
                                        <p:tgtEl>
                                          <p:spTgt spid="350235"/>
                                        </p:tgtEl>
                                      </p:cBhvr>
                                    </p:animEffect>
                                    <p:set>
                                      <p:cBhvr>
                                        <p:cTn id="52" dur="1" fill="hold">
                                          <p:stCondLst>
                                            <p:cond delay="499"/>
                                          </p:stCondLst>
                                        </p:cTn>
                                        <p:tgtEl>
                                          <p:spTgt spid="3502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34" grpId="0"/>
      <p:bldP spid="350234" grpId="1"/>
      <p:bldP spid="350235" grpId="0"/>
      <p:bldP spid="350235"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4579" name="Rectangle 13"/>
          <p:cNvSpPr>
            <a:spLocks noGrp="1" noChangeArrowheads="1"/>
          </p:cNvSpPr>
          <p:nvPr>
            <p:ph type="title"/>
          </p:nvPr>
        </p:nvSpPr>
        <p:spPr>
          <a:xfrm>
            <a:off x="827088" y="620713"/>
            <a:ext cx="2592387" cy="693737"/>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r>
              <a:rPr lang="zh-CN" altLang="en-US" smtClean="0">
                <a:solidFill>
                  <a:srgbClr val="333399"/>
                </a:solidFill>
              </a:rPr>
              <a:t>关系举例</a:t>
            </a:r>
          </a:p>
        </p:txBody>
      </p:sp>
      <p:sp>
        <p:nvSpPr>
          <p:cNvPr id="24580" name="Rectangle 14"/>
          <p:cNvSpPr>
            <a:spLocks noGrp="1" noChangeArrowheads="1"/>
          </p:cNvSpPr>
          <p:nvPr>
            <p:ph type="body" idx="1"/>
          </p:nvPr>
        </p:nvSpPr>
        <p:spPr>
          <a:xfrm>
            <a:off x="858838" y="1571625"/>
            <a:ext cx="7772400" cy="4233863"/>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itchFamily="2" charset="2"/>
              <a:buNone/>
            </a:pPr>
            <a:r>
              <a:rPr lang="en-US" altLang="zh-CN" sz="2800" dirty="0" err="1" smtClean="0">
                <a:solidFill>
                  <a:srgbClr val="000000"/>
                </a:solidFill>
                <a:latin typeface="Times New Roman" pitchFamily="18" charset="0"/>
                <a:ea typeface="黑体" pitchFamily="49" charset="-122"/>
              </a:rPr>
              <a:t>int</a:t>
            </a:r>
            <a:r>
              <a:rPr lang="en-US" altLang="zh-CN" sz="2800" dirty="0" smtClean="0">
                <a:solidFill>
                  <a:srgbClr val="000000"/>
                </a:solidFill>
                <a:latin typeface="Times New Roman" pitchFamily="18" charset="0"/>
                <a:ea typeface="黑体" pitchFamily="49" charset="-122"/>
              </a:rPr>
              <a:t> a[2][3];</a:t>
            </a:r>
          </a:p>
          <a:p>
            <a:pPr eaLnBrk="1" hangingPunct="1">
              <a:lnSpc>
                <a:spcPct val="90000"/>
              </a:lnSpc>
              <a:buFont typeface="Wingdings" pitchFamily="2" charset="2"/>
              <a:buNone/>
            </a:pPr>
            <a:r>
              <a:rPr lang="en-US" altLang="zh-CN" sz="2800" dirty="0" smtClean="0">
                <a:solidFill>
                  <a:srgbClr val="000000"/>
                </a:solidFill>
                <a:latin typeface="Times New Roman" pitchFamily="18" charset="0"/>
                <a:ea typeface="黑体" pitchFamily="49" charset="-122"/>
              </a:rPr>
              <a:t>R = {R1, R2};</a:t>
            </a:r>
          </a:p>
          <a:p>
            <a:pPr eaLnBrk="1" hangingPunct="1">
              <a:lnSpc>
                <a:spcPct val="90000"/>
              </a:lnSpc>
              <a:buFont typeface="Wingdings" pitchFamily="2" charset="2"/>
              <a:buNone/>
            </a:pPr>
            <a:r>
              <a:rPr lang="en-US" altLang="zh-CN" sz="2800" dirty="0" smtClean="0">
                <a:solidFill>
                  <a:srgbClr val="000000"/>
                </a:solidFill>
                <a:latin typeface="Times New Roman" pitchFamily="18" charset="0"/>
                <a:ea typeface="黑体" pitchFamily="49" charset="-122"/>
              </a:rPr>
              <a:t>R1 ={	&lt;a[0][0], a[1][0]&gt;,&lt;a[0][1], a[1][1]&gt;,</a:t>
            </a:r>
          </a:p>
          <a:p>
            <a:pPr eaLnBrk="1" hangingPunct="1">
              <a:lnSpc>
                <a:spcPct val="90000"/>
              </a:lnSpc>
              <a:buFont typeface="Wingdings" pitchFamily="2" charset="2"/>
              <a:buNone/>
            </a:pPr>
            <a:r>
              <a:rPr lang="en-US" altLang="zh-CN" sz="2800" dirty="0">
                <a:solidFill>
                  <a:srgbClr val="000000"/>
                </a:solidFill>
                <a:latin typeface="Times New Roman" pitchFamily="18" charset="0"/>
                <a:ea typeface="黑体" pitchFamily="49" charset="-122"/>
              </a:rPr>
              <a:t> </a:t>
            </a:r>
            <a:r>
              <a:rPr lang="en-US" altLang="zh-CN" sz="2800" dirty="0" smtClean="0">
                <a:solidFill>
                  <a:srgbClr val="000000"/>
                </a:solidFill>
                <a:latin typeface="Times New Roman" pitchFamily="18" charset="0"/>
                <a:ea typeface="黑体" pitchFamily="49" charset="-122"/>
              </a:rPr>
              <a:t>         &lt;a[0][2], a[1][2]&gt;}//</a:t>
            </a:r>
            <a:r>
              <a:rPr lang="zh-CN" altLang="en-US" sz="2800" dirty="0" smtClean="0">
                <a:solidFill>
                  <a:srgbClr val="000000"/>
                </a:solidFill>
                <a:latin typeface="Times New Roman" pitchFamily="18" charset="0"/>
                <a:ea typeface="黑体" pitchFamily="49" charset="-122"/>
              </a:rPr>
              <a:t>列方向描述行次序</a:t>
            </a:r>
          </a:p>
          <a:p>
            <a:pPr eaLnBrk="1" hangingPunct="1">
              <a:lnSpc>
                <a:spcPct val="90000"/>
              </a:lnSpc>
              <a:buFont typeface="Wingdings" pitchFamily="2" charset="2"/>
              <a:buNone/>
            </a:pPr>
            <a:r>
              <a:rPr lang="en-US" altLang="zh-CN" sz="2800" dirty="0" smtClean="0">
                <a:solidFill>
                  <a:srgbClr val="000000"/>
                </a:solidFill>
                <a:latin typeface="Times New Roman" pitchFamily="18" charset="0"/>
                <a:ea typeface="黑体" pitchFamily="49" charset="-122"/>
              </a:rPr>
              <a:t>R2 ={&lt;a[0][0], a[0][1], a[0][2]&gt;,&lt;a[1][0], a[1][1], a[1][2]&gt;}// </a:t>
            </a:r>
            <a:r>
              <a:rPr lang="zh-CN" altLang="en-US" sz="2800" dirty="0" smtClean="0">
                <a:solidFill>
                  <a:srgbClr val="000000"/>
                </a:solidFill>
                <a:latin typeface="Times New Roman" pitchFamily="18" charset="0"/>
                <a:ea typeface="黑体" pitchFamily="49" charset="-122"/>
              </a:rPr>
              <a:t>行方向描述列次序</a:t>
            </a:r>
          </a:p>
        </p:txBody>
      </p:sp>
    </p:spTree>
  </p:cSld>
  <p:clrMapOvr>
    <a:masterClrMapping/>
  </p:clrMapOvr>
  <p:transition>
    <p:strips dir="l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15900" y="1655763"/>
            <a:ext cx="8172450" cy="4149725"/>
          </a:xfrm>
        </p:spPr>
        <p:txBody>
          <a:bodyPr/>
          <a:lstStyle/>
          <a:p>
            <a:pPr eaLnBrk="1" hangingPunct="1">
              <a:buFont typeface="Wingdings" pitchFamily="2" charset="2"/>
              <a:buNone/>
              <a:defRPr/>
            </a:pPr>
            <a:r>
              <a:rPr lang="en-US" altLang="zh-CN" sz="2800" smtClean="0">
                <a:solidFill>
                  <a:schemeClr val="bg1"/>
                </a:solidFill>
              </a:rPr>
              <a:t>       Q</a:t>
            </a:r>
            <a:r>
              <a:rPr lang="zh-CN" altLang="en-US" sz="2800" smtClean="0">
                <a:solidFill>
                  <a:schemeClr val="bg1"/>
                </a:solidFill>
              </a:rPr>
              <a:t>初始化</a:t>
            </a:r>
            <a:r>
              <a:rPr lang="en-US" altLang="zh-CN" sz="2800" smtClean="0">
                <a:solidFill>
                  <a:schemeClr val="bg1"/>
                </a:solidFill>
              </a:rPr>
              <a:t>;</a:t>
            </a:r>
            <a:br>
              <a:rPr lang="en-US" altLang="zh-CN" sz="2800" smtClean="0">
                <a:solidFill>
                  <a:schemeClr val="bg1"/>
                </a:solidFill>
              </a:rPr>
            </a:br>
            <a:r>
              <a:rPr lang="zh-CN" altLang="en-US" sz="2800" smtClean="0">
                <a:solidFill>
                  <a:schemeClr val="bg1"/>
                </a:solidFill>
              </a:rPr>
              <a:t>　</a:t>
            </a:r>
            <a:r>
              <a:rPr lang="en-US" altLang="zh-CN" sz="2800" smtClean="0">
                <a:solidFill>
                  <a:schemeClr val="bg1"/>
                </a:solidFill>
              </a:rPr>
              <a:t>if Q</a:t>
            </a:r>
            <a:r>
              <a:rPr lang="zh-CN" altLang="en-US" sz="2800" smtClean="0">
                <a:solidFill>
                  <a:schemeClr val="bg1"/>
                </a:solidFill>
              </a:rPr>
              <a:t>是非零矩阵 </a:t>
            </a:r>
            <a:r>
              <a:rPr lang="en-US" altLang="zh-CN" sz="2800" smtClean="0">
                <a:solidFill>
                  <a:schemeClr val="bg1"/>
                </a:solidFill>
              </a:rPr>
              <a:t>{</a:t>
            </a:r>
            <a:r>
              <a:rPr lang="en-US" altLang="zh-CN" sz="2800" smtClean="0"/>
              <a:t> </a:t>
            </a:r>
            <a:r>
              <a:rPr lang="zh-CN" altLang="en-US" sz="2800" smtClean="0"/>
              <a:t>　　　</a:t>
            </a:r>
            <a:r>
              <a:rPr lang="en-US" altLang="zh-CN" sz="2800" smtClean="0">
                <a:solidFill>
                  <a:srgbClr val="006600"/>
                </a:solidFill>
                <a:latin typeface="宋体" pitchFamily="2" charset="-122"/>
              </a:rPr>
              <a:t>// </a:t>
            </a:r>
            <a:r>
              <a:rPr lang="zh-CN" altLang="en-US" sz="2800" smtClean="0">
                <a:solidFill>
                  <a:srgbClr val="006600"/>
                </a:solidFill>
                <a:latin typeface="宋体" pitchFamily="2" charset="-122"/>
              </a:rPr>
              <a:t>逐行求积</a:t>
            </a:r>
            <a:r>
              <a:rPr lang="zh-CN" altLang="en-US" sz="2800" smtClean="0">
                <a:solidFill>
                  <a:srgbClr val="00FFFF"/>
                </a:solidFill>
                <a:latin typeface="宋体" pitchFamily="2" charset="-122"/>
              </a:rPr>
              <a:t/>
            </a:r>
            <a:br>
              <a:rPr lang="zh-CN" altLang="en-US" sz="2800" smtClean="0">
                <a:solidFill>
                  <a:srgbClr val="00FFFF"/>
                </a:solidFill>
                <a:latin typeface="宋体" pitchFamily="2" charset="-122"/>
              </a:rPr>
            </a:br>
            <a:r>
              <a:rPr lang="zh-CN" altLang="en-US" sz="2800" smtClean="0"/>
              <a:t>　</a:t>
            </a:r>
            <a:r>
              <a:rPr lang="en-US" altLang="zh-CN" sz="2800" smtClean="0">
                <a:solidFill>
                  <a:schemeClr val="bg1"/>
                </a:solidFill>
              </a:rPr>
              <a:t>for (arow=1; arow&lt;=M.mu; ++arow)</a:t>
            </a:r>
            <a:r>
              <a:rPr lang="en-US" altLang="zh-CN" sz="2800" smtClean="0"/>
              <a:t> </a:t>
            </a:r>
            <a:br>
              <a:rPr lang="en-US" altLang="zh-CN" sz="2800" smtClean="0"/>
            </a:br>
            <a:r>
              <a:rPr lang="zh-CN" altLang="en-US" sz="2800" smtClean="0"/>
              <a:t>　</a:t>
            </a:r>
            <a:r>
              <a:rPr lang="en-US" altLang="zh-CN" sz="2800" smtClean="0">
                <a:solidFill>
                  <a:schemeClr val="bg1"/>
                </a:solidFill>
              </a:rPr>
              <a:t>{ </a:t>
            </a:r>
            <a:r>
              <a:rPr lang="zh-CN" altLang="en-US" sz="2800" smtClean="0"/>
              <a:t>　</a:t>
            </a:r>
            <a:r>
              <a:rPr lang="en-US" altLang="zh-CN" sz="2800" smtClean="0">
                <a:solidFill>
                  <a:srgbClr val="006600"/>
                </a:solidFill>
                <a:latin typeface="宋体" pitchFamily="2" charset="-122"/>
              </a:rPr>
              <a:t>// </a:t>
            </a:r>
            <a:r>
              <a:rPr lang="zh-CN" altLang="en-US" sz="2800" smtClean="0">
                <a:solidFill>
                  <a:srgbClr val="006600"/>
                </a:solidFill>
                <a:latin typeface="宋体" pitchFamily="2" charset="-122"/>
              </a:rPr>
              <a:t>处理</a:t>
            </a:r>
            <a:r>
              <a:rPr lang="en-US" altLang="zh-CN" sz="2800" smtClean="0">
                <a:solidFill>
                  <a:srgbClr val="006600"/>
                </a:solidFill>
                <a:latin typeface="宋体" pitchFamily="2" charset="-122"/>
              </a:rPr>
              <a:t>M</a:t>
            </a:r>
            <a:r>
              <a:rPr lang="zh-CN" altLang="en-US" sz="2800" smtClean="0">
                <a:solidFill>
                  <a:srgbClr val="006600"/>
                </a:solidFill>
                <a:latin typeface="宋体" pitchFamily="2" charset="-122"/>
              </a:rPr>
              <a:t>的每一行</a:t>
            </a:r>
            <a:br>
              <a:rPr lang="zh-CN" altLang="en-US" sz="2800" smtClean="0">
                <a:solidFill>
                  <a:srgbClr val="006600"/>
                </a:solidFill>
                <a:latin typeface="宋体" pitchFamily="2" charset="-122"/>
              </a:rPr>
            </a:br>
            <a:r>
              <a:rPr lang="zh-CN" altLang="en-US" sz="2800" smtClean="0"/>
              <a:t>　　　　</a:t>
            </a:r>
            <a:r>
              <a:rPr lang="en-US" altLang="zh-CN" sz="2800" smtClean="0">
                <a:solidFill>
                  <a:schemeClr val="bg1"/>
                </a:solidFill>
              </a:rPr>
              <a:t>ctemp[] = 0;</a:t>
            </a:r>
            <a:r>
              <a:rPr lang="en-US" altLang="zh-CN" sz="2800" smtClean="0"/>
              <a:t> </a:t>
            </a:r>
            <a:r>
              <a:rPr lang="zh-CN" altLang="en-US" sz="2800" smtClean="0"/>
              <a:t>　</a:t>
            </a:r>
            <a:r>
              <a:rPr lang="en-US" altLang="zh-CN" sz="2800" smtClean="0">
                <a:solidFill>
                  <a:srgbClr val="006600"/>
                </a:solidFill>
                <a:latin typeface="宋体" pitchFamily="2" charset="-122"/>
              </a:rPr>
              <a:t>// </a:t>
            </a:r>
            <a:r>
              <a:rPr lang="zh-CN" altLang="en-US" sz="2800" smtClean="0">
                <a:solidFill>
                  <a:srgbClr val="006600"/>
                </a:solidFill>
                <a:latin typeface="宋体" pitchFamily="2" charset="-122"/>
              </a:rPr>
              <a:t>累加器清零</a:t>
            </a:r>
            <a:br>
              <a:rPr lang="zh-CN" altLang="en-US" sz="2800" smtClean="0">
                <a:solidFill>
                  <a:srgbClr val="006600"/>
                </a:solidFill>
                <a:latin typeface="宋体" pitchFamily="2" charset="-122"/>
              </a:rPr>
            </a:br>
            <a:r>
              <a:rPr lang="zh-CN" altLang="en-US" sz="2800" smtClean="0"/>
              <a:t>　</a:t>
            </a:r>
            <a:r>
              <a:rPr lang="zh-CN" altLang="en-US" sz="2800" smtClean="0">
                <a:solidFill>
                  <a:srgbClr val="FF0000"/>
                </a:solidFill>
              </a:rPr>
              <a:t>计算 </a:t>
            </a:r>
            <a:r>
              <a:rPr lang="en-US" altLang="zh-CN" sz="2800" smtClean="0">
                <a:solidFill>
                  <a:srgbClr val="FF0000"/>
                </a:solidFill>
              </a:rPr>
              <a:t>Q </a:t>
            </a:r>
            <a:r>
              <a:rPr lang="zh-CN" altLang="en-US" sz="2800" smtClean="0">
                <a:solidFill>
                  <a:srgbClr val="FF0000"/>
                </a:solidFill>
              </a:rPr>
              <a:t>中第 </a:t>
            </a:r>
            <a:r>
              <a:rPr lang="en-US" altLang="zh-CN" sz="2800" smtClean="0">
                <a:solidFill>
                  <a:srgbClr val="FF0000"/>
                </a:solidFill>
              </a:rPr>
              <a:t>arow </a:t>
            </a:r>
            <a:r>
              <a:rPr lang="zh-CN" altLang="en-US" sz="2800" smtClean="0">
                <a:solidFill>
                  <a:srgbClr val="FF0000"/>
                </a:solidFill>
              </a:rPr>
              <a:t>行的积并存入 </a:t>
            </a:r>
            <a:r>
              <a:rPr lang="en-US" altLang="zh-CN" sz="2800" smtClean="0">
                <a:solidFill>
                  <a:srgbClr val="FF0000"/>
                </a:solidFill>
              </a:rPr>
              <a:t>ctemp[] </a:t>
            </a:r>
            <a:r>
              <a:rPr lang="zh-CN" altLang="en-US" sz="2800" smtClean="0">
                <a:solidFill>
                  <a:srgbClr val="FF0000"/>
                </a:solidFill>
              </a:rPr>
              <a:t>中；</a:t>
            </a:r>
            <a:r>
              <a:rPr lang="zh-CN" altLang="en-US" sz="2800" smtClean="0"/>
              <a:t/>
            </a:r>
            <a:br>
              <a:rPr lang="zh-CN" altLang="en-US" sz="2800" smtClean="0"/>
            </a:br>
            <a:r>
              <a:rPr lang="zh-CN" altLang="en-US" sz="2800" smtClean="0"/>
              <a:t>　　</a:t>
            </a:r>
            <a:r>
              <a:rPr lang="zh-CN" altLang="en-US" sz="2800" smtClean="0">
                <a:solidFill>
                  <a:schemeClr val="bg1"/>
                </a:solidFill>
              </a:rPr>
              <a:t>将 </a:t>
            </a:r>
            <a:r>
              <a:rPr lang="en-US" altLang="zh-CN" sz="2800" smtClean="0">
                <a:solidFill>
                  <a:schemeClr val="bg1"/>
                </a:solidFill>
              </a:rPr>
              <a:t>ctemp[] </a:t>
            </a:r>
            <a:r>
              <a:rPr lang="zh-CN" altLang="en-US" sz="2800" smtClean="0">
                <a:solidFill>
                  <a:schemeClr val="bg1"/>
                </a:solidFill>
              </a:rPr>
              <a:t>中非零元压缩存储到 </a:t>
            </a:r>
            <a:r>
              <a:rPr lang="en-US" altLang="zh-CN" sz="2800" smtClean="0">
                <a:solidFill>
                  <a:schemeClr val="bg1"/>
                </a:solidFill>
              </a:rPr>
              <a:t>Q.data</a:t>
            </a:r>
            <a:r>
              <a:rPr lang="zh-CN" altLang="en-US" sz="2800" smtClean="0">
                <a:solidFill>
                  <a:schemeClr val="bg1"/>
                </a:solidFill>
              </a:rPr>
              <a:t>；</a:t>
            </a:r>
            <a:br>
              <a:rPr lang="zh-CN" altLang="en-US" sz="2800" smtClean="0">
                <a:solidFill>
                  <a:schemeClr val="bg1"/>
                </a:solidFill>
              </a:rPr>
            </a:br>
            <a:r>
              <a:rPr lang="zh-CN" altLang="en-US" sz="2800" smtClean="0">
                <a:solidFill>
                  <a:schemeClr val="bg1"/>
                </a:solidFill>
              </a:rPr>
              <a:t>　　　</a:t>
            </a:r>
            <a:r>
              <a:rPr lang="en-US" altLang="zh-CN" sz="2800" smtClean="0">
                <a:solidFill>
                  <a:schemeClr val="bg1"/>
                </a:solidFill>
              </a:rPr>
              <a:t>}</a:t>
            </a:r>
            <a:r>
              <a:rPr lang="en-US" altLang="zh-CN" sz="2800" smtClean="0"/>
              <a:t> </a:t>
            </a:r>
            <a:r>
              <a:rPr lang="en-US" altLang="zh-CN" sz="2800" smtClean="0">
                <a:solidFill>
                  <a:srgbClr val="006600"/>
                </a:solidFill>
                <a:latin typeface="宋体" pitchFamily="2" charset="-122"/>
              </a:rPr>
              <a:t>// for arow</a:t>
            </a:r>
            <a:br>
              <a:rPr lang="en-US" altLang="zh-CN" sz="2800" smtClean="0">
                <a:solidFill>
                  <a:srgbClr val="006600"/>
                </a:solidFill>
                <a:latin typeface="宋体" pitchFamily="2" charset="-122"/>
              </a:rPr>
            </a:br>
            <a:r>
              <a:rPr lang="zh-CN" altLang="en-US" sz="2800" smtClean="0"/>
              <a:t>　　</a:t>
            </a:r>
            <a:r>
              <a:rPr lang="en-US" altLang="zh-CN" sz="2800" smtClean="0">
                <a:solidFill>
                  <a:schemeClr val="bg1"/>
                </a:solidFill>
              </a:rPr>
              <a:t>}</a:t>
            </a:r>
            <a:r>
              <a:rPr lang="en-US" altLang="zh-CN" sz="2800" smtClean="0"/>
              <a:t> </a:t>
            </a:r>
            <a:r>
              <a:rPr lang="en-US" altLang="zh-CN" sz="2800" smtClean="0">
                <a:solidFill>
                  <a:srgbClr val="006600"/>
                </a:solidFill>
                <a:latin typeface="宋体" pitchFamily="2" charset="-122"/>
              </a:rPr>
              <a:t>// if </a:t>
            </a:r>
          </a:p>
        </p:txBody>
      </p:sp>
      <p:sp>
        <p:nvSpPr>
          <p:cNvPr id="351237" name="Rectangle 5"/>
          <p:cNvSpPr>
            <a:spLocks noChangeArrowheads="1"/>
          </p:cNvSpPr>
          <p:nvPr/>
        </p:nvSpPr>
        <p:spPr bwMode="auto">
          <a:xfrm>
            <a:off x="395288" y="209550"/>
            <a:ext cx="84978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a:solidFill>
                  <a:schemeClr val="bg1"/>
                </a:solidFill>
                <a:effectLst>
                  <a:outerShdw blurRad="38100" dist="38100" dir="2700000" algn="tl">
                    <a:srgbClr val="C0C0C0"/>
                  </a:outerShdw>
                </a:effectLst>
                <a:ea typeface="楷体_GB2312" pitchFamily="49" charset="-122"/>
              </a:rPr>
              <a:t>由此，两个稀疏矩阵相乘（</a:t>
            </a:r>
            <a:r>
              <a:rPr lang="en-US" altLang="zh-CN" sz="2800" b="1">
                <a:solidFill>
                  <a:schemeClr val="bg1"/>
                </a:solidFill>
                <a:effectLst>
                  <a:outerShdw blurRad="38100" dist="38100" dir="2700000" algn="tl">
                    <a:srgbClr val="C0C0C0"/>
                  </a:outerShdw>
                </a:effectLst>
                <a:ea typeface="楷体_GB2312" pitchFamily="49" charset="-122"/>
              </a:rPr>
              <a:t>Q</a:t>
            </a:r>
            <a:r>
              <a:rPr lang="zh-CN" altLang="en-US" sz="2800" b="1">
                <a:solidFill>
                  <a:schemeClr val="bg1"/>
                </a:solidFill>
                <a:effectLst>
                  <a:outerShdw blurRad="38100" dist="38100" dir="2700000" algn="tl">
                    <a:srgbClr val="C0C0C0"/>
                  </a:outerShdw>
                </a:effectLst>
                <a:ea typeface="楷体_GB2312" pitchFamily="49" charset="-122"/>
              </a:rPr>
              <a:t>＝</a:t>
            </a:r>
            <a:r>
              <a:rPr lang="en-US" altLang="zh-CN" sz="2800" b="1">
                <a:solidFill>
                  <a:schemeClr val="bg1"/>
                </a:solidFill>
                <a:effectLst>
                  <a:outerShdw blurRad="38100" dist="38100" dir="2700000" algn="tl">
                    <a:srgbClr val="C0C0C0"/>
                  </a:outerShdw>
                </a:effectLst>
                <a:ea typeface="楷体_GB2312" pitchFamily="49" charset="-122"/>
              </a:rPr>
              <a:t>M N</a:t>
            </a:r>
            <a:r>
              <a:rPr lang="zh-CN" altLang="en-US" sz="2800" b="1">
                <a:solidFill>
                  <a:schemeClr val="bg1"/>
                </a:solidFill>
                <a:effectLst>
                  <a:outerShdw blurRad="38100" dist="38100" dir="2700000" algn="tl">
                    <a:srgbClr val="C0C0C0"/>
                  </a:outerShdw>
                </a:effectLst>
                <a:ea typeface="楷体_GB2312" pitchFamily="49" charset="-122"/>
              </a:rPr>
              <a:t>）的过程可大致描述如下：</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2258" name="Rectangle 2"/>
          <p:cNvSpPr>
            <a:spLocks noGrp="1" noChangeArrowheads="1"/>
          </p:cNvSpPr>
          <p:nvPr>
            <p:ph type="body" idx="1"/>
          </p:nvPr>
        </p:nvSpPr>
        <p:spPr>
          <a:xfrm>
            <a:off x="250825" y="0"/>
            <a:ext cx="8893175" cy="6858000"/>
          </a:xfrm>
        </p:spPr>
        <p:txBody>
          <a:bodyPr/>
          <a:lstStyle/>
          <a:p>
            <a:pPr eaLnBrk="1" hangingPunct="1">
              <a:lnSpc>
                <a:spcPct val="95000"/>
              </a:lnSpc>
              <a:buFont typeface="Wingdings" pitchFamily="2" charset="2"/>
              <a:buNone/>
              <a:defRPr/>
            </a:pPr>
            <a:r>
              <a:rPr lang="en-US" altLang="zh-CN" sz="2500" smtClean="0">
                <a:solidFill>
                  <a:schemeClr val="bg2"/>
                </a:solidFill>
              </a:rPr>
              <a:t>bool MultSMatrix(RLSMatrix M, RLSMatrix N, RLSMatrix &amp;Q)</a:t>
            </a:r>
            <a:br>
              <a:rPr lang="en-US" altLang="zh-CN" sz="2500" smtClean="0">
                <a:solidFill>
                  <a:schemeClr val="bg2"/>
                </a:solidFill>
              </a:rPr>
            </a:br>
            <a:r>
              <a:rPr lang="zh-CN" altLang="en-US" sz="2500" smtClean="0"/>
              <a:t>　</a:t>
            </a:r>
            <a:r>
              <a:rPr lang="en-US" altLang="zh-CN" sz="2000" smtClean="0">
                <a:solidFill>
                  <a:schemeClr val="bg2"/>
                </a:solidFill>
                <a:latin typeface="宋体" pitchFamily="2" charset="-122"/>
              </a:rPr>
              <a:t>{</a:t>
            </a:r>
            <a:r>
              <a:rPr lang="en-US" altLang="zh-CN" sz="2000" smtClean="0">
                <a:solidFill>
                  <a:srgbClr val="006600"/>
                </a:solidFill>
                <a:latin typeface="宋体" pitchFamily="2" charset="-122"/>
              </a:rPr>
              <a:t>//</a:t>
            </a:r>
            <a:r>
              <a:rPr lang="en-US" altLang="zh-CN" sz="2000" smtClean="0">
                <a:solidFill>
                  <a:srgbClr val="FFFF00"/>
                </a:solidFill>
                <a:latin typeface="宋体" pitchFamily="2" charset="-122"/>
              </a:rPr>
              <a:t> </a:t>
            </a:r>
            <a:r>
              <a:rPr lang="zh-CN" altLang="en-US" sz="2000" smtClean="0">
                <a:solidFill>
                  <a:srgbClr val="006600"/>
                </a:solidFill>
                <a:latin typeface="宋体" pitchFamily="2" charset="-122"/>
              </a:rPr>
              <a:t>采用行逻辑链接存储表示，求矩阵乘积</a:t>
            </a:r>
            <a:r>
              <a:rPr lang="en-US" altLang="zh-CN" sz="2000" smtClean="0">
                <a:solidFill>
                  <a:srgbClr val="006600"/>
                </a:solidFill>
                <a:latin typeface="宋体" pitchFamily="2" charset="-122"/>
              </a:rPr>
              <a:t>Q=M N</a:t>
            </a:r>
            <a:r>
              <a:rPr lang="zh-CN" altLang="en-US" sz="2000" smtClean="0">
                <a:solidFill>
                  <a:srgbClr val="006600"/>
                </a:solidFill>
                <a:latin typeface="宋体" pitchFamily="2" charset="-122"/>
              </a:rPr>
              <a:t>。</a:t>
            </a:r>
            <a:r>
              <a:rPr lang="zh-CN" altLang="en-US" sz="2000" smtClean="0">
                <a:solidFill>
                  <a:srgbClr val="006600"/>
                </a:solidFill>
              </a:rPr>
              <a:t/>
            </a:r>
            <a:br>
              <a:rPr lang="zh-CN" altLang="en-US" sz="2000" smtClean="0">
                <a:solidFill>
                  <a:srgbClr val="006600"/>
                </a:solidFill>
              </a:rPr>
            </a:br>
            <a:r>
              <a:rPr lang="zh-CN" altLang="en-US" sz="2500" smtClean="0"/>
              <a:t>　  </a:t>
            </a:r>
            <a:r>
              <a:rPr lang="en-US" altLang="zh-CN" sz="2500" smtClean="0">
                <a:solidFill>
                  <a:schemeClr val="bg2"/>
                </a:solidFill>
              </a:rPr>
              <a:t>if (M.nu != N. mu) return FALSE;</a:t>
            </a:r>
            <a:br>
              <a:rPr lang="en-US" altLang="zh-CN" sz="2500" smtClean="0">
                <a:solidFill>
                  <a:schemeClr val="bg2"/>
                </a:solidFill>
              </a:rPr>
            </a:br>
            <a:r>
              <a:rPr lang="en-US" altLang="zh-CN" sz="2500" smtClean="0">
                <a:solidFill>
                  <a:schemeClr val="bg2"/>
                </a:solidFill>
              </a:rPr>
              <a:t>         Q</a:t>
            </a:r>
            <a:r>
              <a:rPr lang="zh-CN" altLang="en-US" sz="2500" smtClean="0">
                <a:solidFill>
                  <a:schemeClr val="bg2"/>
                </a:solidFill>
              </a:rPr>
              <a:t>初始化；                                                                                         　　     </a:t>
            </a:r>
          </a:p>
          <a:p>
            <a:pPr eaLnBrk="1" hangingPunct="1">
              <a:lnSpc>
                <a:spcPct val="95000"/>
              </a:lnSpc>
              <a:buFont typeface="Wingdings" pitchFamily="2" charset="2"/>
              <a:buNone/>
              <a:defRPr/>
            </a:pPr>
            <a:r>
              <a:rPr lang="zh-CN" altLang="en-US" sz="2500" smtClean="0">
                <a:solidFill>
                  <a:schemeClr val="bg2"/>
                </a:solidFill>
              </a:rPr>
              <a:t>          </a:t>
            </a:r>
            <a:r>
              <a:rPr lang="en-US" altLang="zh-CN" sz="2500" smtClean="0">
                <a:solidFill>
                  <a:schemeClr val="bg2"/>
                </a:solidFill>
              </a:rPr>
              <a:t>if (M.tu*N.tu != 0) {</a:t>
            </a:r>
            <a:r>
              <a:rPr lang="en-US" altLang="zh-CN" sz="2000" smtClean="0">
                <a:solidFill>
                  <a:srgbClr val="006600"/>
                </a:solidFill>
                <a:latin typeface="宋体" pitchFamily="2" charset="-122"/>
              </a:rPr>
              <a:t>// M</a:t>
            </a:r>
            <a:r>
              <a:rPr lang="zh-CN" altLang="en-US" sz="2000" smtClean="0">
                <a:solidFill>
                  <a:srgbClr val="006600"/>
                </a:solidFill>
                <a:latin typeface="宋体" pitchFamily="2" charset="-122"/>
              </a:rPr>
              <a:t>和</a:t>
            </a:r>
            <a:r>
              <a:rPr lang="en-US" altLang="zh-CN" sz="2000" smtClean="0">
                <a:solidFill>
                  <a:srgbClr val="006600"/>
                </a:solidFill>
                <a:latin typeface="宋体" pitchFamily="2" charset="-122"/>
              </a:rPr>
              <a:t>N</a:t>
            </a:r>
            <a:r>
              <a:rPr lang="zh-CN" altLang="en-US" sz="2000" smtClean="0">
                <a:solidFill>
                  <a:srgbClr val="006600"/>
                </a:solidFill>
                <a:latin typeface="宋体" pitchFamily="2" charset="-122"/>
              </a:rPr>
              <a:t>中均含有非零元对矩阵</a:t>
            </a:r>
            <a:r>
              <a:rPr lang="en-US" altLang="zh-CN" sz="2000" smtClean="0">
                <a:solidFill>
                  <a:srgbClr val="006600"/>
                </a:solidFill>
                <a:latin typeface="宋体" pitchFamily="2" charset="-122"/>
              </a:rPr>
              <a:t>Q</a:t>
            </a:r>
            <a:r>
              <a:rPr lang="zh-CN" altLang="en-US" sz="2000" smtClean="0">
                <a:solidFill>
                  <a:srgbClr val="006600"/>
                </a:solidFill>
                <a:latin typeface="宋体" pitchFamily="2" charset="-122"/>
              </a:rPr>
              <a:t>进行初始化</a:t>
            </a:r>
            <a:r>
              <a:rPr lang="en-US" altLang="zh-CN" sz="2000" smtClean="0">
                <a:solidFill>
                  <a:srgbClr val="006600"/>
                </a:solidFill>
                <a:latin typeface="宋体" pitchFamily="2" charset="-122"/>
              </a:rPr>
              <a:t>;</a:t>
            </a:r>
            <a:r>
              <a:rPr lang="en-US" altLang="zh-CN" sz="2000" smtClean="0">
                <a:solidFill>
                  <a:srgbClr val="FFFF00"/>
                </a:solidFill>
                <a:latin typeface="宋体" pitchFamily="2" charset="-122"/>
              </a:rPr>
              <a:t/>
            </a:r>
            <a:br>
              <a:rPr lang="en-US" altLang="zh-CN" sz="2000" smtClean="0">
                <a:solidFill>
                  <a:srgbClr val="FFFF00"/>
                </a:solidFill>
                <a:latin typeface="宋体" pitchFamily="2" charset="-122"/>
              </a:rPr>
            </a:br>
            <a:r>
              <a:rPr lang="zh-CN" altLang="en-US" sz="2500" smtClean="0"/>
              <a:t>　　　</a:t>
            </a:r>
            <a:r>
              <a:rPr lang="en-US" altLang="zh-CN" sz="2500" smtClean="0">
                <a:solidFill>
                  <a:schemeClr val="bg2"/>
                </a:solidFill>
              </a:rPr>
              <a:t>for (arow=1; arow&lt;=M. mu; ++arow)</a:t>
            </a:r>
            <a:br>
              <a:rPr lang="en-US" altLang="zh-CN" sz="2500" smtClean="0">
                <a:solidFill>
                  <a:schemeClr val="bg2"/>
                </a:solidFill>
              </a:rPr>
            </a:br>
            <a:r>
              <a:rPr lang="zh-CN" altLang="en-US" sz="2500" smtClean="0">
                <a:solidFill>
                  <a:schemeClr val="bg2"/>
                </a:solidFill>
              </a:rPr>
              <a:t>　　　     </a:t>
            </a:r>
            <a:r>
              <a:rPr lang="en-US" altLang="zh-CN" sz="2500" smtClean="0">
                <a:solidFill>
                  <a:schemeClr val="bg2"/>
                </a:solidFill>
              </a:rPr>
              <a:t>{</a:t>
            </a:r>
            <a:r>
              <a:rPr lang="zh-CN" altLang="en-US" sz="2500" smtClean="0">
                <a:solidFill>
                  <a:schemeClr val="bg2"/>
                </a:solidFill>
              </a:rPr>
              <a:t>　　　处理</a:t>
            </a:r>
            <a:r>
              <a:rPr lang="en-US" altLang="zh-CN" sz="2500" smtClean="0">
                <a:solidFill>
                  <a:schemeClr val="bg2"/>
                </a:solidFill>
              </a:rPr>
              <a:t>M(</a:t>
            </a:r>
            <a:r>
              <a:rPr lang="zh-CN" altLang="en-US" sz="2500" smtClean="0">
                <a:solidFill>
                  <a:schemeClr val="bg2"/>
                </a:solidFill>
              </a:rPr>
              <a:t>即</a:t>
            </a:r>
            <a:r>
              <a:rPr lang="en-US" altLang="zh-CN" sz="2500" smtClean="0">
                <a:solidFill>
                  <a:schemeClr val="bg2"/>
                </a:solidFill>
              </a:rPr>
              <a:t>Q)</a:t>
            </a:r>
            <a:r>
              <a:rPr lang="zh-CN" altLang="en-US" sz="2500" smtClean="0">
                <a:solidFill>
                  <a:schemeClr val="bg2"/>
                </a:solidFill>
              </a:rPr>
              <a:t>的每一行</a:t>
            </a:r>
            <a:br>
              <a:rPr lang="zh-CN" altLang="en-US" sz="2500" smtClean="0">
                <a:solidFill>
                  <a:schemeClr val="bg2"/>
                </a:solidFill>
              </a:rPr>
            </a:br>
            <a:r>
              <a:rPr lang="zh-CN" altLang="en-US" sz="2500" smtClean="0">
                <a:solidFill>
                  <a:schemeClr val="bg2"/>
                </a:solidFill>
              </a:rPr>
              <a:t>　　　     </a:t>
            </a:r>
            <a:r>
              <a:rPr lang="en-US" altLang="zh-CN" sz="2500" smtClean="0">
                <a:solidFill>
                  <a:schemeClr val="bg2"/>
                </a:solidFill>
              </a:rPr>
              <a:t>}</a:t>
            </a:r>
            <a:r>
              <a:rPr lang="en-US" altLang="zh-CN" sz="2500" smtClean="0"/>
              <a:t> </a:t>
            </a:r>
            <a:r>
              <a:rPr lang="zh-CN" altLang="en-US" sz="2500" smtClean="0"/>
              <a:t>　</a:t>
            </a:r>
            <a:r>
              <a:rPr lang="en-US" altLang="zh-CN" sz="2000" smtClean="0">
                <a:solidFill>
                  <a:srgbClr val="006600"/>
                </a:solidFill>
                <a:latin typeface="宋体" pitchFamily="2" charset="-122"/>
              </a:rPr>
              <a:t>// </a:t>
            </a:r>
            <a:r>
              <a:rPr lang="zh-CN" altLang="en-US" sz="2000" smtClean="0">
                <a:solidFill>
                  <a:srgbClr val="006600"/>
                </a:solidFill>
                <a:latin typeface="宋体" pitchFamily="2" charset="-122"/>
              </a:rPr>
              <a:t>求得 </a:t>
            </a:r>
            <a:r>
              <a:rPr lang="en-US" altLang="zh-CN" sz="2000" smtClean="0">
                <a:solidFill>
                  <a:srgbClr val="006600"/>
                </a:solidFill>
                <a:latin typeface="宋体" pitchFamily="2" charset="-122"/>
              </a:rPr>
              <a:t>Q </a:t>
            </a:r>
            <a:r>
              <a:rPr lang="zh-CN" altLang="en-US" sz="2000" smtClean="0">
                <a:solidFill>
                  <a:srgbClr val="006600"/>
                </a:solidFill>
                <a:latin typeface="宋体" pitchFamily="2" charset="-122"/>
              </a:rPr>
              <a:t>中第</a:t>
            </a:r>
            <a:r>
              <a:rPr lang="en-US" altLang="zh-CN" sz="2000" smtClean="0">
                <a:solidFill>
                  <a:srgbClr val="006600"/>
                </a:solidFill>
                <a:latin typeface="宋体" pitchFamily="2" charset="-122"/>
              </a:rPr>
              <a:t>crow( =arow)</a:t>
            </a:r>
            <a:r>
              <a:rPr lang="zh-CN" altLang="en-US" sz="2000" smtClean="0">
                <a:solidFill>
                  <a:srgbClr val="006600"/>
                </a:solidFill>
                <a:latin typeface="宋体" pitchFamily="2" charset="-122"/>
              </a:rPr>
              <a:t>行的非零元</a:t>
            </a:r>
            <a:r>
              <a:rPr lang="zh-CN" altLang="en-US" sz="2500" smtClean="0">
                <a:solidFill>
                  <a:srgbClr val="006600"/>
                </a:solidFill>
              </a:rPr>
              <a:t/>
            </a:r>
            <a:br>
              <a:rPr lang="zh-CN" altLang="en-US" sz="2500" smtClean="0">
                <a:solidFill>
                  <a:srgbClr val="006600"/>
                </a:solidFill>
              </a:rPr>
            </a:br>
            <a:r>
              <a:rPr lang="zh-CN" altLang="en-US" sz="2500" smtClean="0"/>
              <a:t>　　　</a:t>
            </a:r>
            <a:r>
              <a:rPr lang="en-US" altLang="zh-CN" sz="2500" smtClean="0">
                <a:solidFill>
                  <a:schemeClr val="bg2"/>
                </a:solidFill>
              </a:rPr>
              <a:t>for (ccol=1; ccol&lt;=Q.nu; ++ccol</a:t>
            </a:r>
            <a:r>
              <a:rPr lang="en-US" altLang="zh-CN" sz="2000" smtClean="0">
                <a:solidFill>
                  <a:schemeClr val="bg2"/>
                </a:solidFill>
                <a:latin typeface="宋体" pitchFamily="2" charset="-122"/>
              </a:rPr>
              <a:t>)</a:t>
            </a:r>
            <a:r>
              <a:rPr lang="en-US" altLang="zh-CN" sz="2000" smtClean="0">
                <a:solidFill>
                  <a:srgbClr val="006600"/>
                </a:solidFill>
                <a:latin typeface="宋体" pitchFamily="2" charset="-122"/>
              </a:rPr>
              <a:t>// </a:t>
            </a:r>
            <a:r>
              <a:rPr lang="zh-CN" altLang="en-US" sz="2000" smtClean="0">
                <a:solidFill>
                  <a:srgbClr val="006600"/>
                </a:solidFill>
                <a:latin typeface="宋体" pitchFamily="2" charset="-122"/>
              </a:rPr>
              <a:t>压缩存储该行非零元</a:t>
            </a:r>
            <a:r>
              <a:rPr lang="zh-CN" altLang="en-US" sz="2000" smtClean="0"/>
              <a:t/>
            </a:r>
            <a:br>
              <a:rPr lang="zh-CN" altLang="en-US" sz="2000" smtClean="0"/>
            </a:br>
            <a:r>
              <a:rPr lang="zh-CN" altLang="en-US" sz="2500" smtClean="0"/>
              <a:t>　　　　</a:t>
            </a:r>
            <a:r>
              <a:rPr lang="en-US" altLang="zh-CN" sz="2500" smtClean="0">
                <a:solidFill>
                  <a:schemeClr val="bg2"/>
                </a:solidFill>
              </a:rPr>
              <a:t>if (ctemp[ccol]) {</a:t>
            </a:r>
            <a:br>
              <a:rPr lang="en-US" altLang="zh-CN" sz="2500" smtClean="0">
                <a:solidFill>
                  <a:schemeClr val="bg2"/>
                </a:solidFill>
              </a:rPr>
            </a:br>
            <a:r>
              <a:rPr lang="zh-CN" altLang="en-US" sz="2500" smtClean="0">
                <a:solidFill>
                  <a:schemeClr val="bg2"/>
                </a:solidFill>
              </a:rPr>
              <a:t>　　　　　</a:t>
            </a:r>
            <a:r>
              <a:rPr lang="en-US" altLang="zh-CN" sz="2500" smtClean="0">
                <a:solidFill>
                  <a:schemeClr val="bg2"/>
                </a:solidFill>
              </a:rPr>
              <a:t>if (++Q.tu &gt; MAXtu)</a:t>
            </a:r>
            <a:br>
              <a:rPr lang="en-US" altLang="zh-CN" sz="2500" smtClean="0">
                <a:solidFill>
                  <a:schemeClr val="bg2"/>
                </a:solidFill>
              </a:rPr>
            </a:br>
            <a:r>
              <a:rPr lang="zh-CN" altLang="en-US" sz="2500" smtClean="0">
                <a:solidFill>
                  <a:schemeClr val="bg2"/>
                </a:solidFill>
              </a:rPr>
              <a:t>　　　　　　</a:t>
            </a:r>
            <a:r>
              <a:rPr lang="en-US" altLang="zh-CN" sz="2500" smtClean="0">
                <a:solidFill>
                  <a:schemeClr val="bg2"/>
                </a:solidFill>
              </a:rPr>
              <a:t>return FALSE;</a:t>
            </a:r>
            <a:br>
              <a:rPr lang="en-US" altLang="zh-CN" sz="2500" smtClean="0">
                <a:solidFill>
                  <a:schemeClr val="bg2"/>
                </a:solidFill>
              </a:rPr>
            </a:br>
            <a:r>
              <a:rPr lang="zh-CN" altLang="en-US" sz="2500" smtClean="0">
                <a:solidFill>
                  <a:schemeClr val="bg2"/>
                </a:solidFill>
              </a:rPr>
              <a:t>　　　　　</a:t>
            </a:r>
            <a:r>
              <a:rPr lang="en-US" altLang="zh-CN" sz="2500" smtClean="0">
                <a:solidFill>
                  <a:schemeClr val="bg2"/>
                </a:solidFill>
              </a:rPr>
              <a:t>Q.data[Q.tu] = (arow, ccol, ctemp[ccol]);</a:t>
            </a:r>
            <a:br>
              <a:rPr lang="en-US" altLang="zh-CN" sz="2500" smtClean="0">
                <a:solidFill>
                  <a:schemeClr val="bg2"/>
                </a:solidFill>
              </a:rPr>
            </a:br>
            <a:r>
              <a:rPr lang="zh-CN" altLang="en-US" sz="2500" smtClean="0">
                <a:solidFill>
                  <a:schemeClr val="bg2"/>
                </a:solidFill>
              </a:rPr>
              <a:t>　　　　</a:t>
            </a:r>
            <a:r>
              <a:rPr lang="en-US" altLang="zh-CN" sz="2500" smtClean="0">
                <a:solidFill>
                  <a:schemeClr val="bg2"/>
                </a:solidFill>
              </a:rPr>
              <a:t>}</a:t>
            </a:r>
            <a:r>
              <a:rPr lang="en-US" altLang="zh-CN" sz="2500" smtClean="0"/>
              <a:t> </a:t>
            </a:r>
            <a:r>
              <a:rPr lang="en-US" altLang="zh-CN" sz="2500" smtClean="0">
                <a:solidFill>
                  <a:srgbClr val="006600"/>
                </a:solidFill>
                <a:latin typeface="宋体" pitchFamily="2" charset="-122"/>
              </a:rPr>
              <a:t>// if</a:t>
            </a:r>
            <a:br>
              <a:rPr lang="en-US" altLang="zh-CN" sz="2500" smtClean="0">
                <a:solidFill>
                  <a:srgbClr val="006600"/>
                </a:solidFill>
                <a:latin typeface="宋体" pitchFamily="2" charset="-122"/>
              </a:rPr>
            </a:br>
            <a:r>
              <a:rPr lang="zh-CN" altLang="en-US" sz="2500" smtClean="0"/>
              <a:t>　　　</a:t>
            </a:r>
            <a:r>
              <a:rPr lang="en-US" altLang="zh-CN" sz="2500" smtClean="0">
                <a:solidFill>
                  <a:schemeClr val="bg2"/>
                </a:solidFill>
              </a:rPr>
              <a:t>}</a:t>
            </a:r>
            <a:r>
              <a:rPr lang="en-US" altLang="zh-CN" sz="2500" smtClean="0"/>
              <a:t> </a:t>
            </a:r>
            <a:r>
              <a:rPr lang="en-US" altLang="zh-CN" sz="2500" smtClean="0">
                <a:solidFill>
                  <a:srgbClr val="006600"/>
                </a:solidFill>
                <a:latin typeface="宋体" pitchFamily="2" charset="-122"/>
              </a:rPr>
              <a:t>// for arow</a:t>
            </a:r>
            <a:r>
              <a:rPr lang="en-US" altLang="zh-CN" sz="2500" smtClean="0">
                <a:solidFill>
                  <a:srgbClr val="006600"/>
                </a:solidFill>
              </a:rPr>
              <a:t/>
            </a:r>
            <a:br>
              <a:rPr lang="en-US" altLang="zh-CN" sz="2500" smtClean="0">
                <a:solidFill>
                  <a:srgbClr val="006600"/>
                </a:solidFill>
              </a:rPr>
            </a:br>
            <a:r>
              <a:rPr lang="zh-CN" altLang="en-US" sz="2500" smtClean="0"/>
              <a:t>　　</a:t>
            </a:r>
            <a:r>
              <a:rPr lang="en-US" altLang="zh-CN" sz="2500" smtClean="0">
                <a:solidFill>
                  <a:schemeClr val="bg2"/>
                </a:solidFill>
              </a:rPr>
              <a:t>}</a:t>
            </a:r>
            <a:r>
              <a:rPr lang="en-US" altLang="zh-CN" sz="2500" smtClean="0"/>
              <a:t> </a:t>
            </a:r>
            <a:r>
              <a:rPr lang="en-US" altLang="zh-CN" sz="2500" smtClean="0">
                <a:solidFill>
                  <a:srgbClr val="006600"/>
                </a:solidFill>
                <a:latin typeface="宋体" pitchFamily="2" charset="-122"/>
              </a:rPr>
              <a:t>// if </a:t>
            </a:r>
            <a:br>
              <a:rPr lang="en-US" altLang="zh-CN" sz="2500" smtClean="0">
                <a:solidFill>
                  <a:srgbClr val="006600"/>
                </a:solidFill>
                <a:latin typeface="宋体" pitchFamily="2" charset="-122"/>
              </a:rPr>
            </a:br>
            <a:r>
              <a:rPr lang="zh-CN" altLang="en-US" sz="2500" smtClean="0"/>
              <a:t>　　</a:t>
            </a:r>
            <a:r>
              <a:rPr lang="en-US" altLang="zh-CN" sz="2500" smtClean="0">
                <a:solidFill>
                  <a:schemeClr val="bg2"/>
                </a:solidFill>
              </a:rPr>
              <a:t>return TRUE;</a:t>
            </a:r>
            <a:br>
              <a:rPr lang="en-US" altLang="zh-CN" sz="2500" smtClean="0">
                <a:solidFill>
                  <a:schemeClr val="bg2"/>
                </a:solidFill>
              </a:rPr>
            </a:br>
            <a:r>
              <a:rPr lang="zh-CN" altLang="en-US" sz="2500" smtClean="0"/>
              <a:t>　</a:t>
            </a:r>
            <a:r>
              <a:rPr lang="en-US" altLang="zh-CN" sz="2500" smtClean="0">
                <a:solidFill>
                  <a:schemeClr val="bg2"/>
                </a:solidFill>
              </a:rPr>
              <a:t>}</a:t>
            </a:r>
            <a:r>
              <a:rPr lang="en-US" altLang="zh-CN" sz="2500" smtClean="0"/>
              <a:t> </a:t>
            </a:r>
            <a:r>
              <a:rPr lang="en-US" altLang="zh-CN" sz="2500" smtClean="0">
                <a:solidFill>
                  <a:srgbClr val="006600"/>
                </a:solidFill>
                <a:latin typeface="宋体" pitchFamily="2" charset="-122"/>
              </a:rPr>
              <a:t>// MultSMatrix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3282" name="Rectangle 2"/>
          <p:cNvSpPr>
            <a:spLocks noGrp="1" noChangeArrowheads="1"/>
          </p:cNvSpPr>
          <p:nvPr>
            <p:ph type="body" idx="1"/>
          </p:nvPr>
        </p:nvSpPr>
        <p:spPr>
          <a:xfrm>
            <a:off x="457200" y="404813"/>
            <a:ext cx="8305800" cy="5472112"/>
          </a:xfrm>
        </p:spPr>
        <p:txBody>
          <a:bodyPr/>
          <a:lstStyle/>
          <a:p>
            <a:pPr eaLnBrk="1" hangingPunct="1">
              <a:buFont typeface="Wingdings" pitchFamily="2" charset="2"/>
              <a:buNone/>
              <a:defRPr/>
            </a:pPr>
            <a:r>
              <a:rPr lang="zh-CN" altLang="en-US" sz="2800" smtClean="0">
                <a:solidFill>
                  <a:schemeClr val="bg2"/>
                </a:solidFill>
              </a:rPr>
              <a:t>处理</a:t>
            </a:r>
            <a:r>
              <a:rPr lang="en-US" altLang="zh-CN" sz="2800" smtClean="0">
                <a:solidFill>
                  <a:schemeClr val="bg2"/>
                </a:solidFill>
              </a:rPr>
              <a:t>Q</a:t>
            </a:r>
            <a:r>
              <a:rPr lang="zh-CN" altLang="en-US" sz="2800" smtClean="0">
                <a:solidFill>
                  <a:schemeClr val="bg2"/>
                </a:solidFill>
              </a:rPr>
              <a:t>中每一行的操作为：</a:t>
            </a:r>
            <a:br>
              <a:rPr lang="zh-CN" altLang="en-US" sz="2800" smtClean="0">
                <a:solidFill>
                  <a:schemeClr val="bg2"/>
                </a:solidFill>
              </a:rPr>
            </a:br>
            <a:r>
              <a:rPr lang="zh-CN" altLang="en-US" sz="2800" smtClean="0">
                <a:solidFill>
                  <a:schemeClr val="bg2"/>
                </a:solidFill>
              </a:rPr>
              <a:t>　 </a:t>
            </a:r>
            <a:r>
              <a:rPr lang="en-US" altLang="zh-CN" sz="2800" smtClean="0">
                <a:solidFill>
                  <a:schemeClr val="bg2"/>
                </a:solidFill>
              </a:rPr>
              <a:t>ctemp[] = 0; </a:t>
            </a:r>
            <a:r>
              <a:rPr lang="zh-CN" altLang="en-US" sz="2800" smtClean="0">
                <a:solidFill>
                  <a:schemeClr val="bg2"/>
                </a:solidFill>
              </a:rPr>
              <a:t>　 </a:t>
            </a:r>
            <a:r>
              <a:rPr lang="en-US" altLang="zh-CN" sz="2400" smtClean="0">
                <a:solidFill>
                  <a:srgbClr val="006600"/>
                </a:solidFill>
                <a:latin typeface="宋体" pitchFamily="2" charset="-122"/>
              </a:rPr>
              <a:t>// </a:t>
            </a:r>
            <a:r>
              <a:rPr lang="zh-CN" altLang="en-US" sz="2400" smtClean="0">
                <a:solidFill>
                  <a:srgbClr val="006600"/>
                </a:solidFill>
                <a:latin typeface="宋体" pitchFamily="2" charset="-122"/>
              </a:rPr>
              <a:t>当前行各元素累加器清零</a:t>
            </a:r>
            <a:br>
              <a:rPr lang="zh-CN" altLang="en-US" sz="2400" smtClean="0">
                <a:solidFill>
                  <a:srgbClr val="006600"/>
                </a:solidFill>
                <a:latin typeface="宋体" pitchFamily="2" charset="-122"/>
              </a:rPr>
            </a:br>
            <a:r>
              <a:rPr lang="zh-CN" altLang="en-US" sz="2800" smtClean="0">
                <a:solidFill>
                  <a:schemeClr val="bg2"/>
                </a:solidFill>
              </a:rPr>
              <a:t>　 </a:t>
            </a:r>
            <a:r>
              <a:rPr lang="en-US" altLang="zh-CN" sz="2800" smtClean="0">
                <a:solidFill>
                  <a:schemeClr val="bg2"/>
                </a:solidFill>
              </a:rPr>
              <a:t>Q.rpos[arow] = Q.tu+1;</a:t>
            </a:r>
            <a:br>
              <a:rPr lang="en-US" altLang="zh-CN" sz="2800" smtClean="0">
                <a:solidFill>
                  <a:schemeClr val="bg2"/>
                </a:solidFill>
              </a:rPr>
            </a:br>
            <a:r>
              <a:rPr lang="zh-CN" altLang="en-US" sz="2800" smtClean="0">
                <a:solidFill>
                  <a:schemeClr val="bg2"/>
                </a:solidFill>
              </a:rPr>
              <a:t>　 </a:t>
            </a:r>
            <a:r>
              <a:rPr lang="en-US" altLang="zh-CN" sz="2800" smtClean="0">
                <a:solidFill>
                  <a:schemeClr val="bg2"/>
                </a:solidFill>
              </a:rPr>
              <a:t>for(p=M.rpos[arow];p&lt;M.rpos[arow+1];++p) </a:t>
            </a:r>
            <a:br>
              <a:rPr lang="en-US" altLang="zh-CN" sz="2800" smtClean="0">
                <a:solidFill>
                  <a:schemeClr val="bg2"/>
                </a:solidFill>
              </a:rPr>
            </a:br>
            <a:r>
              <a:rPr lang="zh-CN" altLang="en-US" sz="2800" smtClean="0">
                <a:solidFill>
                  <a:schemeClr val="bg2"/>
                </a:solidFill>
              </a:rPr>
              <a:t>　 </a:t>
            </a:r>
            <a:r>
              <a:rPr lang="en-US" altLang="zh-CN" sz="2800" smtClean="0">
                <a:solidFill>
                  <a:schemeClr val="bg2"/>
                </a:solidFill>
              </a:rPr>
              <a:t>{</a:t>
            </a:r>
            <a:r>
              <a:rPr lang="zh-CN" altLang="en-US" sz="2800" smtClean="0">
                <a:solidFill>
                  <a:schemeClr val="bg2"/>
                </a:solidFill>
              </a:rPr>
              <a:t>　</a:t>
            </a:r>
            <a:r>
              <a:rPr lang="en-US" altLang="zh-CN" sz="2400" smtClean="0">
                <a:solidFill>
                  <a:srgbClr val="006600"/>
                </a:solidFill>
                <a:latin typeface="宋体" pitchFamily="2" charset="-122"/>
              </a:rPr>
              <a:t>// </a:t>
            </a:r>
            <a:r>
              <a:rPr lang="zh-CN" altLang="en-US" sz="2400" smtClean="0">
                <a:solidFill>
                  <a:srgbClr val="006600"/>
                </a:solidFill>
                <a:latin typeface="宋体" pitchFamily="2" charset="-122"/>
              </a:rPr>
              <a:t>处理 </a:t>
            </a:r>
            <a:r>
              <a:rPr lang="en-US" altLang="zh-CN" sz="2400" smtClean="0">
                <a:solidFill>
                  <a:srgbClr val="006600"/>
                </a:solidFill>
                <a:latin typeface="宋体" pitchFamily="2" charset="-122"/>
              </a:rPr>
              <a:t>M </a:t>
            </a:r>
            <a:r>
              <a:rPr lang="zh-CN" altLang="en-US" sz="2400" smtClean="0">
                <a:solidFill>
                  <a:srgbClr val="006600"/>
                </a:solidFill>
                <a:latin typeface="宋体" pitchFamily="2" charset="-122"/>
              </a:rPr>
              <a:t>当前行中每一个非零元</a:t>
            </a:r>
            <a:br>
              <a:rPr lang="zh-CN" altLang="en-US" sz="2400" smtClean="0">
                <a:solidFill>
                  <a:srgbClr val="006600"/>
                </a:solidFill>
                <a:latin typeface="宋体" pitchFamily="2" charset="-122"/>
              </a:rPr>
            </a:br>
            <a:r>
              <a:rPr lang="zh-CN" altLang="en-US" sz="2800" smtClean="0">
                <a:solidFill>
                  <a:schemeClr val="bg2"/>
                </a:solidFill>
              </a:rPr>
              <a:t>　　</a:t>
            </a:r>
            <a:r>
              <a:rPr lang="en-US" altLang="zh-CN" sz="2800" smtClean="0">
                <a:solidFill>
                  <a:schemeClr val="bg2"/>
                </a:solidFill>
              </a:rPr>
              <a:t>brow=M.data[p].j; </a:t>
            </a:r>
            <a:r>
              <a:rPr lang="en-US" altLang="zh-CN" sz="2400" smtClean="0">
                <a:solidFill>
                  <a:srgbClr val="006600"/>
                </a:solidFill>
                <a:latin typeface="宋体" pitchFamily="2" charset="-122"/>
              </a:rPr>
              <a:t>// </a:t>
            </a:r>
            <a:r>
              <a:rPr lang="zh-CN" altLang="en-US" sz="2400" smtClean="0">
                <a:solidFill>
                  <a:srgbClr val="006600"/>
                </a:solidFill>
                <a:latin typeface="宋体" pitchFamily="2" charset="-122"/>
              </a:rPr>
              <a:t>找到对应元在</a:t>
            </a:r>
            <a:r>
              <a:rPr lang="en-US" altLang="zh-CN" sz="2400" smtClean="0">
                <a:solidFill>
                  <a:srgbClr val="006600"/>
                </a:solidFill>
                <a:latin typeface="宋体" pitchFamily="2" charset="-122"/>
              </a:rPr>
              <a:t>N</a:t>
            </a:r>
            <a:r>
              <a:rPr lang="zh-CN" altLang="en-US" sz="2400" smtClean="0">
                <a:solidFill>
                  <a:srgbClr val="006600"/>
                </a:solidFill>
                <a:latin typeface="宋体" pitchFamily="2" charset="-122"/>
              </a:rPr>
              <a:t>中的行号</a:t>
            </a:r>
            <a:br>
              <a:rPr lang="zh-CN" altLang="en-US" sz="2400" smtClean="0">
                <a:solidFill>
                  <a:srgbClr val="006600"/>
                </a:solidFill>
                <a:latin typeface="宋体" pitchFamily="2" charset="-122"/>
              </a:rPr>
            </a:br>
            <a:r>
              <a:rPr lang="zh-CN" altLang="en-US" sz="2800" smtClean="0">
                <a:solidFill>
                  <a:schemeClr val="bg2"/>
                </a:solidFill>
              </a:rPr>
              <a:t>　　</a:t>
            </a:r>
            <a:r>
              <a:rPr lang="en-US" altLang="zh-CN" sz="2800" smtClean="0">
                <a:solidFill>
                  <a:schemeClr val="bg2"/>
                </a:solidFill>
              </a:rPr>
              <a:t>for(q=N.rpos[brow];q&lt;N.rpos[brow+1];++q) </a:t>
            </a:r>
            <a:br>
              <a:rPr lang="en-US" altLang="zh-CN" sz="2800" smtClean="0">
                <a:solidFill>
                  <a:schemeClr val="bg2"/>
                </a:solidFill>
              </a:rPr>
            </a:br>
            <a:r>
              <a:rPr lang="zh-CN" altLang="en-US" sz="2800" smtClean="0">
                <a:solidFill>
                  <a:schemeClr val="bg2"/>
                </a:solidFill>
              </a:rPr>
              <a:t>　　</a:t>
            </a:r>
            <a:r>
              <a:rPr lang="en-US" altLang="zh-CN" sz="2800" smtClean="0">
                <a:solidFill>
                  <a:schemeClr val="bg2"/>
                </a:solidFill>
              </a:rPr>
              <a:t>{</a:t>
            </a:r>
            <a:br>
              <a:rPr lang="en-US" altLang="zh-CN" sz="2800" smtClean="0">
                <a:solidFill>
                  <a:schemeClr val="bg2"/>
                </a:solidFill>
              </a:rPr>
            </a:br>
            <a:r>
              <a:rPr lang="zh-CN" altLang="en-US" sz="2800" smtClean="0">
                <a:solidFill>
                  <a:schemeClr val="bg2"/>
                </a:solidFill>
              </a:rPr>
              <a:t>　　 </a:t>
            </a:r>
            <a:r>
              <a:rPr lang="en-US" altLang="zh-CN" sz="2800" smtClean="0">
                <a:solidFill>
                  <a:schemeClr val="bg2"/>
                </a:solidFill>
              </a:rPr>
              <a:t>ccol = N.data[q].j; </a:t>
            </a:r>
            <a:r>
              <a:rPr lang="en-US" altLang="zh-CN" sz="2400" smtClean="0">
                <a:solidFill>
                  <a:srgbClr val="006600"/>
                </a:solidFill>
                <a:latin typeface="宋体" pitchFamily="2" charset="-122"/>
              </a:rPr>
              <a:t>// </a:t>
            </a:r>
            <a:r>
              <a:rPr lang="zh-CN" altLang="en-US" sz="2400" smtClean="0">
                <a:solidFill>
                  <a:srgbClr val="006600"/>
                </a:solidFill>
                <a:latin typeface="宋体" pitchFamily="2" charset="-122"/>
              </a:rPr>
              <a:t>乘积元素在</a:t>
            </a:r>
            <a:r>
              <a:rPr lang="en-US" altLang="zh-CN" sz="2400" smtClean="0">
                <a:solidFill>
                  <a:srgbClr val="006600"/>
                </a:solidFill>
                <a:latin typeface="宋体" pitchFamily="2" charset="-122"/>
              </a:rPr>
              <a:t>Q</a:t>
            </a:r>
            <a:r>
              <a:rPr lang="zh-CN" altLang="en-US" sz="2400" smtClean="0">
                <a:solidFill>
                  <a:srgbClr val="006600"/>
                </a:solidFill>
                <a:latin typeface="宋体" pitchFamily="2" charset="-122"/>
              </a:rPr>
              <a:t>中列号</a:t>
            </a:r>
            <a:br>
              <a:rPr lang="zh-CN" altLang="en-US" sz="2400" smtClean="0">
                <a:solidFill>
                  <a:srgbClr val="006600"/>
                </a:solidFill>
                <a:latin typeface="宋体" pitchFamily="2" charset="-122"/>
              </a:rPr>
            </a:br>
            <a:r>
              <a:rPr lang="zh-CN" altLang="en-US" sz="2800" smtClean="0">
                <a:solidFill>
                  <a:schemeClr val="bg2"/>
                </a:solidFill>
              </a:rPr>
              <a:t>　　 </a:t>
            </a:r>
            <a:r>
              <a:rPr lang="en-US" altLang="zh-CN" sz="2800" smtClean="0">
                <a:solidFill>
                  <a:schemeClr val="bg2"/>
                </a:solidFill>
              </a:rPr>
              <a:t>ctemp[ccol]+=M.data[p].e * N.data[q].e;</a:t>
            </a:r>
            <a:br>
              <a:rPr lang="en-US" altLang="zh-CN" sz="2800" smtClean="0">
                <a:solidFill>
                  <a:schemeClr val="bg2"/>
                </a:solidFill>
              </a:rPr>
            </a:br>
            <a:r>
              <a:rPr lang="zh-CN" altLang="en-US" sz="2800" smtClean="0">
                <a:solidFill>
                  <a:schemeClr val="bg2"/>
                </a:solidFill>
              </a:rPr>
              <a:t>　　</a:t>
            </a:r>
            <a:r>
              <a:rPr lang="en-US" altLang="zh-CN" sz="2800" smtClean="0">
                <a:solidFill>
                  <a:schemeClr val="bg2"/>
                </a:solidFill>
              </a:rPr>
              <a:t>} // for q</a:t>
            </a:r>
            <a:br>
              <a:rPr lang="en-US" altLang="zh-CN" sz="2800" smtClean="0">
                <a:solidFill>
                  <a:schemeClr val="bg2"/>
                </a:solidFill>
              </a:rPr>
            </a:br>
            <a:r>
              <a:rPr lang="zh-CN" altLang="en-US" sz="2800" smtClean="0">
                <a:solidFill>
                  <a:schemeClr val="bg2"/>
                </a:solidFill>
              </a:rPr>
              <a:t>　 </a:t>
            </a:r>
            <a:r>
              <a:rPr lang="en-US" altLang="zh-CN" sz="2800" smtClean="0">
                <a:solidFill>
                  <a:schemeClr val="bg2"/>
                </a:solidFill>
              </a:rPr>
              <a:t>} // for p</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4306" name="Rectangle 2"/>
          <p:cNvSpPr>
            <a:spLocks noGrp="1" noRot="1" noChangeArrowheads="1"/>
          </p:cNvSpPr>
          <p:nvPr>
            <p:ph type="title"/>
          </p:nvPr>
        </p:nvSpPr>
        <p:spPr>
          <a:xfrm>
            <a:off x="457200" y="0"/>
            <a:ext cx="8229600" cy="1143000"/>
          </a:xfrm>
        </p:spPr>
        <p:txBody>
          <a:bodyPr/>
          <a:lstStyle/>
          <a:p>
            <a:pPr eaLnBrk="1" hangingPunct="1">
              <a:defRPr/>
            </a:pPr>
            <a:r>
              <a:rPr lang="zh-CN" altLang="en-US" smtClean="0">
                <a:solidFill>
                  <a:schemeClr val="bg2"/>
                </a:solidFill>
              </a:rPr>
              <a:t>分析上述算法的时间复杂度</a:t>
            </a:r>
          </a:p>
        </p:txBody>
      </p:sp>
      <p:sp>
        <p:nvSpPr>
          <p:cNvPr id="354307" name="Rectangle 3"/>
          <p:cNvSpPr>
            <a:spLocks noGrp="1" noChangeArrowheads="1"/>
          </p:cNvSpPr>
          <p:nvPr>
            <p:ph type="body" idx="1"/>
          </p:nvPr>
        </p:nvSpPr>
        <p:spPr>
          <a:xfrm>
            <a:off x="0" y="1066800"/>
            <a:ext cx="9144000" cy="5562600"/>
          </a:xfrm>
        </p:spPr>
        <p:txBody>
          <a:bodyPr/>
          <a:lstStyle/>
          <a:p>
            <a:pPr eaLnBrk="1" hangingPunct="1">
              <a:lnSpc>
                <a:spcPct val="110000"/>
              </a:lnSpc>
              <a:defRPr/>
            </a:pPr>
            <a:r>
              <a:rPr lang="zh-CN" altLang="en-US" sz="2800" smtClean="0">
                <a:solidFill>
                  <a:schemeClr val="bg2"/>
                </a:solidFill>
              </a:rPr>
              <a:t>累加器</a:t>
            </a:r>
            <a:r>
              <a:rPr lang="en-US" altLang="zh-CN" sz="2800" smtClean="0">
                <a:solidFill>
                  <a:srgbClr val="FF0000"/>
                </a:solidFill>
              </a:rPr>
              <a:t>Ctemp</a:t>
            </a:r>
            <a:r>
              <a:rPr lang="zh-CN" altLang="en-US" sz="2800" smtClean="0">
                <a:solidFill>
                  <a:srgbClr val="FF0000"/>
                </a:solidFill>
              </a:rPr>
              <a:t>初始化</a:t>
            </a:r>
            <a:r>
              <a:rPr lang="zh-CN" altLang="en-US" sz="2800" smtClean="0">
                <a:solidFill>
                  <a:schemeClr val="bg2"/>
                </a:solidFill>
              </a:rPr>
              <a:t>的时间复杂度为</a:t>
            </a:r>
            <a:r>
              <a:rPr lang="en-US" altLang="zh-CN" sz="2800" smtClean="0">
                <a:solidFill>
                  <a:srgbClr val="006600"/>
                </a:solidFill>
              </a:rPr>
              <a:t>O(M.mu*N.nu)</a:t>
            </a:r>
          </a:p>
          <a:p>
            <a:pPr eaLnBrk="1" hangingPunct="1">
              <a:lnSpc>
                <a:spcPct val="110000"/>
              </a:lnSpc>
              <a:defRPr/>
            </a:pPr>
            <a:r>
              <a:rPr lang="zh-CN" altLang="en-US" sz="2800" smtClean="0">
                <a:solidFill>
                  <a:schemeClr val="bg2"/>
                </a:solidFill>
              </a:rPr>
              <a:t>求</a:t>
            </a:r>
            <a:r>
              <a:rPr lang="en-US" altLang="zh-CN" sz="2800" smtClean="0">
                <a:solidFill>
                  <a:srgbClr val="FF0000"/>
                </a:solidFill>
              </a:rPr>
              <a:t>Q</a:t>
            </a:r>
            <a:r>
              <a:rPr lang="zh-CN" altLang="en-US" sz="2800" smtClean="0">
                <a:solidFill>
                  <a:srgbClr val="FF0000"/>
                </a:solidFill>
              </a:rPr>
              <a:t>的所有非零元</a:t>
            </a:r>
            <a:r>
              <a:rPr lang="zh-CN" altLang="en-US" sz="2800" smtClean="0">
                <a:solidFill>
                  <a:schemeClr val="bg2"/>
                </a:solidFill>
              </a:rPr>
              <a:t>的时间复杂度为</a:t>
            </a:r>
            <a:r>
              <a:rPr lang="en-US" altLang="zh-CN" sz="2800" smtClean="0">
                <a:solidFill>
                  <a:srgbClr val="006600"/>
                </a:solidFill>
              </a:rPr>
              <a:t>O(M.tu*N.tu/N.mu)</a:t>
            </a:r>
          </a:p>
          <a:p>
            <a:pPr eaLnBrk="1" hangingPunct="1">
              <a:lnSpc>
                <a:spcPct val="110000"/>
              </a:lnSpc>
              <a:defRPr/>
            </a:pPr>
            <a:r>
              <a:rPr lang="zh-CN" altLang="en-US" sz="2800" smtClean="0">
                <a:solidFill>
                  <a:schemeClr val="bg2"/>
                </a:solidFill>
              </a:rPr>
              <a:t>进行</a:t>
            </a:r>
            <a:r>
              <a:rPr lang="zh-CN" altLang="en-US" sz="2800" smtClean="0">
                <a:solidFill>
                  <a:srgbClr val="FF0000"/>
                </a:solidFill>
              </a:rPr>
              <a:t>压缩存储</a:t>
            </a:r>
            <a:r>
              <a:rPr lang="zh-CN" altLang="en-US" sz="2800" smtClean="0">
                <a:solidFill>
                  <a:schemeClr val="bg2"/>
                </a:solidFill>
              </a:rPr>
              <a:t>的时间复杂度为</a:t>
            </a:r>
            <a:r>
              <a:rPr lang="en-US" altLang="zh-CN" sz="2800" smtClean="0">
                <a:solidFill>
                  <a:srgbClr val="006600"/>
                </a:solidFill>
              </a:rPr>
              <a:t>O(M.mu*N.nu)</a:t>
            </a:r>
          </a:p>
          <a:p>
            <a:pPr eaLnBrk="1" hangingPunct="1">
              <a:lnSpc>
                <a:spcPct val="110000"/>
              </a:lnSpc>
              <a:defRPr/>
            </a:pPr>
            <a:r>
              <a:rPr lang="zh-CN" altLang="en-US" sz="2800" smtClean="0">
                <a:solidFill>
                  <a:schemeClr val="bg2"/>
                </a:solidFill>
              </a:rPr>
              <a:t>总的</a:t>
            </a:r>
            <a:r>
              <a:rPr lang="zh-CN" altLang="en-US" sz="2800" smtClean="0">
                <a:solidFill>
                  <a:srgbClr val="006600"/>
                </a:solidFill>
              </a:rPr>
              <a:t>时间复杂度为</a:t>
            </a:r>
            <a:r>
              <a:rPr lang="en-US" altLang="zh-CN" sz="2800" smtClean="0">
                <a:solidFill>
                  <a:srgbClr val="006600"/>
                </a:solidFill>
              </a:rPr>
              <a:t>O(M.mu*N.nu+M.tu*N.tu/N.mu)</a:t>
            </a:r>
          </a:p>
          <a:p>
            <a:pPr eaLnBrk="1" hangingPunct="1">
              <a:lnSpc>
                <a:spcPct val="110000"/>
              </a:lnSpc>
              <a:defRPr/>
            </a:pPr>
            <a:r>
              <a:rPr lang="zh-CN" altLang="en-US" sz="2800" smtClean="0">
                <a:solidFill>
                  <a:schemeClr val="bg2"/>
                </a:solidFill>
              </a:rPr>
              <a:t>若</a:t>
            </a:r>
            <a:r>
              <a:rPr lang="en-US" altLang="zh-CN" sz="2800" smtClean="0">
                <a:solidFill>
                  <a:schemeClr val="bg2"/>
                </a:solidFill>
              </a:rPr>
              <a:t>M</a:t>
            </a:r>
            <a:r>
              <a:rPr lang="zh-CN" altLang="en-US" sz="2800" smtClean="0">
                <a:solidFill>
                  <a:schemeClr val="bg2"/>
                </a:solidFill>
              </a:rPr>
              <a:t>是</a:t>
            </a:r>
            <a:r>
              <a:rPr lang="en-US" altLang="zh-CN" sz="2800" smtClean="0">
                <a:solidFill>
                  <a:schemeClr val="bg2"/>
                </a:solidFill>
              </a:rPr>
              <a:t>m</a:t>
            </a:r>
            <a:r>
              <a:rPr lang="zh-CN" altLang="en-US" sz="2800" smtClean="0">
                <a:solidFill>
                  <a:schemeClr val="bg2"/>
                </a:solidFill>
              </a:rPr>
              <a:t>行</a:t>
            </a:r>
            <a:r>
              <a:rPr lang="en-US" altLang="zh-CN" sz="2800" smtClean="0">
                <a:solidFill>
                  <a:schemeClr val="bg2"/>
                </a:solidFill>
              </a:rPr>
              <a:t>n</a:t>
            </a:r>
            <a:r>
              <a:rPr lang="zh-CN" altLang="en-US" sz="2800" smtClean="0">
                <a:solidFill>
                  <a:schemeClr val="bg2"/>
                </a:solidFill>
              </a:rPr>
              <a:t>列的稀疏矩阵，</a:t>
            </a:r>
            <a:r>
              <a:rPr lang="en-US" altLang="zh-CN" sz="2800" smtClean="0">
                <a:solidFill>
                  <a:schemeClr val="bg2"/>
                </a:solidFill>
              </a:rPr>
              <a:t>N</a:t>
            </a:r>
            <a:r>
              <a:rPr lang="zh-CN" altLang="en-US" sz="2800" smtClean="0">
                <a:solidFill>
                  <a:schemeClr val="bg2"/>
                </a:solidFill>
              </a:rPr>
              <a:t>是</a:t>
            </a:r>
            <a:r>
              <a:rPr lang="en-US" altLang="zh-CN" sz="2800" smtClean="0">
                <a:solidFill>
                  <a:schemeClr val="bg2"/>
                </a:solidFill>
              </a:rPr>
              <a:t>n</a:t>
            </a:r>
            <a:r>
              <a:rPr lang="zh-CN" altLang="en-US" sz="2800" smtClean="0">
                <a:solidFill>
                  <a:schemeClr val="bg2"/>
                </a:solidFill>
              </a:rPr>
              <a:t>行</a:t>
            </a:r>
            <a:r>
              <a:rPr lang="en-US" altLang="zh-CN" sz="2800" smtClean="0">
                <a:solidFill>
                  <a:schemeClr val="bg2"/>
                </a:solidFill>
              </a:rPr>
              <a:t>p</a:t>
            </a:r>
            <a:r>
              <a:rPr lang="zh-CN" altLang="en-US" sz="2800" smtClean="0">
                <a:solidFill>
                  <a:schemeClr val="bg2"/>
                </a:solidFill>
              </a:rPr>
              <a:t>列的稀疏矩阵，当</a:t>
            </a:r>
            <a:r>
              <a:rPr lang="en-US" altLang="zh-CN" sz="2800" smtClean="0">
                <a:solidFill>
                  <a:srgbClr val="006600"/>
                </a:solidFill>
              </a:rPr>
              <a:t>δ</a:t>
            </a:r>
            <a:r>
              <a:rPr lang="en-US" altLang="zh-CN" sz="2800" baseline="-25000" smtClean="0">
                <a:solidFill>
                  <a:srgbClr val="006600"/>
                </a:solidFill>
              </a:rPr>
              <a:t>M</a:t>
            </a:r>
            <a:r>
              <a:rPr lang="en-US" altLang="zh-CN" sz="2800" smtClean="0">
                <a:solidFill>
                  <a:srgbClr val="006600"/>
                </a:solidFill>
              </a:rPr>
              <a:t>&lt;0.05</a:t>
            </a:r>
            <a:r>
              <a:rPr lang="zh-CN" altLang="en-US" sz="2800" smtClean="0">
                <a:solidFill>
                  <a:schemeClr val="bg2"/>
                </a:solidFill>
              </a:rPr>
              <a:t>和</a:t>
            </a:r>
            <a:r>
              <a:rPr lang="en-US" altLang="zh-CN" sz="2800" smtClean="0">
                <a:solidFill>
                  <a:srgbClr val="006600"/>
                </a:solidFill>
              </a:rPr>
              <a:t>δ</a:t>
            </a:r>
            <a:r>
              <a:rPr lang="en-US" altLang="zh-CN" sz="2800" baseline="-25000" smtClean="0">
                <a:solidFill>
                  <a:srgbClr val="006600"/>
                </a:solidFill>
              </a:rPr>
              <a:t>N</a:t>
            </a:r>
            <a:r>
              <a:rPr lang="en-US" altLang="zh-CN" sz="2800" smtClean="0">
                <a:solidFill>
                  <a:srgbClr val="006600"/>
                </a:solidFill>
              </a:rPr>
              <a:t>&lt;0.05</a:t>
            </a:r>
            <a:r>
              <a:rPr lang="zh-CN" altLang="en-US" sz="2800" smtClean="0">
                <a:solidFill>
                  <a:schemeClr val="bg2"/>
                </a:solidFill>
              </a:rPr>
              <a:t>及</a:t>
            </a:r>
            <a:r>
              <a:rPr lang="en-US" altLang="zh-CN" sz="2800" smtClean="0">
                <a:solidFill>
                  <a:srgbClr val="006600"/>
                </a:solidFill>
              </a:rPr>
              <a:t>n&lt;1000</a:t>
            </a:r>
            <a:r>
              <a:rPr lang="zh-CN" altLang="en-US" sz="2800" smtClean="0">
                <a:solidFill>
                  <a:schemeClr val="bg2"/>
                </a:solidFill>
              </a:rPr>
              <a:t>时，相乘算法的时间复杂度就相当于</a:t>
            </a:r>
            <a:r>
              <a:rPr lang="en-US" altLang="zh-CN" sz="2800" smtClean="0">
                <a:solidFill>
                  <a:srgbClr val="006600"/>
                </a:solidFill>
              </a:rPr>
              <a:t>O(m*p)</a:t>
            </a:r>
            <a:r>
              <a:rPr lang="zh-CN" altLang="en-US" sz="2800" smtClean="0">
                <a:solidFill>
                  <a:srgbClr val="006600"/>
                </a:solidFill>
              </a:rPr>
              <a:t>。</a:t>
            </a:r>
            <a:r>
              <a:rPr lang="zh-CN" altLang="en-US" sz="2800" smtClean="0">
                <a:solidFill>
                  <a:schemeClr val="bg2"/>
                </a:solidFill>
              </a:rPr>
              <a:t>这是一个相当理想的结果。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4307">
                                            <p:txEl>
                                              <p:pRg st="1" end="1"/>
                                            </p:txEl>
                                          </p:spTgt>
                                        </p:tgtEl>
                                        <p:attrNameLst>
                                          <p:attrName>style.visibility</p:attrName>
                                        </p:attrNameLst>
                                      </p:cBhvr>
                                      <p:to>
                                        <p:strVal val="visible"/>
                                      </p:to>
                                    </p:set>
                                    <p:anim calcmode="lin" valueType="num">
                                      <p:cBhvr additive="base">
                                        <p:cTn id="13" dur="500" fill="hold"/>
                                        <p:tgtEl>
                                          <p:spTgt spid="354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4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4307">
                                            <p:txEl>
                                              <p:pRg st="2" end="2"/>
                                            </p:txEl>
                                          </p:spTgt>
                                        </p:tgtEl>
                                        <p:attrNameLst>
                                          <p:attrName>style.visibility</p:attrName>
                                        </p:attrNameLst>
                                      </p:cBhvr>
                                      <p:to>
                                        <p:strVal val="visible"/>
                                      </p:to>
                                    </p:set>
                                    <p:anim calcmode="lin" valueType="num">
                                      <p:cBhvr additive="base">
                                        <p:cTn id="19" dur="500" fill="hold"/>
                                        <p:tgtEl>
                                          <p:spTgt spid="354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4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4307">
                                            <p:txEl>
                                              <p:pRg st="3" end="3"/>
                                            </p:txEl>
                                          </p:spTgt>
                                        </p:tgtEl>
                                        <p:attrNameLst>
                                          <p:attrName>style.visibility</p:attrName>
                                        </p:attrNameLst>
                                      </p:cBhvr>
                                      <p:to>
                                        <p:strVal val="visible"/>
                                      </p:to>
                                    </p:set>
                                    <p:anim calcmode="lin" valueType="num">
                                      <p:cBhvr additive="base">
                                        <p:cTn id="25" dur="500" fill="hold"/>
                                        <p:tgtEl>
                                          <p:spTgt spid="3543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4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4307">
                                            <p:txEl>
                                              <p:pRg st="4" end="4"/>
                                            </p:txEl>
                                          </p:spTgt>
                                        </p:tgtEl>
                                        <p:attrNameLst>
                                          <p:attrName>style.visibility</p:attrName>
                                        </p:attrNameLst>
                                      </p:cBhvr>
                                      <p:to>
                                        <p:strVal val="visible"/>
                                      </p:to>
                                    </p:set>
                                    <p:anim calcmode="lin" valueType="num">
                                      <p:cBhvr additive="base">
                                        <p:cTn id="31" dur="500" fill="hold"/>
                                        <p:tgtEl>
                                          <p:spTgt spid="3543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43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Text Box 4"/>
          <p:cNvSpPr txBox="1">
            <a:spLocks noChangeArrowheads="1"/>
          </p:cNvSpPr>
          <p:nvPr/>
        </p:nvSpPr>
        <p:spPr bwMode="auto">
          <a:xfrm>
            <a:off x="179388" y="257175"/>
            <a:ext cx="5997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zh-CN" altLang="en-US" sz="3200" b="1">
                <a:solidFill>
                  <a:srgbClr val="0000FF"/>
                </a:solidFill>
                <a:ea typeface="楷体_GB2312" pitchFamily="49" charset="-122"/>
              </a:rPr>
              <a:t>三、 十字链表（链式存储结构）</a:t>
            </a:r>
          </a:p>
        </p:txBody>
      </p:sp>
      <p:sp>
        <p:nvSpPr>
          <p:cNvPr id="109571" name="Rectangle 5"/>
          <p:cNvSpPr>
            <a:spLocks noChangeArrowheads="1"/>
          </p:cNvSpPr>
          <p:nvPr/>
        </p:nvSpPr>
        <p:spPr bwMode="auto">
          <a:xfrm>
            <a:off x="250825" y="982663"/>
            <a:ext cx="85693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a:ea typeface="楷体_GB2312" pitchFamily="49" charset="-122"/>
              </a:rPr>
              <a:t>     </a:t>
            </a:r>
            <a:r>
              <a:rPr kumimoji="1" lang="zh-CN" altLang="en-US" sz="3200">
                <a:ea typeface="楷体_GB2312" pitchFamily="49" charset="-122"/>
              </a:rPr>
              <a:t>当矩阵的非零元个数和位置在操作过程中变化较大时，就不适合采用顺序存储结构来表示。例如，求两矩阵之和，在将矩阵</a:t>
            </a:r>
            <a:r>
              <a:rPr kumimoji="1" lang="en-US" altLang="zh-CN" sz="3200">
                <a:ea typeface="楷体_GB2312" pitchFamily="49" charset="-122"/>
              </a:rPr>
              <a:t>B</a:t>
            </a:r>
            <a:r>
              <a:rPr kumimoji="1" lang="zh-CN" altLang="en-US" sz="3200">
                <a:ea typeface="楷体_GB2312" pitchFamily="49" charset="-122"/>
              </a:rPr>
              <a:t>加到</a:t>
            </a:r>
            <a:r>
              <a:rPr kumimoji="1" lang="en-US" altLang="zh-CN" sz="3200">
                <a:ea typeface="楷体_GB2312" pitchFamily="49" charset="-122"/>
              </a:rPr>
              <a:t>A</a:t>
            </a:r>
            <a:r>
              <a:rPr kumimoji="1" lang="zh-CN" altLang="en-US" sz="3200">
                <a:ea typeface="楷体_GB2312" pitchFamily="49" charset="-122"/>
              </a:rPr>
              <a:t>的过程中，</a:t>
            </a:r>
            <a:r>
              <a:rPr kumimoji="1" lang="en-US" altLang="zh-CN" sz="3200">
                <a:ea typeface="楷体_GB2312" pitchFamily="49" charset="-122"/>
              </a:rPr>
              <a:t>A</a:t>
            </a:r>
            <a:r>
              <a:rPr kumimoji="1" lang="zh-CN" altLang="en-US" sz="3200">
                <a:ea typeface="楷体_GB2312" pitchFamily="49" charset="-122"/>
              </a:rPr>
              <a:t>中的非零元的个数会发生变化，进而引起三元组表</a:t>
            </a:r>
            <a:r>
              <a:rPr kumimoji="1" lang="en-US" altLang="zh-CN" sz="3200">
                <a:ea typeface="楷体_GB2312" pitchFamily="49" charset="-122"/>
              </a:rPr>
              <a:t>A.data[]</a:t>
            </a:r>
            <a:r>
              <a:rPr kumimoji="1" lang="zh-CN" altLang="en-US" sz="3200">
                <a:ea typeface="楷体_GB2312" pitchFamily="49" charset="-122"/>
              </a:rPr>
              <a:t>中元素的移动。对于这种情况，采用链式存储结构来表示三元组表更合适。</a:t>
            </a:r>
          </a:p>
        </p:txBody>
      </p:sp>
    </p:spTree>
  </p:cSld>
  <p:clrMapOvr>
    <a:masterClrMapping/>
  </p:clrMapOvr>
  <p:transition>
    <p:strips dir="l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1720" name="Group 56"/>
          <p:cNvGraphicFramePr>
            <a:graphicFrameLocks noGrp="1"/>
          </p:cNvGraphicFramePr>
          <p:nvPr/>
        </p:nvGraphicFramePr>
        <p:xfrm>
          <a:off x="2987675" y="2636838"/>
          <a:ext cx="2111375" cy="517638"/>
        </p:xfrm>
        <a:graphic>
          <a:graphicData uri="http://schemas.openxmlformats.org/drawingml/2006/table">
            <a:tbl>
              <a:tblPr/>
              <a:tblGrid>
                <a:gridCol w="703263"/>
                <a:gridCol w="704850"/>
                <a:gridCol w="703262"/>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楷体_GB2312" pitchFamily="49" charset="-122"/>
                        </a:rPr>
                        <a:t>i</a:t>
                      </a:r>
                    </a:p>
                  </a:txBody>
                  <a:tcPr marT="45459" marB="45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楷体_GB2312" pitchFamily="49" charset="-122"/>
                        </a:rPr>
                        <a:t>j</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楷体_GB2312" pitchFamily="49" charset="-122"/>
                        </a:rPr>
                        <a:t>e</a:t>
                      </a:r>
                    </a:p>
                  </a:txBody>
                  <a:tcPr marT="45459" marB="45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1730" name="Group 66"/>
          <p:cNvGraphicFramePr>
            <a:graphicFrameLocks noGrp="1"/>
          </p:cNvGraphicFramePr>
          <p:nvPr/>
        </p:nvGraphicFramePr>
        <p:xfrm>
          <a:off x="2987675" y="3140075"/>
          <a:ext cx="2111375" cy="517638"/>
        </p:xfrm>
        <a:graphic>
          <a:graphicData uri="http://schemas.openxmlformats.org/drawingml/2006/table">
            <a:tbl>
              <a:tblPr/>
              <a:tblGrid>
                <a:gridCol w="1055688"/>
                <a:gridCol w="1055687"/>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楷体_GB2312" pitchFamily="49" charset="-122"/>
                        </a:rPr>
                        <a:t>down</a:t>
                      </a:r>
                    </a:p>
                  </a:txBody>
                  <a:tcPr marT="45459" marB="45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楷体_GB2312" pitchFamily="49" charset="-122"/>
                        </a:rPr>
                        <a:t>right</a:t>
                      </a:r>
                    </a:p>
                  </a:txBody>
                  <a:tcPr marT="45459" marB="45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1722" name="AutoShape 58"/>
          <p:cNvSpPr>
            <a:spLocks noChangeArrowheads="1"/>
          </p:cNvSpPr>
          <p:nvPr/>
        </p:nvSpPr>
        <p:spPr bwMode="auto">
          <a:xfrm>
            <a:off x="3852863" y="260350"/>
            <a:ext cx="2592387" cy="1917700"/>
          </a:xfrm>
          <a:prstGeom prst="wedgeRoundRectCallout">
            <a:avLst>
              <a:gd name="adj1" fmla="val -42921"/>
              <a:gd name="adj2" fmla="val 7431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800">
                <a:ea typeface="楷体_GB2312" pitchFamily="49" charset="-122"/>
              </a:rPr>
              <a:t>i,j,e</a:t>
            </a:r>
            <a:r>
              <a:rPr lang="zh-CN" altLang="en-US" sz="2800">
                <a:ea typeface="楷体_GB2312" pitchFamily="49" charset="-122"/>
              </a:rPr>
              <a:t>分别表示该非零元所在行号、列号以及元素值</a:t>
            </a:r>
          </a:p>
        </p:txBody>
      </p:sp>
      <p:sp>
        <p:nvSpPr>
          <p:cNvPr id="241723" name="AutoShape 59"/>
          <p:cNvSpPr>
            <a:spLocks noChangeArrowheads="1"/>
          </p:cNvSpPr>
          <p:nvPr/>
        </p:nvSpPr>
        <p:spPr bwMode="auto">
          <a:xfrm>
            <a:off x="755650" y="4005263"/>
            <a:ext cx="2089150" cy="2303462"/>
          </a:xfrm>
          <a:prstGeom prst="wedgeRoundRectCallout">
            <a:avLst>
              <a:gd name="adj1" fmla="val 65199"/>
              <a:gd name="adj2" fmla="val -6447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a:ea typeface="楷体_GB2312" pitchFamily="49" charset="-122"/>
              </a:rPr>
              <a:t>向下域，用以链接同一列中下一个非零元</a:t>
            </a:r>
          </a:p>
        </p:txBody>
      </p:sp>
      <p:sp>
        <p:nvSpPr>
          <p:cNvPr id="241724" name="AutoShape 60"/>
          <p:cNvSpPr>
            <a:spLocks noChangeArrowheads="1"/>
          </p:cNvSpPr>
          <p:nvPr/>
        </p:nvSpPr>
        <p:spPr bwMode="auto">
          <a:xfrm>
            <a:off x="5003800" y="4149725"/>
            <a:ext cx="2016125" cy="2232025"/>
          </a:xfrm>
          <a:prstGeom prst="wedgeRoundRectCallout">
            <a:avLst>
              <a:gd name="adj1" fmla="val -76144"/>
              <a:gd name="adj2" fmla="val -7304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a:ea typeface="楷体_GB2312" pitchFamily="49" charset="-122"/>
              </a:rPr>
              <a:t>向右域，用以链接同一行中下一个非零元</a:t>
            </a:r>
          </a:p>
        </p:txBody>
      </p:sp>
      <p:sp>
        <p:nvSpPr>
          <p:cNvPr id="241725" name="AutoShape 61"/>
          <p:cNvSpPr>
            <a:spLocks noChangeArrowheads="1"/>
          </p:cNvSpPr>
          <p:nvPr/>
        </p:nvSpPr>
        <p:spPr bwMode="auto">
          <a:xfrm>
            <a:off x="107950" y="1125538"/>
            <a:ext cx="2160588" cy="2016125"/>
          </a:xfrm>
          <a:prstGeom prst="wedgeRoundRectCallout">
            <a:avLst>
              <a:gd name="adj1" fmla="val 82588"/>
              <a:gd name="adj2" fmla="val 6069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a:ea typeface="楷体_GB2312" pitchFamily="49" charset="-122"/>
              </a:rPr>
              <a:t>同一列的非零元以此链接成一个线性链表</a:t>
            </a:r>
          </a:p>
        </p:txBody>
      </p:sp>
      <p:sp>
        <p:nvSpPr>
          <p:cNvPr id="241726" name="AutoShape 62"/>
          <p:cNvSpPr>
            <a:spLocks noChangeArrowheads="1"/>
          </p:cNvSpPr>
          <p:nvPr/>
        </p:nvSpPr>
        <p:spPr bwMode="auto">
          <a:xfrm>
            <a:off x="6516688" y="2060575"/>
            <a:ext cx="2339975" cy="1800225"/>
          </a:xfrm>
          <a:prstGeom prst="wedgeRoundRectCallout">
            <a:avLst>
              <a:gd name="adj1" fmla="val -109597"/>
              <a:gd name="adj2" fmla="val 3206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a:ea typeface="楷体_GB2312" pitchFamily="49" charset="-122"/>
              </a:rPr>
              <a:t>同一行的非零元以此链接成一个线性链表</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7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7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7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1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22" grpId="0" animBg="1" autoUpdateAnimBg="0"/>
      <p:bldP spid="241723" grpId="0" animBg="1" autoUpdateAnimBg="0"/>
      <p:bldP spid="241724" grpId="0" animBg="1" autoUpdateAnimBg="0"/>
      <p:bldP spid="241725" grpId="0" animBg="1" autoUpdateAnimBg="0"/>
      <p:bldP spid="241726"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57378" name="Group 2"/>
          <p:cNvGrpSpPr>
            <a:grpSpLocks/>
          </p:cNvGrpSpPr>
          <p:nvPr/>
        </p:nvGrpSpPr>
        <p:grpSpPr bwMode="auto">
          <a:xfrm>
            <a:off x="898525" y="4702175"/>
            <a:ext cx="2338388" cy="930275"/>
            <a:chOff x="449" y="3189"/>
            <a:chExt cx="1473" cy="586"/>
          </a:xfrm>
        </p:grpSpPr>
        <p:grpSp>
          <p:nvGrpSpPr>
            <p:cNvPr id="111676" name="Group 3"/>
            <p:cNvGrpSpPr>
              <a:grpSpLocks/>
            </p:cNvGrpSpPr>
            <p:nvPr/>
          </p:nvGrpSpPr>
          <p:grpSpPr bwMode="auto">
            <a:xfrm>
              <a:off x="917" y="3189"/>
              <a:ext cx="1005" cy="586"/>
              <a:chOff x="741" y="3537"/>
              <a:chExt cx="1005" cy="586"/>
            </a:xfrm>
          </p:grpSpPr>
          <p:sp>
            <p:nvSpPr>
              <p:cNvPr id="111679" name="Text Box 4"/>
              <p:cNvSpPr txBox="1">
                <a:spLocks noChangeArrowheads="1"/>
              </p:cNvSpPr>
              <p:nvPr/>
            </p:nvSpPr>
            <p:spPr bwMode="auto">
              <a:xfrm>
                <a:off x="741" y="3547"/>
                <a:ext cx="1005" cy="575"/>
              </a:xfrm>
              <a:prstGeom prst="rect">
                <a:avLst/>
              </a:prstGeom>
              <a:solidFill>
                <a:schemeClr val="hlink"/>
              </a:solidFill>
              <a:ln w="28575">
                <a:solidFill>
                  <a:schemeClr val="accent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accent2"/>
                    </a:solidFill>
                    <a:ea typeface="华文行楷" pitchFamily="2" charset="-122"/>
                  </a:rPr>
                  <a:t> </a:t>
                </a:r>
                <a:r>
                  <a:rPr lang="en-US" altLang="zh-CN" sz="2800" b="1">
                    <a:ea typeface="华文行楷" pitchFamily="2" charset="-122"/>
                  </a:rPr>
                  <a:t>2    0    2</a:t>
                </a:r>
              </a:p>
              <a:p>
                <a:pPr algn="ctr" eaLnBrk="1" hangingPunct="1"/>
                <a:endParaRPr lang="en-US" altLang="zh-CN" sz="2400">
                  <a:solidFill>
                    <a:schemeClr val="accent2"/>
                  </a:solidFill>
                  <a:latin typeface="Arial" charset="0"/>
                  <a:ea typeface="华文行楷" pitchFamily="2" charset="-122"/>
                </a:endParaRPr>
              </a:p>
            </p:txBody>
          </p:sp>
          <p:sp>
            <p:nvSpPr>
              <p:cNvPr id="111680" name="Line 5"/>
              <p:cNvSpPr>
                <a:spLocks noChangeShapeType="1"/>
              </p:cNvSpPr>
              <p:nvPr/>
            </p:nvSpPr>
            <p:spPr bwMode="auto">
              <a:xfrm>
                <a:off x="746" y="3839"/>
                <a:ext cx="999"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1681" name="Line 6"/>
              <p:cNvSpPr>
                <a:spLocks noChangeShapeType="1"/>
              </p:cNvSpPr>
              <p:nvPr/>
            </p:nvSpPr>
            <p:spPr bwMode="auto">
              <a:xfrm>
                <a:off x="1070" y="3547"/>
                <a:ext cx="0" cy="302"/>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1682" name="Line 7"/>
              <p:cNvSpPr>
                <a:spLocks noChangeShapeType="1"/>
              </p:cNvSpPr>
              <p:nvPr/>
            </p:nvSpPr>
            <p:spPr bwMode="auto">
              <a:xfrm>
                <a:off x="1417" y="3537"/>
                <a:ext cx="0" cy="311"/>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11683" name="Line 8"/>
              <p:cNvSpPr>
                <a:spLocks noChangeShapeType="1"/>
              </p:cNvSpPr>
              <p:nvPr/>
            </p:nvSpPr>
            <p:spPr bwMode="auto">
              <a:xfrm>
                <a:off x="1243" y="3839"/>
                <a:ext cx="0" cy="284"/>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
          <p:nvSpPr>
            <p:cNvPr id="111677" name="Text Box 9"/>
            <p:cNvSpPr txBox="1">
              <a:spLocks noChangeArrowheads="1"/>
            </p:cNvSpPr>
            <p:nvPr/>
          </p:nvSpPr>
          <p:spPr bwMode="auto">
            <a:xfrm>
              <a:off x="1546" y="3519"/>
              <a:ext cx="23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400" b="1">
                  <a:solidFill>
                    <a:srgbClr val="FF3300"/>
                  </a:solidFill>
                  <a:ea typeface="华文行楷" pitchFamily="2" charset="-122"/>
                </a:rPr>
                <a:t>∧</a:t>
              </a:r>
            </a:p>
          </p:txBody>
        </p:sp>
        <p:sp>
          <p:nvSpPr>
            <p:cNvPr id="111678" name="Line 10"/>
            <p:cNvSpPr>
              <a:spLocks noChangeShapeType="1"/>
            </p:cNvSpPr>
            <p:nvPr/>
          </p:nvSpPr>
          <p:spPr bwMode="auto">
            <a:xfrm flipV="1">
              <a:off x="449" y="3597"/>
              <a:ext cx="455" cy="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1619" name="Group 11"/>
          <p:cNvGrpSpPr>
            <a:grpSpLocks/>
          </p:cNvGrpSpPr>
          <p:nvPr/>
        </p:nvGrpSpPr>
        <p:grpSpPr bwMode="auto">
          <a:xfrm>
            <a:off x="5581650" y="4292600"/>
            <a:ext cx="3559175" cy="2017713"/>
            <a:chOff x="3512" y="2588"/>
            <a:chExt cx="2248" cy="1271"/>
          </a:xfrm>
        </p:grpSpPr>
        <p:sp>
          <p:nvSpPr>
            <p:cNvPr id="111668" name="Text Box 12"/>
            <p:cNvSpPr txBox="1">
              <a:spLocks noChangeArrowheads="1"/>
            </p:cNvSpPr>
            <p:nvPr/>
          </p:nvSpPr>
          <p:spPr bwMode="auto">
            <a:xfrm>
              <a:off x="3512" y="2588"/>
              <a:ext cx="2048" cy="1271"/>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spcBef>
                  <a:spcPct val="50000"/>
                </a:spcBef>
              </a:pPr>
              <a:endParaRPr lang="en-US" altLang="zh-CN">
                <a:solidFill>
                  <a:schemeClr val="accent2"/>
                </a:solidFill>
                <a:latin typeface="Arial" charset="0"/>
                <a:ea typeface="华文行楷" pitchFamily="2" charset="-122"/>
              </a:endParaRPr>
            </a:p>
            <a:p>
              <a:pPr algn="ctr" eaLnBrk="1" hangingPunct="1">
                <a:spcBef>
                  <a:spcPct val="50000"/>
                </a:spcBef>
              </a:pPr>
              <a:endParaRPr lang="en-US" altLang="zh-CN">
                <a:solidFill>
                  <a:schemeClr val="accent2"/>
                </a:solidFill>
                <a:latin typeface="Arial" charset="0"/>
                <a:ea typeface="华文行楷" pitchFamily="2" charset="-122"/>
              </a:endParaRPr>
            </a:p>
            <a:p>
              <a:pPr algn="ctr" eaLnBrk="1" hangingPunct="1">
                <a:spcBef>
                  <a:spcPct val="50000"/>
                </a:spcBef>
              </a:pPr>
              <a:endParaRPr lang="en-US" altLang="zh-CN">
                <a:solidFill>
                  <a:schemeClr val="accent2"/>
                </a:solidFill>
                <a:latin typeface="Arial" charset="0"/>
                <a:ea typeface="华文行楷" pitchFamily="2" charset="-122"/>
              </a:endParaRPr>
            </a:p>
            <a:p>
              <a:pPr algn="ctr" eaLnBrk="1" hangingPunct="1">
                <a:spcBef>
                  <a:spcPct val="50000"/>
                </a:spcBef>
              </a:pPr>
              <a:endParaRPr lang="en-US" altLang="zh-CN">
                <a:solidFill>
                  <a:schemeClr val="accent2"/>
                </a:solidFill>
                <a:latin typeface="Arial" charset="0"/>
                <a:ea typeface="华文行楷" pitchFamily="2" charset="-122"/>
              </a:endParaRPr>
            </a:p>
            <a:p>
              <a:pPr algn="ctr" eaLnBrk="1" hangingPunct="1">
                <a:spcBef>
                  <a:spcPct val="50000"/>
                </a:spcBef>
              </a:pPr>
              <a:endParaRPr lang="en-US" altLang="zh-CN">
                <a:solidFill>
                  <a:schemeClr val="accent2"/>
                </a:solidFill>
                <a:latin typeface="Arial" charset="0"/>
                <a:ea typeface="华文行楷" pitchFamily="2" charset="-122"/>
              </a:endParaRPr>
            </a:p>
          </p:txBody>
        </p:sp>
        <p:grpSp>
          <p:nvGrpSpPr>
            <p:cNvPr id="111669" name="Group 13"/>
            <p:cNvGrpSpPr>
              <a:grpSpLocks/>
            </p:cNvGrpSpPr>
            <p:nvPr/>
          </p:nvGrpSpPr>
          <p:grpSpPr bwMode="auto">
            <a:xfrm>
              <a:off x="3516" y="2680"/>
              <a:ext cx="2244" cy="1143"/>
              <a:chOff x="354" y="672"/>
              <a:chExt cx="2244" cy="1143"/>
            </a:xfrm>
          </p:grpSpPr>
          <p:sp>
            <p:nvSpPr>
              <p:cNvPr id="111670" name="Text Box 14"/>
              <p:cNvSpPr txBox="1">
                <a:spLocks noChangeArrowheads="1"/>
              </p:cNvSpPr>
              <p:nvPr/>
            </p:nvSpPr>
            <p:spPr bwMode="auto">
              <a:xfrm>
                <a:off x="354" y="1078"/>
                <a:ext cx="5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ea typeface="宋体" pitchFamily="2" charset="-122"/>
                  </a:rPr>
                  <a:t>M=</a:t>
                </a:r>
              </a:p>
            </p:txBody>
          </p:sp>
          <p:sp>
            <p:nvSpPr>
              <p:cNvPr id="111671" name="Text Box 15"/>
              <p:cNvSpPr txBox="1">
                <a:spLocks noChangeArrowheads="1"/>
              </p:cNvSpPr>
              <p:nvPr/>
            </p:nvSpPr>
            <p:spPr bwMode="auto">
              <a:xfrm>
                <a:off x="978" y="672"/>
                <a:ext cx="12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ea typeface="宋体" pitchFamily="2" charset="-122"/>
                  </a:rPr>
                  <a:t>3    0    0   5</a:t>
                </a:r>
              </a:p>
            </p:txBody>
          </p:sp>
          <p:sp>
            <p:nvSpPr>
              <p:cNvPr id="111672" name="Text Box 16"/>
              <p:cNvSpPr txBox="1">
                <a:spLocks noChangeArrowheads="1"/>
              </p:cNvSpPr>
              <p:nvPr/>
            </p:nvSpPr>
            <p:spPr bwMode="auto">
              <a:xfrm>
                <a:off x="981" y="1074"/>
                <a:ext cx="16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ea typeface="宋体" pitchFamily="2" charset="-122"/>
                  </a:rPr>
                  <a:t>0    1    0   0</a:t>
                </a:r>
              </a:p>
            </p:txBody>
          </p:sp>
          <p:sp>
            <p:nvSpPr>
              <p:cNvPr id="111673" name="Text Box 17"/>
              <p:cNvSpPr txBox="1">
                <a:spLocks noChangeArrowheads="1"/>
              </p:cNvSpPr>
              <p:nvPr/>
            </p:nvSpPr>
            <p:spPr bwMode="auto">
              <a:xfrm>
                <a:off x="987" y="1488"/>
                <a:ext cx="16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ea typeface="宋体" pitchFamily="2" charset="-122"/>
                  </a:rPr>
                  <a:t>2    0    0   0</a:t>
                </a:r>
              </a:p>
            </p:txBody>
          </p:sp>
          <p:sp>
            <p:nvSpPr>
              <p:cNvPr id="111674" name="AutoShape 18"/>
              <p:cNvSpPr>
                <a:spLocks/>
              </p:cNvSpPr>
              <p:nvPr/>
            </p:nvSpPr>
            <p:spPr bwMode="auto">
              <a:xfrm>
                <a:off x="912" y="714"/>
                <a:ext cx="48" cy="1008"/>
              </a:xfrm>
              <a:prstGeom prst="leftBracket">
                <a:avLst>
                  <a:gd name="adj" fmla="val 175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75" name="AutoShape 19"/>
              <p:cNvSpPr>
                <a:spLocks/>
              </p:cNvSpPr>
              <p:nvPr/>
            </p:nvSpPr>
            <p:spPr bwMode="auto">
              <a:xfrm>
                <a:off x="2198" y="724"/>
                <a:ext cx="48" cy="1056"/>
              </a:xfrm>
              <a:prstGeom prst="rightBracket">
                <a:avLst>
                  <a:gd name="adj" fmla="val 183333"/>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7396" name="Group 20"/>
          <p:cNvGrpSpPr>
            <a:grpSpLocks/>
          </p:cNvGrpSpPr>
          <p:nvPr/>
        </p:nvGrpSpPr>
        <p:grpSpPr bwMode="auto">
          <a:xfrm>
            <a:off x="519113" y="2413000"/>
            <a:ext cx="533400" cy="3224213"/>
            <a:chOff x="480" y="2208"/>
            <a:chExt cx="336" cy="2031"/>
          </a:xfrm>
        </p:grpSpPr>
        <p:sp>
          <p:nvSpPr>
            <p:cNvPr id="111665" name="Text Box 21"/>
            <p:cNvSpPr txBox="1">
              <a:spLocks noChangeArrowheads="1"/>
            </p:cNvSpPr>
            <p:nvPr/>
          </p:nvSpPr>
          <p:spPr bwMode="auto">
            <a:xfrm>
              <a:off x="480" y="2208"/>
              <a:ext cx="336" cy="203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endParaRPr lang="en-US" altLang="zh-CN" sz="2400" b="1">
                <a:solidFill>
                  <a:schemeClr val="accent2"/>
                </a:solidFill>
                <a:latin typeface="宋体" pitchFamily="2" charset="-122"/>
                <a:ea typeface="宋体" pitchFamily="2" charset="-122"/>
              </a:endParaRPr>
            </a:p>
            <a:p>
              <a:pPr eaLnBrk="1" hangingPunct="1">
                <a:spcBef>
                  <a:spcPct val="50000"/>
                </a:spcBef>
              </a:pPr>
              <a:endParaRPr lang="en-US" altLang="zh-CN" sz="2400" b="1">
                <a:solidFill>
                  <a:schemeClr val="accent2"/>
                </a:solidFill>
                <a:latin typeface="宋体" pitchFamily="2" charset="-122"/>
                <a:ea typeface="宋体" pitchFamily="2" charset="-122"/>
              </a:endParaRPr>
            </a:p>
            <a:p>
              <a:pPr eaLnBrk="1" hangingPunct="1">
                <a:spcBef>
                  <a:spcPct val="50000"/>
                </a:spcBef>
              </a:pPr>
              <a:endParaRPr lang="en-US" altLang="zh-CN" sz="2400" b="1">
                <a:solidFill>
                  <a:schemeClr val="accent2"/>
                </a:solidFill>
                <a:latin typeface="宋体" pitchFamily="2" charset="-122"/>
                <a:ea typeface="宋体" pitchFamily="2" charset="-122"/>
              </a:endParaRPr>
            </a:p>
            <a:p>
              <a:pPr eaLnBrk="1" hangingPunct="1">
                <a:spcBef>
                  <a:spcPct val="50000"/>
                </a:spcBef>
              </a:pPr>
              <a:endParaRPr lang="en-US" altLang="zh-CN" sz="2400" b="1">
                <a:solidFill>
                  <a:schemeClr val="accent2"/>
                </a:solidFill>
                <a:latin typeface="宋体" pitchFamily="2" charset="-122"/>
                <a:ea typeface="宋体" pitchFamily="2" charset="-122"/>
              </a:endParaRPr>
            </a:p>
            <a:p>
              <a:pPr eaLnBrk="1" hangingPunct="1">
                <a:spcBef>
                  <a:spcPct val="50000"/>
                </a:spcBef>
              </a:pPr>
              <a:endParaRPr lang="en-US" altLang="zh-CN" sz="2400" b="1">
                <a:solidFill>
                  <a:schemeClr val="accent2"/>
                </a:solidFill>
                <a:latin typeface="宋体" pitchFamily="2" charset="-122"/>
                <a:ea typeface="宋体" pitchFamily="2" charset="-122"/>
              </a:endParaRPr>
            </a:p>
            <a:p>
              <a:pPr eaLnBrk="1" hangingPunct="1">
                <a:spcBef>
                  <a:spcPct val="50000"/>
                </a:spcBef>
              </a:pPr>
              <a:endParaRPr lang="en-US" altLang="zh-CN" sz="2400" b="1">
                <a:solidFill>
                  <a:schemeClr val="accent2"/>
                </a:solidFill>
                <a:latin typeface="宋体" pitchFamily="2" charset="-122"/>
                <a:ea typeface="宋体" pitchFamily="2" charset="-122"/>
              </a:endParaRPr>
            </a:p>
          </p:txBody>
        </p:sp>
        <p:sp>
          <p:nvSpPr>
            <p:cNvPr id="111666" name="Line 22"/>
            <p:cNvSpPr>
              <a:spLocks noChangeShapeType="1"/>
            </p:cNvSpPr>
            <p:nvPr/>
          </p:nvSpPr>
          <p:spPr bwMode="auto">
            <a:xfrm>
              <a:off x="480" y="2784"/>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67" name="Line 23"/>
            <p:cNvSpPr>
              <a:spLocks noChangeShapeType="1"/>
            </p:cNvSpPr>
            <p:nvPr/>
          </p:nvSpPr>
          <p:spPr bwMode="auto">
            <a:xfrm>
              <a:off x="480" y="3552"/>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7401" name="Group 25"/>
          <p:cNvGrpSpPr>
            <a:grpSpLocks/>
          </p:cNvGrpSpPr>
          <p:nvPr/>
        </p:nvGrpSpPr>
        <p:grpSpPr bwMode="auto">
          <a:xfrm>
            <a:off x="825500" y="2395538"/>
            <a:ext cx="7851775" cy="944562"/>
            <a:chOff x="403" y="1736"/>
            <a:chExt cx="4946" cy="595"/>
          </a:xfrm>
        </p:grpSpPr>
        <p:sp>
          <p:nvSpPr>
            <p:cNvPr id="111650" name="Line 26"/>
            <p:cNvSpPr>
              <a:spLocks noChangeShapeType="1"/>
            </p:cNvSpPr>
            <p:nvPr/>
          </p:nvSpPr>
          <p:spPr bwMode="auto">
            <a:xfrm flipV="1">
              <a:off x="403" y="2134"/>
              <a:ext cx="455" cy="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1651" name="Group 27"/>
            <p:cNvGrpSpPr>
              <a:grpSpLocks/>
            </p:cNvGrpSpPr>
            <p:nvPr/>
          </p:nvGrpSpPr>
          <p:grpSpPr bwMode="auto">
            <a:xfrm>
              <a:off x="906" y="1736"/>
              <a:ext cx="1005" cy="586"/>
              <a:chOff x="741" y="3537"/>
              <a:chExt cx="1005" cy="586"/>
            </a:xfrm>
          </p:grpSpPr>
          <p:sp>
            <p:nvSpPr>
              <p:cNvPr id="111660" name="Text Box 28"/>
              <p:cNvSpPr txBox="1">
                <a:spLocks noChangeArrowheads="1"/>
              </p:cNvSpPr>
              <p:nvPr/>
            </p:nvSpPr>
            <p:spPr bwMode="auto">
              <a:xfrm>
                <a:off x="741" y="3547"/>
                <a:ext cx="1005" cy="575"/>
              </a:xfrm>
              <a:prstGeom prst="rect">
                <a:avLst/>
              </a:prstGeom>
              <a:solidFill>
                <a:schemeClr val="hlink"/>
              </a:solidFill>
              <a:ln w="28575">
                <a:solidFill>
                  <a:schemeClr val="accent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accent2"/>
                    </a:solidFill>
                    <a:ea typeface="华文行楷" pitchFamily="2" charset="-122"/>
                  </a:rPr>
                  <a:t> </a:t>
                </a:r>
                <a:r>
                  <a:rPr lang="en-US" altLang="zh-CN" sz="2800" b="1">
                    <a:ea typeface="华文行楷" pitchFamily="2" charset="-122"/>
                  </a:rPr>
                  <a:t>0    0    3</a:t>
                </a:r>
              </a:p>
              <a:p>
                <a:pPr algn="ctr" eaLnBrk="1" hangingPunct="1"/>
                <a:endParaRPr lang="en-US" altLang="zh-CN" sz="2400">
                  <a:solidFill>
                    <a:schemeClr val="accent2"/>
                  </a:solidFill>
                  <a:latin typeface="Arial" charset="0"/>
                  <a:ea typeface="华文行楷" pitchFamily="2" charset="-122"/>
                </a:endParaRPr>
              </a:p>
            </p:txBody>
          </p:sp>
          <p:sp>
            <p:nvSpPr>
              <p:cNvPr id="111661" name="Line 29"/>
              <p:cNvSpPr>
                <a:spLocks noChangeShapeType="1"/>
              </p:cNvSpPr>
              <p:nvPr/>
            </p:nvSpPr>
            <p:spPr bwMode="auto">
              <a:xfrm>
                <a:off x="746" y="3839"/>
                <a:ext cx="999"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1662" name="Line 30"/>
              <p:cNvSpPr>
                <a:spLocks noChangeShapeType="1"/>
              </p:cNvSpPr>
              <p:nvPr/>
            </p:nvSpPr>
            <p:spPr bwMode="auto">
              <a:xfrm>
                <a:off x="1070" y="3547"/>
                <a:ext cx="0" cy="302"/>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1663" name="Line 31"/>
              <p:cNvSpPr>
                <a:spLocks noChangeShapeType="1"/>
              </p:cNvSpPr>
              <p:nvPr/>
            </p:nvSpPr>
            <p:spPr bwMode="auto">
              <a:xfrm>
                <a:off x="1417" y="3537"/>
                <a:ext cx="0" cy="311"/>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11664" name="Line 32"/>
              <p:cNvSpPr>
                <a:spLocks noChangeShapeType="1"/>
              </p:cNvSpPr>
              <p:nvPr/>
            </p:nvSpPr>
            <p:spPr bwMode="auto">
              <a:xfrm>
                <a:off x="1243" y="3839"/>
                <a:ext cx="0" cy="284"/>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
          <p:nvSpPr>
            <p:cNvPr id="111652" name="Line 33"/>
            <p:cNvSpPr>
              <a:spLocks noChangeShapeType="1"/>
            </p:cNvSpPr>
            <p:nvPr/>
          </p:nvSpPr>
          <p:spPr bwMode="auto">
            <a:xfrm>
              <a:off x="1774" y="2182"/>
              <a:ext cx="2564" cy="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1653" name="Group 34"/>
            <p:cNvGrpSpPr>
              <a:grpSpLocks/>
            </p:cNvGrpSpPr>
            <p:nvPr/>
          </p:nvGrpSpPr>
          <p:grpSpPr bwMode="auto">
            <a:xfrm>
              <a:off x="4344" y="1745"/>
              <a:ext cx="1005" cy="586"/>
              <a:chOff x="741" y="3537"/>
              <a:chExt cx="1005" cy="586"/>
            </a:xfrm>
          </p:grpSpPr>
          <p:sp>
            <p:nvSpPr>
              <p:cNvPr id="111655" name="Text Box 35"/>
              <p:cNvSpPr txBox="1">
                <a:spLocks noChangeArrowheads="1"/>
              </p:cNvSpPr>
              <p:nvPr/>
            </p:nvSpPr>
            <p:spPr bwMode="auto">
              <a:xfrm>
                <a:off x="741" y="3547"/>
                <a:ext cx="1005" cy="575"/>
              </a:xfrm>
              <a:prstGeom prst="rect">
                <a:avLst/>
              </a:prstGeom>
              <a:solidFill>
                <a:schemeClr val="hlink"/>
              </a:solidFill>
              <a:ln w="28575">
                <a:solidFill>
                  <a:schemeClr val="accent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accent2"/>
                    </a:solidFill>
                    <a:ea typeface="华文行楷" pitchFamily="2" charset="-122"/>
                  </a:rPr>
                  <a:t> </a:t>
                </a:r>
                <a:r>
                  <a:rPr lang="en-US" altLang="zh-CN" sz="2800" b="1">
                    <a:ea typeface="华文行楷" pitchFamily="2" charset="-122"/>
                  </a:rPr>
                  <a:t>0    3    5</a:t>
                </a:r>
              </a:p>
              <a:p>
                <a:pPr algn="ctr" eaLnBrk="1" hangingPunct="1"/>
                <a:endParaRPr lang="en-US" altLang="zh-CN" sz="2400">
                  <a:solidFill>
                    <a:schemeClr val="accent2"/>
                  </a:solidFill>
                  <a:latin typeface="Arial" charset="0"/>
                  <a:ea typeface="华文行楷" pitchFamily="2" charset="-122"/>
                </a:endParaRPr>
              </a:p>
            </p:txBody>
          </p:sp>
          <p:sp>
            <p:nvSpPr>
              <p:cNvPr id="111656" name="Line 36"/>
              <p:cNvSpPr>
                <a:spLocks noChangeShapeType="1"/>
              </p:cNvSpPr>
              <p:nvPr/>
            </p:nvSpPr>
            <p:spPr bwMode="auto">
              <a:xfrm>
                <a:off x="746" y="3839"/>
                <a:ext cx="999"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1657" name="Line 37"/>
              <p:cNvSpPr>
                <a:spLocks noChangeShapeType="1"/>
              </p:cNvSpPr>
              <p:nvPr/>
            </p:nvSpPr>
            <p:spPr bwMode="auto">
              <a:xfrm>
                <a:off x="1070" y="3547"/>
                <a:ext cx="0" cy="302"/>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1658" name="Line 38"/>
              <p:cNvSpPr>
                <a:spLocks noChangeShapeType="1"/>
              </p:cNvSpPr>
              <p:nvPr/>
            </p:nvSpPr>
            <p:spPr bwMode="auto">
              <a:xfrm>
                <a:off x="1417" y="3537"/>
                <a:ext cx="0" cy="311"/>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11659" name="Line 39"/>
              <p:cNvSpPr>
                <a:spLocks noChangeShapeType="1"/>
              </p:cNvSpPr>
              <p:nvPr/>
            </p:nvSpPr>
            <p:spPr bwMode="auto">
              <a:xfrm>
                <a:off x="1243" y="3839"/>
                <a:ext cx="0" cy="284"/>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
          <p:nvSpPr>
            <p:cNvPr id="111654" name="Text Box 40"/>
            <p:cNvSpPr txBox="1">
              <a:spLocks noChangeArrowheads="1"/>
            </p:cNvSpPr>
            <p:nvPr/>
          </p:nvSpPr>
          <p:spPr bwMode="auto">
            <a:xfrm>
              <a:off x="4973" y="2075"/>
              <a:ext cx="23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400" b="1">
                  <a:solidFill>
                    <a:srgbClr val="FF3300"/>
                  </a:solidFill>
                  <a:ea typeface="华文行楷" pitchFamily="2" charset="-122"/>
                </a:rPr>
                <a:t>∧</a:t>
              </a:r>
            </a:p>
          </p:txBody>
        </p:sp>
      </p:grpSp>
      <p:grpSp>
        <p:nvGrpSpPr>
          <p:cNvPr id="357417" name="Group 41"/>
          <p:cNvGrpSpPr>
            <a:grpSpLocks/>
          </p:cNvGrpSpPr>
          <p:nvPr/>
        </p:nvGrpSpPr>
        <p:grpSpPr bwMode="auto">
          <a:xfrm>
            <a:off x="7267575" y="2036763"/>
            <a:ext cx="490538" cy="1262062"/>
            <a:chOff x="4461" y="1510"/>
            <a:chExt cx="309" cy="795"/>
          </a:xfrm>
        </p:grpSpPr>
        <p:sp>
          <p:nvSpPr>
            <p:cNvPr id="111648" name="Line 42"/>
            <p:cNvSpPr>
              <a:spLocks noChangeShapeType="1"/>
            </p:cNvSpPr>
            <p:nvPr/>
          </p:nvSpPr>
          <p:spPr bwMode="auto">
            <a:xfrm>
              <a:off x="4770" y="1510"/>
              <a:ext cx="0" cy="24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49" name="Text Box 43"/>
            <p:cNvSpPr txBox="1">
              <a:spLocks noChangeArrowheads="1"/>
            </p:cNvSpPr>
            <p:nvPr/>
          </p:nvSpPr>
          <p:spPr bwMode="auto">
            <a:xfrm>
              <a:off x="4461" y="2075"/>
              <a:ext cx="23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400" b="1">
                  <a:solidFill>
                    <a:schemeClr val="accent2"/>
                  </a:solidFill>
                  <a:ea typeface="华文行楷" pitchFamily="2" charset="-122"/>
                </a:rPr>
                <a:t>∧</a:t>
              </a:r>
            </a:p>
          </p:txBody>
        </p:sp>
      </p:grpSp>
      <p:grpSp>
        <p:nvGrpSpPr>
          <p:cNvPr id="357420" name="Group 44"/>
          <p:cNvGrpSpPr>
            <a:grpSpLocks/>
          </p:cNvGrpSpPr>
          <p:nvPr/>
        </p:nvGrpSpPr>
        <p:grpSpPr bwMode="auto">
          <a:xfrm>
            <a:off x="849313" y="3527425"/>
            <a:ext cx="4186237" cy="930275"/>
            <a:chOff x="418" y="2449"/>
            <a:chExt cx="2637" cy="586"/>
          </a:xfrm>
        </p:grpSpPr>
        <p:sp>
          <p:nvSpPr>
            <p:cNvPr id="111640" name="Line 45"/>
            <p:cNvSpPr>
              <a:spLocks noChangeShapeType="1"/>
            </p:cNvSpPr>
            <p:nvPr/>
          </p:nvSpPr>
          <p:spPr bwMode="auto">
            <a:xfrm>
              <a:off x="418" y="2893"/>
              <a:ext cx="1604" cy="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1641" name="Group 46"/>
            <p:cNvGrpSpPr>
              <a:grpSpLocks/>
            </p:cNvGrpSpPr>
            <p:nvPr/>
          </p:nvGrpSpPr>
          <p:grpSpPr bwMode="auto">
            <a:xfrm>
              <a:off x="2050" y="2449"/>
              <a:ext cx="1005" cy="586"/>
              <a:chOff x="741" y="3537"/>
              <a:chExt cx="1005" cy="586"/>
            </a:xfrm>
          </p:grpSpPr>
          <p:sp>
            <p:nvSpPr>
              <p:cNvPr id="111643" name="Text Box 47"/>
              <p:cNvSpPr txBox="1">
                <a:spLocks noChangeArrowheads="1"/>
              </p:cNvSpPr>
              <p:nvPr/>
            </p:nvSpPr>
            <p:spPr bwMode="auto">
              <a:xfrm>
                <a:off x="741" y="3547"/>
                <a:ext cx="1005" cy="575"/>
              </a:xfrm>
              <a:prstGeom prst="rect">
                <a:avLst/>
              </a:prstGeom>
              <a:solidFill>
                <a:schemeClr val="hlink"/>
              </a:solidFill>
              <a:ln w="28575">
                <a:solidFill>
                  <a:schemeClr val="accent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800" b="1">
                    <a:solidFill>
                      <a:schemeClr val="accent2"/>
                    </a:solidFill>
                    <a:ea typeface="华文行楷" pitchFamily="2" charset="-122"/>
                  </a:rPr>
                  <a:t> </a:t>
                </a:r>
                <a:r>
                  <a:rPr lang="en-US" altLang="zh-CN" sz="2800" b="1">
                    <a:ea typeface="华文行楷" pitchFamily="2" charset="-122"/>
                  </a:rPr>
                  <a:t>1    1    1</a:t>
                </a:r>
              </a:p>
              <a:p>
                <a:pPr algn="ctr" eaLnBrk="1" hangingPunct="1"/>
                <a:endParaRPr lang="en-US" altLang="zh-CN" sz="2400">
                  <a:solidFill>
                    <a:schemeClr val="accent2"/>
                  </a:solidFill>
                  <a:latin typeface="Arial" charset="0"/>
                  <a:ea typeface="华文行楷" pitchFamily="2" charset="-122"/>
                </a:endParaRPr>
              </a:p>
            </p:txBody>
          </p:sp>
          <p:sp>
            <p:nvSpPr>
              <p:cNvPr id="111644" name="Line 48"/>
              <p:cNvSpPr>
                <a:spLocks noChangeShapeType="1"/>
              </p:cNvSpPr>
              <p:nvPr/>
            </p:nvSpPr>
            <p:spPr bwMode="auto">
              <a:xfrm>
                <a:off x="746" y="3839"/>
                <a:ext cx="999"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1645" name="Line 49"/>
              <p:cNvSpPr>
                <a:spLocks noChangeShapeType="1"/>
              </p:cNvSpPr>
              <p:nvPr/>
            </p:nvSpPr>
            <p:spPr bwMode="auto">
              <a:xfrm>
                <a:off x="1070" y="3547"/>
                <a:ext cx="0" cy="302"/>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1646" name="Line 50"/>
              <p:cNvSpPr>
                <a:spLocks noChangeShapeType="1"/>
              </p:cNvSpPr>
              <p:nvPr/>
            </p:nvSpPr>
            <p:spPr bwMode="auto">
              <a:xfrm>
                <a:off x="1417" y="3537"/>
                <a:ext cx="0" cy="311"/>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11647" name="Line 51"/>
              <p:cNvSpPr>
                <a:spLocks noChangeShapeType="1"/>
              </p:cNvSpPr>
              <p:nvPr/>
            </p:nvSpPr>
            <p:spPr bwMode="auto">
              <a:xfrm>
                <a:off x="1243" y="3839"/>
                <a:ext cx="0" cy="284"/>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
          <p:nvSpPr>
            <p:cNvPr id="111642" name="Text Box 52"/>
            <p:cNvSpPr txBox="1">
              <a:spLocks noChangeArrowheads="1"/>
            </p:cNvSpPr>
            <p:nvPr/>
          </p:nvSpPr>
          <p:spPr bwMode="auto">
            <a:xfrm>
              <a:off x="2679" y="2779"/>
              <a:ext cx="23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400" b="1">
                  <a:solidFill>
                    <a:srgbClr val="FF3300"/>
                  </a:solidFill>
                  <a:ea typeface="华文行楷" pitchFamily="2" charset="-122"/>
                </a:rPr>
                <a:t>∧</a:t>
              </a:r>
            </a:p>
          </p:txBody>
        </p:sp>
      </p:grpSp>
      <p:grpSp>
        <p:nvGrpSpPr>
          <p:cNvPr id="357429" name="Group 53"/>
          <p:cNvGrpSpPr>
            <a:grpSpLocks/>
          </p:cNvGrpSpPr>
          <p:nvPr/>
        </p:nvGrpSpPr>
        <p:grpSpPr bwMode="auto">
          <a:xfrm>
            <a:off x="3625850" y="2112963"/>
            <a:ext cx="474663" cy="2303462"/>
            <a:chOff x="2167" y="1558"/>
            <a:chExt cx="299" cy="1451"/>
          </a:xfrm>
        </p:grpSpPr>
        <p:sp>
          <p:nvSpPr>
            <p:cNvPr id="111638" name="Line 54"/>
            <p:cNvSpPr>
              <a:spLocks noChangeShapeType="1"/>
            </p:cNvSpPr>
            <p:nvPr/>
          </p:nvSpPr>
          <p:spPr bwMode="auto">
            <a:xfrm>
              <a:off x="2466" y="1558"/>
              <a:ext cx="0" cy="912"/>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39" name="Text Box 55"/>
            <p:cNvSpPr txBox="1">
              <a:spLocks noChangeArrowheads="1"/>
            </p:cNvSpPr>
            <p:nvPr/>
          </p:nvSpPr>
          <p:spPr bwMode="auto">
            <a:xfrm>
              <a:off x="2167" y="2779"/>
              <a:ext cx="23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400" b="1">
                  <a:solidFill>
                    <a:schemeClr val="accent2"/>
                  </a:solidFill>
                  <a:ea typeface="华文行楷" pitchFamily="2" charset="-122"/>
                </a:rPr>
                <a:t>∧</a:t>
              </a:r>
            </a:p>
          </p:txBody>
        </p:sp>
      </p:grpSp>
      <p:grpSp>
        <p:nvGrpSpPr>
          <p:cNvPr id="357432" name="Group 56"/>
          <p:cNvGrpSpPr>
            <a:grpSpLocks/>
          </p:cNvGrpSpPr>
          <p:nvPr/>
        </p:nvGrpSpPr>
        <p:grpSpPr bwMode="auto">
          <a:xfrm>
            <a:off x="1509713" y="1501775"/>
            <a:ext cx="7086600" cy="485775"/>
            <a:chOff x="834" y="1318"/>
            <a:chExt cx="4464" cy="306"/>
          </a:xfrm>
        </p:grpSpPr>
        <p:sp>
          <p:nvSpPr>
            <p:cNvPr id="111634" name="Text Box 57"/>
            <p:cNvSpPr txBox="1">
              <a:spLocks noChangeArrowheads="1"/>
            </p:cNvSpPr>
            <p:nvPr/>
          </p:nvSpPr>
          <p:spPr bwMode="auto">
            <a:xfrm>
              <a:off x="834" y="1318"/>
              <a:ext cx="4464" cy="30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endParaRPr lang="zh-CN" altLang="zh-CN" sz="2400" b="1">
                <a:solidFill>
                  <a:schemeClr val="accent2"/>
                </a:solidFill>
                <a:latin typeface="宋体" pitchFamily="2" charset="-122"/>
                <a:ea typeface="宋体" pitchFamily="2" charset="-122"/>
              </a:endParaRPr>
            </a:p>
          </p:txBody>
        </p:sp>
        <p:sp>
          <p:nvSpPr>
            <p:cNvPr id="111635" name="Line 58"/>
            <p:cNvSpPr>
              <a:spLocks noChangeShapeType="1"/>
            </p:cNvSpPr>
            <p:nvPr/>
          </p:nvSpPr>
          <p:spPr bwMode="auto">
            <a:xfrm>
              <a:off x="1890" y="131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36" name="Line 59"/>
            <p:cNvSpPr>
              <a:spLocks noChangeShapeType="1"/>
            </p:cNvSpPr>
            <p:nvPr/>
          </p:nvSpPr>
          <p:spPr bwMode="auto">
            <a:xfrm>
              <a:off x="3042" y="131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37" name="Line 60"/>
            <p:cNvSpPr>
              <a:spLocks noChangeShapeType="1"/>
            </p:cNvSpPr>
            <p:nvPr/>
          </p:nvSpPr>
          <p:spPr bwMode="auto">
            <a:xfrm>
              <a:off x="4203" y="131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7437" name="Text Box 61"/>
          <p:cNvSpPr txBox="1">
            <a:spLocks noChangeArrowheads="1"/>
          </p:cNvSpPr>
          <p:nvPr/>
        </p:nvSpPr>
        <p:spPr bwMode="auto">
          <a:xfrm>
            <a:off x="5584825" y="1628775"/>
            <a:ext cx="550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400" b="1">
                <a:solidFill>
                  <a:schemeClr val="accent2"/>
                </a:solidFill>
                <a:ea typeface="华文行楷" pitchFamily="2" charset="-122"/>
              </a:rPr>
              <a:t>∧</a:t>
            </a:r>
          </a:p>
        </p:txBody>
      </p:sp>
      <p:grpSp>
        <p:nvGrpSpPr>
          <p:cNvPr id="357439" name="Group 63"/>
          <p:cNvGrpSpPr>
            <a:grpSpLocks/>
          </p:cNvGrpSpPr>
          <p:nvPr/>
        </p:nvGrpSpPr>
        <p:grpSpPr bwMode="auto">
          <a:xfrm>
            <a:off x="1827213" y="1987550"/>
            <a:ext cx="444500" cy="3602038"/>
            <a:chOff x="1034" y="1480"/>
            <a:chExt cx="280" cy="2269"/>
          </a:xfrm>
        </p:grpSpPr>
        <p:sp>
          <p:nvSpPr>
            <p:cNvPr id="111630" name="Text Box 64"/>
            <p:cNvSpPr txBox="1">
              <a:spLocks noChangeArrowheads="1"/>
            </p:cNvSpPr>
            <p:nvPr/>
          </p:nvSpPr>
          <p:spPr bwMode="auto">
            <a:xfrm>
              <a:off x="1034" y="3519"/>
              <a:ext cx="23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spcBef>
                  <a:spcPct val="50000"/>
                </a:spcBef>
              </a:pPr>
              <a:r>
                <a:rPr lang="en-US" altLang="zh-CN" sz="2400" b="1">
                  <a:solidFill>
                    <a:schemeClr val="accent2"/>
                  </a:solidFill>
                  <a:ea typeface="华文行楷" pitchFamily="2" charset="-122"/>
                </a:rPr>
                <a:t>∧</a:t>
              </a:r>
            </a:p>
          </p:txBody>
        </p:sp>
        <p:grpSp>
          <p:nvGrpSpPr>
            <p:cNvPr id="111631" name="Group 65"/>
            <p:cNvGrpSpPr>
              <a:grpSpLocks/>
            </p:cNvGrpSpPr>
            <p:nvPr/>
          </p:nvGrpSpPr>
          <p:grpSpPr bwMode="auto">
            <a:xfrm>
              <a:off x="1122" y="1480"/>
              <a:ext cx="192" cy="1662"/>
              <a:chOff x="1122" y="1480"/>
              <a:chExt cx="192" cy="1662"/>
            </a:xfrm>
          </p:grpSpPr>
          <p:sp>
            <p:nvSpPr>
              <p:cNvPr id="111632" name="Line 66"/>
              <p:cNvSpPr>
                <a:spLocks noChangeShapeType="1"/>
              </p:cNvSpPr>
              <p:nvPr/>
            </p:nvSpPr>
            <p:spPr bwMode="auto">
              <a:xfrm>
                <a:off x="1314" y="1480"/>
                <a:ext cx="0" cy="270"/>
              </a:xfrm>
              <a:prstGeom prst="line">
                <a:avLst/>
              </a:prstGeom>
              <a:noFill/>
              <a:ln w="2857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33" name="Line 67"/>
              <p:cNvSpPr>
                <a:spLocks noChangeShapeType="1"/>
              </p:cNvSpPr>
              <p:nvPr/>
            </p:nvSpPr>
            <p:spPr bwMode="auto">
              <a:xfrm>
                <a:off x="1122" y="2134"/>
                <a:ext cx="0" cy="1008"/>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57445" name="Rectangle 69"/>
          <p:cNvSpPr>
            <a:spLocks noChangeArrowheads="1"/>
          </p:cNvSpPr>
          <p:nvPr/>
        </p:nvSpPr>
        <p:spPr bwMode="auto">
          <a:xfrm>
            <a:off x="1085850" y="908050"/>
            <a:ext cx="143986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solidFill>
                  <a:srgbClr val="000000"/>
                </a:solidFill>
              </a:rPr>
              <a:t>M.CHead</a:t>
            </a:r>
          </a:p>
        </p:txBody>
      </p:sp>
      <p:sp>
        <p:nvSpPr>
          <p:cNvPr id="357447" name="Rectangle 71"/>
          <p:cNvSpPr>
            <a:spLocks noChangeArrowheads="1"/>
          </p:cNvSpPr>
          <p:nvPr/>
        </p:nvSpPr>
        <p:spPr bwMode="auto">
          <a:xfrm>
            <a:off x="107950" y="1916113"/>
            <a:ext cx="1439863"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solidFill>
                  <a:srgbClr val="000000"/>
                </a:solidFill>
              </a:rPr>
              <a:t>M.RHead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7401"/>
                                        </p:tgtEl>
                                        <p:attrNameLst>
                                          <p:attrName>style.visibility</p:attrName>
                                        </p:attrNameLst>
                                      </p:cBhvr>
                                      <p:to>
                                        <p:strVal val="visible"/>
                                      </p:to>
                                    </p:set>
                                    <p:animEffect transition="in" filter="wipe(left)">
                                      <p:cBhvr>
                                        <p:cTn id="7" dur="500"/>
                                        <p:tgtEl>
                                          <p:spTgt spid="357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7420"/>
                                        </p:tgtEl>
                                        <p:attrNameLst>
                                          <p:attrName>style.visibility</p:attrName>
                                        </p:attrNameLst>
                                      </p:cBhvr>
                                      <p:to>
                                        <p:strVal val="visible"/>
                                      </p:to>
                                    </p:set>
                                    <p:animEffect transition="in" filter="wipe(left)">
                                      <p:cBhvr>
                                        <p:cTn id="12" dur="500"/>
                                        <p:tgtEl>
                                          <p:spTgt spid="357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7378"/>
                                        </p:tgtEl>
                                        <p:attrNameLst>
                                          <p:attrName>style.visibility</p:attrName>
                                        </p:attrNameLst>
                                      </p:cBhvr>
                                      <p:to>
                                        <p:strVal val="visible"/>
                                      </p:to>
                                    </p:set>
                                    <p:animEffect transition="in" filter="wipe(left)">
                                      <p:cBhvr>
                                        <p:cTn id="17" dur="500"/>
                                        <p:tgtEl>
                                          <p:spTgt spid="3573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7396"/>
                                        </p:tgtEl>
                                        <p:attrNameLst>
                                          <p:attrName>style.visibility</p:attrName>
                                        </p:attrNameLst>
                                      </p:cBhvr>
                                      <p:to>
                                        <p:strVal val="visible"/>
                                      </p:to>
                                    </p:set>
                                    <p:animEffect transition="in" filter="wipe(left)">
                                      <p:cBhvr>
                                        <p:cTn id="22" dur="500"/>
                                        <p:tgtEl>
                                          <p:spTgt spid="35739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57447"/>
                                        </p:tgtEl>
                                        <p:attrNameLst>
                                          <p:attrName>style.visibility</p:attrName>
                                        </p:attrNameLst>
                                      </p:cBhvr>
                                      <p:to>
                                        <p:strVal val="visible"/>
                                      </p:to>
                                    </p:set>
                                    <p:animEffect transition="in" filter="blinds(horizontal)">
                                      <p:cBhvr>
                                        <p:cTn id="25" dur="500"/>
                                        <p:tgtEl>
                                          <p:spTgt spid="3574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57432"/>
                                        </p:tgtEl>
                                        <p:attrNameLst>
                                          <p:attrName>style.visibility</p:attrName>
                                        </p:attrNameLst>
                                      </p:cBhvr>
                                      <p:to>
                                        <p:strVal val="visible"/>
                                      </p:to>
                                    </p:set>
                                    <p:animEffect transition="in" filter="wipe(up)">
                                      <p:cBhvr>
                                        <p:cTn id="30" dur="500"/>
                                        <p:tgtEl>
                                          <p:spTgt spid="35743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57445"/>
                                        </p:tgtEl>
                                        <p:attrNameLst>
                                          <p:attrName>style.visibility</p:attrName>
                                        </p:attrNameLst>
                                      </p:cBhvr>
                                      <p:to>
                                        <p:strVal val="visible"/>
                                      </p:to>
                                    </p:set>
                                    <p:animEffect transition="in" filter="blinds(horizontal)">
                                      <p:cBhvr>
                                        <p:cTn id="33" dur="500"/>
                                        <p:tgtEl>
                                          <p:spTgt spid="3574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357439"/>
                                        </p:tgtEl>
                                        <p:attrNameLst>
                                          <p:attrName>style.visibility</p:attrName>
                                        </p:attrNameLst>
                                      </p:cBhvr>
                                      <p:to>
                                        <p:strVal val="visible"/>
                                      </p:to>
                                    </p:set>
                                    <p:animEffect transition="in" filter="wipe(up)">
                                      <p:cBhvr>
                                        <p:cTn id="38" dur="500"/>
                                        <p:tgtEl>
                                          <p:spTgt spid="3574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357429"/>
                                        </p:tgtEl>
                                        <p:attrNameLst>
                                          <p:attrName>style.visibility</p:attrName>
                                        </p:attrNameLst>
                                      </p:cBhvr>
                                      <p:to>
                                        <p:strVal val="visible"/>
                                      </p:to>
                                    </p:set>
                                    <p:animEffect transition="in" filter="wipe(up)">
                                      <p:cBhvr>
                                        <p:cTn id="43" dur="500"/>
                                        <p:tgtEl>
                                          <p:spTgt spid="3574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5743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57417"/>
                                        </p:tgtEl>
                                        <p:attrNameLst>
                                          <p:attrName>style.visibility</p:attrName>
                                        </p:attrNameLst>
                                      </p:cBhvr>
                                      <p:to>
                                        <p:strVal val="visible"/>
                                      </p:to>
                                    </p:set>
                                    <p:animEffect transition="in" filter="wipe(up)">
                                      <p:cBhvr>
                                        <p:cTn id="52" dur="500"/>
                                        <p:tgtEl>
                                          <p:spTgt spid="35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37" grpId="0"/>
      <p:bldP spid="357445" grpId="0"/>
      <p:bldP spid="357447" grpId="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2642" name="Object 19"/>
          <p:cNvGraphicFramePr>
            <a:graphicFrameLocks noChangeAspect="1"/>
          </p:cNvGraphicFramePr>
          <p:nvPr/>
        </p:nvGraphicFramePr>
        <p:xfrm>
          <a:off x="107950" y="188913"/>
          <a:ext cx="2879725" cy="2409825"/>
        </p:xfrm>
        <a:graphic>
          <a:graphicData uri="http://schemas.openxmlformats.org/presentationml/2006/ole">
            <mc:AlternateContent xmlns:mc="http://schemas.openxmlformats.org/markup-compatibility/2006">
              <mc:Choice xmlns:v="urn:schemas-microsoft-com:vml" Requires="v">
                <p:oleObj spid="_x0000_s112749" name="公式" r:id="rId3" imgW="1104900" imgH="990600" progId="Equation.3">
                  <p:embed/>
                </p:oleObj>
              </mc:Choice>
              <mc:Fallback>
                <p:oleObj name="公式" r:id="rId3" imgW="1104900" imgH="9906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88913"/>
                        <a:ext cx="2879725" cy="240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444" name="Group 20"/>
          <p:cNvGrpSpPr>
            <a:grpSpLocks/>
          </p:cNvGrpSpPr>
          <p:nvPr/>
        </p:nvGrpSpPr>
        <p:grpSpPr bwMode="auto">
          <a:xfrm>
            <a:off x="3797300" y="2514600"/>
            <a:ext cx="5308600" cy="2571750"/>
            <a:chOff x="2263" y="2234"/>
            <a:chExt cx="3344" cy="1620"/>
          </a:xfrm>
        </p:grpSpPr>
        <p:grpSp>
          <p:nvGrpSpPr>
            <p:cNvPr id="112679" name="Group 21"/>
            <p:cNvGrpSpPr>
              <a:grpSpLocks/>
            </p:cNvGrpSpPr>
            <p:nvPr/>
          </p:nvGrpSpPr>
          <p:grpSpPr bwMode="auto">
            <a:xfrm>
              <a:off x="2263" y="2234"/>
              <a:ext cx="922" cy="457"/>
              <a:chOff x="2263" y="2234"/>
              <a:chExt cx="922" cy="457"/>
            </a:xfrm>
          </p:grpSpPr>
          <p:sp>
            <p:nvSpPr>
              <p:cNvPr id="112719" name="Text Box 22"/>
              <p:cNvSpPr txBox="1">
                <a:spLocks noChangeArrowheads="1"/>
              </p:cNvSpPr>
              <p:nvPr/>
            </p:nvSpPr>
            <p:spPr bwMode="auto">
              <a:xfrm>
                <a:off x="2292" y="2238"/>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1</a:t>
                </a:r>
              </a:p>
            </p:txBody>
          </p:sp>
          <p:sp>
            <p:nvSpPr>
              <p:cNvPr id="112720" name="Text Box 23"/>
              <p:cNvSpPr txBox="1">
                <a:spLocks noChangeArrowheads="1"/>
              </p:cNvSpPr>
              <p:nvPr/>
            </p:nvSpPr>
            <p:spPr bwMode="auto">
              <a:xfrm>
                <a:off x="2624" y="2234"/>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1</a:t>
                </a:r>
              </a:p>
            </p:txBody>
          </p:sp>
          <p:sp>
            <p:nvSpPr>
              <p:cNvPr id="112721" name="Text Box 24"/>
              <p:cNvSpPr txBox="1">
                <a:spLocks noChangeArrowheads="1"/>
              </p:cNvSpPr>
              <p:nvPr/>
            </p:nvSpPr>
            <p:spPr bwMode="auto">
              <a:xfrm>
                <a:off x="2913" y="2234"/>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3</a:t>
                </a:r>
              </a:p>
            </p:txBody>
          </p:sp>
          <p:grpSp>
            <p:nvGrpSpPr>
              <p:cNvPr id="112722" name="Group 25"/>
              <p:cNvGrpSpPr>
                <a:grpSpLocks/>
              </p:cNvGrpSpPr>
              <p:nvPr/>
            </p:nvGrpSpPr>
            <p:grpSpPr bwMode="auto">
              <a:xfrm>
                <a:off x="2263" y="2263"/>
                <a:ext cx="922" cy="428"/>
                <a:chOff x="3467" y="1244"/>
                <a:chExt cx="922" cy="428"/>
              </a:xfrm>
            </p:grpSpPr>
            <p:grpSp>
              <p:nvGrpSpPr>
                <p:cNvPr id="112723" name="Group 26"/>
                <p:cNvGrpSpPr>
                  <a:grpSpLocks/>
                </p:cNvGrpSpPr>
                <p:nvPr/>
              </p:nvGrpSpPr>
              <p:grpSpPr bwMode="auto">
                <a:xfrm>
                  <a:off x="3467" y="1244"/>
                  <a:ext cx="922" cy="389"/>
                  <a:chOff x="3467" y="1244"/>
                  <a:chExt cx="922" cy="389"/>
                </a:xfrm>
              </p:grpSpPr>
              <p:sp>
                <p:nvSpPr>
                  <p:cNvPr id="112726" name="Rectangle 27"/>
                  <p:cNvSpPr>
                    <a:spLocks noChangeArrowheads="1"/>
                  </p:cNvSpPr>
                  <p:nvPr/>
                </p:nvSpPr>
                <p:spPr bwMode="auto">
                  <a:xfrm>
                    <a:off x="3467" y="1244"/>
                    <a:ext cx="922" cy="3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27" name="Line 28"/>
                  <p:cNvSpPr>
                    <a:spLocks noChangeShapeType="1"/>
                  </p:cNvSpPr>
                  <p:nvPr/>
                </p:nvSpPr>
                <p:spPr bwMode="auto">
                  <a:xfrm>
                    <a:off x="3467" y="144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28" name="Line 29"/>
                  <p:cNvSpPr>
                    <a:spLocks noChangeShapeType="1"/>
                  </p:cNvSpPr>
                  <p:nvPr/>
                </p:nvSpPr>
                <p:spPr bwMode="auto">
                  <a:xfrm>
                    <a:off x="3934" y="1444"/>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29" name="Line 30"/>
                  <p:cNvSpPr>
                    <a:spLocks noChangeShapeType="1"/>
                  </p:cNvSpPr>
                  <p:nvPr/>
                </p:nvSpPr>
                <p:spPr bwMode="auto">
                  <a:xfrm>
                    <a:off x="3778" y="1244"/>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30" name="Line 31"/>
                  <p:cNvSpPr>
                    <a:spLocks noChangeShapeType="1"/>
                  </p:cNvSpPr>
                  <p:nvPr/>
                </p:nvSpPr>
                <p:spPr bwMode="auto">
                  <a:xfrm>
                    <a:off x="4089" y="1244"/>
                    <a:ext cx="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sp>
              <p:nvSpPr>
                <p:cNvPr id="112724" name="Text Box 32"/>
                <p:cNvSpPr txBox="1">
                  <a:spLocks noChangeArrowheads="1"/>
                </p:cNvSpPr>
                <p:nvPr/>
              </p:nvSpPr>
              <p:spPr bwMode="auto">
                <a:xfrm>
                  <a:off x="3472" y="1404"/>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endParaRPr kumimoji="1" lang="zh-CN" altLang="zh-CN" sz="2000" b="1">
                    <a:ea typeface="宋体" pitchFamily="2" charset="-122"/>
                  </a:endParaRPr>
                </a:p>
              </p:txBody>
            </p:sp>
            <p:sp>
              <p:nvSpPr>
                <p:cNvPr id="112725" name="Text Box 33"/>
                <p:cNvSpPr txBox="1">
                  <a:spLocks noChangeArrowheads="1"/>
                </p:cNvSpPr>
                <p:nvPr/>
              </p:nvSpPr>
              <p:spPr bwMode="auto">
                <a:xfrm>
                  <a:off x="3957" y="1422"/>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endParaRPr kumimoji="1" lang="zh-CN" altLang="zh-CN" sz="2000" b="1">
                    <a:ea typeface="宋体" pitchFamily="2" charset="-122"/>
                  </a:endParaRPr>
                </a:p>
              </p:txBody>
            </p:sp>
          </p:grpSp>
        </p:grpSp>
        <p:grpSp>
          <p:nvGrpSpPr>
            <p:cNvPr id="112680" name="Group 34"/>
            <p:cNvGrpSpPr>
              <a:grpSpLocks/>
            </p:cNvGrpSpPr>
            <p:nvPr/>
          </p:nvGrpSpPr>
          <p:grpSpPr bwMode="auto">
            <a:xfrm>
              <a:off x="2304" y="3397"/>
              <a:ext cx="922" cy="457"/>
              <a:chOff x="3467" y="1215"/>
              <a:chExt cx="922" cy="457"/>
            </a:xfrm>
          </p:grpSpPr>
          <p:sp>
            <p:nvSpPr>
              <p:cNvPr id="112707" name="Text Box 35"/>
              <p:cNvSpPr txBox="1">
                <a:spLocks noChangeArrowheads="1"/>
              </p:cNvSpPr>
              <p:nvPr/>
            </p:nvSpPr>
            <p:spPr bwMode="auto">
              <a:xfrm>
                <a:off x="3526" y="1219"/>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4</a:t>
                </a:r>
              </a:p>
            </p:txBody>
          </p:sp>
          <p:sp>
            <p:nvSpPr>
              <p:cNvPr id="112708" name="Text Box 36"/>
              <p:cNvSpPr txBox="1">
                <a:spLocks noChangeArrowheads="1"/>
              </p:cNvSpPr>
              <p:nvPr/>
            </p:nvSpPr>
            <p:spPr bwMode="auto">
              <a:xfrm>
                <a:off x="3828" y="121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1</a:t>
                </a:r>
              </a:p>
            </p:txBody>
          </p:sp>
          <p:sp>
            <p:nvSpPr>
              <p:cNvPr id="112709" name="Text Box 37"/>
              <p:cNvSpPr txBox="1">
                <a:spLocks noChangeArrowheads="1"/>
              </p:cNvSpPr>
              <p:nvPr/>
            </p:nvSpPr>
            <p:spPr bwMode="auto">
              <a:xfrm>
                <a:off x="4117" y="121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8</a:t>
                </a:r>
              </a:p>
            </p:txBody>
          </p:sp>
          <p:grpSp>
            <p:nvGrpSpPr>
              <p:cNvPr id="112710" name="Group 38"/>
              <p:cNvGrpSpPr>
                <a:grpSpLocks/>
              </p:cNvGrpSpPr>
              <p:nvPr/>
            </p:nvGrpSpPr>
            <p:grpSpPr bwMode="auto">
              <a:xfrm>
                <a:off x="3467" y="1244"/>
                <a:ext cx="922" cy="428"/>
                <a:chOff x="3467" y="1244"/>
                <a:chExt cx="922" cy="428"/>
              </a:xfrm>
            </p:grpSpPr>
            <p:grpSp>
              <p:nvGrpSpPr>
                <p:cNvPr id="112711" name="Group 39"/>
                <p:cNvGrpSpPr>
                  <a:grpSpLocks/>
                </p:cNvGrpSpPr>
                <p:nvPr/>
              </p:nvGrpSpPr>
              <p:grpSpPr bwMode="auto">
                <a:xfrm>
                  <a:off x="3467" y="1244"/>
                  <a:ext cx="922" cy="389"/>
                  <a:chOff x="3467" y="1244"/>
                  <a:chExt cx="922" cy="389"/>
                </a:xfrm>
              </p:grpSpPr>
              <p:sp>
                <p:nvSpPr>
                  <p:cNvPr id="112714" name="Rectangle 40"/>
                  <p:cNvSpPr>
                    <a:spLocks noChangeArrowheads="1"/>
                  </p:cNvSpPr>
                  <p:nvPr/>
                </p:nvSpPr>
                <p:spPr bwMode="auto">
                  <a:xfrm>
                    <a:off x="3467" y="1244"/>
                    <a:ext cx="922" cy="3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15" name="Line 41"/>
                  <p:cNvSpPr>
                    <a:spLocks noChangeShapeType="1"/>
                  </p:cNvSpPr>
                  <p:nvPr/>
                </p:nvSpPr>
                <p:spPr bwMode="auto">
                  <a:xfrm>
                    <a:off x="3467" y="144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16" name="Line 42"/>
                  <p:cNvSpPr>
                    <a:spLocks noChangeShapeType="1"/>
                  </p:cNvSpPr>
                  <p:nvPr/>
                </p:nvSpPr>
                <p:spPr bwMode="auto">
                  <a:xfrm>
                    <a:off x="3934" y="1444"/>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17" name="Line 43"/>
                  <p:cNvSpPr>
                    <a:spLocks noChangeShapeType="1"/>
                  </p:cNvSpPr>
                  <p:nvPr/>
                </p:nvSpPr>
                <p:spPr bwMode="auto">
                  <a:xfrm>
                    <a:off x="3778" y="1244"/>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18" name="Line 44"/>
                  <p:cNvSpPr>
                    <a:spLocks noChangeShapeType="1"/>
                  </p:cNvSpPr>
                  <p:nvPr/>
                </p:nvSpPr>
                <p:spPr bwMode="auto">
                  <a:xfrm>
                    <a:off x="4089" y="1244"/>
                    <a:ext cx="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sp>
              <p:nvSpPr>
                <p:cNvPr id="112712" name="Text Box 45"/>
                <p:cNvSpPr txBox="1">
                  <a:spLocks noChangeArrowheads="1"/>
                </p:cNvSpPr>
                <p:nvPr/>
              </p:nvSpPr>
              <p:spPr bwMode="auto">
                <a:xfrm>
                  <a:off x="3472" y="1404"/>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endParaRPr kumimoji="1" lang="zh-CN" altLang="zh-CN" sz="2000" b="1">
                    <a:ea typeface="宋体" pitchFamily="2" charset="-122"/>
                  </a:endParaRPr>
                </a:p>
              </p:txBody>
            </p:sp>
            <p:sp>
              <p:nvSpPr>
                <p:cNvPr id="112713" name="Text Box 46"/>
                <p:cNvSpPr txBox="1">
                  <a:spLocks noChangeArrowheads="1"/>
                </p:cNvSpPr>
                <p:nvPr/>
              </p:nvSpPr>
              <p:spPr bwMode="auto">
                <a:xfrm>
                  <a:off x="3957" y="1422"/>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endParaRPr kumimoji="1" lang="zh-CN" altLang="zh-CN" sz="2000" b="1">
                    <a:ea typeface="宋体" pitchFamily="2" charset="-122"/>
                  </a:endParaRPr>
                </a:p>
              </p:txBody>
            </p:sp>
          </p:grpSp>
        </p:grpSp>
        <p:grpSp>
          <p:nvGrpSpPr>
            <p:cNvPr id="112681" name="Group 47"/>
            <p:cNvGrpSpPr>
              <a:grpSpLocks/>
            </p:cNvGrpSpPr>
            <p:nvPr/>
          </p:nvGrpSpPr>
          <p:grpSpPr bwMode="auto">
            <a:xfrm>
              <a:off x="3393" y="2786"/>
              <a:ext cx="922" cy="457"/>
              <a:chOff x="3467" y="1215"/>
              <a:chExt cx="922" cy="457"/>
            </a:xfrm>
          </p:grpSpPr>
          <p:sp>
            <p:nvSpPr>
              <p:cNvPr id="112695" name="Text Box 48"/>
              <p:cNvSpPr txBox="1">
                <a:spLocks noChangeArrowheads="1"/>
              </p:cNvSpPr>
              <p:nvPr/>
            </p:nvSpPr>
            <p:spPr bwMode="auto">
              <a:xfrm>
                <a:off x="3526" y="1219"/>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2</a:t>
                </a:r>
              </a:p>
            </p:txBody>
          </p:sp>
          <p:sp>
            <p:nvSpPr>
              <p:cNvPr id="112696" name="Text Box 49"/>
              <p:cNvSpPr txBox="1">
                <a:spLocks noChangeArrowheads="1"/>
              </p:cNvSpPr>
              <p:nvPr/>
            </p:nvSpPr>
            <p:spPr bwMode="auto">
              <a:xfrm>
                <a:off x="3828" y="121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2</a:t>
                </a:r>
              </a:p>
            </p:txBody>
          </p:sp>
          <p:sp>
            <p:nvSpPr>
              <p:cNvPr id="112697" name="Text Box 50"/>
              <p:cNvSpPr txBox="1">
                <a:spLocks noChangeArrowheads="1"/>
              </p:cNvSpPr>
              <p:nvPr/>
            </p:nvSpPr>
            <p:spPr bwMode="auto">
              <a:xfrm>
                <a:off x="4117" y="121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5</a:t>
                </a:r>
              </a:p>
            </p:txBody>
          </p:sp>
          <p:grpSp>
            <p:nvGrpSpPr>
              <p:cNvPr id="112698" name="Group 51"/>
              <p:cNvGrpSpPr>
                <a:grpSpLocks/>
              </p:cNvGrpSpPr>
              <p:nvPr/>
            </p:nvGrpSpPr>
            <p:grpSpPr bwMode="auto">
              <a:xfrm>
                <a:off x="3467" y="1244"/>
                <a:ext cx="922" cy="428"/>
                <a:chOff x="3467" y="1244"/>
                <a:chExt cx="922" cy="428"/>
              </a:xfrm>
            </p:grpSpPr>
            <p:grpSp>
              <p:nvGrpSpPr>
                <p:cNvPr id="112699" name="Group 52"/>
                <p:cNvGrpSpPr>
                  <a:grpSpLocks/>
                </p:cNvGrpSpPr>
                <p:nvPr/>
              </p:nvGrpSpPr>
              <p:grpSpPr bwMode="auto">
                <a:xfrm>
                  <a:off x="3467" y="1244"/>
                  <a:ext cx="922" cy="389"/>
                  <a:chOff x="3467" y="1244"/>
                  <a:chExt cx="922" cy="389"/>
                </a:xfrm>
              </p:grpSpPr>
              <p:sp>
                <p:nvSpPr>
                  <p:cNvPr id="112702" name="Rectangle 53"/>
                  <p:cNvSpPr>
                    <a:spLocks noChangeArrowheads="1"/>
                  </p:cNvSpPr>
                  <p:nvPr/>
                </p:nvSpPr>
                <p:spPr bwMode="auto">
                  <a:xfrm>
                    <a:off x="3467" y="1244"/>
                    <a:ext cx="922" cy="3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03" name="Line 54"/>
                  <p:cNvSpPr>
                    <a:spLocks noChangeShapeType="1"/>
                  </p:cNvSpPr>
                  <p:nvPr/>
                </p:nvSpPr>
                <p:spPr bwMode="auto">
                  <a:xfrm>
                    <a:off x="3467" y="144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04" name="Line 55"/>
                  <p:cNvSpPr>
                    <a:spLocks noChangeShapeType="1"/>
                  </p:cNvSpPr>
                  <p:nvPr/>
                </p:nvSpPr>
                <p:spPr bwMode="auto">
                  <a:xfrm>
                    <a:off x="3934" y="1444"/>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05" name="Line 56"/>
                  <p:cNvSpPr>
                    <a:spLocks noChangeShapeType="1"/>
                  </p:cNvSpPr>
                  <p:nvPr/>
                </p:nvSpPr>
                <p:spPr bwMode="auto">
                  <a:xfrm>
                    <a:off x="3778" y="1244"/>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706" name="Line 57"/>
                  <p:cNvSpPr>
                    <a:spLocks noChangeShapeType="1"/>
                  </p:cNvSpPr>
                  <p:nvPr/>
                </p:nvSpPr>
                <p:spPr bwMode="auto">
                  <a:xfrm>
                    <a:off x="4089" y="1244"/>
                    <a:ext cx="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sp>
              <p:nvSpPr>
                <p:cNvPr id="112700" name="Text Box 58"/>
                <p:cNvSpPr txBox="1">
                  <a:spLocks noChangeArrowheads="1"/>
                </p:cNvSpPr>
                <p:nvPr/>
              </p:nvSpPr>
              <p:spPr bwMode="auto">
                <a:xfrm>
                  <a:off x="3472" y="1404"/>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endParaRPr kumimoji="1" lang="zh-CN" altLang="zh-CN" sz="2000" b="1">
                    <a:ea typeface="宋体" pitchFamily="2" charset="-122"/>
                  </a:endParaRPr>
                </a:p>
              </p:txBody>
            </p:sp>
            <p:sp>
              <p:nvSpPr>
                <p:cNvPr id="112701" name="Text Box 59"/>
                <p:cNvSpPr txBox="1">
                  <a:spLocks noChangeArrowheads="1"/>
                </p:cNvSpPr>
                <p:nvPr/>
              </p:nvSpPr>
              <p:spPr bwMode="auto">
                <a:xfrm>
                  <a:off x="3957" y="1422"/>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endParaRPr kumimoji="1" lang="zh-CN" altLang="zh-CN" sz="2000" b="1">
                    <a:ea typeface="宋体" pitchFamily="2" charset="-122"/>
                  </a:endParaRPr>
                </a:p>
              </p:txBody>
            </p:sp>
          </p:grpSp>
        </p:grpSp>
        <p:grpSp>
          <p:nvGrpSpPr>
            <p:cNvPr id="112682" name="Group 60"/>
            <p:cNvGrpSpPr>
              <a:grpSpLocks/>
            </p:cNvGrpSpPr>
            <p:nvPr/>
          </p:nvGrpSpPr>
          <p:grpSpPr bwMode="auto">
            <a:xfrm>
              <a:off x="4685" y="2778"/>
              <a:ext cx="922" cy="457"/>
              <a:chOff x="3467" y="1215"/>
              <a:chExt cx="922" cy="457"/>
            </a:xfrm>
          </p:grpSpPr>
          <p:sp>
            <p:nvSpPr>
              <p:cNvPr id="112683" name="Text Box 61"/>
              <p:cNvSpPr txBox="1">
                <a:spLocks noChangeArrowheads="1"/>
              </p:cNvSpPr>
              <p:nvPr/>
            </p:nvSpPr>
            <p:spPr bwMode="auto">
              <a:xfrm>
                <a:off x="3526" y="1219"/>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2</a:t>
                </a:r>
              </a:p>
            </p:txBody>
          </p:sp>
          <p:sp>
            <p:nvSpPr>
              <p:cNvPr id="112684" name="Text Box 62"/>
              <p:cNvSpPr txBox="1">
                <a:spLocks noChangeArrowheads="1"/>
              </p:cNvSpPr>
              <p:nvPr/>
            </p:nvSpPr>
            <p:spPr bwMode="auto">
              <a:xfrm>
                <a:off x="3828" y="121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3</a:t>
                </a:r>
              </a:p>
            </p:txBody>
          </p:sp>
          <p:sp>
            <p:nvSpPr>
              <p:cNvPr id="112685" name="Text Box 63"/>
              <p:cNvSpPr txBox="1">
                <a:spLocks noChangeArrowheads="1"/>
              </p:cNvSpPr>
              <p:nvPr/>
            </p:nvSpPr>
            <p:spPr bwMode="auto">
              <a:xfrm>
                <a:off x="4117" y="121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000" b="1">
                    <a:ea typeface="宋体" pitchFamily="2" charset="-122"/>
                  </a:rPr>
                  <a:t>4</a:t>
                </a:r>
              </a:p>
            </p:txBody>
          </p:sp>
          <p:grpSp>
            <p:nvGrpSpPr>
              <p:cNvPr id="112686" name="Group 64"/>
              <p:cNvGrpSpPr>
                <a:grpSpLocks/>
              </p:cNvGrpSpPr>
              <p:nvPr/>
            </p:nvGrpSpPr>
            <p:grpSpPr bwMode="auto">
              <a:xfrm>
                <a:off x="3467" y="1244"/>
                <a:ext cx="922" cy="428"/>
                <a:chOff x="3467" y="1244"/>
                <a:chExt cx="922" cy="428"/>
              </a:xfrm>
            </p:grpSpPr>
            <p:grpSp>
              <p:nvGrpSpPr>
                <p:cNvPr id="112687" name="Group 65"/>
                <p:cNvGrpSpPr>
                  <a:grpSpLocks/>
                </p:cNvGrpSpPr>
                <p:nvPr/>
              </p:nvGrpSpPr>
              <p:grpSpPr bwMode="auto">
                <a:xfrm>
                  <a:off x="3467" y="1244"/>
                  <a:ext cx="922" cy="389"/>
                  <a:chOff x="3467" y="1244"/>
                  <a:chExt cx="922" cy="389"/>
                </a:xfrm>
              </p:grpSpPr>
              <p:sp>
                <p:nvSpPr>
                  <p:cNvPr id="112690" name="Rectangle 66"/>
                  <p:cNvSpPr>
                    <a:spLocks noChangeArrowheads="1"/>
                  </p:cNvSpPr>
                  <p:nvPr/>
                </p:nvSpPr>
                <p:spPr bwMode="auto">
                  <a:xfrm>
                    <a:off x="3467" y="1244"/>
                    <a:ext cx="922" cy="3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91" name="Line 67"/>
                  <p:cNvSpPr>
                    <a:spLocks noChangeShapeType="1"/>
                  </p:cNvSpPr>
                  <p:nvPr/>
                </p:nvSpPr>
                <p:spPr bwMode="auto">
                  <a:xfrm>
                    <a:off x="3467" y="144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92" name="Line 68"/>
                  <p:cNvSpPr>
                    <a:spLocks noChangeShapeType="1"/>
                  </p:cNvSpPr>
                  <p:nvPr/>
                </p:nvSpPr>
                <p:spPr bwMode="auto">
                  <a:xfrm>
                    <a:off x="3934" y="1444"/>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93" name="Line 69"/>
                  <p:cNvSpPr>
                    <a:spLocks noChangeShapeType="1"/>
                  </p:cNvSpPr>
                  <p:nvPr/>
                </p:nvSpPr>
                <p:spPr bwMode="auto">
                  <a:xfrm>
                    <a:off x="3778" y="1244"/>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94" name="Line 70"/>
                  <p:cNvSpPr>
                    <a:spLocks noChangeShapeType="1"/>
                  </p:cNvSpPr>
                  <p:nvPr/>
                </p:nvSpPr>
                <p:spPr bwMode="auto">
                  <a:xfrm>
                    <a:off x="4089" y="1244"/>
                    <a:ext cx="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sp>
              <p:nvSpPr>
                <p:cNvPr id="112688" name="Text Box 71"/>
                <p:cNvSpPr txBox="1">
                  <a:spLocks noChangeArrowheads="1"/>
                </p:cNvSpPr>
                <p:nvPr/>
              </p:nvSpPr>
              <p:spPr bwMode="auto">
                <a:xfrm>
                  <a:off x="3472" y="1404"/>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endParaRPr kumimoji="1" lang="zh-CN" altLang="zh-CN" sz="2000" b="1">
                    <a:ea typeface="宋体" pitchFamily="2" charset="-122"/>
                  </a:endParaRPr>
                </a:p>
              </p:txBody>
            </p:sp>
            <p:sp>
              <p:nvSpPr>
                <p:cNvPr id="112689" name="Text Box 72"/>
                <p:cNvSpPr txBox="1">
                  <a:spLocks noChangeArrowheads="1"/>
                </p:cNvSpPr>
                <p:nvPr/>
              </p:nvSpPr>
              <p:spPr bwMode="auto">
                <a:xfrm>
                  <a:off x="3957" y="1422"/>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endParaRPr kumimoji="1" lang="zh-CN" altLang="zh-CN" sz="2000" b="1">
                    <a:ea typeface="宋体" pitchFamily="2" charset="-122"/>
                  </a:endParaRPr>
                </a:p>
              </p:txBody>
            </p:sp>
          </p:grpSp>
        </p:grpSp>
      </p:grpSp>
      <p:sp>
        <p:nvSpPr>
          <p:cNvPr id="359497" name="Line 73"/>
          <p:cNvSpPr>
            <a:spLocks noChangeShapeType="1"/>
          </p:cNvSpPr>
          <p:nvPr/>
        </p:nvSpPr>
        <p:spPr bwMode="auto">
          <a:xfrm>
            <a:off x="2762250" y="3738563"/>
            <a:ext cx="2840038"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59498" name="Line 74"/>
          <p:cNvSpPr>
            <a:spLocks noChangeShapeType="1"/>
          </p:cNvSpPr>
          <p:nvPr/>
        </p:nvSpPr>
        <p:spPr bwMode="auto">
          <a:xfrm>
            <a:off x="6891338" y="3898900"/>
            <a:ext cx="79375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59499" name="Text Box 75"/>
          <p:cNvSpPr txBox="1">
            <a:spLocks noChangeArrowheads="1"/>
          </p:cNvSpPr>
          <p:nvPr/>
        </p:nvSpPr>
        <p:spPr bwMode="auto">
          <a:xfrm>
            <a:off x="2409825" y="4033838"/>
            <a:ext cx="3905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800" b="1">
                <a:ea typeface="宋体" pitchFamily="2" charset="-122"/>
              </a:rPr>
              <a:t>^</a:t>
            </a:r>
          </a:p>
        </p:txBody>
      </p:sp>
      <p:sp>
        <p:nvSpPr>
          <p:cNvPr id="359500" name="Text Box 76"/>
          <p:cNvSpPr txBox="1">
            <a:spLocks noChangeArrowheads="1"/>
          </p:cNvSpPr>
          <p:nvPr/>
        </p:nvSpPr>
        <p:spPr bwMode="auto">
          <a:xfrm>
            <a:off x="4027488" y="4705350"/>
            <a:ext cx="3905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800" b="1">
                <a:ea typeface="宋体" pitchFamily="2" charset="-122"/>
              </a:rPr>
              <a:t>^</a:t>
            </a:r>
          </a:p>
        </p:txBody>
      </p:sp>
      <p:sp>
        <p:nvSpPr>
          <p:cNvPr id="359501" name="Text Box 77"/>
          <p:cNvSpPr txBox="1">
            <a:spLocks noChangeArrowheads="1"/>
          </p:cNvSpPr>
          <p:nvPr/>
        </p:nvSpPr>
        <p:spPr bwMode="auto">
          <a:xfrm>
            <a:off x="4732338" y="4705350"/>
            <a:ext cx="3905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800" b="1">
                <a:ea typeface="宋体" pitchFamily="2" charset="-122"/>
              </a:rPr>
              <a:t>^</a:t>
            </a:r>
          </a:p>
        </p:txBody>
      </p:sp>
      <p:sp>
        <p:nvSpPr>
          <p:cNvPr id="359502" name="Text Box 78"/>
          <p:cNvSpPr txBox="1">
            <a:spLocks noChangeArrowheads="1"/>
          </p:cNvSpPr>
          <p:nvPr/>
        </p:nvSpPr>
        <p:spPr bwMode="auto">
          <a:xfrm>
            <a:off x="4732338" y="2800350"/>
            <a:ext cx="3905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800" b="1">
                <a:ea typeface="宋体" pitchFamily="2" charset="-122"/>
              </a:rPr>
              <a:t>^</a:t>
            </a:r>
          </a:p>
        </p:txBody>
      </p:sp>
      <p:sp>
        <p:nvSpPr>
          <p:cNvPr id="359503" name="Text Box 79"/>
          <p:cNvSpPr txBox="1">
            <a:spLocks noChangeArrowheads="1"/>
          </p:cNvSpPr>
          <p:nvPr/>
        </p:nvSpPr>
        <p:spPr bwMode="auto">
          <a:xfrm>
            <a:off x="5773738" y="3729038"/>
            <a:ext cx="3905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800" b="1">
                <a:ea typeface="宋体" pitchFamily="2" charset="-122"/>
              </a:rPr>
              <a:t>^</a:t>
            </a:r>
          </a:p>
        </p:txBody>
      </p:sp>
      <p:sp>
        <p:nvSpPr>
          <p:cNvPr id="359504" name="Text Box 80"/>
          <p:cNvSpPr txBox="1">
            <a:spLocks noChangeArrowheads="1"/>
          </p:cNvSpPr>
          <p:nvPr/>
        </p:nvSpPr>
        <p:spPr bwMode="auto">
          <a:xfrm>
            <a:off x="7837488" y="3714750"/>
            <a:ext cx="3905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800" b="1">
                <a:ea typeface="宋体" pitchFamily="2" charset="-122"/>
              </a:rPr>
              <a:t>^</a:t>
            </a:r>
          </a:p>
        </p:txBody>
      </p:sp>
      <p:sp>
        <p:nvSpPr>
          <p:cNvPr id="359505" name="Text Box 81"/>
          <p:cNvSpPr txBox="1">
            <a:spLocks noChangeArrowheads="1"/>
          </p:cNvSpPr>
          <p:nvPr/>
        </p:nvSpPr>
        <p:spPr bwMode="auto">
          <a:xfrm>
            <a:off x="8496300" y="3714750"/>
            <a:ext cx="3905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ctr" eaLnBrk="1" hangingPunct="1"/>
            <a:r>
              <a:rPr kumimoji="1" lang="en-US" altLang="zh-CN" sz="2800" b="1">
                <a:ea typeface="宋体" pitchFamily="2" charset="-122"/>
              </a:rPr>
              <a:t>^</a:t>
            </a:r>
          </a:p>
        </p:txBody>
      </p:sp>
      <p:grpSp>
        <p:nvGrpSpPr>
          <p:cNvPr id="359506" name="Group 82"/>
          <p:cNvGrpSpPr>
            <a:grpSpLocks/>
          </p:cNvGrpSpPr>
          <p:nvPr/>
        </p:nvGrpSpPr>
        <p:grpSpPr bwMode="auto">
          <a:xfrm>
            <a:off x="2657475" y="2855913"/>
            <a:ext cx="1146175" cy="388937"/>
            <a:chOff x="1545" y="2455"/>
            <a:chExt cx="722" cy="245"/>
          </a:xfrm>
        </p:grpSpPr>
        <p:sp>
          <p:nvSpPr>
            <p:cNvPr id="112677" name="Line 83"/>
            <p:cNvSpPr>
              <a:spLocks noChangeShapeType="1"/>
            </p:cNvSpPr>
            <p:nvPr/>
          </p:nvSpPr>
          <p:spPr bwMode="auto">
            <a:xfrm flipV="1">
              <a:off x="1545" y="2455"/>
              <a:ext cx="0" cy="24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78" name="Line 84"/>
            <p:cNvSpPr>
              <a:spLocks noChangeShapeType="1"/>
            </p:cNvSpPr>
            <p:nvPr/>
          </p:nvSpPr>
          <p:spPr bwMode="auto">
            <a:xfrm>
              <a:off x="1545" y="2455"/>
              <a:ext cx="722"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359509" name="Line 85"/>
          <p:cNvSpPr>
            <a:spLocks noChangeShapeType="1"/>
          </p:cNvSpPr>
          <p:nvPr/>
        </p:nvSpPr>
        <p:spPr bwMode="auto">
          <a:xfrm>
            <a:off x="2727325" y="4637088"/>
            <a:ext cx="1128713"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359510" name="Group 86"/>
          <p:cNvGrpSpPr>
            <a:grpSpLocks/>
          </p:cNvGrpSpPr>
          <p:nvPr/>
        </p:nvGrpSpPr>
        <p:grpSpPr bwMode="auto">
          <a:xfrm>
            <a:off x="2286000" y="1989138"/>
            <a:ext cx="4781550" cy="2946400"/>
            <a:chOff x="1311" y="1844"/>
            <a:chExt cx="3012" cy="1856"/>
          </a:xfrm>
        </p:grpSpPr>
        <p:grpSp>
          <p:nvGrpSpPr>
            <p:cNvPr id="112668" name="Group 87"/>
            <p:cNvGrpSpPr>
              <a:grpSpLocks/>
            </p:cNvGrpSpPr>
            <p:nvPr/>
          </p:nvGrpSpPr>
          <p:grpSpPr bwMode="auto">
            <a:xfrm>
              <a:off x="1311" y="2578"/>
              <a:ext cx="378" cy="1122"/>
              <a:chOff x="1300" y="2489"/>
              <a:chExt cx="378" cy="1122"/>
            </a:xfrm>
          </p:grpSpPr>
          <p:sp>
            <p:nvSpPr>
              <p:cNvPr id="112673" name="Rectangle 88"/>
              <p:cNvSpPr>
                <a:spLocks noChangeArrowheads="1"/>
              </p:cNvSpPr>
              <p:nvPr/>
            </p:nvSpPr>
            <p:spPr bwMode="auto">
              <a:xfrm>
                <a:off x="1300" y="2489"/>
                <a:ext cx="378" cy="1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112674" name="Line 89"/>
              <p:cNvSpPr>
                <a:spLocks noChangeShapeType="1"/>
              </p:cNvSpPr>
              <p:nvPr/>
            </p:nvSpPr>
            <p:spPr bwMode="auto">
              <a:xfrm>
                <a:off x="1300" y="2766"/>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75" name="Line 90"/>
              <p:cNvSpPr>
                <a:spLocks noChangeShapeType="1"/>
              </p:cNvSpPr>
              <p:nvPr/>
            </p:nvSpPr>
            <p:spPr bwMode="auto">
              <a:xfrm>
                <a:off x="1300" y="3049"/>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76" name="Line 91"/>
              <p:cNvSpPr>
                <a:spLocks noChangeShapeType="1"/>
              </p:cNvSpPr>
              <p:nvPr/>
            </p:nvSpPr>
            <p:spPr bwMode="auto">
              <a:xfrm>
                <a:off x="1300" y="3332"/>
                <a:ext cx="3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112669" name="Group 92"/>
            <p:cNvGrpSpPr>
              <a:grpSpLocks/>
            </p:cNvGrpSpPr>
            <p:nvPr/>
          </p:nvGrpSpPr>
          <p:grpSpPr bwMode="auto">
            <a:xfrm>
              <a:off x="3278" y="1844"/>
              <a:ext cx="1045" cy="278"/>
              <a:chOff x="3278" y="1844"/>
              <a:chExt cx="1045" cy="278"/>
            </a:xfrm>
          </p:grpSpPr>
          <p:sp>
            <p:nvSpPr>
              <p:cNvPr id="112670" name="Rectangle 93"/>
              <p:cNvSpPr>
                <a:spLocks noChangeArrowheads="1"/>
              </p:cNvSpPr>
              <p:nvPr/>
            </p:nvSpPr>
            <p:spPr bwMode="auto">
              <a:xfrm>
                <a:off x="3278" y="1844"/>
                <a:ext cx="1045" cy="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71" name="Line 94"/>
              <p:cNvSpPr>
                <a:spLocks noChangeShapeType="1"/>
              </p:cNvSpPr>
              <p:nvPr/>
            </p:nvSpPr>
            <p:spPr bwMode="auto">
              <a:xfrm>
                <a:off x="3600" y="1844"/>
                <a:ext cx="0"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72" name="Line 95"/>
              <p:cNvSpPr>
                <a:spLocks noChangeShapeType="1"/>
              </p:cNvSpPr>
              <p:nvPr/>
            </p:nvSpPr>
            <p:spPr bwMode="auto">
              <a:xfrm>
                <a:off x="3967" y="1844"/>
                <a:ext cx="0"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sp>
        <p:nvSpPr>
          <p:cNvPr id="359520" name="Line 96"/>
          <p:cNvSpPr>
            <a:spLocks noChangeShapeType="1"/>
          </p:cNvSpPr>
          <p:nvPr/>
        </p:nvSpPr>
        <p:spPr bwMode="auto">
          <a:xfrm>
            <a:off x="6202363" y="2292350"/>
            <a:ext cx="7937" cy="11176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nvGrpSpPr>
          <p:cNvPr id="359521" name="Group 97"/>
          <p:cNvGrpSpPr>
            <a:grpSpLocks/>
          </p:cNvGrpSpPr>
          <p:nvPr/>
        </p:nvGrpSpPr>
        <p:grpSpPr bwMode="auto">
          <a:xfrm>
            <a:off x="4597400" y="2208213"/>
            <a:ext cx="882650" cy="363537"/>
            <a:chOff x="2767" y="1989"/>
            <a:chExt cx="556" cy="277"/>
          </a:xfrm>
        </p:grpSpPr>
        <p:sp>
          <p:nvSpPr>
            <p:cNvPr id="112666" name="Line 98"/>
            <p:cNvSpPr>
              <a:spLocks noChangeShapeType="1"/>
            </p:cNvSpPr>
            <p:nvPr/>
          </p:nvSpPr>
          <p:spPr bwMode="auto">
            <a:xfrm flipH="1">
              <a:off x="2778" y="1989"/>
              <a:ext cx="54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67" name="Line 99"/>
            <p:cNvSpPr>
              <a:spLocks noChangeShapeType="1"/>
            </p:cNvSpPr>
            <p:nvPr/>
          </p:nvSpPr>
          <p:spPr bwMode="auto">
            <a:xfrm>
              <a:off x="2767" y="1989"/>
              <a:ext cx="0" cy="277"/>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59524" name="Group 100"/>
          <p:cNvGrpSpPr>
            <a:grpSpLocks/>
          </p:cNvGrpSpPr>
          <p:nvPr/>
        </p:nvGrpSpPr>
        <p:grpSpPr bwMode="auto">
          <a:xfrm>
            <a:off x="6961188" y="2190750"/>
            <a:ext cx="1358900" cy="1219200"/>
            <a:chOff x="4256" y="2000"/>
            <a:chExt cx="856" cy="811"/>
          </a:xfrm>
        </p:grpSpPr>
        <p:sp>
          <p:nvSpPr>
            <p:cNvPr id="112664" name="Line 101"/>
            <p:cNvSpPr>
              <a:spLocks noChangeShapeType="1"/>
            </p:cNvSpPr>
            <p:nvPr/>
          </p:nvSpPr>
          <p:spPr bwMode="auto">
            <a:xfrm>
              <a:off x="4256" y="2000"/>
              <a:ext cx="85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2665" name="Line 102"/>
            <p:cNvSpPr>
              <a:spLocks noChangeShapeType="1"/>
            </p:cNvSpPr>
            <p:nvPr/>
          </p:nvSpPr>
          <p:spPr bwMode="auto">
            <a:xfrm>
              <a:off x="5112" y="2000"/>
              <a:ext cx="0" cy="811"/>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359527" name="Line 103"/>
          <p:cNvSpPr>
            <a:spLocks noChangeShapeType="1"/>
          </p:cNvSpPr>
          <p:nvPr/>
        </p:nvSpPr>
        <p:spPr bwMode="auto">
          <a:xfrm>
            <a:off x="4173538" y="2997200"/>
            <a:ext cx="0" cy="139382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29" name="Rectangle 105"/>
          <p:cNvSpPr>
            <a:spLocks noChangeArrowheads="1"/>
          </p:cNvSpPr>
          <p:nvPr/>
        </p:nvSpPr>
        <p:spPr bwMode="auto">
          <a:xfrm>
            <a:off x="539750" y="5302250"/>
            <a:ext cx="78486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defRPr/>
            </a:pPr>
            <a:r>
              <a:rPr lang="zh-CN" altLang="en-US" sz="3600" b="1">
                <a:solidFill>
                  <a:srgbClr val="FF0000"/>
                </a:solidFill>
                <a:ea typeface="楷体_GB2312" pitchFamily="49" charset="-122"/>
              </a:rPr>
              <a:t>算法分析：</a:t>
            </a:r>
            <a:r>
              <a:rPr lang="en-US" altLang="zh-CN" sz="2800" b="1">
                <a:solidFill>
                  <a:schemeClr val="accent2"/>
                </a:solidFill>
                <a:effectLst>
                  <a:outerShdw blurRad="38100" dist="38100" dir="2700000" algn="tl">
                    <a:srgbClr val="C0C0C0"/>
                  </a:outerShdw>
                </a:effectLst>
                <a:ea typeface="楷体_GB2312" pitchFamily="49" charset="-122"/>
              </a:rPr>
              <a:t>t——</a:t>
            </a:r>
            <a:r>
              <a:rPr lang="zh-CN" altLang="zh-CN" sz="2800" b="1">
                <a:solidFill>
                  <a:schemeClr val="accent2"/>
                </a:solidFill>
                <a:effectLst>
                  <a:outerShdw blurRad="38100" dist="38100" dir="2700000" algn="tl">
                    <a:srgbClr val="C0C0C0"/>
                  </a:outerShdw>
                </a:effectLst>
                <a:ea typeface="楷体_GB2312" pitchFamily="49" charset="-122"/>
              </a:rPr>
              <a:t>非零元个数</a:t>
            </a:r>
            <a:r>
              <a:rPr lang="en-US" altLang="zh-CN" sz="2800" b="1">
                <a:solidFill>
                  <a:schemeClr val="accent2"/>
                </a:solidFill>
                <a:effectLst>
                  <a:outerShdw blurRad="38100" dist="38100" dir="2700000" algn="tl">
                    <a:srgbClr val="C0C0C0"/>
                  </a:outerShdw>
                </a:effectLst>
                <a:ea typeface="楷体_GB2312" pitchFamily="49" charset="-122"/>
              </a:rPr>
              <a:t>,</a:t>
            </a:r>
            <a:r>
              <a:rPr lang="zh-CN" altLang="zh-CN" sz="3600">
                <a:ea typeface="楷体_GB2312" pitchFamily="49" charset="-122"/>
              </a:rPr>
              <a:t> </a:t>
            </a:r>
            <a:r>
              <a:rPr lang="en-US" altLang="zh-CN" sz="2800" b="1">
                <a:solidFill>
                  <a:schemeClr val="accent2"/>
                </a:solidFill>
                <a:effectLst>
                  <a:outerShdw blurRad="38100" dist="38100" dir="2700000" algn="tl">
                    <a:srgbClr val="C0C0C0"/>
                  </a:outerShdw>
                </a:effectLst>
                <a:ea typeface="楷体_GB2312" pitchFamily="49" charset="-122"/>
              </a:rPr>
              <a:t>s = max(m,n)</a:t>
            </a:r>
          </a:p>
        </p:txBody>
      </p:sp>
      <p:graphicFrame>
        <p:nvGraphicFramePr>
          <p:cNvPr id="359530" name="Object 106"/>
          <p:cNvGraphicFramePr>
            <a:graphicFrameLocks noChangeAspect="1"/>
          </p:cNvGraphicFramePr>
          <p:nvPr/>
        </p:nvGraphicFramePr>
        <p:xfrm>
          <a:off x="2130425" y="6021388"/>
          <a:ext cx="3089275" cy="565150"/>
        </p:xfrm>
        <a:graphic>
          <a:graphicData uri="http://schemas.openxmlformats.org/presentationml/2006/ole">
            <mc:AlternateContent xmlns:mc="http://schemas.openxmlformats.org/markup-compatibility/2006">
              <mc:Choice xmlns:v="urn:schemas-microsoft-com:vml" Requires="v">
                <p:oleObj spid="_x0000_s112750" name="Equation" r:id="rId5" imgW="926698" imgH="203112" progId="Equation.3">
                  <p:embed/>
                </p:oleObj>
              </mc:Choice>
              <mc:Fallback>
                <p:oleObj name="Equation" r:id="rId5" imgW="926698" imgH="203112" progId="Equation.3">
                  <p:embed/>
                  <p:pic>
                    <p:nvPicPr>
                      <p:cNvPr id="0" name="Object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0425" y="6021388"/>
                        <a:ext cx="30892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 name="Rectangle 69"/>
          <p:cNvSpPr>
            <a:spLocks noChangeArrowheads="1"/>
          </p:cNvSpPr>
          <p:nvPr/>
        </p:nvSpPr>
        <p:spPr bwMode="auto">
          <a:xfrm>
            <a:off x="4784725" y="1390650"/>
            <a:ext cx="14398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solidFill>
                  <a:srgbClr val="000000"/>
                </a:solidFill>
              </a:rPr>
              <a:t>M.CHead</a:t>
            </a:r>
          </a:p>
        </p:txBody>
      </p:sp>
      <p:sp>
        <p:nvSpPr>
          <p:cNvPr id="90" name="Rectangle 71"/>
          <p:cNvSpPr>
            <a:spLocks noChangeArrowheads="1"/>
          </p:cNvSpPr>
          <p:nvPr/>
        </p:nvSpPr>
        <p:spPr bwMode="auto">
          <a:xfrm>
            <a:off x="820738" y="3016250"/>
            <a:ext cx="14398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solidFill>
                  <a:srgbClr val="000000"/>
                </a:solidFill>
              </a:rPr>
              <a:t>M.RHead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59444"/>
                                        </p:tgtEl>
                                        <p:attrNameLst>
                                          <p:attrName>style.visibility</p:attrName>
                                        </p:attrNameLst>
                                      </p:cBhvr>
                                      <p:to>
                                        <p:strVal val="visible"/>
                                      </p:to>
                                    </p:set>
                                    <p:animEffect transition="in" filter="box(out)">
                                      <p:cBhvr>
                                        <p:cTn id="7" dur="500"/>
                                        <p:tgtEl>
                                          <p:spTgt spid="359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59510"/>
                                        </p:tgtEl>
                                        <p:attrNameLst>
                                          <p:attrName>style.visibility</p:attrName>
                                        </p:attrNameLst>
                                      </p:cBhvr>
                                      <p:to>
                                        <p:strVal val="visible"/>
                                      </p:to>
                                    </p:set>
                                    <p:animEffect transition="in" filter="box(out)">
                                      <p:cBhvr>
                                        <p:cTn id="12" dur="500"/>
                                        <p:tgtEl>
                                          <p:spTgt spid="3595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wipe(left)">
                                      <p:cBhvr>
                                        <p:cTn id="18" dur="500"/>
                                        <p:tgtEl>
                                          <p:spTgt spid="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359506"/>
                                        </p:tgtEl>
                                        <p:attrNameLst>
                                          <p:attrName>style.visibility</p:attrName>
                                        </p:attrNameLst>
                                      </p:cBhvr>
                                      <p:to>
                                        <p:strVal val="visible"/>
                                      </p:to>
                                    </p:set>
                                    <p:animEffect transition="in" filter="box(out)">
                                      <p:cBhvr>
                                        <p:cTn id="23" dur="500"/>
                                        <p:tgtEl>
                                          <p:spTgt spid="3595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59502">
                                            <p:txEl>
                                              <p:pRg st="0" end="0"/>
                                            </p:txEl>
                                          </p:spTgt>
                                        </p:tgtEl>
                                        <p:attrNameLst>
                                          <p:attrName>style.visibility</p:attrName>
                                        </p:attrNameLst>
                                      </p:cBhvr>
                                      <p:to>
                                        <p:strVal val="visible"/>
                                      </p:to>
                                    </p:set>
                                    <p:animEffect transition="in" filter="box(out)">
                                      <p:cBhvr>
                                        <p:cTn id="28" dur="500"/>
                                        <p:tgtEl>
                                          <p:spTgt spid="359502">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359497"/>
                                        </p:tgtEl>
                                        <p:attrNameLst>
                                          <p:attrName>style.visibility</p:attrName>
                                        </p:attrNameLst>
                                      </p:cBhvr>
                                      <p:to>
                                        <p:strVal val="visible"/>
                                      </p:to>
                                    </p:set>
                                    <p:animEffect transition="in" filter="box(out)">
                                      <p:cBhvr>
                                        <p:cTn id="33" dur="500"/>
                                        <p:tgtEl>
                                          <p:spTgt spid="35949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59498"/>
                                        </p:tgtEl>
                                        <p:attrNameLst>
                                          <p:attrName>style.visibility</p:attrName>
                                        </p:attrNameLst>
                                      </p:cBhvr>
                                      <p:to>
                                        <p:strVal val="visible"/>
                                      </p:to>
                                    </p:set>
                                    <p:animEffect transition="in" filter="box(out)">
                                      <p:cBhvr>
                                        <p:cTn id="38" dur="500"/>
                                        <p:tgtEl>
                                          <p:spTgt spid="35949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359505">
                                            <p:txEl>
                                              <p:pRg st="0" end="0"/>
                                            </p:txEl>
                                          </p:spTgt>
                                        </p:tgtEl>
                                        <p:attrNameLst>
                                          <p:attrName>style.visibility</p:attrName>
                                        </p:attrNameLst>
                                      </p:cBhvr>
                                      <p:to>
                                        <p:strVal val="visible"/>
                                      </p:to>
                                    </p:set>
                                    <p:animEffect transition="in" filter="box(out)">
                                      <p:cBhvr>
                                        <p:cTn id="43" dur="500"/>
                                        <p:tgtEl>
                                          <p:spTgt spid="359505">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359499">
                                            <p:txEl>
                                              <p:pRg st="0" end="0"/>
                                            </p:txEl>
                                          </p:spTgt>
                                        </p:tgtEl>
                                        <p:attrNameLst>
                                          <p:attrName>style.visibility</p:attrName>
                                        </p:attrNameLst>
                                      </p:cBhvr>
                                      <p:to>
                                        <p:strVal val="visible"/>
                                      </p:to>
                                    </p:set>
                                    <p:animEffect transition="in" filter="box(out)">
                                      <p:cBhvr>
                                        <p:cTn id="48" dur="500"/>
                                        <p:tgtEl>
                                          <p:spTgt spid="359499">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359509"/>
                                        </p:tgtEl>
                                        <p:attrNameLst>
                                          <p:attrName>style.visibility</p:attrName>
                                        </p:attrNameLst>
                                      </p:cBhvr>
                                      <p:to>
                                        <p:strVal val="visible"/>
                                      </p:to>
                                    </p:set>
                                    <p:animEffect transition="in" filter="box(out)">
                                      <p:cBhvr>
                                        <p:cTn id="53" dur="500"/>
                                        <p:tgtEl>
                                          <p:spTgt spid="35950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359501">
                                            <p:txEl>
                                              <p:pRg st="0" end="0"/>
                                            </p:txEl>
                                          </p:spTgt>
                                        </p:tgtEl>
                                        <p:attrNameLst>
                                          <p:attrName>style.visibility</p:attrName>
                                        </p:attrNameLst>
                                      </p:cBhvr>
                                      <p:to>
                                        <p:strVal val="visible"/>
                                      </p:to>
                                    </p:set>
                                    <p:animEffect transition="in" filter="box(out)">
                                      <p:cBhvr>
                                        <p:cTn id="58" dur="500"/>
                                        <p:tgtEl>
                                          <p:spTgt spid="359501">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359521"/>
                                        </p:tgtEl>
                                        <p:attrNameLst>
                                          <p:attrName>style.visibility</p:attrName>
                                        </p:attrNameLst>
                                      </p:cBhvr>
                                      <p:to>
                                        <p:strVal val="visible"/>
                                      </p:to>
                                    </p:set>
                                    <p:animEffect transition="in" filter="box(out)">
                                      <p:cBhvr>
                                        <p:cTn id="63" dur="500"/>
                                        <p:tgtEl>
                                          <p:spTgt spid="35952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359527"/>
                                        </p:tgtEl>
                                        <p:attrNameLst>
                                          <p:attrName>style.visibility</p:attrName>
                                        </p:attrNameLst>
                                      </p:cBhvr>
                                      <p:to>
                                        <p:strVal val="visible"/>
                                      </p:to>
                                    </p:set>
                                    <p:animEffect transition="in" filter="box(out)">
                                      <p:cBhvr>
                                        <p:cTn id="68" dur="500"/>
                                        <p:tgtEl>
                                          <p:spTgt spid="35952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359500">
                                            <p:txEl>
                                              <p:pRg st="0" end="0"/>
                                            </p:txEl>
                                          </p:spTgt>
                                        </p:tgtEl>
                                        <p:attrNameLst>
                                          <p:attrName>style.visibility</p:attrName>
                                        </p:attrNameLst>
                                      </p:cBhvr>
                                      <p:to>
                                        <p:strVal val="visible"/>
                                      </p:to>
                                    </p:set>
                                    <p:animEffect transition="in" filter="box(out)">
                                      <p:cBhvr>
                                        <p:cTn id="73" dur="500"/>
                                        <p:tgtEl>
                                          <p:spTgt spid="359500">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359520"/>
                                        </p:tgtEl>
                                        <p:attrNameLst>
                                          <p:attrName>style.visibility</p:attrName>
                                        </p:attrNameLst>
                                      </p:cBhvr>
                                      <p:to>
                                        <p:strVal val="visible"/>
                                      </p:to>
                                    </p:set>
                                    <p:animEffect transition="in" filter="box(out)">
                                      <p:cBhvr>
                                        <p:cTn id="78" dur="500"/>
                                        <p:tgtEl>
                                          <p:spTgt spid="35952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359503">
                                            <p:txEl>
                                              <p:pRg st="0" end="0"/>
                                            </p:txEl>
                                          </p:spTgt>
                                        </p:tgtEl>
                                        <p:attrNameLst>
                                          <p:attrName>style.visibility</p:attrName>
                                        </p:attrNameLst>
                                      </p:cBhvr>
                                      <p:to>
                                        <p:strVal val="visible"/>
                                      </p:to>
                                    </p:set>
                                    <p:animEffect transition="in" filter="box(out)">
                                      <p:cBhvr>
                                        <p:cTn id="83" dur="500"/>
                                        <p:tgtEl>
                                          <p:spTgt spid="359503">
                                            <p:txEl>
                                              <p:pRg st="0" end="0"/>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nodeType="clickEffect">
                                  <p:stCondLst>
                                    <p:cond delay="0"/>
                                  </p:stCondLst>
                                  <p:childTnLst>
                                    <p:set>
                                      <p:cBhvr>
                                        <p:cTn id="87" dur="1" fill="hold">
                                          <p:stCondLst>
                                            <p:cond delay="0"/>
                                          </p:stCondLst>
                                        </p:cTn>
                                        <p:tgtEl>
                                          <p:spTgt spid="359524"/>
                                        </p:tgtEl>
                                        <p:attrNameLst>
                                          <p:attrName>style.visibility</p:attrName>
                                        </p:attrNameLst>
                                      </p:cBhvr>
                                      <p:to>
                                        <p:strVal val="visible"/>
                                      </p:to>
                                    </p:set>
                                    <p:animEffect transition="in" filter="box(out)">
                                      <p:cBhvr>
                                        <p:cTn id="88" dur="500"/>
                                        <p:tgtEl>
                                          <p:spTgt spid="35952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359504">
                                            <p:txEl>
                                              <p:pRg st="0" end="0"/>
                                            </p:txEl>
                                          </p:spTgt>
                                        </p:tgtEl>
                                        <p:attrNameLst>
                                          <p:attrName>style.visibility</p:attrName>
                                        </p:attrNameLst>
                                      </p:cBhvr>
                                      <p:to>
                                        <p:strVal val="visible"/>
                                      </p:to>
                                    </p:set>
                                    <p:animEffect transition="in" filter="box(out)">
                                      <p:cBhvr>
                                        <p:cTn id="93" dur="500"/>
                                        <p:tgtEl>
                                          <p:spTgt spid="359504">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359529">
                                            <p:txEl>
                                              <p:pRg st="0" end="0"/>
                                            </p:txEl>
                                          </p:spTgt>
                                        </p:tgtEl>
                                        <p:attrNameLst>
                                          <p:attrName>style.visibility</p:attrName>
                                        </p:attrNameLst>
                                      </p:cBhvr>
                                      <p:to>
                                        <p:strVal val="visible"/>
                                      </p:to>
                                    </p:set>
                                    <p:anim calcmode="lin" valueType="num">
                                      <p:cBhvr additive="base">
                                        <p:cTn id="98" dur="500" fill="hold"/>
                                        <p:tgtEl>
                                          <p:spTgt spid="359529">
                                            <p:txEl>
                                              <p:pRg st="0" end="0"/>
                                            </p:txEl>
                                          </p:spTgt>
                                        </p:tgtEl>
                                        <p:attrNameLst>
                                          <p:attrName>ppt_x</p:attrName>
                                        </p:attrNameLst>
                                      </p:cBhvr>
                                      <p:tavLst>
                                        <p:tav tm="0">
                                          <p:val>
                                            <p:strVal val="0-#ppt_w/2"/>
                                          </p:val>
                                        </p:tav>
                                        <p:tav tm="100000">
                                          <p:val>
                                            <p:strVal val="#ppt_x"/>
                                          </p:val>
                                        </p:tav>
                                      </p:tavLst>
                                    </p:anim>
                                    <p:anim calcmode="lin" valueType="num">
                                      <p:cBhvr additive="base">
                                        <p:cTn id="99" dur="500" fill="hold"/>
                                        <p:tgtEl>
                                          <p:spTgt spid="359529">
                                            <p:txEl>
                                              <p:pRg st="0" end="0"/>
                                            </p:txEl>
                                          </p:spTgt>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500"/>
                            </p:stCondLst>
                            <p:childTnLst>
                              <p:par>
                                <p:cTn id="101" presetID="3" presetClass="entr" presetSubtype="10" fill="hold" nodeType="afterEffect">
                                  <p:stCondLst>
                                    <p:cond delay="0"/>
                                  </p:stCondLst>
                                  <p:childTnLst>
                                    <p:set>
                                      <p:cBhvr>
                                        <p:cTn id="102" dur="1" fill="hold">
                                          <p:stCondLst>
                                            <p:cond delay="0"/>
                                          </p:stCondLst>
                                        </p:cTn>
                                        <p:tgtEl>
                                          <p:spTgt spid="359530"/>
                                        </p:tgtEl>
                                        <p:attrNameLst>
                                          <p:attrName>style.visibility</p:attrName>
                                        </p:attrNameLst>
                                      </p:cBhvr>
                                      <p:to>
                                        <p:strVal val="visible"/>
                                      </p:to>
                                    </p:set>
                                    <p:animEffect transition="in" filter="blinds(horizontal)">
                                      <p:cBhvr>
                                        <p:cTn id="103" dur="500"/>
                                        <p:tgtEl>
                                          <p:spTgt spid="359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97" grpId="0" animBg="1"/>
      <p:bldP spid="359498" grpId="0" animBg="1"/>
      <p:bldP spid="359499" grpId="0" build="p" autoUpdateAnimBg="0"/>
      <p:bldP spid="359500" grpId="0" build="p" autoUpdateAnimBg="0"/>
      <p:bldP spid="359501" grpId="0" build="p" autoUpdateAnimBg="0"/>
      <p:bldP spid="359502" grpId="0" build="p" autoUpdateAnimBg="0"/>
      <p:bldP spid="359503" grpId="0" build="p" autoUpdateAnimBg="0"/>
      <p:bldP spid="359504" grpId="0" build="p" autoUpdateAnimBg="0"/>
      <p:bldP spid="359505" grpId="0" build="p" autoUpdateAnimBg="0"/>
      <p:bldP spid="359509" grpId="0" animBg="1"/>
      <p:bldP spid="359520" grpId="0" animBg="1"/>
      <p:bldP spid="359527" grpId="0" animBg="1"/>
      <p:bldP spid="359529" grpId="0" build="p" bldLvl="5" autoUpdateAnimBg="0"/>
      <p:bldP spid="89" grpId="0"/>
      <p:bldP spid="90" grpId="0"/>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Rot="1" noChangeArrowheads="1"/>
          </p:cNvSpPr>
          <p:nvPr>
            <p:ph/>
          </p:nvPr>
        </p:nvSpPr>
        <p:spPr>
          <a:xfrm>
            <a:off x="250825" y="2854325"/>
            <a:ext cx="8642350" cy="331152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lnSpc>
                <a:spcPct val="110000"/>
              </a:lnSpc>
              <a:spcBef>
                <a:spcPct val="0"/>
              </a:spcBef>
              <a:buClrTx/>
              <a:buFontTx/>
              <a:buNone/>
            </a:pPr>
            <a:r>
              <a:rPr kumimoji="1" lang="zh-CN" altLang="en-US" smtClean="0">
                <a:latin typeface="Times New Roman" pitchFamily="18" charset="0"/>
                <a:ea typeface="楷体_GB2312" pitchFamily="49" charset="-122"/>
              </a:rPr>
              <a:t>在第</a:t>
            </a:r>
            <a:r>
              <a:rPr kumimoji="1" lang="en-US" altLang="zh-CN" smtClean="0">
                <a:latin typeface="Times New Roman" pitchFamily="18" charset="0"/>
                <a:ea typeface="楷体_GB2312" pitchFamily="49" charset="-122"/>
              </a:rPr>
              <a:t>2</a:t>
            </a:r>
            <a:r>
              <a:rPr kumimoji="1" lang="zh-CN" altLang="en-US" smtClean="0">
                <a:latin typeface="Times New Roman" pitchFamily="18" charset="0"/>
                <a:ea typeface="楷体_GB2312" pitchFamily="49" charset="-122"/>
              </a:rPr>
              <a:t>章中，我们把线性表定义为</a:t>
            </a:r>
            <a:r>
              <a:rPr kumimoji="1" lang="en-US" altLang="zh-CN" smtClean="0">
                <a:latin typeface="Times New Roman" pitchFamily="18" charset="0"/>
                <a:ea typeface="楷体_GB2312" pitchFamily="49" charset="-122"/>
              </a:rPr>
              <a:t>n</a:t>
            </a:r>
            <a:r>
              <a:rPr kumimoji="1" lang="en-US" altLang="en-US" smtClean="0">
                <a:latin typeface="Times New Roman" pitchFamily="18" charset="0"/>
                <a:ea typeface="楷体_GB2312" pitchFamily="49" charset="-122"/>
              </a:rPr>
              <a:t>≥</a:t>
            </a:r>
            <a:r>
              <a:rPr kumimoji="1" lang="en-US" altLang="zh-CN" smtClean="0">
                <a:latin typeface="Times New Roman" pitchFamily="18" charset="0"/>
                <a:ea typeface="楷体_GB2312" pitchFamily="49" charset="-122"/>
              </a:rPr>
              <a:t>0</a:t>
            </a:r>
            <a:r>
              <a:rPr kumimoji="1" lang="zh-CN" altLang="en-US" smtClean="0">
                <a:latin typeface="Times New Roman" pitchFamily="18" charset="0"/>
                <a:ea typeface="楷体_GB2312" pitchFamily="49" charset="-122"/>
              </a:rPr>
              <a:t>个元素</a:t>
            </a:r>
            <a:r>
              <a:rPr kumimoji="1" lang="en-US" altLang="zh-CN" smtClean="0">
                <a:latin typeface="Times New Roman" pitchFamily="18" charset="0"/>
                <a:ea typeface="楷体_GB2312" pitchFamily="49" charset="-122"/>
              </a:rPr>
              <a:t>a</a:t>
            </a:r>
            <a:r>
              <a:rPr kumimoji="1" lang="en-US" altLang="zh-CN" baseline="-25000" smtClean="0">
                <a:latin typeface="Times New Roman" pitchFamily="18" charset="0"/>
                <a:ea typeface="楷体_GB2312" pitchFamily="49" charset="-122"/>
              </a:rPr>
              <a:t>1</a:t>
            </a:r>
            <a:r>
              <a:rPr kumimoji="1" lang="en-US" altLang="zh-CN" smtClean="0">
                <a:latin typeface="Times New Roman" pitchFamily="18" charset="0"/>
                <a:ea typeface="楷体_GB2312" pitchFamily="49" charset="-122"/>
              </a:rPr>
              <a:t>,a</a:t>
            </a:r>
            <a:r>
              <a:rPr kumimoji="1" lang="en-US" altLang="zh-CN" baseline="-25000" smtClean="0">
                <a:latin typeface="Times New Roman" pitchFamily="18" charset="0"/>
                <a:ea typeface="楷体_GB2312" pitchFamily="49" charset="-122"/>
              </a:rPr>
              <a:t>2</a:t>
            </a:r>
            <a:r>
              <a:rPr kumimoji="1" lang="en-US" altLang="zh-CN" smtClean="0">
                <a:latin typeface="Times New Roman" pitchFamily="18" charset="0"/>
                <a:ea typeface="楷体_GB2312" pitchFamily="49" charset="-122"/>
              </a:rPr>
              <a:t>,…,a</a:t>
            </a:r>
            <a:r>
              <a:rPr kumimoji="1" lang="en-US" altLang="zh-CN" baseline="-25000" smtClean="0">
                <a:latin typeface="Times New Roman" pitchFamily="18" charset="0"/>
                <a:ea typeface="楷体_GB2312" pitchFamily="49" charset="-122"/>
              </a:rPr>
              <a:t>n</a:t>
            </a:r>
            <a:r>
              <a:rPr kumimoji="1" lang="zh-CN" altLang="en-US" smtClean="0">
                <a:latin typeface="Times New Roman" pitchFamily="18" charset="0"/>
                <a:ea typeface="楷体_GB2312" pitchFamily="49" charset="-122"/>
              </a:rPr>
              <a:t>的有限序列。线性表中所有元素只能是原子项。原子是指结构上不可再分的成分，它可以是一个数或一个结构。若放松对表元素的这种限制，容许它们具有其自身结构，这样就产生了广义表的概念。</a:t>
            </a:r>
          </a:p>
        </p:txBody>
      </p:sp>
      <p:sp>
        <p:nvSpPr>
          <p:cNvPr id="113667" name="Text Box 3"/>
          <p:cNvSpPr txBox="1">
            <a:spLocks noChangeArrowheads="1"/>
          </p:cNvSpPr>
          <p:nvPr/>
        </p:nvSpPr>
        <p:spPr bwMode="auto">
          <a:xfrm>
            <a:off x="2195513" y="134938"/>
            <a:ext cx="4540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r>
              <a:rPr kumimoji="1" lang="en-US" altLang="zh-CN" sz="3600" b="1">
                <a:ea typeface="楷体_GB2312" pitchFamily="49" charset="-122"/>
              </a:rPr>
              <a:t>5.4 </a:t>
            </a:r>
            <a:r>
              <a:rPr kumimoji="1" lang="zh-CN" altLang="en-US" sz="3600" b="1">
                <a:ea typeface="楷体_GB2312" pitchFamily="49" charset="-122"/>
              </a:rPr>
              <a:t>广义表的类型定义</a:t>
            </a:r>
          </a:p>
        </p:txBody>
      </p:sp>
      <p:sp>
        <p:nvSpPr>
          <p:cNvPr id="113668" name="Rectangle 5"/>
          <p:cNvSpPr>
            <a:spLocks noChangeArrowheads="1"/>
          </p:cNvSpPr>
          <p:nvPr/>
        </p:nvSpPr>
        <p:spPr bwMode="auto">
          <a:xfrm>
            <a:off x="250825" y="1109663"/>
            <a:ext cx="8642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楷体_GB2312" pitchFamily="49" charset="-122"/>
              </a:rPr>
              <a:t>    </a:t>
            </a:r>
            <a:r>
              <a:rPr kumimoji="1" lang="zh-CN" altLang="en-US" sz="3200">
                <a:ea typeface="楷体_GB2312" pitchFamily="49" charset="-122"/>
              </a:rPr>
              <a:t>广义表（</a:t>
            </a:r>
            <a:r>
              <a:rPr kumimoji="1" lang="en-US" altLang="zh-CN" sz="3200">
                <a:ea typeface="楷体_GB2312" pitchFamily="49" charset="-122"/>
              </a:rPr>
              <a:t>Lists</a:t>
            </a:r>
            <a:r>
              <a:rPr kumimoji="1" lang="zh-CN" altLang="en-US" sz="3200">
                <a:ea typeface="楷体_GB2312" pitchFamily="49" charset="-122"/>
              </a:rPr>
              <a:t>，又称列表）是线性表的推广。在人工智能领域中应用十分广泛。</a:t>
            </a:r>
          </a:p>
        </p:txBody>
      </p:sp>
    </p:spTree>
  </p:cSld>
  <p:clrMapOvr>
    <a:masterClrMapping/>
  </p:clrMapOvr>
  <p:transition>
    <p:strips dir="l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323850" y="188913"/>
            <a:ext cx="8640763"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a:solidFill>
                  <a:srgbClr val="FF0066"/>
                </a:solidFill>
                <a:ea typeface="楷体_GB2312" pitchFamily="49" charset="-122"/>
              </a:rPr>
              <a:t>广义表</a:t>
            </a:r>
            <a:r>
              <a:rPr kumimoji="1" lang="zh-CN" altLang="en-US" sz="3200">
                <a:ea typeface="楷体_GB2312" pitchFamily="49" charset="-122"/>
              </a:rPr>
              <a:t>是</a:t>
            </a:r>
            <a:r>
              <a:rPr kumimoji="1" lang="en-US" altLang="zh-CN" sz="3200">
                <a:ea typeface="楷体_GB2312" pitchFamily="49" charset="-122"/>
              </a:rPr>
              <a:t>n(n </a:t>
            </a:r>
            <a:r>
              <a:rPr kumimoji="1" lang="en-US" altLang="en-US" sz="3200">
                <a:ea typeface="楷体_GB2312" pitchFamily="49" charset="-122"/>
              </a:rPr>
              <a:t>≥</a:t>
            </a:r>
            <a:r>
              <a:rPr kumimoji="1" lang="en-US" altLang="zh-CN" sz="3200">
                <a:ea typeface="楷体_GB2312" pitchFamily="49" charset="-122"/>
              </a:rPr>
              <a:t> 0)</a:t>
            </a:r>
            <a:r>
              <a:rPr kumimoji="1" lang="zh-CN" altLang="en-US" sz="3200">
                <a:ea typeface="楷体_GB2312" pitchFamily="49" charset="-122"/>
              </a:rPr>
              <a:t>个元素</a:t>
            </a:r>
            <a:r>
              <a:rPr kumimoji="1" lang="en-US" altLang="zh-CN" sz="3200">
                <a:ea typeface="楷体_GB2312" pitchFamily="49" charset="-122"/>
              </a:rPr>
              <a:t>a</a:t>
            </a:r>
            <a:r>
              <a:rPr kumimoji="1" lang="en-US" altLang="zh-CN" sz="3200" baseline="-25000">
                <a:ea typeface="楷体_GB2312" pitchFamily="49" charset="-122"/>
              </a:rPr>
              <a:t>1</a:t>
            </a:r>
            <a:r>
              <a:rPr kumimoji="1" lang="en-US" altLang="zh-CN" sz="3200">
                <a:ea typeface="楷体_GB2312" pitchFamily="49" charset="-122"/>
              </a:rPr>
              <a:t>,a</a:t>
            </a:r>
            <a:r>
              <a:rPr kumimoji="1" lang="en-US" altLang="zh-CN" sz="3200" baseline="-25000">
                <a:ea typeface="楷体_GB2312" pitchFamily="49" charset="-122"/>
              </a:rPr>
              <a:t>2</a:t>
            </a:r>
            <a:r>
              <a:rPr kumimoji="1" lang="en-US" altLang="zh-CN" sz="3200">
                <a:ea typeface="楷体_GB2312" pitchFamily="49" charset="-122"/>
              </a:rPr>
              <a:t>,…,a</a:t>
            </a:r>
            <a:r>
              <a:rPr kumimoji="1" lang="en-US" altLang="zh-CN" sz="3200" baseline="-25000">
                <a:ea typeface="楷体_GB2312" pitchFamily="49" charset="-122"/>
              </a:rPr>
              <a:t>n</a:t>
            </a:r>
            <a:r>
              <a:rPr kumimoji="1" lang="zh-CN" altLang="en-US" sz="3200">
                <a:ea typeface="楷体_GB2312" pitchFamily="49" charset="-122"/>
              </a:rPr>
              <a:t>的有限序列，其中</a:t>
            </a:r>
            <a:r>
              <a:rPr kumimoji="1" lang="en-US" altLang="zh-CN" sz="3200">
                <a:ea typeface="楷体_GB2312" pitchFamily="49" charset="-122"/>
              </a:rPr>
              <a:t>a</a:t>
            </a:r>
            <a:r>
              <a:rPr kumimoji="1" lang="en-US" altLang="zh-CN" sz="3200" baseline="-25000">
                <a:ea typeface="楷体_GB2312" pitchFamily="49" charset="-122"/>
              </a:rPr>
              <a:t>i</a:t>
            </a:r>
            <a:r>
              <a:rPr kumimoji="1" lang="zh-CN" altLang="en-US" sz="3200">
                <a:ea typeface="楷体_GB2312" pitchFamily="49" charset="-122"/>
              </a:rPr>
              <a:t>或者是原子项，或者是一个广义表。通常记作</a:t>
            </a:r>
            <a:r>
              <a:rPr kumimoji="1" lang="en-US" altLang="zh-CN" sz="3200">
                <a:ea typeface="楷体_GB2312" pitchFamily="49" charset="-122"/>
              </a:rPr>
              <a:t>LS=( a</a:t>
            </a:r>
            <a:r>
              <a:rPr kumimoji="1" lang="en-US" altLang="zh-CN" sz="3200" baseline="-25000">
                <a:ea typeface="楷体_GB2312" pitchFamily="49" charset="-122"/>
              </a:rPr>
              <a:t>1</a:t>
            </a:r>
            <a:r>
              <a:rPr kumimoji="1" lang="en-US" altLang="zh-CN" sz="3200">
                <a:ea typeface="楷体_GB2312" pitchFamily="49" charset="-122"/>
              </a:rPr>
              <a:t>,a</a:t>
            </a:r>
            <a:r>
              <a:rPr kumimoji="1" lang="en-US" altLang="zh-CN" sz="3200" baseline="-25000">
                <a:ea typeface="楷体_GB2312" pitchFamily="49" charset="-122"/>
              </a:rPr>
              <a:t>2</a:t>
            </a:r>
            <a:r>
              <a:rPr kumimoji="1" lang="en-US" altLang="zh-CN" sz="3200">
                <a:ea typeface="楷体_GB2312" pitchFamily="49" charset="-122"/>
              </a:rPr>
              <a:t>,…,a</a:t>
            </a:r>
            <a:r>
              <a:rPr kumimoji="1" lang="en-US" altLang="zh-CN" sz="3200" baseline="-25000">
                <a:ea typeface="楷体_GB2312" pitchFamily="49" charset="-122"/>
              </a:rPr>
              <a:t>n</a:t>
            </a:r>
            <a:r>
              <a:rPr kumimoji="1" lang="en-US" altLang="zh-CN" sz="3200">
                <a:ea typeface="楷体_GB2312" pitchFamily="49" charset="-122"/>
              </a:rPr>
              <a:t>)</a:t>
            </a:r>
            <a:r>
              <a:rPr kumimoji="1" lang="zh-CN" altLang="en-US" sz="3200">
                <a:ea typeface="楷体_GB2312" pitchFamily="49" charset="-122"/>
              </a:rPr>
              <a:t>。</a:t>
            </a:r>
            <a:r>
              <a:rPr kumimoji="1" lang="en-US" altLang="zh-CN" sz="3200">
                <a:ea typeface="楷体_GB2312" pitchFamily="49" charset="-122"/>
              </a:rPr>
              <a:t>LS</a:t>
            </a:r>
            <a:r>
              <a:rPr kumimoji="1" lang="zh-CN" altLang="en-US" sz="3200">
                <a:ea typeface="楷体_GB2312" pitchFamily="49" charset="-122"/>
              </a:rPr>
              <a:t>是广义表的名字，</a:t>
            </a:r>
            <a:r>
              <a:rPr kumimoji="1" lang="en-US" altLang="zh-CN" sz="3200">
                <a:ea typeface="楷体_GB2312" pitchFamily="49" charset="-122"/>
              </a:rPr>
              <a:t>n</a:t>
            </a:r>
            <a:r>
              <a:rPr kumimoji="1" lang="zh-CN" altLang="en-US" sz="3200">
                <a:ea typeface="楷体_GB2312" pitchFamily="49" charset="-122"/>
              </a:rPr>
              <a:t>为它的长度。若</a:t>
            </a:r>
            <a:r>
              <a:rPr kumimoji="1" lang="en-US" altLang="zh-CN" sz="3200">
                <a:ea typeface="楷体_GB2312" pitchFamily="49" charset="-122"/>
              </a:rPr>
              <a:t>a</a:t>
            </a:r>
            <a:r>
              <a:rPr kumimoji="1" lang="en-US" altLang="zh-CN" sz="3200" baseline="-25000">
                <a:ea typeface="楷体_GB2312" pitchFamily="49" charset="-122"/>
              </a:rPr>
              <a:t>i</a:t>
            </a:r>
            <a:r>
              <a:rPr kumimoji="1" lang="zh-CN" altLang="en-US" sz="3200">
                <a:ea typeface="楷体_GB2312" pitchFamily="49" charset="-122"/>
              </a:rPr>
              <a:t>是广义表，则称它为</a:t>
            </a:r>
            <a:r>
              <a:rPr kumimoji="1" lang="en-US" altLang="zh-CN" sz="3200">
                <a:ea typeface="楷体_GB2312" pitchFamily="49" charset="-122"/>
              </a:rPr>
              <a:t>LS</a:t>
            </a:r>
            <a:r>
              <a:rPr kumimoji="1" lang="zh-CN" altLang="en-US" sz="3200">
                <a:ea typeface="楷体_GB2312" pitchFamily="49" charset="-122"/>
              </a:rPr>
              <a:t>的子表。</a:t>
            </a:r>
          </a:p>
        </p:txBody>
      </p:sp>
      <p:sp>
        <p:nvSpPr>
          <p:cNvPr id="114691" name="Rectangle 7"/>
          <p:cNvSpPr>
            <a:spLocks noGrp="1" noChangeArrowheads="1"/>
          </p:cNvSpPr>
          <p:nvPr>
            <p:ph type="body" idx="1"/>
          </p:nvPr>
        </p:nvSpPr>
        <p:spPr>
          <a:xfrm>
            <a:off x="228600" y="2852738"/>
            <a:ext cx="8686800" cy="3200400"/>
          </a:xfrm>
        </p:spPr>
        <p:txBody>
          <a:bodyPr/>
          <a:lstStyle/>
          <a:p>
            <a:pPr eaLnBrk="1" hangingPunct="1"/>
            <a:r>
              <a:rPr lang="zh-CN" altLang="en-US" smtClean="0">
                <a:latin typeface="Times New Roman" pitchFamily="18" charset="0"/>
                <a:ea typeface="楷体_GB2312" pitchFamily="49" charset="-122"/>
              </a:rPr>
              <a:t>从数据对象和数据关系的定义可见，广义表是一种“多层次”的“线性结构”。</a:t>
            </a:r>
          </a:p>
          <a:p>
            <a:pPr eaLnBrk="1" hangingPunct="1"/>
            <a:r>
              <a:rPr lang="zh-CN" altLang="en-US" smtClean="0">
                <a:latin typeface="Times New Roman" pitchFamily="18" charset="0"/>
                <a:ea typeface="楷体_GB2312" pitchFamily="49" charset="-122"/>
              </a:rPr>
              <a:t>但和线性表有很大区别的是，广义表中的每一个数据元素 </a:t>
            </a:r>
            <a:r>
              <a:rPr lang="en-US" altLang="zh-CN" smtClean="0">
                <a:latin typeface="Times New Roman" pitchFamily="18" charset="0"/>
                <a:ea typeface="楷体_GB2312" pitchFamily="49" charset="-122"/>
              </a:rPr>
              <a:t>i </a:t>
            </a:r>
            <a:r>
              <a:rPr lang="zh-CN" altLang="en-US" smtClean="0">
                <a:latin typeface="Times New Roman" pitchFamily="18" charset="0"/>
                <a:ea typeface="楷体_GB2312" pitchFamily="49" charset="-122"/>
              </a:rPr>
              <a:t>它可以是不可分割的单原子，也可以是一个广义表。也就是说，广义表是一种“递归”定义的数据结构。</a:t>
            </a:r>
          </a:p>
        </p:txBody>
      </p:sp>
    </p:spTree>
  </p:cSld>
  <p:clrMapOvr>
    <a:masterClrMapping/>
  </p:clrMapOvr>
  <p:transition>
    <p:strips dir="ld"/>
  </p:transition>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默认设计模板">
  <a:themeElements>
    <a:clrScheme name="4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默认设计模板">
  <a:themeElements>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清华版教材展示">
  <a:themeElements>
    <a:clrScheme name="1_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默认设计模板">
  <a:themeElements>
    <a:clrScheme name="2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默认设计模板">
  <a:themeElements>
    <a:clrScheme name="3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CDESIGNN</Template>
  <TotalTime>8758</TotalTime>
  <Words>9219</Words>
  <Application>Microsoft Office PowerPoint</Application>
  <PresentationFormat>全屏显示(4:3)</PresentationFormat>
  <Paragraphs>1384</Paragraphs>
  <Slides>122</Slides>
  <Notes>1</Notes>
  <HiddenSlides>3</HiddenSlides>
  <MMClips>0</MMClips>
  <ScaleCrop>false</ScaleCrop>
  <HeadingPairs>
    <vt:vector size="6" baseType="variant">
      <vt:variant>
        <vt:lpstr>主题</vt:lpstr>
      </vt:variant>
      <vt:variant>
        <vt:i4>10</vt:i4>
      </vt:variant>
      <vt:variant>
        <vt:lpstr>嵌入 OLE 服务器</vt:lpstr>
      </vt:variant>
      <vt:variant>
        <vt:i4>5</vt:i4>
      </vt:variant>
      <vt:variant>
        <vt:lpstr>幻灯片标题</vt:lpstr>
      </vt:variant>
      <vt:variant>
        <vt:i4>122</vt:i4>
      </vt:variant>
    </vt:vector>
  </HeadingPairs>
  <TitlesOfParts>
    <vt:vector size="137" baseType="lpstr">
      <vt:lpstr>吉祥如意</vt:lpstr>
      <vt:lpstr>Blends</vt:lpstr>
      <vt:lpstr>清华版教材展示</vt:lpstr>
      <vt:lpstr>默认设计模板</vt:lpstr>
      <vt:lpstr>1_默认设计模板</vt:lpstr>
      <vt:lpstr>Stream</vt:lpstr>
      <vt:lpstr>1_清华版教材展示</vt:lpstr>
      <vt:lpstr>2_默认设计模板</vt:lpstr>
      <vt:lpstr>3_默认设计模板</vt:lpstr>
      <vt:lpstr>4_默认设计模板</vt:lpstr>
      <vt:lpstr>公式</vt:lpstr>
      <vt:lpstr>Equation</vt:lpstr>
      <vt:lpstr>位图图像</vt:lpstr>
      <vt:lpstr>Clip</vt:lpstr>
      <vt:lpstr>文档</vt:lpstr>
      <vt:lpstr>PowerPoint 演示文稿</vt:lpstr>
      <vt:lpstr>PowerPoint 演示文稿</vt:lpstr>
      <vt:lpstr>PowerPoint 演示文稿</vt:lpstr>
      <vt:lpstr>PowerPoint 演示文稿</vt:lpstr>
      <vt:lpstr>二维数组  a[m][n]</vt:lpstr>
      <vt:lpstr>三维数组的存储结构</vt:lpstr>
      <vt:lpstr>PowerPoint 演示文稿</vt:lpstr>
      <vt:lpstr>PowerPoint 演示文稿</vt:lpstr>
      <vt:lpstr>关系举例</vt:lpstr>
      <vt:lpstr>基本操作：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分析上述算法的时间复杂度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数组</dc:title>
  <dc:creator>thcic</dc:creator>
  <cp:lastModifiedBy>lx</cp:lastModifiedBy>
  <cp:revision>621</cp:revision>
  <dcterms:created xsi:type="dcterms:W3CDTF">1998-08-20T06:32:36Z</dcterms:created>
  <dcterms:modified xsi:type="dcterms:W3CDTF">2022-04-03T02:29:28Z</dcterms:modified>
</cp:coreProperties>
</file>