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99"/>
  </p:notesMasterIdLst>
  <p:handoutMasterIdLst>
    <p:handoutMasterId r:id="rId200"/>
  </p:handoutMasterIdLst>
  <p:sldIdLst>
    <p:sldId id="377" r:id="rId2"/>
    <p:sldId id="624" r:id="rId3"/>
    <p:sldId id="588" r:id="rId4"/>
    <p:sldId id="625" r:id="rId5"/>
    <p:sldId id="626" r:id="rId6"/>
    <p:sldId id="440" r:id="rId7"/>
    <p:sldId id="627" r:id="rId8"/>
    <p:sldId id="630" r:id="rId9"/>
    <p:sldId id="443" r:id="rId10"/>
    <p:sldId id="631" r:id="rId11"/>
    <p:sldId id="628" r:id="rId12"/>
    <p:sldId id="615" r:id="rId13"/>
    <p:sldId id="616" r:id="rId14"/>
    <p:sldId id="629" r:id="rId15"/>
    <p:sldId id="258" r:id="rId16"/>
    <p:sldId id="260" r:id="rId17"/>
    <p:sldId id="261" r:id="rId18"/>
    <p:sldId id="262" r:id="rId19"/>
    <p:sldId id="268" r:id="rId20"/>
    <p:sldId id="633" r:id="rId21"/>
    <p:sldId id="632" r:id="rId22"/>
    <p:sldId id="269" r:id="rId23"/>
    <p:sldId id="271" r:id="rId24"/>
    <p:sldId id="634" r:id="rId25"/>
    <p:sldId id="412" r:id="rId26"/>
    <p:sldId id="379" r:id="rId27"/>
    <p:sldId id="589" r:id="rId28"/>
    <p:sldId id="635" r:id="rId29"/>
    <p:sldId id="447" r:id="rId30"/>
    <p:sldId id="272" r:id="rId31"/>
    <p:sldId id="274" r:id="rId32"/>
    <p:sldId id="617" r:id="rId33"/>
    <p:sldId id="636" r:id="rId34"/>
    <p:sldId id="275" r:id="rId35"/>
    <p:sldId id="448" r:id="rId36"/>
    <p:sldId id="279" r:id="rId37"/>
    <p:sldId id="380" r:id="rId38"/>
    <p:sldId id="381" r:id="rId39"/>
    <p:sldId id="281" r:id="rId40"/>
    <p:sldId id="637" r:id="rId41"/>
    <p:sldId id="449" r:id="rId42"/>
    <p:sldId id="591" r:id="rId43"/>
    <p:sldId id="638" r:id="rId44"/>
    <p:sldId id="619" r:id="rId45"/>
    <p:sldId id="282" r:id="rId46"/>
    <p:sldId id="285" r:id="rId47"/>
    <p:sldId id="592" r:id="rId48"/>
    <p:sldId id="450" r:id="rId49"/>
    <p:sldId id="620" r:id="rId50"/>
    <p:sldId id="639" r:id="rId51"/>
    <p:sldId id="303" r:id="rId52"/>
    <p:sldId id="612" r:id="rId53"/>
    <p:sldId id="614" r:id="rId54"/>
    <p:sldId id="613" r:id="rId55"/>
    <p:sldId id="452" r:id="rId56"/>
    <p:sldId id="325" r:id="rId57"/>
    <p:sldId id="301" r:id="rId58"/>
    <p:sldId id="382" r:id="rId59"/>
    <p:sldId id="300" r:id="rId60"/>
    <p:sldId id="454" r:id="rId61"/>
    <p:sldId id="618" r:id="rId62"/>
    <p:sldId id="383" r:id="rId63"/>
    <p:sldId id="299" r:id="rId64"/>
    <p:sldId id="295" r:id="rId65"/>
    <p:sldId id="294" r:id="rId66"/>
    <p:sldId id="640" r:id="rId67"/>
    <p:sldId id="293" r:id="rId68"/>
    <p:sldId id="641" r:id="rId69"/>
    <p:sldId id="642" r:id="rId70"/>
    <p:sldId id="292" r:id="rId71"/>
    <p:sldId id="291" r:id="rId72"/>
    <p:sldId id="290" r:id="rId73"/>
    <p:sldId id="289" r:id="rId74"/>
    <p:sldId id="429" r:id="rId75"/>
    <p:sldId id="416" r:id="rId76"/>
    <p:sldId id="594" r:id="rId77"/>
    <p:sldId id="304" r:id="rId78"/>
    <p:sldId id="456" r:id="rId79"/>
    <p:sldId id="458" r:id="rId80"/>
    <p:sldId id="644" r:id="rId81"/>
    <p:sldId id="684" r:id="rId82"/>
    <p:sldId id="654" r:id="rId83"/>
    <p:sldId id="461" r:id="rId84"/>
    <p:sldId id="462" r:id="rId85"/>
    <p:sldId id="647" r:id="rId86"/>
    <p:sldId id="648" r:id="rId87"/>
    <p:sldId id="649" r:id="rId88"/>
    <p:sldId id="650" r:id="rId89"/>
    <p:sldId id="595" r:id="rId90"/>
    <p:sldId id="646" r:id="rId91"/>
    <p:sldId id="311" r:id="rId92"/>
    <p:sldId id="390" r:id="rId93"/>
    <p:sldId id="471" r:id="rId94"/>
    <p:sldId id="472" r:id="rId95"/>
    <p:sldId id="431" r:id="rId96"/>
    <p:sldId id="391" r:id="rId97"/>
    <p:sldId id="392" r:id="rId98"/>
    <p:sldId id="316" r:id="rId99"/>
    <p:sldId id="524" r:id="rId100"/>
    <p:sldId id="396" r:id="rId101"/>
    <p:sldId id="652" r:id="rId102"/>
    <p:sldId id="505" r:id="rId103"/>
    <p:sldId id="653" r:id="rId104"/>
    <p:sldId id="685" r:id="rId105"/>
    <p:sldId id="689" r:id="rId106"/>
    <p:sldId id="690" r:id="rId107"/>
    <p:sldId id="503" r:id="rId108"/>
    <p:sldId id="604" r:id="rId109"/>
    <p:sldId id="655" r:id="rId110"/>
    <p:sldId id="506" r:id="rId111"/>
    <p:sldId id="656" r:id="rId112"/>
    <p:sldId id="597" r:id="rId113"/>
    <p:sldId id="493" r:id="rId114"/>
    <p:sldId id="606" r:id="rId115"/>
    <p:sldId id="686" r:id="rId116"/>
    <p:sldId id="693" r:id="rId117"/>
    <p:sldId id="607" r:id="rId118"/>
    <p:sldId id="687" r:id="rId119"/>
    <p:sldId id="598" r:id="rId120"/>
    <p:sldId id="599" r:id="rId121"/>
    <p:sldId id="600" r:id="rId122"/>
    <p:sldId id="688" r:id="rId123"/>
    <p:sldId id="596" r:id="rId124"/>
    <p:sldId id="476" r:id="rId125"/>
    <p:sldId id="332" r:id="rId126"/>
    <p:sldId id="507" r:id="rId127"/>
    <p:sldId id="370" r:id="rId128"/>
    <p:sldId id="657" r:id="rId129"/>
    <p:sldId id="658" r:id="rId130"/>
    <p:sldId id="334" r:id="rId131"/>
    <p:sldId id="509" r:id="rId132"/>
    <p:sldId id="372" r:id="rId133"/>
    <p:sldId id="510" r:id="rId134"/>
    <p:sldId id="659" r:id="rId135"/>
    <p:sldId id="337" r:id="rId136"/>
    <p:sldId id="660" r:id="rId137"/>
    <p:sldId id="661" r:id="rId138"/>
    <p:sldId id="663" r:id="rId139"/>
    <p:sldId id="511" r:id="rId140"/>
    <p:sldId id="691" r:id="rId141"/>
    <p:sldId id="665" r:id="rId142"/>
    <p:sldId id="664" r:id="rId143"/>
    <p:sldId id="545" r:id="rId144"/>
    <p:sldId id="515" r:id="rId145"/>
    <p:sldId id="692" r:id="rId146"/>
    <p:sldId id="516" r:id="rId147"/>
    <p:sldId id="517" r:id="rId148"/>
    <p:sldId id="519" r:id="rId149"/>
    <p:sldId id="341" r:id="rId150"/>
    <p:sldId id="666" r:id="rId151"/>
    <p:sldId id="549" r:id="rId152"/>
    <p:sldId id="667" r:id="rId153"/>
    <p:sldId id="521" r:id="rId154"/>
    <p:sldId id="668" r:id="rId155"/>
    <p:sldId id="669" r:id="rId156"/>
    <p:sldId id="523" r:id="rId157"/>
    <p:sldId id="346" r:id="rId158"/>
    <p:sldId id="671" r:id="rId159"/>
    <p:sldId id="553" r:id="rId160"/>
    <p:sldId id="353" r:id="rId161"/>
    <p:sldId id="554" r:id="rId162"/>
    <p:sldId id="354" r:id="rId163"/>
    <p:sldId id="376" r:id="rId164"/>
    <p:sldId id="555" r:id="rId165"/>
    <p:sldId id="673" r:id="rId166"/>
    <p:sldId id="672" r:id="rId167"/>
    <p:sldId id="674" r:id="rId168"/>
    <p:sldId id="556" r:id="rId169"/>
    <p:sldId id="675" r:id="rId170"/>
    <p:sldId id="558" r:id="rId171"/>
    <p:sldId id="677" r:id="rId172"/>
    <p:sldId id="676" r:id="rId173"/>
    <p:sldId id="678" r:id="rId174"/>
    <p:sldId id="679" r:id="rId175"/>
    <p:sldId id="405" r:id="rId176"/>
    <p:sldId id="355" r:id="rId177"/>
    <p:sldId id="356" r:id="rId178"/>
    <p:sldId id="559" r:id="rId179"/>
    <p:sldId id="681" r:id="rId180"/>
    <p:sldId id="560" r:id="rId181"/>
    <p:sldId id="561" r:id="rId182"/>
    <p:sldId id="680" r:id="rId183"/>
    <p:sldId id="682" r:id="rId184"/>
    <p:sldId id="683" r:id="rId185"/>
    <p:sldId id="565" r:id="rId186"/>
    <p:sldId id="563" r:id="rId187"/>
    <p:sldId id="566" r:id="rId188"/>
    <p:sldId id="567" r:id="rId189"/>
    <p:sldId id="568" r:id="rId190"/>
    <p:sldId id="609" r:id="rId191"/>
    <p:sldId id="574" r:id="rId192"/>
    <p:sldId id="580" r:id="rId193"/>
    <p:sldId id="581" r:id="rId194"/>
    <p:sldId id="406" r:id="rId195"/>
    <p:sldId id="359" r:id="rId196"/>
    <p:sldId id="361" r:id="rId197"/>
    <p:sldId id="587" r:id="rId198"/>
  </p:sldIdLst>
  <p:sldSz cx="9144000" cy="6858000" type="screen4x3"/>
  <p:notesSz cx="6858000" cy="9144000"/>
  <p:defaultTextStyle>
    <a:defPPr>
      <a:defRPr lang="zh-CN"/>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FF0000"/>
    <a:srgbClr val="0000FF"/>
    <a:srgbClr val="CC0000"/>
    <a:srgbClr val="990033"/>
    <a:srgbClr val="CC0066"/>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26" autoAdjust="0"/>
    <p:restoredTop sz="96537" autoAdjust="0"/>
  </p:normalViewPr>
  <p:slideViewPr>
    <p:cSldViewPr>
      <p:cViewPr varScale="1">
        <p:scale>
          <a:sx n="92" d="100"/>
          <a:sy n="92" d="100"/>
        </p:scale>
        <p:origin x="-114" y="-57"/>
      </p:cViewPr>
      <p:guideLst>
        <p:guide orient="horz" pos="2544"/>
        <p:guide pos="2736"/>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846"/>
    </p:cViewPr>
  </p:sorterViewPr>
  <p:notesViewPr>
    <p:cSldViewPr>
      <p:cViewPr varScale="1">
        <p:scale>
          <a:sx n="28" d="100"/>
          <a:sy n="28" d="100"/>
        </p:scale>
        <p:origin x="-1262" y="-77"/>
      </p:cViewPr>
      <p:guideLst>
        <p:guide orient="horz" pos="2880"/>
        <p:guide pos="2161"/>
      </p:guideLst>
    </p:cSldViewPr>
  </p:notesViewPr>
  <p:gridSpacing cx="72010" cy="7201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slide" Target="slides/slide195.xml"/><Relationship Id="rId200"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1"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notesMaster" Target="notesMasters/notesMaster1.xml"/><Relationship Id="rId20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_rels/viewProps.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8.wmf"/><Relationship Id="rId1" Type="http://schemas.openxmlformats.org/officeDocument/2006/relationships/image" Target="../media/image1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1"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512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1204" name="Rectangle 4"/>
          <p:cNvSpPr>
            <a:spLocks noGrp="1" noChangeArrowheads="1"/>
          </p:cNvSpPr>
          <p:nvPr>
            <p:ph type="ftr" sz="quarter" idx="2"/>
          </p:nvPr>
        </p:nvSpPr>
        <p:spPr bwMode="auto">
          <a:xfrm>
            <a:off x="1"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512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935C857B-8529-4EFE-9DD0-C9BEA4FE038D}" type="slidenum">
              <a:rPr lang="en-US" altLang="zh-CN"/>
              <a:pPr>
                <a:defRPr/>
              </a:pPr>
              <a:t>‹#›</a:t>
            </a:fld>
            <a:endParaRPr lang="en-US" altLang="zh-CN"/>
          </a:p>
        </p:txBody>
      </p:sp>
    </p:spTree>
    <p:extLst>
      <p:ext uri="{BB962C8B-B14F-4D97-AF65-F5344CB8AC3E}">
        <p14:creationId xmlns:p14="http://schemas.microsoft.com/office/powerpoint/2010/main" val="29049650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1"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532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048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3" name="Rectangle 5"/>
          <p:cNvSpPr>
            <a:spLocks noGrp="1" noChangeArrowheads="1"/>
          </p:cNvSpPr>
          <p:nvPr>
            <p:ph type="body" sz="quarter" idx="3"/>
          </p:nvPr>
        </p:nvSpPr>
        <p:spPr bwMode="auto">
          <a:xfrm>
            <a:off x="914401" y="4343401"/>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3254" name="Rectangle 6"/>
          <p:cNvSpPr>
            <a:spLocks noGrp="1" noChangeArrowheads="1"/>
          </p:cNvSpPr>
          <p:nvPr>
            <p:ph type="ftr" sz="quarter" idx="4"/>
          </p:nvPr>
        </p:nvSpPr>
        <p:spPr bwMode="auto">
          <a:xfrm>
            <a:off x="1"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7FECE936-2C79-43EC-88B6-F62B969E9E35}" type="slidenum">
              <a:rPr lang="en-US" altLang="zh-CN"/>
              <a:pPr>
                <a:defRPr/>
              </a:pPr>
              <a:t>‹#›</a:t>
            </a:fld>
            <a:endParaRPr lang="en-US" altLang="zh-CN"/>
          </a:p>
        </p:txBody>
      </p:sp>
    </p:spTree>
    <p:extLst>
      <p:ext uri="{BB962C8B-B14F-4D97-AF65-F5344CB8AC3E}">
        <p14:creationId xmlns:p14="http://schemas.microsoft.com/office/powerpoint/2010/main" val="31766682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幻灯片图像占位符 1"/>
          <p:cNvSpPr>
            <a:spLocks noGrp="1" noRot="1" noChangeAspect="1" noTextEdit="1"/>
          </p:cNvSpPr>
          <p:nvPr>
            <p:ph type="sldImg"/>
          </p:nvPr>
        </p:nvSpPr>
        <p:spPr>
          <a:ln/>
        </p:spPr>
      </p:sp>
      <p:sp>
        <p:nvSpPr>
          <p:cNvPr id="205827" name="备注占位符 2"/>
          <p:cNvSpPr>
            <a:spLocks noGrp="1"/>
          </p:cNvSpPr>
          <p:nvPr>
            <p:ph type="body" idx="1"/>
          </p:nvPr>
        </p:nvSpPr>
        <p:spPr>
          <a:noFill/>
        </p:spPr>
        <p:txBody>
          <a:bodyPr/>
          <a:lstStyle/>
          <a:p>
            <a:pPr eaLnBrk="1" hangingPunct="1"/>
            <a:endParaRPr lang="zh-CN" altLang="en-US" smtClean="0"/>
          </a:p>
        </p:txBody>
      </p:sp>
      <p:sp>
        <p:nvSpPr>
          <p:cNvPr id="205828" name="灯片编号占位符 3"/>
          <p:cNvSpPr>
            <a:spLocks noGrp="1"/>
          </p:cNvSpPr>
          <p:nvPr>
            <p:ph type="sldNum" sz="quarter" idx="5"/>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ED400F65-A3F2-4F7E-8B84-4E9FFEF8948B}" type="slidenum">
              <a:rPr lang="en-US" altLang="zh-CN" sz="1200" smtClean="0"/>
              <a:pPr eaLnBrk="1" hangingPunct="1"/>
              <a:t>42</a:t>
            </a:fld>
            <a:endParaRPr lang="en-US" altLang="zh-CN"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gray">
          <a:xfrm>
            <a:off x="690563" y="3340100"/>
            <a:ext cx="7653337" cy="485775"/>
          </a:xfrm>
          <a:custGeom>
            <a:avLst/>
            <a:gdLst>
              <a:gd name="T0" fmla="*/ 2147483647 w 4128"/>
              <a:gd name="T1" fmla="*/ 2147483647 h 479"/>
              <a:gd name="T2" fmla="*/ 2147483647 w 4128"/>
              <a:gd name="T3" fmla="*/ 2147483647 h 479"/>
              <a:gd name="T4" fmla="*/ 2147483647 w 4128"/>
              <a:gd name="T5" fmla="*/ 2147483647 h 479"/>
              <a:gd name="T6" fmla="*/ 0 w 4128"/>
              <a:gd name="T7" fmla="*/ 2147483647 h 479"/>
              <a:gd name="T8" fmla="*/ 2147483647 w 4128"/>
              <a:gd name="T9" fmla="*/ 2147483647 h 4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195"/>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26627" name="Rectangle 3"/>
          <p:cNvSpPr>
            <a:spLocks noGrp="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endParaRPr lang="zh-CN" altLang="zh-CN" noProof="0" smtClean="0"/>
          </a:p>
        </p:txBody>
      </p:sp>
      <p:sp>
        <p:nvSpPr>
          <p:cNvPr id="26628"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lvl="0"/>
            <a:r>
              <a:rPr lang="zh-CN" altLang="en-US" noProof="0" smtClean="0"/>
              <a:t>单击此处编辑母版副标题样式</a:t>
            </a:r>
          </a:p>
        </p:txBody>
      </p:sp>
      <p:sp>
        <p:nvSpPr>
          <p:cNvPr id="5" name="Rectangle 5"/>
          <p:cNvSpPr>
            <a:spLocks noGrp="1" noChangeArrowheads="1"/>
          </p:cNvSpPr>
          <p:nvPr>
            <p:ph type="dt" sz="half" idx="10"/>
          </p:nvPr>
        </p:nvSpPr>
        <p:spPr/>
        <p:txBody>
          <a:bodyPr/>
          <a:lstStyle>
            <a:lvl1pPr>
              <a:defRPr>
                <a:solidFill>
                  <a:srgbClr val="578963"/>
                </a:solidFill>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solidFill>
                  <a:srgbClr val="578963"/>
                </a:solidFill>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solidFill>
                  <a:srgbClr val="578963"/>
                </a:solidFill>
              </a:defRPr>
            </a:lvl1pPr>
          </a:lstStyle>
          <a:p>
            <a:pPr>
              <a:defRPr/>
            </a:pPr>
            <a:fld id="{4A9A6A48-D5B8-4D45-B4B7-DEA9CCEC69C0}" type="slidenum">
              <a:rPr lang="en-US" altLang="zh-CN"/>
              <a:pPr>
                <a:defRPr/>
              </a:pPr>
              <a:t>‹#›</a:t>
            </a:fld>
            <a:endParaRPr lang="en-US" altLang="zh-CN"/>
          </a:p>
        </p:txBody>
      </p:sp>
    </p:spTree>
    <p:extLst>
      <p:ext uri="{BB962C8B-B14F-4D97-AF65-F5344CB8AC3E}">
        <p14:creationId xmlns:p14="http://schemas.microsoft.com/office/powerpoint/2010/main" val="709999773"/>
      </p:ext>
    </p:extLst>
  </p:cSld>
  <p:clrMapOvr>
    <a:masterClrMapping/>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5789652-D2D0-4BFF-BE15-F6C82E79FC35}" type="slidenum">
              <a:rPr lang="en-US" altLang="zh-CN"/>
              <a:pPr>
                <a:defRPr/>
              </a:pPr>
              <a:t>‹#›</a:t>
            </a:fld>
            <a:endParaRPr lang="en-US" altLang="zh-CN"/>
          </a:p>
        </p:txBody>
      </p:sp>
    </p:spTree>
    <p:extLst>
      <p:ext uri="{BB962C8B-B14F-4D97-AF65-F5344CB8AC3E}">
        <p14:creationId xmlns:p14="http://schemas.microsoft.com/office/powerpoint/2010/main" val="1365080171"/>
      </p:ext>
    </p:extLst>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57200"/>
            <a:ext cx="56769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30FF10E-5D57-41C8-B302-DF44AD57C7AB}" type="slidenum">
              <a:rPr lang="en-US" altLang="zh-CN"/>
              <a:pPr>
                <a:defRPr/>
              </a:pPr>
              <a:t>‹#›</a:t>
            </a:fld>
            <a:endParaRPr lang="en-US" altLang="zh-CN"/>
          </a:p>
        </p:txBody>
      </p:sp>
    </p:spTree>
    <p:extLst>
      <p:ext uri="{BB962C8B-B14F-4D97-AF65-F5344CB8AC3E}">
        <p14:creationId xmlns:p14="http://schemas.microsoft.com/office/powerpoint/2010/main" val="1270175747"/>
      </p:ext>
    </p:extLst>
  </p:cSld>
  <p:clrMapOvr>
    <a:masterClrMapping/>
  </p:clrMapOvr>
  <p:transition spd="med">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457200"/>
            <a:ext cx="7772400" cy="5638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8C7A792-0831-457E-9091-D6E8471F1D5C}" type="slidenum">
              <a:rPr lang="en-US" altLang="zh-CN"/>
              <a:pPr>
                <a:defRPr/>
              </a:pPr>
              <a:t>‹#›</a:t>
            </a:fld>
            <a:endParaRPr lang="en-US" altLang="zh-CN"/>
          </a:p>
        </p:txBody>
      </p:sp>
    </p:spTree>
    <p:extLst>
      <p:ext uri="{BB962C8B-B14F-4D97-AF65-F5344CB8AC3E}">
        <p14:creationId xmlns:p14="http://schemas.microsoft.com/office/powerpoint/2010/main" val="1382004887"/>
      </p:ext>
    </p:extLst>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2AC86C4-A024-4B93-A840-750B05FBF367}" type="slidenum">
              <a:rPr lang="en-US" altLang="zh-CN"/>
              <a:pPr>
                <a:defRPr/>
              </a:pPr>
              <a:t>‹#›</a:t>
            </a:fld>
            <a:endParaRPr lang="en-US" altLang="zh-CN"/>
          </a:p>
        </p:txBody>
      </p:sp>
    </p:spTree>
    <p:extLst>
      <p:ext uri="{BB962C8B-B14F-4D97-AF65-F5344CB8AC3E}">
        <p14:creationId xmlns:p14="http://schemas.microsoft.com/office/powerpoint/2010/main" val="990009268"/>
      </p:ext>
    </p:extLst>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FC417A-64ED-4AFB-A9B6-7CC4455ADC4A}" type="slidenum">
              <a:rPr lang="en-US" altLang="zh-CN"/>
              <a:pPr>
                <a:defRPr/>
              </a:pPr>
              <a:t>‹#›</a:t>
            </a:fld>
            <a:endParaRPr lang="en-US" altLang="zh-CN"/>
          </a:p>
        </p:txBody>
      </p:sp>
    </p:spTree>
    <p:extLst>
      <p:ext uri="{BB962C8B-B14F-4D97-AF65-F5344CB8AC3E}">
        <p14:creationId xmlns:p14="http://schemas.microsoft.com/office/powerpoint/2010/main" val="217618679"/>
      </p:ext>
    </p:extLst>
  </p:cSld>
  <p:clrMapOvr>
    <a:masterClrMapping/>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59DE3E9-3C0B-4B9E-8A0E-581927BB393C}" type="slidenum">
              <a:rPr lang="en-US" altLang="zh-CN"/>
              <a:pPr>
                <a:defRPr/>
              </a:pPr>
              <a:t>‹#›</a:t>
            </a:fld>
            <a:endParaRPr lang="en-US" altLang="zh-CN"/>
          </a:p>
        </p:txBody>
      </p:sp>
    </p:spTree>
    <p:extLst>
      <p:ext uri="{BB962C8B-B14F-4D97-AF65-F5344CB8AC3E}">
        <p14:creationId xmlns:p14="http://schemas.microsoft.com/office/powerpoint/2010/main" val="2462862419"/>
      </p:ext>
    </p:extLst>
  </p:cSld>
  <p:clrMapOvr>
    <a:masterClrMapping/>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1F14B28-E052-4DD6-8457-A1BB7A44EF83}" type="slidenum">
              <a:rPr lang="en-US" altLang="zh-CN"/>
              <a:pPr>
                <a:defRPr/>
              </a:pPr>
              <a:t>‹#›</a:t>
            </a:fld>
            <a:endParaRPr lang="en-US" altLang="zh-CN"/>
          </a:p>
        </p:txBody>
      </p:sp>
    </p:spTree>
    <p:extLst>
      <p:ext uri="{BB962C8B-B14F-4D97-AF65-F5344CB8AC3E}">
        <p14:creationId xmlns:p14="http://schemas.microsoft.com/office/powerpoint/2010/main" val="2812333432"/>
      </p:ext>
    </p:extLst>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E48D380-9A47-4FCB-873E-458EA96D56CC}" type="slidenum">
              <a:rPr lang="en-US" altLang="zh-CN"/>
              <a:pPr>
                <a:defRPr/>
              </a:pPr>
              <a:t>‹#›</a:t>
            </a:fld>
            <a:endParaRPr lang="en-US" altLang="zh-CN"/>
          </a:p>
        </p:txBody>
      </p:sp>
    </p:spTree>
    <p:extLst>
      <p:ext uri="{BB962C8B-B14F-4D97-AF65-F5344CB8AC3E}">
        <p14:creationId xmlns:p14="http://schemas.microsoft.com/office/powerpoint/2010/main" val="1299061192"/>
      </p:ext>
    </p:extLst>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35E2B03-8A5C-46FB-865B-05CE38FEE77D}" type="slidenum">
              <a:rPr lang="en-US" altLang="zh-CN"/>
              <a:pPr>
                <a:defRPr/>
              </a:pPr>
              <a:t>‹#›</a:t>
            </a:fld>
            <a:endParaRPr lang="en-US" altLang="zh-CN"/>
          </a:p>
        </p:txBody>
      </p:sp>
    </p:spTree>
    <p:extLst>
      <p:ext uri="{BB962C8B-B14F-4D97-AF65-F5344CB8AC3E}">
        <p14:creationId xmlns:p14="http://schemas.microsoft.com/office/powerpoint/2010/main" val="743790093"/>
      </p:ext>
    </p:extLst>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9812884-0B50-448A-9FBA-C6ECA236B1D0}" type="slidenum">
              <a:rPr lang="en-US" altLang="zh-CN"/>
              <a:pPr>
                <a:defRPr/>
              </a:pPr>
              <a:t>‹#›</a:t>
            </a:fld>
            <a:endParaRPr lang="en-US" altLang="zh-CN"/>
          </a:p>
        </p:txBody>
      </p:sp>
    </p:spTree>
    <p:extLst>
      <p:ext uri="{BB962C8B-B14F-4D97-AF65-F5344CB8AC3E}">
        <p14:creationId xmlns:p14="http://schemas.microsoft.com/office/powerpoint/2010/main" val="2231429364"/>
      </p:ext>
    </p:extLst>
  </p:cSld>
  <p:clrMapOvr>
    <a:masterClrMapping/>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E9EB4B9-FAF1-4B9D-8DFA-0D95E381D701}" type="slidenum">
              <a:rPr lang="en-US" altLang="zh-CN"/>
              <a:pPr>
                <a:defRPr/>
              </a:pPr>
              <a:t>‹#›</a:t>
            </a:fld>
            <a:endParaRPr lang="en-US" altLang="zh-CN"/>
          </a:p>
        </p:txBody>
      </p:sp>
    </p:spTree>
    <p:extLst>
      <p:ext uri="{BB962C8B-B14F-4D97-AF65-F5344CB8AC3E}">
        <p14:creationId xmlns:p14="http://schemas.microsoft.com/office/powerpoint/2010/main" val="2384130780"/>
      </p:ext>
    </p:extLst>
  </p:cSld>
  <p:clrMapOvr>
    <a:masterClrMapping/>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5604"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solidFill>
                  <a:schemeClr val="bg2"/>
                </a:solidFill>
              </a:defRPr>
            </a:lvl1pPr>
          </a:lstStyle>
          <a:p>
            <a:pPr>
              <a:defRPr/>
            </a:pPr>
            <a:endParaRPr lang="en-US" altLang="zh-CN"/>
          </a:p>
        </p:txBody>
      </p:sp>
      <p:sp>
        <p:nvSpPr>
          <p:cNvPr id="25605"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a:solidFill>
                  <a:schemeClr val="bg2"/>
                </a:solidFill>
              </a:defRPr>
            </a:lvl1pPr>
          </a:lstStyle>
          <a:p>
            <a:pPr>
              <a:defRPr/>
            </a:pPr>
            <a:endParaRPr lang="en-US" altLang="zh-CN"/>
          </a:p>
        </p:txBody>
      </p:sp>
      <p:sp>
        <p:nvSpPr>
          <p:cNvPr id="25606"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defRPr>
            </a:lvl1pPr>
          </a:lstStyle>
          <a:p>
            <a:pPr>
              <a:defRPr/>
            </a:pPr>
            <a:fld id="{D9406738-5166-458C-8365-C5230E2C9EB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ransition spd="med">
    <p:pull dir="d"/>
  </p:transition>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bg2"/>
        </a:buClr>
        <a:buFont typeface="Monotype Sorts" pitchFamily="2"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w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slide" Target="slide14.xml"/><Relationship Id="rId4" Type="http://schemas.openxmlformats.org/officeDocument/2006/relationships/slide" Target="slide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slide" Target="slide12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slide" Target="slide11.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6.wmf"/><Relationship Id="rId5" Type="http://schemas.openxmlformats.org/officeDocument/2006/relationships/oleObject" Target="../embeddings/oleObject7.bin"/><Relationship Id="rId4" Type="http://schemas.openxmlformats.org/officeDocument/2006/relationships/image" Target="../media/image5.wm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slide" Target="slide92.xml"/><Relationship Id="rId2" Type="http://schemas.openxmlformats.org/officeDocument/2006/relationships/slide" Target="slide13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25.bin"/><Relationship Id="rId4" Type="http://schemas.openxmlformats.org/officeDocument/2006/relationships/image" Target="../media/image2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slide" Target="slide11.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7.wmf"/><Relationship Id="rId5" Type="http://schemas.openxmlformats.org/officeDocument/2006/relationships/oleObject" Target="../embeddings/oleObject9.bin"/><Relationship Id="rId4" Type="http://schemas.openxmlformats.org/officeDocument/2006/relationships/image" Target="../media/image6.wmf"/></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0.wmf"/></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image" Target="../media/image3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8.wmf"/><Relationship Id="rId5" Type="http://schemas.openxmlformats.org/officeDocument/2006/relationships/oleObject" Target="../embeddings/oleObject11.bin"/><Relationship Id="rId4" Type="http://schemas.openxmlformats.org/officeDocument/2006/relationships/image" Target="../media/image6.wmf"/></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0.wmf"/></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slide" Target="slide174.xml"/><Relationship Id="rId2" Type="http://schemas.openxmlformats.org/officeDocument/2006/relationships/slide" Target="slide173.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slide" Target="slide172.xml"/><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17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6.wmf"/></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2.wmf"/><Relationship Id="rId5" Type="http://schemas.openxmlformats.org/officeDocument/2006/relationships/oleObject" Target="../embeddings/oleObject17.bin"/><Relationship Id="rId4" Type="http://schemas.openxmlformats.org/officeDocument/2006/relationships/image" Target="../media/image11.wmf"/></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7.wmf"/><Relationship Id="rId5" Type="http://schemas.openxmlformats.org/officeDocument/2006/relationships/oleObject" Target="../embeddings/oleObject19.bin"/><Relationship Id="rId4" Type="http://schemas.openxmlformats.org/officeDocument/2006/relationships/image" Target="../media/image16.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8.wmf"/></Relationships>
</file>

<file path=ppt/slides/_rels/slide5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18.wmf"/><Relationship Id="rId5" Type="http://schemas.openxmlformats.org/officeDocument/2006/relationships/oleObject" Target="../embeddings/oleObject22.bin"/><Relationship Id="rId4" Type="http://schemas.openxmlformats.org/officeDocument/2006/relationships/image" Target="../media/image19.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slide" Target="slide62.xml"/><Relationship Id="rId2" Type="http://schemas.openxmlformats.org/officeDocument/2006/relationships/slide" Target="slide5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slide" Target="slide11.xml"/><Relationship Id="rId4" Type="http://schemas.openxmlformats.org/officeDocument/2006/relationships/image" Target="../media/image3.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WordArt 1030"/>
          <p:cNvSpPr>
            <a:spLocks noChangeArrowheads="1" noChangeShapeType="1" noTextEdit="1"/>
          </p:cNvSpPr>
          <p:nvPr/>
        </p:nvSpPr>
        <p:spPr bwMode="auto">
          <a:xfrm>
            <a:off x="1331913" y="908050"/>
            <a:ext cx="6551612" cy="3962400"/>
          </a:xfrm>
          <a:prstGeom prst="rect">
            <a:avLst/>
          </a:prstGeom>
        </p:spPr>
        <p:txBody>
          <a:bodyPr wrap="none" fromWordArt="1">
            <a:prstTxWarp prst="textSlantUp">
              <a:avLst>
                <a:gd name="adj" fmla="val 292"/>
              </a:avLst>
            </a:prstTxWarp>
          </a:bodyPr>
          <a:lstStyle/>
          <a:p>
            <a:pPr algn="ctr"/>
            <a:r>
              <a:rPr lang="zh-CN" altLang="en-US" kern="10">
                <a:ln w="9525">
                  <a:solidFill>
                    <a:srgbClr val="339966"/>
                  </a:solidFill>
                  <a:round/>
                  <a:headEnd/>
                  <a:tailEnd/>
                </a:ln>
                <a:solidFill>
                  <a:srgbClr val="1560AB"/>
                </a:solidFill>
                <a:latin typeface="华文彩云"/>
                <a:ea typeface="华文彩云"/>
              </a:rPr>
              <a:t>第六章</a:t>
            </a:r>
          </a:p>
          <a:p>
            <a:pPr algn="ctr"/>
            <a:endParaRPr lang="zh-CN" altLang="en-US" kern="10">
              <a:ln w="9525">
                <a:solidFill>
                  <a:srgbClr val="339966"/>
                </a:solidFill>
                <a:round/>
                <a:headEnd/>
                <a:tailEnd/>
              </a:ln>
              <a:solidFill>
                <a:srgbClr val="1560AB"/>
              </a:solidFill>
              <a:latin typeface="华文彩云"/>
              <a:ea typeface="华文彩云"/>
            </a:endParaRPr>
          </a:p>
          <a:p>
            <a:pPr algn="ctr"/>
            <a:r>
              <a:rPr lang="zh-CN" altLang="en-US" kern="10">
                <a:ln w="9525">
                  <a:solidFill>
                    <a:srgbClr val="339966"/>
                  </a:solidFill>
                  <a:round/>
                  <a:headEnd/>
                  <a:tailEnd/>
                </a:ln>
                <a:solidFill>
                  <a:srgbClr val="1560AB"/>
                </a:solidFill>
                <a:latin typeface="华文彩云"/>
                <a:ea typeface="华文彩云"/>
              </a:rPr>
              <a:t>树和二叉树</a:t>
            </a:r>
          </a:p>
        </p:txBody>
      </p:sp>
    </p:spTree>
  </p:cSld>
  <p:clrMapOvr>
    <a:masterClrMapping/>
  </p:clrMapOvr>
  <p:transition spd="med">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nvGraphicFramePr>
        <p:xfrm>
          <a:off x="3779838" y="188913"/>
          <a:ext cx="5040312" cy="2797175"/>
        </p:xfrm>
        <a:graphic>
          <a:graphicData uri="http://schemas.openxmlformats.org/presentationml/2006/ole">
            <mc:AlternateContent xmlns:mc="http://schemas.openxmlformats.org/markup-compatibility/2006">
              <mc:Choice xmlns:v="urn:schemas-microsoft-com:vml" Requires="v">
                <p:oleObj spid="_x0000_s12314" name="VISIO" r:id="rId3" imgW="6978555" imgH="3721290" progId="Visio.Drawing.5">
                  <p:embed/>
                </p:oleObj>
              </mc:Choice>
              <mc:Fallback>
                <p:oleObj name="VISIO" r:id="rId3" imgW="6978555" imgH="3721290" progId="Visio.Drawing.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188913"/>
                        <a:ext cx="5040312" cy="279717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1" name="Text Box 3"/>
          <p:cNvSpPr txBox="1">
            <a:spLocks noChangeArrowheads="1"/>
          </p:cNvSpPr>
          <p:nvPr/>
        </p:nvSpPr>
        <p:spPr bwMode="auto">
          <a:xfrm>
            <a:off x="179388" y="2401888"/>
            <a:ext cx="8569325" cy="43402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just" eaLnBrk="1" hangingPunct="1">
              <a:lnSpc>
                <a:spcPct val="125000"/>
              </a:lnSpc>
              <a:spcBef>
                <a:spcPct val="20000"/>
              </a:spcBef>
            </a:pPr>
            <a:r>
              <a:rPr lang="zh-CN" altLang="en-US" sz="2800" b="1">
                <a:solidFill>
                  <a:srgbClr val="000000"/>
                </a:solidFill>
                <a:latin typeface="楷体_GB2312" pitchFamily="49" charset="-122"/>
                <a:ea typeface="楷体_GB2312" pitchFamily="49" charset="-122"/>
              </a:rPr>
              <a:t>从逻辑结构看</a:t>
            </a:r>
            <a:r>
              <a:rPr lang="zh-CN" altLang="en-US" sz="2800" b="1">
                <a:latin typeface="楷体_GB2312" pitchFamily="49" charset="-122"/>
                <a:ea typeface="楷体_GB2312" pitchFamily="49" charset="-122"/>
              </a:rPr>
              <a:t> ：</a:t>
            </a:r>
          </a:p>
          <a:p>
            <a:pPr algn="just" eaLnBrk="1" hangingPunct="1">
              <a:lnSpc>
                <a:spcPct val="125000"/>
              </a:lnSpc>
              <a:spcBef>
                <a:spcPct val="20000"/>
              </a:spcBef>
            </a:pPr>
            <a:r>
              <a:rPr lang="zh-CN" altLang="en-US" sz="2800" b="1">
                <a:solidFill>
                  <a:srgbClr val="000000"/>
                </a:solidFill>
                <a:latin typeface="楷体_GB2312" pitchFamily="49" charset="-122"/>
                <a:ea typeface="楷体_GB2312" pitchFamily="49" charset="-122"/>
              </a:rPr>
              <a:t> </a:t>
            </a:r>
            <a:r>
              <a:rPr lang="en-US" altLang="zh-CN" sz="2800" b="1">
                <a:solidFill>
                  <a:srgbClr val="000000"/>
                </a:solidFill>
                <a:latin typeface="楷体_GB2312" pitchFamily="49" charset="-122"/>
                <a:ea typeface="楷体_GB2312" pitchFamily="49" charset="-122"/>
              </a:rPr>
              <a:t>1</a:t>
            </a:r>
            <a:r>
              <a:rPr lang="zh-CN" altLang="en-US" sz="2800" b="1">
                <a:solidFill>
                  <a:srgbClr val="000000"/>
                </a:solidFill>
                <a:latin typeface="楷体_GB2312" pitchFamily="49" charset="-122"/>
                <a:ea typeface="楷体_GB2312" pitchFamily="49" charset="-122"/>
              </a:rPr>
              <a:t>．树中只有根结点没有前驱；</a:t>
            </a:r>
            <a:r>
              <a:rPr lang="zh-CN" altLang="en-US" sz="2800" b="1">
                <a:latin typeface="楷体_GB2312" pitchFamily="49" charset="-122"/>
                <a:ea typeface="楷体_GB2312" pitchFamily="49" charset="-122"/>
              </a:rPr>
              <a:t> </a:t>
            </a:r>
          </a:p>
          <a:p>
            <a:pPr algn="just" eaLnBrk="1" hangingPunct="1">
              <a:lnSpc>
                <a:spcPct val="125000"/>
              </a:lnSpc>
              <a:spcBef>
                <a:spcPct val="20000"/>
              </a:spcBef>
            </a:pPr>
            <a:r>
              <a:rPr lang="zh-CN" altLang="en-US" sz="2800" b="1">
                <a:solidFill>
                  <a:srgbClr val="000000"/>
                </a:solidFill>
                <a:latin typeface="楷体_GB2312" pitchFamily="49" charset="-122"/>
                <a:ea typeface="楷体_GB2312" pitchFamily="49" charset="-122"/>
              </a:rPr>
              <a:t> </a:t>
            </a:r>
            <a:r>
              <a:rPr lang="en-US" altLang="zh-CN" sz="2800" b="1">
                <a:solidFill>
                  <a:srgbClr val="000000"/>
                </a:solidFill>
                <a:latin typeface="楷体_GB2312" pitchFamily="49" charset="-122"/>
                <a:ea typeface="楷体_GB2312" pitchFamily="49" charset="-122"/>
              </a:rPr>
              <a:t>2</a:t>
            </a:r>
            <a:r>
              <a:rPr lang="zh-CN" altLang="en-US" sz="2800" b="1">
                <a:solidFill>
                  <a:srgbClr val="000000"/>
                </a:solidFill>
                <a:latin typeface="楷体_GB2312" pitchFamily="49" charset="-122"/>
                <a:ea typeface="楷体_GB2312" pitchFamily="49" charset="-122"/>
              </a:rPr>
              <a:t>．除根外的其他结点，都存在唯一一条从根到该结  </a:t>
            </a:r>
          </a:p>
          <a:p>
            <a:pPr algn="just" eaLnBrk="1" hangingPunct="1">
              <a:lnSpc>
                <a:spcPct val="125000"/>
              </a:lnSpc>
              <a:spcBef>
                <a:spcPct val="20000"/>
              </a:spcBef>
            </a:pPr>
            <a:r>
              <a:rPr lang="zh-CN" altLang="en-US" sz="2800" b="1">
                <a:solidFill>
                  <a:srgbClr val="000000"/>
                </a:solidFill>
                <a:latin typeface="楷体_GB2312" pitchFamily="49" charset="-122"/>
                <a:ea typeface="楷体_GB2312" pitchFamily="49" charset="-122"/>
              </a:rPr>
              <a:t>    点的路径；</a:t>
            </a:r>
          </a:p>
          <a:p>
            <a:pPr algn="just" eaLnBrk="1" hangingPunct="1">
              <a:lnSpc>
                <a:spcPct val="125000"/>
              </a:lnSpc>
              <a:spcBef>
                <a:spcPct val="20000"/>
              </a:spcBef>
            </a:pPr>
            <a:r>
              <a:rPr lang="zh-CN" altLang="en-US" sz="2800" b="1">
                <a:solidFill>
                  <a:srgbClr val="000000"/>
                </a:solidFill>
                <a:latin typeface="楷体_GB2312" pitchFamily="49" charset="-122"/>
                <a:ea typeface="楷体_GB2312" pitchFamily="49" charset="-122"/>
              </a:rPr>
              <a:t> </a:t>
            </a:r>
            <a:r>
              <a:rPr lang="en-US" altLang="zh-CN" sz="2800" b="1">
                <a:solidFill>
                  <a:srgbClr val="000000"/>
                </a:solidFill>
                <a:latin typeface="楷体_GB2312" pitchFamily="49" charset="-122"/>
                <a:ea typeface="楷体_GB2312" pitchFamily="49" charset="-122"/>
              </a:rPr>
              <a:t>3</a:t>
            </a:r>
            <a:r>
              <a:rPr lang="zh-CN" altLang="en-US" sz="2800" b="1">
                <a:solidFill>
                  <a:srgbClr val="000000"/>
                </a:solidFill>
                <a:latin typeface="楷体_GB2312" pitchFamily="49" charset="-122"/>
                <a:ea typeface="楷体_GB2312" pitchFamily="49" charset="-122"/>
              </a:rPr>
              <a:t>．树是一种分枝结构（除根结点外），每个结点都</a:t>
            </a:r>
          </a:p>
          <a:p>
            <a:pPr algn="just" eaLnBrk="1" hangingPunct="1">
              <a:lnSpc>
                <a:spcPct val="125000"/>
              </a:lnSpc>
              <a:spcBef>
                <a:spcPct val="20000"/>
              </a:spcBef>
            </a:pPr>
            <a:r>
              <a:rPr lang="zh-CN" altLang="en-US" sz="2800" b="1">
                <a:solidFill>
                  <a:srgbClr val="000000"/>
                </a:solidFill>
                <a:latin typeface="楷体_GB2312" pitchFamily="49" charset="-122"/>
                <a:ea typeface="楷体_GB2312" pitchFamily="49" charset="-122"/>
              </a:rPr>
              <a:t>    有且仅有一个直接前驱，有且仅有</a:t>
            </a:r>
            <a:r>
              <a:rPr lang="en-US" altLang="zh-CN" sz="2800" b="1">
                <a:solidFill>
                  <a:srgbClr val="000000"/>
                </a:solidFill>
                <a:latin typeface="楷体_GB2312" pitchFamily="49" charset="-122"/>
                <a:ea typeface="楷体_GB2312" pitchFamily="49" charset="-122"/>
              </a:rPr>
              <a:t>0</a:t>
            </a:r>
            <a:r>
              <a:rPr lang="zh-CN" altLang="en-US" sz="2800" b="1">
                <a:solidFill>
                  <a:srgbClr val="000000"/>
                </a:solidFill>
                <a:latin typeface="楷体_GB2312" pitchFamily="49" charset="-122"/>
                <a:ea typeface="楷体_GB2312" pitchFamily="49" charset="-122"/>
              </a:rPr>
              <a:t>个或多个直</a:t>
            </a:r>
          </a:p>
          <a:p>
            <a:pPr algn="just" eaLnBrk="1" hangingPunct="1">
              <a:lnSpc>
                <a:spcPct val="125000"/>
              </a:lnSpc>
              <a:spcBef>
                <a:spcPct val="20000"/>
              </a:spcBef>
            </a:pPr>
            <a:r>
              <a:rPr lang="zh-CN" altLang="en-US" sz="2800" b="1">
                <a:solidFill>
                  <a:srgbClr val="000000"/>
                </a:solidFill>
                <a:latin typeface="楷体_GB2312" pitchFamily="49" charset="-122"/>
                <a:ea typeface="楷体_GB2312" pitchFamily="49" charset="-122"/>
              </a:rPr>
              <a:t>    接后继。</a:t>
            </a:r>
          </a:p>
        </p:txBody>
      </p:sp>
    </p:spTree>
  </p:cSld>
  <p:clrMapOvr>
    <a:masterClrMapping/>
  </p:clrMapOvr>
  <p:transition spd="med">
    <p:pull dir="d"/>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1965325" y="260350"/>
            <a:ext cx="37528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400" b="1">
                <a:solidFill>
                  <a:srgbClr val="FFCC99"/>
                </a:solidFill>
                <a:ea typeface="楷体_GB2312" pitchFamily="49" charset="-122"/>
              </a:rPr>
              <a:t>a  b  c  d  e  </a:t>
            </a:r>
            <a:r>
              <a:rPr lang="en-US" altLang="zh-CN" sz="4800" b="1">
                <a:solidFill>
                  <a:srgbClr val="FFCC99"/>
                </a:solidFill>
                <a:ea typeface="楷体_GB2312" pitchFamily="49" charset="-122"/>
              </a:rPr>
              <a:t>f </a:t>
            </a:r>
            <a:r>
              <a:rPr lang="en-US" altLang="zh-CN" sz="4400" b="1">
                <a:solidFill>
                  <a:srgbClr val="FFCC99"/>
                </a:solidFill>
                <a:ea typeface="楷体_GB2312" pitchFamily="49" charset="-122"/>
              </a:rPr>
              <a:t> g</a:t>
            </a:r>
            <a:endParaRPr lang="en-US" altLang="zh-CN" sz="4400" b="1">
              <a:solidFill>
                <a:srgbClr val="FF3300"/>
              </a:solidFill>
              <a:ea typeface="楷体_GB2312" pitchFamily="49" charset="-122"/>
            </a:endParaRPr>
          </a:p>
        </p:txBody>
      </p:sp>
      <p:sp>
        <p:nvSpPr>
          <p:cNvPr id="104451" name="Text Box 3"/>
          <p:cNvSpPr txBox="1">
            <a:spLocks noChangeArrowheads="1"/>
          </p:cNvSpPr>
          <p:nvPr/>
        </p:nvSpPr>
        <p:spPr bwMode="auto">
          <a:xfrm>
            <a:off x="1992313" y="919163"/>
            <a:ext cx="37226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400" b="1">
                <a:solidFill>
                  <a:srgbClr val="FF9999"/>
                </a:solidFill>
                <a:ea typeface="楷体_GB2312" pitchFamily="49" charset="-122"/>
              </a:rPr>
              <a:t>c  b  d  a  e  g  f</a:t>
            </a:r>
            <a:endParaRPr lang="en-US" altLang="zh-CN" sz="4400" b="1">
              <a:solidFill>
                <a:srgbClr val="FF3300"/>
              </a:solidFill>
              <a:ea typeface="楷体_GB2312" pitchFamily="49" charset="-122"/>
            </a:endParaRPr>
          </a:p>
        </p:txBody>
      </p:sp>
      <p:sp>
        <p:nvSpPr>
          <p:cNvPr id="104452" name="Text Box 4"/>
          <p:cNvSpPr txBox="1">
            <a:spLocks noChangeArrowheads="1"/>
          </p:cNvSpPr>
          <p:nvPr/>
        </p:nvSpPr>
        <p:spPr bwMode="auto">
          <a:xfrm>
            <a:off x="149225" y="369888"/>
            <a:ext cx="14589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4000" b="1">
                <a:solidFill>
                  <a:srgbClr val="800000"/>
                </a:solidFill>
                <a:latin typeface="楷体_GB2312" pitchFamily="49" charset="-122"/>
                <a:ea typeface="楷体_GB2312" pitchFamily="49" charset="-122"/>
              </a:rPr>
              <a:t>例如</a:t>
            </a:r>
            <a:r>
              <a:rPr lang="en-US" altLang="zh-CN" sz="4000" b="1">
                <a:solidFill>
                  <a:srgbClr val="800000"/>
                </a:solidFill>
                <a:latin typeface="楷体_GB2312" pitchFamily="49" charset="-122"/>
                <a:ea typeface="楷体_GB2312" pitchFamily="49" charset="-122"/>
              </a:rPr>
              <a:t>:</a:t>
            </a:r>
            <a:endParaRPr lang="en-US" altLang="zh-CN" sz="2400"/>
          </a:p>
        </p:txBody>
      </p:sp>
      <p:sp>
        <p:nvSpPr>
          <p:cNvPr id="190469" name="Rectangle 5"/>
          <p:cNvSpPr>
            <a:spLocks noChangeArrowheads="1"/>
          </p:cNvSpPr>
          <p:nvPr/>
        </p:nvSpPr>
        <p:spPr bwMode="auto">
          <a:xfrm>
            <a:off x="1974850" y="309563"/>
            <a:ext cx="463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FF3300"/>
                </a:solidFill>
                <a:ea typeface="楷体_GB2312" pitchFamily="49" charset="-122"/>
              </a:rPr>
              <a:t>a</a:t>
            </a:r>
            <a:endParaRPr lang="en-US" altLang="zh-CN" sz="4400" b="1">
              <a:solidFill>
                <a:srgbClr val="FF9999"/>
              </a:solidFill>
              <a:ea typeface="楷体_GB2312" pitchFamily="49" charset="-122"/>
            </a:endParaRPr>
          </a:p>
        </p:txBody>
      </p:sp>
      <p:sp>
        <p:nvSpPr>
          <p:cNvPr id="190470" name="Rectangle 6"/>
          <p:cNvSpPr>
            <a:spLocks noChangeArrowheads="1"/>
          </p:cNvSpPr>
          <p:nvPr/>
        </p:nvSpPr>
        <p:spPr bwMode="auto">
          <a:xfrm>
            <a:off x="3702050" y="876300"/>
            <a:ext cx="4889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800" b="1">
                <a:solidFill>
                  <a:srgbClr val="800000"/>
                </a:solidFill>
                <a:ea typeface="楷体_GB2312" pitchFamily="49" charset="-122"/>
              </a:rPr>
              <a:t>a</a:t>
            </a:r>
            <a:endParaRPr lang="en-US" altLang="zh-CN" sz="4400" b="1">
              <a:solidFill>
                <a:srgbClr val="FF9999"/>
              </a:solidFill>
              <a:ea typeface="楷体_GB2312" pitchFamily="49" charset="-122"/>
            </a:endParaRPr>
          </a:p>
        </p:txBody>
      </p:sp>
      <p:sp>
        <p:nvSpPr>
          <p:cNvPr id="190471" name="AutoShape 7"/>
          <p:cNvSpPr>
            <a:spLocks noChangeArrowheads="1"/>
          </p:cNvSpPr>
          <p:nvPr/>
        </p:nvSpPr>
        <p:spPr bwMode="auto">
          <a:xfrm>
            <a:off x="1905000" y="461963"/>
            <a:ext cx="2362200" cy="1219200"/>
          </a:xfrm>
          <a:prstGeom prst="parallelogram">
            <a:avLst>
              <a:gd name="adj" fmla="val 48438"/>
            </a:avLst>
          </a:prstGeom>
          <a:noFill/>
          <a:ln w="31750" cap="sq">
            <a:solidFill>
              <a:srgbClr val="008080"/>
            </a:solidFill>
            <a:miter lim="800000"/>
            <a:headEnd type="none" w="sm" len="sm"/>
            <a:tailEnd type="none" w="sm" len="sm"/>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2" name="Rectangle 8"/>
          <p:cNvSpPr>
            <a:spLocks noChangeArrowheads="1"/>
          </p:cNvSpPr>
          <p:nvPr/>
        </p:nvSpPr>
        <p:spPr bwMode="auto">
          <a:xfrm>
            <a:off x="4267200" y="461963"/>
            <a:ext cx="1524000" cy="1219200"/>
          </a:xfrm>
          <a:prstGeom prst="rect">
            <a:avLst/>
          </a:prstGeom>
          <a:noFill/>
          <a:ln w="31750" cap="sq">
            <a:solidFill>
              <a:srgbClr val="00008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3" name="Rectangle 9"/>
          <p:cNvSpPr>
            <a:spLocks noChangeArrowheads="1"/>
          </p:cNvSpPr>
          <p:nvPr/>
        </p:nvSpPr>
        <p:spPr bwMode="auto">
          <a:xfrm>
            <a:off x="2514600" y="309563"/>
            <a:ext cx="63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FF3300"/>
                </a:solidFill>
                <a:ea typeface="楷体_GB2312" pitchFamily="49" charset="-122"/>
              </a:rPr>
              <a:t>b </a:t>
            </a:r>
            <a:endParaRPr lang="en-US" altLang="zh-CN" sz="4400" b="1">
              <a:solidFill>
                <a:srgbClr val="FFCC99"/>
              </a:solidFill>
              <a:ea typeface="楷体_GB2312" pitchFamily="49" charset="-122"/>
            </a:endParaRPr>
          </a:p>
        </p:txBody>
      </p:sp>
      <p:sp>
        <p:nvSpPr>
          <p:cNvPr id="190474" name="Rectangle 10"/>
          <p:cNvSpPr>
            <a:spLocks noChangeArrowheads="1"/>
          </p:cNvSpPr>
          <p:nvPr/>
        </p:nvSpPr>
        <p:spPr bwMode="auto">
          <a:xfrm>
            <a:off x="2514600" y="919163"/>
            <a:ext cx="495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800000"/>
                </a:solidFill>
                <a:ea typeface="楷体_GB2312" pitchFamily="49" charset="-122"/>
              </a:rPr>
              <a:t>b</a:t>
            </a:r>
            <a:endParaRPr lang="en-US" altLang="zh-CN" sz="4400" b="1">
              <a:solidFill>
                <a:srgbClr val="FFCC99"/>
              </a:solidFill>
              <a:ea typeface="楷体_GB2312" pitchFamily="49" charset="-122"/>
            </a:endParaRPr>
          </a:p>
        </p:txBody>
      </p:sp>
      <p:sp>
        <p:nvSpPr>
          <p:cNvPr id="190475" name="Rectangle 11"/>
          <p:cNvSpPr>
            <a:spLocks noChangeArrowheads="1"/>
          </p:cNvSpPr>
          <p:nvPr/>
        </p:nvSpPr>
        <p:spPr bwMode="auto">
          <a:xfrm>
            <a:off x="3124200" y="309563"/>
            <a:ext cx="431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FF3300"/>
                </a:solidFill>
                <a:ea typeface="楷体_GB2312" pitchFamily="49" charset="-122"/>
              </a:rPr>
              <a:t>c</a:t>
            </a:r>
            <a:endParaRPr lang="en-US" altLang="zh-CN" sz="4400" b="1">
              <a:solidFill>
                <a:srgbClr val="FFCC99"/>
              </a:solidFill>
              <a:ea typeface="楷体_GB2312" pitchFamily="49" charset="-122"/>
            </a:endParaRPr>
          </a:p>
        </p:txBody>
      </p:sp>
      <p:sp>
        <p:nvSpPr>
          <p:cNvPr id="190476" name="Rectangle 12"/>
          <p:cNvSpPr>
            <a:spLocks noChangeArrowheads="1"/>
          </p:cNvSpPr>
          <p:nvPr/>
        </p:nvSpPr>
        <p:spPr bwMode="auto">
          <a:xfrm>
            <a:off x="1981200" y="919163"/>
            <a:ext cx="431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800000"/>
                </a:solidFill>
                <a:ea typeface="楷体_GB2312" pitchFamily="49" charset="-122"/>
              </a:rPr>
              <a:t>c</a:t>
            </a:r>
            <a:endParaRPr lang="en-US" altLang="zh-CN" sz="4400" b="1">
              <a:solidFill>
                <a:srgbClr val="FFCC99"/>
              </a:solidFill>
              <a:ea typeface="楷体_GB2312" pitchFamily="49" charset="-122"/>
            </a:endParaRPr>
          </a:p>
        </p:txBody>
      </p:sp>
      <p:sp>
        <p:nvSpPr>
          <p:cNvPr id="190477" name="Rectangle 13"/>
          <p:cNvSpPr>
            <a:spLocks noChangeArrowheads="1"/>
          </p:cNvSpPr>
          <p:nvPr/>
        </p:nvSpPr>
        <p:spPr bwMode="auto">
          <a:xfrm>
            <a:off x="3657600" y="309563"/>
            <a:ext cx="495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FF3300"/>
                </a:solidFill>
                <a:ea typeface="楷体_GB2312" pitchFamily="49" charset="-122"/>
              </a:rPr>
              <a:t>d</a:t>
            </a:r>
            <a:endParaRPr lang="en-US" altLang="zh-CN" sz="4400" b="1">
              <a:solidFill>
                <a:srgbClr val="FFCC99"/>
              </a:solidFill>
              <a:ea typeface="楷体_GB2312" pitchFamily="49" charset="-122"/>
            </a:endParaRPr>
          </a:p>
        </p:txBody>
      </p:sp>
      <p:sp>
        <p:nvSpPr>
          <p:cNvPr id="190478" name="Rectangle 14"/>
          <p:cNvSpPr>
            <a:spLocks noChangeArrowheads="1"/>
          </p:cNvSpPr>
          <p:nvPr/>
        </p:nvSpPr>
        <p:spPr bwMode="auto">
          <a:xfrm>
            <a:off x="3124200" y="919163"/>
            <a:ext cx="495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800000"/>
                </a:solidFill>
                <a:ea typeface="楷体_GB2312" pitchFamily="49" charset="-122"/>
              </a:rPr>
              <a:t>d</a:t>
            </a:r>
            <a:endParaRPr lang="en-US" altLang="zh-CN" sz="4400" b="1">
              <a:solidFill>
                <a:srgbClr val="FFCC99"/>
              </a:solidFill>
              <a:ea typeface="楷体_GB2312" pitchFamily="49" charset="-122"/>
            </a:endParaRPr>
          </a:p>
        </p:txBody>
      </p:sp>
      <p:sp>
        <p:nvSpPr>
          <p:cNvPr id="190479" name="Rectangle 15"/>
          <p:cNvSpPr>
            <a:spLocks noChangeArrowheads="1"/>
          </p:cNvSpPr>
          <p:nvPr/>
        </p:nvSpPr>
        <p:spPr bwMode="auto">
          <a:xfrm>
            <a:off x="4216400" y="309563"/>
            <a:ext cx="431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FF3300"/>
                </a:solidFill>
                <a:ea typeface="楷体_GB2312" pitchFamily="49" charset="-122"/>
              </a:rPr>
              <a:t>e</a:t>
            </a:r>
            <a:endParaRPr lang="en-US" altLang="zh-CN" sz="4400" b="1">
              <a:solidFill>
                <a:srgbClr val="FFCC99"/>
              </a:solidFill>
              <a:ea typeface="楷体_GB2312" pitchFamily="49" charset="-122"/>
            </a:endParaRPr>
          </a:p>
        </p:txBody>
      </p:sp>
      <p:sp>
        <p:nvSpPr>
          <p:cNvPr id="190480" name="Rectangle 16"/>
          <p:cNvSpPr>
            <a:spLocks noChangeArrowheads="1"/>
          </p:cNvSpPr>
          <p:nvPr/>
        </p:nvSpPr>
        <p:spPr bwMode="auto">
          <a:xfrm>
            <a:off x="4267200" y="919163"/>
            <a:ext cx="431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800000"/>
                </a:solidFill>
                <a:ea typeface="楷体_GB2312" pitchFamily="49" charset="-122"/>
              </a:rPr>
              <a:t>e</a:t>
            </a:r>
            <a:endParaRPr lang="en-US" altLang="zh-CN" sz="4400" b="1">
              <a:solidFill>
                <a:srgbClr val="FFCC99"/>
              </a:solidFill>
              <a:ea typeface="楷体_GB2312" pitchFamily="49" charset="-122"/>
            </a:endParaRPr>
          </a:p>
        </p:txBody>
      </p:sp>
      <p:sp>
        <p:nvSpPr>
          <p:cNvPr id="190481" name="Rectangle 17"/>
          <p:cNvSpPr>
            <a:spLocks noChangeArrowheads="1"/>
          </p:cNvSpPr>
          <p:nvPr/>
        </p:nvSpPr>
        <p:spPr bwMode="auto">
          <a:xfrm>
            <a:off x="4800600" y="309563"/>
            <a:ext cx="457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4400" b="1">
                <a:solidFill>
                  <a:srgbClr val="FF3300"/>
                </a:solidFill>
                <a:ea typeface="楷体_GB2312" pitchFamily="49" charset="-122"/>
              </a:rPr>
              <a:t>f</a:t>
            </a:r>
          </a:p>
        </p:txBody>
      </p:sp>
      <p:sp>
        <p:nvSpPr>
          <p:cNvPr id="190482" name="Rectangle 18"/>
          <p:cNvSpPr>
            <a:spLocks noChangeArrowheads="1"/>
          </p:cNvSpPr>
          <p:nvPr/>
        </p:nvSpPr>
        <p:spPr bwMode="auto">
          <a:xfrm>
            <a:off x="5334000" y="919163"/>
            <a:ext cx="533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4400" b="1">
                <a:solidFill>
                  <a:srgbClr val="800000"/>
                </a:solidFill>
                <a:ea typeface="楷体_GB2312" pitchFamily="49" charset="-122"/>
              </a:rPr>
              <a:t>f</a:t>
            </a:r>
          </a:p>
        </p:txBody>
      </p:sp>
      <p:sp>
        <p:nvSpPr>
          <p:cNvPr id="190483" name="Rectangle 19"/>
          <p:cNvSpPr>
            <a:spLocks noChangeArrowheads="1"/>
          </p:cNvSpPr>
          <p:nvPr/>
        </p:nvSpPr>
        <p:spPr bwMode="auto">
          <a:xfrm>
            <a:off x="5257800" y="309563"/>
            <a:ext cx="463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FF3300"/>
                </a:solidFill>
                <a:ea typeface="楷体_GB2312" pitchFamily="49" charset="-122"/>
              </a:rPr>
              <a:t>g</a:t>
            </a:r>
            <a:endParaRPr lang="en-US" altLang="zh-CN" sz="4400" b="1">
              <a:solidFill>
                <a:srgbClr val="FFCC99"/>
              </a:solidFill>
              <a:ea typeface="楷体_GB2312" pitchFamily="49" charset="-122"/>
            </a:endParaRPr>
          </a:p>
        </p:txBody>
      </p:sp>
      <p:sp>
        <p:nvSpPr>
          <p:cNvPr id="190484" name="Rectangle 20"/>
          <p:cNvSpPr>
            <a:spLocks noChangeArrowheads="1"/>
          </p:cNvSpPr>
          <p:nvPr/>
        </p:nvSpPr>
        <p:spPr bwMode="auto">
          <a:xfrm>
            <a:off x="4794250" y="919163"/>
            <a:ext cx="463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800000"/>
                </a:solidFill>
                <a:ea typeface="楷体_GB2312" pitchFamily="49" charset="-122"/>
              </a:rPr>
              <a:t>g</a:t>
            </a:r>
            <a:endParaRPr lang="en-US" altLang="zh-CN" sz="4400" b="1">
              <a:solidFill>
                <a:srgbClr val="FFCC99"/>
              </a:solidFill>
              <a:ea typeface="楷体_GB2312" pitchFamily="49" charset="-122"/>
            </a:endParaRPr>
          </a:p>
        </p:txBody>
      </p:sp>
      <p:sp>
        <p:nvSpPr>
          <p:cNvPr id="190485" name="Text Box 21"/>
          <p:cNvSpPr txBox="1">
            <a:spLocks noChangeArrowheads="1"/>
          </p:cNvSpPr>
          <p:nvPr/>
        </p:nvSpPr>
        <p:spPr bwMode="auto">
          <a:xfrm>
            <a:off x="3962400" y="2630853"/>
            <a:ext cx="1371600" cy="666750"/>
          </a:xfrm>
          <a:prstGeom prst="rect">
            <a:avLst/>
          </a:prstGeom>
          <a:solidFill>
            <a:srgbClr val="CCFFFF">
              <a:alpha val="50195"/>
            </a:srgbClr>
          </a:solidFill>
          <a:ln w="25400" cap="sq">
            <a:solidFill>
              <a:srgbClr val="008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r>
              <a:rPr lang="en-US" altLang="zh-CN" b="1">
                <a:solidFill>
                  <a:srgbClr val="006666"/>
                </a:solidFill>
              </a:rPr>
              <a:t>a</a:t>
            </a:r>
            <a:endParaRPr lang="en-US" altLang="zh-CN" sz="2400"/>
          </a:p>
        </p:txBody>
      </p:sp>
      <p:sp>
        <p:nvSpPr>
          <p:cNvPr id="190486" name="Line 22"/>
          <p:cNvSpPr>
            <a:spLocks noChangeShapeType="1"/>
          </p:cNvSpPr>
          <p:nvPr/>
        </p:nvSpPr>
        <p:spPr bwMode="auto">
          <a:xfrm>
            <a:off x="4343400" y="2630853"/>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87" name="Line 23"/>
          <p:cNvSpPr>
            <a:spLocks noChangeShapeType="1"/>
          </p:cNvSpPr>
          <p:nvPr/>
        </p:nvSpPr>
        <p:spPr bwMode="auto">
          <a:xfrm>
            <a:off x="4953000" y="2630853"/>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88" name="Line 24"/>
          <p:cNvSpPr>
            <a:spLocks noChangeShapeType="1"/>
          </p:cNvSpPr>
          <p:nvPr/>
        </p:nvSpPr>
        <p:spPr bwMode="auto">
          <a:xfrm>
            <a:off x="4211638" y="2276840"/>
            <a:ext cx="474662" cy="396875"/>
          </a:xfrm>
          <a:prstGeom prst="line">
            <a:avLst/>
          </a:prstGeom>
          <a:noFill/>
          <a:ln w="31750" cap="sq">
            <a:solidFill>
              <a:srgbClr val="0033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89" name="Text Box 25"/>
          <p:cNvSpPr txBox="1">
            <a:spLocks noChangeArrowheads="1"/>
          </p:cNvSpPr>
          <p:nvPr/>
        </p:nvSpPr>
        <p:spPr bwMode="auto">
          <a:xfrm>
            <a:off x="2209800" y="3621453"/>
            <a:ext cx="1371600" cy="666750"/>
          </a:xfrm>
          <a:prstGeom prst="rect">
            <a:avLst/>
          </a:prstGeom>
          <a:solidFill>
            <a:srgbClr val="CCFFFF">
              <a:alpha val="50195"/>
            </a:srgbClr>
          </a:solidFill>
          <a:ln w="25400" cap="sq">
            <a:solidFill>
              <a:srgbClr val="008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r>
              <a:rPr lang="en-US" altLang="zh-CN" b="1">
                <a:solidFill>
                  <a:srgbClr val="006666"/>
                </a:solidFill>
              </a:rPr>
              <a:t>b</a:t>
            </a:r>
            <a:endParaRPr lang="en-US" altLang="zh-CN" sz="2400"/>
          </a:p>
        </p:txBody>
      </p:sp>
      <p:sp>
        <p:nvSpPr>
          <p:cNvPr id="190490" name="Line 26"/>
          <p:cNvSpPr>
            <a:spLocks noChangeShapeType="1"/>
          </p:cNvSpPr>
          <p:nvPr/>
        </p:nvSpPr>
        <p:spPr bwMode="auto">
          <a:xfrm>
            <a:off x="2590800" y="3621453"/>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1" name="Line 27"/>
          <p:cNvSpPr>
            <a:spLocks noChangeShapeType="1"/>
          </p:cNvSpPr>
          <p:nvPr/>
        </p:nvSpPr>
        <p:spPr bwMode="auto">
          <a:xfrm>
            <a:off x="3200400" y="3621453"/>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2" name="Line 28"/>
          <p:cNvSpPr>
            <a:spLocks noChangeShapeType="1"/>
          </p:cNvSpPr>
          <p:nvPr/>
        </p:nvSpPr>
        <p:spPr bwMode="auto">
          <a:xfrm flipH="1">
            <a:off x="2895600" y="3011853"/>
            <a:ext cx="1295400" cy="609600"/>
          </a:xfrm>
          <a:prstGeom prst="line">
            <a:avLst/>
          </a:prstGeom>
          <a:noFill/>
          <a:ln w="31750" cap="sq">
            <a:solidFill>
              <a:srgbClr val="0033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3" name="Text Box 29"/>
          <p:cNvSpPr txBox="1">
            <a:spLocks noChangeArrowheads="1"/>
          </p:cNvSpPr>
          <p:nvPr/>
        </p:nvSpPr>
        <p:spPr bwMode="auto">
          <a:xfrm>
            <a:off x="1219200" y="4764453"/>
            <a:ext cx="1371600" cy="666750"/>
          </a:xfrm>
          <a:prstGeom prst="rect">
            <a:avLst/>
          </a:prstGeom>
          <a:solidFill>
            <a:srgbClr val="CCFFFF">
              <a:alpha val="50195"/>
            </a:srgbClr>
          </a:solidFill>
          <a:ln w="25400" cap="sq">
            <a:solidFill>
              <a:srgbClr val="008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r>
              <a:rPr lang="en-US" altLang="zh-CN" b="1">
                <a:solidFill>
                  <a:srgbClr val="006666"/>
                </a:solidFill>
              </a:rPr>
              <a:t>c</a:t>
            </a:r>
            <a:endParaRPr lang="en-US" altLang="zh-CN" sz="2400"/>
          </a:p>
        </p:txBody>
      </p:sp>
      <p:sp>
        <p:nvSpPr>
          <p:cNvPr id="190494" name="Line 30"/>
          <p:cNvSpPr>
            <a:spLocks noChangeShapeType="1"/>
          </p:cNvSpPr>
          <p:nvPr/>
        </p:nvSpPr>
        <p:spPr bwMode="auto">
          <a:xfrm>
            <a:off x="1600200" y="4764453"/>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5" name="Line 31"/>
          <p:cNvSpPr>
            <a:spLocks noChangeShapeType="1"/>
          </p:cNvSpPr>
          <p:nvPr/>
        </p:nvSpPr>
        <p:spPr bwMode="auto">
          <a:xfrm>
            <a:off x="2209800" y="4764453"/>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6" name="Line 32"/>
          <p:cNvSpPr>
            <a:spLocks noChangeShapeType="1"/>
          </p:cNvSpPr>
          <p:nvPr/>
        </p:nvSpPr>
        <p:spPr bwMode="auto">
          <a:xfrm flipH="1">
            <a:off x="1905000" y="4002453"/>
            <a:ext cx="533400" cy="762000"/>
          </a:xfrm>
          <a:prstGeom prst="line">
            <a:avLst/>
          </a:prstGeom>
          <a:noFill/>
          <a:ln w="31750" cap="sq">
            <a:solidFill>
              <a:srgbClr val="0033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7" name="Text Box 33"/>
          <p:cNvSpPr txBox="1">
            <a:spLocks noChangeArrowheads="1"/>
          </p:cNvSpPr>
          <p:nvPr/>
        </p:nvSpPr>
        <p:spPr bwMode="auto">
          <a:xfrm>
            <a:off x="3200400" y="4764453"/>
            <a:ext cx="1371600" cy="666750"/>
          </a:xfrm>
          <a:prstGeom prst="rect">
            <a:avLst/>
          </a:prstGeom>
          <a:solidFill>
            <a:srgbClr val="CCFFFF">
              <a:alpha val="50195"/>
            </a:srgbClr>
          </a:solidFill>
          <a:ln w="25400" cap="sq">
            <a:solidFill>
              <a:srgbClr val="008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r>
              <a:rPr lang="en-US" altLang="zh-CN" b="1">
                <a:solidFill>
                  <a:srgbClr val="006666"/>
                </a:solidFill>
              </a:rPr>
              <a:t>d</a:t>
            </a:r>
            <a:endParaRPr lang="en-US" altLang="zh-CN" sz="2400"/>
          </a:p>
        </p:txBody>
      </p:sp>
      <p:sp>
        <p:nvSpPr>
          <p:cNvPr id="190498" name="Line 34"/>
          <p:cNvSpPr>
            <a:spLocks noChangeShapeType="1"/>
          </p:cNvSpPr>
          <p:nvPr/>
        </p:nvSpPr>
        <p:spPr bwMode="auto">
          <a:xfrm>
            <a:off x="3581400" y="4764453"/>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9" name="Line 35"/>
          <p:cNvSpPr>
            <a:spLocks noChangeShapeType="1"/>
          </p:cNvSpPr>
          <p:nvPr/>
        </p:nvSpPr>
        <p:spPr bwMode="auto">
          <a:xfrm>
            <a:off x="4191000" y="4764453"/>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00" name="Line 36"/>
          <p:cNvSpPr>
            <a:spLocks noChangeShapeType="1"/>
          </p:cNvSpPr>
          <p:nvPr/>
        </p:nvSpPr>
        <p:spPr bwMode="auto">
          <a:xfrm>
            <a:off x="3352800" y="3926253"/>
            <a:ext cx="533400" cy="838200"/>
          </a:xfrm>
          <a:prstGeom prst="line">
            <a:avLst/>
          </a:prstGeom>
          <a:noFill/>
          <a:ln w="31750" cap="sq">
            <a:solidFill>
              <a:srgbClr val="0033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01" name="Text Box 37"/>
          <p:cNvSpPr txBox="1">
            <a:spLocks noChangeArrowheads="1"/>
          </p:cNvSpPr>
          <p:nvPr/>
        </p:nvSpPr>
        <p:spPr bwMode="auto">
          <a:xfrm>
            <a:off x="5867400" y="3621453"/>
            <a:ext cx="1371600" cy="666750"/>
          </a:xfrm>
          <a:prstGeom prst="rect">
            <a:avLst/>
          </a:prstGeom>
          <a:solidFill>
            <a:srgbClr val="CCFFFF">
              <a:alpha val="50195"/>
            </a:srgbClr>
          </a:solidFill>
          <a:ln w="25400" cap="sq">
            <a:solidFill>
              <a:srgbClr val="008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r>
              <a:rPr lang="en-US" altLang="zh-CN" b="1">
                <a:solidFill>
                  <a:srgbClr val="006666"/>
                </a:solidFill>
              </a:rPr>
              <a:t>e</a:t>
            </a:r>
            <a:endParaRPr lang="en-US" altLang="zh-CN" sz="2400"/>
          </a:p>
        </p:txBody>
      </p:sp>
      <p:sp>
        <p:nvSpPr>
          <p:cNvPr id="190502" name="Line 38"/>
          <p:cNvSpPr>
            <a:spLocks noChangeShapeType="1"/>
          </p:cNvSpPr>
          <p:nvPr/>
        </p:nvSpPr>
        <p:spPr bwMode="auto">
          <a:xfrm>
            <a:off x="6248400" y="3621453"/>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03" name="Line 39"/>
          <p:cNvSpPr>
            <a:spLocks noChangeShapeType="1"/>
          </p:cNvSpPr>
          <p:nvPr/>
        </p:nvSpPr>
        <p:spPr bwMode="auto">
          <a:xfrm>
            <a:off x="6858000" y="3621453"/>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04" name="Line 40"/>
          <p:cNvSpPr>
            <a:spLocks noChangeShapeType="1"/>
          </p:cNvSpPr>
          <p:nvPr/>
        </p:nvSpPr>
        <p:spPr bwMode="auto">
          <a:xfrm>
            <a:off x="5181600" y="2935653"/>
            <a:ext cx="1371600" cy="685800"/>
          </a:xfrm>
          <a:prstGeom prst="line">
            <a:avLst/>
          </a:prstGeom>
          <a:noFill/>
          <a:ln w="31750" cap="sq">
            <a:solidFill>
              <a:srgbClr val="0033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05" name="Text Box 41"/>
          <p:cNvSpPr txBox="1">
            <a:spLocks noChangeArrowheads="1"/>
          </p:cNvSpPr>
          <p:nvPr/>
        </p:nvSpPr>
        <p:spPr bwMode="auto">
          <a:xfrm>
            <a:off x="6858000" y="4764453"/>
            <a:ext cx="1371600" cy="666750"/>
          </a:xfrm>
          <a:prstGeom prst="rect">
            <a:avLst/>
          </a:prstGeom>
          <a:solidFill>
            <a:srgbClr val="CCFFFF">
              <a:alpha val="50195"/>
            </a:srgbClr>
          </a:solidFill>
          <a:ln w="25400" cap="sq">
            <a:solidFill>
              <a:srgbClr val="008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r>
              <a:rPr lang="en-US" altLang="zh-CN" b="1">
                <a:solidFill>
                  <a:srgbClr val="006666"/>
                </a:solidFill>
              </a:rPr>
              <a:t>f</a:t>
            </a:r>
            <a:endParaRPr lang="en-US" altLang="zh-CN" sz="2400"/>
          </a:p>
        </p:txBody>
      </p:sp>
      <p:sp>
        <p:nvSpPr>
          <p:cNvPr id="190506" name="Line 42"/>
          <p:cNvSpPr>
            <a:spLocks noChangeShapeType="1"/>
          </p:cNvSpPr>
          <p:nvPr/>
        </p:nvSpPr>
        <p:spPr bwMode="auto">
          <a:xfrm>
            <a:off x="7239000" y="4764453"/>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07" name="Line 43"/>
          <p:cNvSpPr>
            <a:spLocks noChangeShapeType="1"/>
          </p:cNvSpPr>
          <p:nvPr/>
        </p:nvSpPr>
        <p:spPr bwMode="auto">
          <a:xfrm>
            <a:off x="7848600" y="4764453"/>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08" name="Line 44"/>
          <p:cNvSpPr>
            <a:spLocks noChangeShapeType="1"/>
          </p:cNvSpPr>
          <p:nvPr/>
        </p:nvSpPr>
        <p:spPr bwMode="auto">
          <a:xfrm>
            <a:off x="7010400" y="3926253"/>
            <a:ext cx="533400" cy="838200"/>
          </a:xfrm>
          <a:prstGeom prst="line">
            <a:avLst/>
          </a:prstGeom>
          <a:noFill/>
          <a:ln w="31750" cap="sq">
            <a:solidFill>
              <a:srgbClr val="0033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09" name="Text Box 45"/>
          <p:cNvSpPr txBox="1">
            <a:spLocks noChangeArrowheads="1"/>
          </p:cNvSpPr>
          <p:nvPr/>
        </p:nvSpPr>
        <p:spPr bwMode="auto">
          <a:xfrm>
            <a:off x="5867400" y="5907453"/>
            <a:ext cx="1371600" cy="666750"/>
          </a:xfrm>
          <a:prstGeom prst="rect">
            <a:avLst/>
          </a:prstGeom>
          <a:solidFill>
            <a:srgbClr val="CCFFFF">
              <a:alpha val="50195"/>
            </a:srgbClr>
          </a:solidFill>
          <a:ln w="25400" cap="sq">
            <a:solidFill>
              <a:srgbClr val="008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r>
              <a:rPr lang="en-US" altLang="zh-CN" b="1">
                <a:solidFill>
                  <a:srgbClr val="006666"/>
                </a:solidFill>
              </a:rPr>
              <a:t>g</a:t>
            </a:r>
            <a:endParaRPr lang="en-US" altLang="zh-CN" sz="2400"/>
          </a:p>
        </p:txBody>
      </p:sp>
      <p:sp>
        <p:nvSpPr>
          <p:cNvPr id="190510" name="Line 46"/>
          <p:cNvSpPr>
            <a:spLocks noChangeShapeType="1"/>
          </p:cNvSpPr>
          <p:nvPr/>
        </p:nvSpPr>
        <p:spPr bwMode="auto">
          <a:xfrm>
            <a:off x="6248400" y="5907453"/>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11" name="Line 47"/>
          <p:cNvSpPr>
            <a:spLocks noChangeShapeType="1"/>
          </p:cNvSpPr>
          <p:nvPr/>
        </p:nvSpPr>
        <p:spPr bwMode="auto">
          <a:xfrm>
            <a:off x="6858000" y="5907453"/>
            <a:ext cx="0" cy="68580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12" name="Line 48"/>
          <p:cNvSpPr>
            <a:spLocks noChangeShapeType="1"/>
          </p:cNvSpPr>
          <p:nvPr/>
        </p:nvSpPr>
        <p:spPr bwMode="auto">
          <a:xfrm flipH="1">
            <a:off x="6553200" y="5069253"/>
            <a:ext cx="533400" cy="838200"/>
          </a:xfrm>
          <a:prstGeom prst="line">
            <a:avLst/>
          </a:prstGeom>
          <a:noFill/>
          <a:ln w="31750" cap="sq">
            <a:solidFill>
              <a:srgbClr val="0033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13" name="Text Box 49"/>
          <p:cNvSpPr txBox="1">
            <a:spLocks noChangeArrowheads="1"/>
          </p:cNvSpPr>
          <p:nvPr/>
        </p:nvSpPr>
        <p:spPr bwMode="auto">
          <a:xfrm>
            <a:off x="1196975" y="4840653"/>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rgbClr val="006666"/>
                </a:solidFill>
              </a:rPr>
              <a:t>^</a:t>
            </a:r>
            <a:endParaRPr lang="en-US" altLang="zh-CN" sz="2400"/>
          </a:p>
        </p:txBody>
      </p:sp>
      <p:sp>
        <p:nvSpPr>
          <p:cNvPr id="190514" name="Text Box 50"/>
          <p:cNvSpPr txBox="1">
            <a:spLocks noChangeArrowheads="1"/>
          </p:cNvSpPr>
          <p:nvPr/>
        </p:nvSpPr>
        <p:spPr bwMode="auto">
          <a:xfrm>
            <a:off x="2187575" y="4840653"/>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rgbClr val="006666"/>
                </a:solidFill>
              </a:rPr>
              <a:t>^</a:t>
            </a:r>
            <a:endParaRPr lang="en-US" altLang="zh-CN" sz="2400"/>
          </a:p>
        </p:txBody>
      </p:sp>
      <p:sp>
        <p:nvSpPr>
          <p:cNvPr id="190515" name="Text Box 51"/>
          <p:cNvSpPr txBox="1">
            <a:spLocks noChangeArrowheads="1"/>
          </p:cNvSpPr>
          <p:nvPr/>
        </p:nvSpPr>
        <p:spPr bwMode="auto">
          <a:xfrm>
            <a:off x="3178175" y="4840653"/>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rgbClr val="006666"/>
                </a:solidFill>
              </a:rPr>
              <a:t>^</a:t>
            </a:r>
            <a:endParaRPr lang="en-US" altLang="zh-CN" sz="2400"/>
          </a:p>
        </p:txBody>
      </p:sp>
      <p:sp>
        <p:nvSpPr>
          <p:cNvPr id="190516" name="Text Box 52"/>
          <p:cNvSpPr txBox="1">
            <a:spLocks noChangeArrowheads="1"/>
          </p:cNvSpPr>
          <p:nvPr/>
        </p:nvSpPr>
        <p:spPr bwMode="auto">
          <a:xfrm>
            <a:off x="4168775" y="4840653"/>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rgbClr val="006666"/>
                </a:solidFill>
              </a:rPr>
              <a:t>^</a:t>
            </a:r>
            <a:endParaRPr lang="en-US" altLang="zh-CN" sz="2400"/>
          </a:p>
        </p:txBody>
      </p:sp>
      <p:sp>
        <p:nvSpPr>
          <p:cNvPr id="190517" name="Text Box 53"/>
          <p:cNvSpPr txBox="1">
            <a:spLocks noChangeArrowheads="1"/>
          </p:cNvSpPr>
          <p:nvPr/>
        </p:nvSpPr>
        <p:spPr bwMode="auto">
          <a:xfrm>
            <a:off x="5845175" y="3681778"/>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rgbClr val="006666"/>
                </a:solidFill>
              </a:rPr>
              <a:t>^</a:t>
            </a:r>
            <a:endParaRPr lang="en-US" altLang="zh-CN" sz="2400"/>
          </a:p>
        </p:txBody>
      </p:sp>
      <p:sp>
        <p:nvSpPr>
          <p:cNvPr id="190518" name="Text Box 54"/>
          <p:cNvSpPr txBox="1">
            <a:spLocks noChangeArrowheads="1"/>
          </p:cNvSpPr>
          <p:nvPr/>
        </p:nvSpPr>
        <p:spPr bwMode="auto">
          <a:xfrm>
            <a:off x="5845175" y="5967778"/>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rgbClr val="006666"/>
                </a:solidFill>
              </a:rPr>
              <a:t>^</a:t>
            </a:r>
            <a:endParaRPr lang="en-US" altLang="zh-CN" sz="2400"/>
          </a:p>
        </p:txBody>
      </p:sp>
      <p:sp>
        <p:nvSpPr>
          <p:cNvPr id="190519" name="Text Box 55"/>
          <p:cNvSpPr txBox="1">
            <a:spLocks noChangeArrowheads="1"/>
          </p:cNvSpPr>
          <p:nvPr/>
        </p:nvSpPr>
        <p:spPr bwMode="auto">
          <a:xfrm>
            <a:off x="6835775" y="5967778"/>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rgbClr val="006666"/>
                </a:solidFill>
              </a:rPr>
              <a:t>^</a:t>
            </a:r>
            <a:endParaRPr lang="en-US" altLang="zh-CN" sz="2400"/>
          </a:p>
        </p:txBody>
      </p:sp>
      <p:sp>
        <p:nvSpPr>
          <p:cNvPr id="190520" name="Text Box 56"/>
          <p:cNvSpPr txBox="1">
            <a:spLocks noChangeArrowheads="1"/>
          </p:cNvSpPr>
          <p:nvPr/>
        </p:nvSpPr>
        <p:spPr bwMode="auto">
          <a:xfrm>
            <a:off x="7826375" y="4840653"/>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rgbClr val="006666"/>
                </a:solidFill>
              </a:rPr>
              <a:t>^</a:t>
            </a:r>
            <a:endParaRPr lang="en-US" altLang="zh-CN" sz="2400"/>
          </a:p>
        </p:txBody>
      </p:sp>
      <p:sp>
        <p:nvSpPr>
          <p:cNvPr id="190521" name="Line 57"/>
          <p:cNvSpPr>
            <a:spLocks noChangeShapeType="1"/>
          </p:cNvSpPr>
          <p:nvPr/>
        </p:nvSpPr>
        <p:spPr bwMode="auto">
          <a:xfrm>
            <a:off x="3124200" y="919163"/>
            <a:ext cx="381000" cy="0"/>
          </a:xfrm>
          <a:prstGeom prst="line">
            <a:avLst/>
          </a:prstGeom>
          <a:noFill/>
          <a:ln w="381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22" name="Line 58"/>
          <p:cNvSpPr>
            <a:spLocks noChangeShapeType="1"/>
          </p:cNvSpPr>
          <p:nvPr/>
        </p:nvSpPr>
        <p:spPr bwMode="auto">
          <a:xfrm>
            <a:off x="3657600" y="919163"/>
            <a:ext cx="381000" cy="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23" name="Line 59"/>
          <p:cNvSpPr>
            <a:spLocks noChangeShapeType="1"/>
          </p:cNvSpPr>
          <p:nvPr/>
        </p:nvSpPr>
        <p:spPr bwMode="auto">
          <a:xfrm>
            <a:off x="4648200" y="919163"/>
            <a:ext cx="990600" cy="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24" name="Line 60"/>
          <p:cNvSpPr>
            <a:spLocks noChangeShapeType="1"/>
          </p:cNvSpPr>
          <p:nvPr/>
        </p:nvSpPr>
        <p:spPr bwMode="auto">
          <a:xfrm>
            <a:off x="3797040" y="1628750"/>
            <a:ext cx="342900" cy="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09" name="Text Box 61"/>
          <p:cNvSpPr txBox="1">
            <a:spLocks noChangeArrowheads="1"/>
          </p:cNvSpPr>
          <p:nvPr/>
        </p:nvSpPr>
        <p:spPr bwMode="auto">
          <a:xfrm>
            <a:off x="6194425" y="385763"/>
            <a:ext cx="2035175"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10000"/>
              </a:lnSpc>
              <a:spcBef>
                <a:spcPct val="50000"/>
              </a:spcBef>
            </a:pPr>
            <a:r>
              <a:rPr lang="zh-CN" altLang="en-US" b="1">
                <a:solidFill>
                  <a:srgbClr val="0000FF"/>
                </a:solidFill>
                <a:ea typeface="楷体_GB2312" pitchFamily="49" charset="-122"/>
              </a:rPr>
              <a:t>先序序列</a:t>
            </a:r>
            <a:r>
              <a:rPr lang="zh-CN" altLang="en-US" b="1">
                <a:solidFill>
                  <a:srgbClr val="800000"/>
                </a:solidFill>
                <a:ea typeface="楷体_GB2312" pitchFamily="49" charset="-122"/>
              </a:rPr>
              <a:t>中序序列</a:t>
            </a:r>
            <a:endParaRPr lang="zh-CN" altLang="en-US" sz="2400" b="1"/>
          </a:p>
        </p:txBody>
      </p:sp>
      <p:sp>
        <p:nvSpPr>
          <p:cNvPr id="190526" name="Line 62"/>
          <p:cNvSpPr>
            <a:spLocks noChangeShapeType="1"/>
          </p:cNvSpPr>
          <p:nvPr/>
        </p:nvSpPr>
        <p:spPr bwMode="auto">
          <a:xfrm>
            <a:off x="1981200" y="1528763"/>
            <a:ext cx="381000" cy="0"/>
          </a:xfrm>
          <a:prstGeom prst="line">
            <a:avLst/>
          </a:prstGeom>
          <a:noFill/>
          <a:ln w="381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27" name="Line 63"/>
          <p:cNvSpPr>
            <a:spLocks noChangeShapeType="1"/>
          </p:cNvSpPr>
          <p:nvPr/>
        </p:nvSpPr>
        <p:spPr bwMode="auto">
          <a:xfrm>
            <a:off x="3200400" y="1528763"/>
            <a:ext cx="381000" cy="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28" name="Line 64"/>
          <p:cNvSpPr>
            <a:spLocks noChangeShapeType="1"/>
          </p:cNvSpPr>
          <p:nvPr/>
        </p:nvSpPr>
        <p:spPr bwMode="auto">
          <a:xfrm>
            <a:off x="4648200" y="1604963"/>
            <a:ext cx="990600" cy="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29" name="Line 65"/>
          <p:cNvSpPr>
            <a:spLocks noChangeShapeType="1"/>
          </p:cNvSpPr>
          <p:nvPr/>
        </p:nvSpPr>
        <p:spPr bwMode="auto">
          <a:xfrm>
            <a:off x="5364163" y="1009650"/>
            <a:ext cx="304800" cy="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30" name="Line 66"/>
          <p:cNvSpPr>
            <a:spLocks noChangeShapeType="1"/>
          </p:cNvSpPr>
          <p:nvPr/>
        </p:nvSpPr>
        <p:spPr bwMode="auto">
          <a:xfrm>
            <a:off x="4859338" y="1733550"/>
            <a:ext cx="304800" cy="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90469"/>
                                        </p:tgtEl>
                                        <p:attrNameLst>
                                          <p:attrName>style.visibility</p:attrName>
                                        </p:attrNameLst>
                                      </p:cBhvr>
                                      <p:to>
                                        <p:strVal val="visible"/>
                                      </p:to>
                                    </p:set>
                                    <p:animEffect transition="in" filter="checkerboard(down)">
                                      <p:cBhvr>
                                        <p:cTn id="7" dur="500"/>
                                        <p:tgtEl>
                                          <p:spTgt spid="1904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90470"/>
                                        </p:tgtEl>
                                        <p:attrNameLst>
                                          <p:attrName>style.visibility</p:attrName>
                                        </p:attrNameLst>
                                      </p:cBhvr>
                                      <p:to>
                                        <p:strVal val="visible"/>
                                      </p:to>
                                    </p:set>
                                    <p:animEffect transition="in" filter="slide(fromLeft)">
                                      <p:cBhvr>
                                        <p:cTn id="12" dur="500"/>
                                        <p:tgtEl>
                                          <p:spTgt spid="1904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190524"/>
                                        </p:tgtEl>
                                        <p:attrNameLst>
                                          <p:attrName>style.visibility</p:attrName>
                                        </p:attrNameLst>
                                      </p:cBhvr>
                                      <p:to>
                                        <p:strVal val="visible"/>
                                      </p:to>
                                    </p:set>
                                    <p:anim calcmode="lin" valueType="num">
                                      <p:cBhvr>
                                        <p:cTn id="17" dur="500" fill="hold"/>
                                        <p:tgtEl>
                                          <p:spTgt spid="190524"/>
                                        </p:tgtEl>
                                        <p:attrNameLst>
                                          <p:attrName>ppt_x</p:attrName>
                                        </p:attrNameLst>
                                      </p:cBhvr>
                                      <p:tavLst>
                                        <p:tav tm="0">
                                          <p:val>
                                            <p:strVal val="#ppt_x-#ppt_w/2"/>
                                          </p:val>
                                        </p:tav>
                                        <p:tav tm="100000">
                                          <p:val>
                                            <p:strVal val="#ppt_x"/>
                                          </p:val>
                                        </p:tav>
                                      </p:tavLst>
                                    </p:anim>
                                    <p:anim calcmode="lin" valueType="num">
                                      <p:cBhvr>
                                        <p:cTn id="18" dur="500" fill="hold"/>
                                        <p:tgtEl>
                                          <p:spTgt spid="190524"/>
                                        </p:tgtEl>
                                        <p:attrNameLst>
                                          <p:attrName>ppt_y</p:attrName>
                                        </p:attrNameLst>
                                      </p:cBhvr>
                                      <p:tavLst>
                                        <p:tav tm="0">
                                          <p:val>
                                            <p:strVal val="#ppt_y"/>
                                          </p:val>
                                        </p:tav>
                                        <p:tav tm="100000">
                                          <p:val>
                                            <p:strVal val="#ppt_y"/>
                                          </p:val>
                                        </p:tav>
                                      </p:tavLst>
                                    </p:anim>
                                    <p:anim calcmode="lin" valueType="num">
                                      <p:cBhvr>
                                        <p:cTn id="19" dur="500" fill="hold"/>
                                        <p:tgtEl>
                                          <p:spTgt spid="190524"/>
                                        </p:tgtEl>
                                        <p:attrNameLst>
                                          <p:attrName>ppt_w</p:attrName>
                                        </p:attrNameLst>
                                      </p:cBhvr>
                                      <p:tavLst>
                                        <p:tav tm="0">
                                          <p:val>
                                            <p:fltVal val="0"/>
                                          </p:val>
                                        </p:tav>
                                        <p:tav tm="100000">
                                          <p:val>
                                            <p:strVal val="#ppt_w"/>
                                          </p:val>
                                        </p:tav>
                                      </p:tavLst>
                                    </p:anim>
                                    <p:anim calcmode="lin" valueType="num">
                                      <p:cBhvr>
                                        <p:cTn id="20" dur="500" fill="hold"/>
                                        <p:tgtEl>
                                          <p:spTgt spid="190524"/>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500"/>
                            </p:stCondLst>
                            <p:childTnLst>
                              <p:par>
                                <p:cTn id="22" presetID="17" presetClass="entr" presetSubtype="8" fill="hold" grpId="0" nodeType="afterEffect">
                                  <p:stCondLst>
                                    <p:cond delay="0"/>
                                  </p:stCondLst>
                                  <p:childTnLst>
                                    <p:set>
                                      <p:cBhvr>
                                        <p:cTn id="23" dur="1" fill="hold">
                                          <p:stCondLst>
                                            <p:cond delay="0"/>
                                          </p:stCondLst>
                                        </p:cTn>
                                        <p:tgtEl>
                                          <p:spTgt spid="190488"/>
                                        </p:tgtEl>
                                        <p:attrNameLst>
                                          <p:attrName>style.visibility</p:attrName>
                                        </p:attrNameLst>
                                      </p:cBhvr>
                                      <p:to>
                                        <p:strVal val="visible"/>
                                      </p:to>
                                    </p:set>
                                    <p:anim calcmode="lin" valueType="num">
                                      <p:cBhvr>
                                        <p:cTn id="24" dur="500" fill="hold"/>
                                        <p:tgtEl>
                                          <p:spTgt spid="190488"/>
                                        </p:tgtEl>
                                        <p:attrNameLst>
                                          <p:attrName>ppt_x</p:attrName>
                                        </p:attrNameLst>
                                      </p:cBhvr>
                                      <p:tavLst>
                                        <p:tav tm="0">
                                          <p:val>
                                            <p:strVal val="#ppt_x-#ppt_w/2"/>
                                          </p:val>
                                        </p:tav>
                                        <p:tav tm="100000">
                                          <p:val>
                                            <p:strVal val="#ppt_x"/>
                                          </p:val>
                                        </p:tav>
                                      </p:tavLst>
                                    </p:anim>
                                    <p:anim calcmode="lin" valueType="num">
                                      <p:cBhvr>
                                        <p:cTn id="25" dur="500" fill="hold"/>
                                        <p:tgtEl>
                                          <p:spTgt spid="190488"/>
                                        </p:tgtEl>
                                        <p:attrNameLst>
                                          <p:attrName>ppt_y</p:attrName>
                                        </p:attrNameLst>
                                      </p:cBhvr>
                                      <p:tavLst>
                                        <p:tav tm="0">
                                          <p:val>
                                            <p:strVal val="#ppt_y"/>
                                          </p:val>
                                        </p:tav>
                                        <p:tav tm="100000">
                                          <p:val>
                                            <p:strVal val="#ppt_y"/>
                                          </p:val>
                                        </p:tav>
                                      </p:tavLst>
                                    </p:anim>
                                    <p:anim calcmode="lin" valueType="num">
                                      <p:cBhvr>
                                        <p:cTn id="26" dur="500" fill="hold"/>
                                        <p:tgtEl>
                                          <p:spTgt spid="190488"/>
                                        </p:tgtEl>
                                        <p:attrNameLst>
                                          <p:attrName>ppt_w</p:attrName>
                                        </p:attrNameLst>
                                      </p:cBhvr>
                                      <p:tavLst>
                                        <p:tav tm="0">
                                          <p:val>
                                            <p:fltVal val="0"/>
                                          </p:val>
                                        </p:tav>
                                        <p:tav tm="100000">
                                          <p:val>
                                            <p:strVal val="#ppt_w"/>
                                          </p:val>
                                        </p:tav>
                                      </p:tavLst>
                                    </p:anim>
                                    <p:anim calcmode="lin" valueType="num">
                                      <p:cBhvr>
                                        <p:cTn id="27" dur="500" fill="hold"/>
                                        <p:tgtEl>
                                          <p:spTgt spid="190488"/>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1000"/>
                            </p:stCondLst>
                            <p:childTnLst>
                              <p:par>
                                <p:cTn id="29" presetID="17" presetClass="entr" presetSubtype="1" fill="hold" grpId="0" nodeType="afterEffect">
                                  <p:stCondLst>
                                    <p:cond delay="0"/>
                                  </p:stCondLst>
                                  <p:childTnLst>
                                    <p:set>
                                      <p:cBhvr>
                                        <p:cTn id="30" dur="1" fill="hold">
                                          <p:stCondLst>
                                            <p:cond delay="0"/>
                                          </p:stCondLst>
                                        </p:cTn>
                                        <p:tgtEl>
                                          <p:spTgt spid="190485"/>
                                        </p:tgtEl>
                                        <p:attrNameLst>
                                          <p:attrName>style.visibility</p:attrName>
                                        </p:attrNameLst>
                                      </p:cBhvr>
                                      <p:to>
                                        <p:strVal val="visible"/>
                                      </p:to>
                                    </p:set>
                                    <p:anim calcmode="lin" valueType="num">
                                      <p:cBhvr>
                                        <p:cTn id="31" dur="500" fill="hold"/>
                                        <p:tgtEl>
                                          <p:spTgt spid="190485"/>
                                        </p:tgtEl>
                                        <p:attrNameLst>
                                          <p:attrName>ppt_x</p:attrName>
                                        </p:attrNameLst>
                                      </p:cBhvr>
                                      <p:tavLst>
                                        <p:tav tm="0">
                                          <p:val>
                                            <p:strVal val="#ppt_x"/>
                                          </p:val>
                                        </p:tav>
                                        <p:tav tm="100000">
                                          <p:val>
                                            <p:strVal val="#ppt_x"/>
                                          </p:val>
                                        </p:tav>
                                      </p:tavLst>
                                    </p:anim>
                                    <p:anim calcmode="lin" valueType="num">
                                      <p:cBhvr>
                                        <p:cTn id="32" dur="500" fill="hold"/>
                                        <p:tgtEl>
                                          <p:spTgt spid="190485"/>
                                        </p:tgtEl>
                                        <p:attrNameLst>
                                          <p:attrName>ppt_y</p:attrName>
                                        </p:attrNameLst>
                                      </p:cBhvr>
                                      <p:tavLst>
                                        <p:tav tm="0">
                                          <p:val>
                                            <p:strVal val="#ppt_y-#ppt_h/2"/>
                                          </p:val>
                                        </p:tav>
                                        <p:tav tm="100000">
                                          <p:val>
                                            <p:strVal val="#ppt_y"/>
                                          </p:val>
                                        </p:tav>
                                      </p:tavLst>
                                    </p:anim>
                                    <p:anim calcmode="lin" valueType="num">
                                      <p:cBhvr>
                                        <p:cTn id="33" dur="500" fill="hold"/>
                                        <p:tgtEl>
                                          <p:spTgt spid="190485"/>
                                        </p:tgtEl>
                                        <p:attrNameLst>
                                          <p:attrName>ppt_w</p:attrName>
                                        </p:attrNameLst>
                                      </p:cBhvr>
                                      <p:tavLst>
                                        <p:tav tm="0">
                                          <p:val>
                                            <p:strVal val="#ppt_w"/>
                                          </p:val>
                                        </p:tav>
                                        <p:tav tm="100000">
                                          <p:val>
                                            <p:strVal val="#ppt_w"/>
                                          </p:val>
                                        </p:tav>
                                      </p:tavLst>
                                    </p:anim>
                                    <p:anim calcmode="lin" valueType="num">
                                      <p:cBhvr>
                                        <p:cTn id="34" dur="500" fill="hold"/>
                                        <p:tgtEl>
                                          <p:spTgt spid="190485"/>
                                        </p:tgtEl>
                                        <p:attrNameLst>
                                          <p:attrName>ppt_h</p:attrName>
                                        </p:attrNameLst>
                                      </p:cBhvr>
                                      <p:tavLst>
                                        <p:tav tm="0">
                                          <p:val>
                                            <p:fltVal val="0"/>
                                          </p:val>
                                        </p:tav>
                                        <p:tav tm="100000">
                                          <p:val>
                                            <p:strVal val="#ppt_h"/>
                                          </p:val>
                                        </p:tav>
                                      </p:tavLst>
                                    </p:anim>
                                  </p:childTnLst>
                                </p:cTn>
                              </p:par>
                            </p:childTnLst>
                          </p:cTn>
                        </p:par>
                        <p:par>
                          <p:cTn id="35" fill="hold" nodeType="afterGroup">
                            <p:stCondLst>
                              <p:cond delay="1500"/>
                            </p:stCondLst>
                            <p:childTnLst>
                              <p:par>
                                <p:cTn id="36" presetID="17" presetClass="entr" presetSubtype="1" fill="hold" grpId="0" nodeType="afterEffect">
                                  <p:stCondLst>
                                    <p:cond delay="0"/>
                                  </p:stCondLst>
                                  <p:childTnLst>
                                    <p:set>
                                      <p:cBhvr>
                                        <p:cTn id="37" dur="1" fill="hold">
                                          <p:stCondLst>
                                            <p:cond delay="0"/>
                                          </p:stCondLst>
                                        </p:cTn>
                                        <p:tgtEl>
                                          <p:spTgt spid="190486"/>
                                        </p:tgtEl>
                                        <p:attrNameLst>
                                          <p:attrName>style.visibility</p:attrName>
                                        </p:attrNameLst>
                                      </p:cBhvr>
                                      <p:to>
                                        <p:strVal val="visible"/>
                                      </p:to>
                                    </p:set>
                                    <p:anim calcmode="lin" valueType="num">
                                      <p:cBhvr>
                                        <p:cTn id="38" dur="500" fill="hold"/>
                                        <p:tgtEl>
                                          <p:spTgt spid="190486"/>
                                        </p:tgtEl>
                                        <p:attrNameLst>
                                          <p:attrName>ppt_x</p:attrName>
                                        </p:attrNameLst>
                                      </p:cBhvr>
                                      <p:tavLst>
                                        <p:tav tm="0">
                                          <p:val>
                                            <p:strVal val="#ppt_x"/>
                                          </p:val>
                                        </p:tav>
                                        <p:tav tm="100000">
                                          <p:val>
                                            <p:strVal val="#ppt_x"/>
                                          </p:val>
                                        </p:tav>
                                      </p:tavLst>
                                    </p:anim>
                                    <p:anim calcmode="lin" valueType="num">
                                      <p:cBhvr>
                                        <p:cTn id="39" dur="500" fill="hold"/>
                                        <p:tgtEl>
                                          <p:spTgt spid="190486"/>
                                        </p:tgtEl>
                                        <p:attrNameLst>
                                          <p:attrName>ppt_y</p:attrName>
                                        </p:attrNameLst>
                                      </p:cBhvr>
                                      <p:tavLst>
                                        <p:tav tm="0">
                                          <p:val>
                                            <p:strVal val="#ppt_y-#ppt_h/2"/>
                                          </p:val>
                                        </p:tav>
                                        <p:tav tm="100000">
                                          <p:val>
                                            <p:strVal val="#ppt_y"/>
                                          </p:val>
                                        </p:tav>
                                      </p:tavLst>
                                    </p:anim>
                                    <p:anim calcmode="lin" valueType="num">
                                      <p:cBhvr>
                                        <p:cTn id="40" dur="500" fill="hold"/>
                                        <p:tgtEl>
                                          <p:spTgt spid="190486"/>
                                        </p:tgtEl>
                                        <p:attrNameLst>
                                          <p:attrName>ppt_w</p:attrName>
                                        </p:attrNameLst>
                                      </p:cBhvr>
                                      <p:tavLst>
                                        <p:tav tm="0">
                                          <p:val>
                                            <p:strVal val="#ppt_w"/>
                                          </p:val>
                                        </p:tav>
                                        <p:tav tm="100000">
                                          <p:val>
                                            <p:strVal val="#ppt_w"/>
                                          </p:val>
                                        </p:tav>
                                      </p:tavLst>
                                    </p:anim>
                                    <p:anim calcmode="lin" valueType="num">
                                      <p:cBhvr>
                                        <p:cTn id="41" dur="500" fill="hold"/>
                                        <p:tgtEl>
                                          <p:spTgt spid="190486"/>
                                        </p:tgtEl>
                                        <p:attrNameLst>
                                          <p:attrName>ppt_h</p:attrName>
                                        </p:attrNameLst>
                                      </p:cBhvr>
                                      <p:tavLst>
                                        <p:tav tm="0">
                                          <p:val>
                                            <p:fltVal val="0"/>
                                          </p:val>
                                        </p:tav>
                                        <p:tav tm="100000">
                                          <p:val>
                                            <p:strVal val="#ppt_h"/>
                                          </p:val>
                                        </p:tav>
                                      </p:tavLst>
                                    </p:anim>
                                  </p:childTnLst>
                                </p:cTn>
                              </p:par>
                            </p:childTnLst>
                          </p:cTn>
                        </p:par>
                        <p:par>
                          <p:cTn id="42" fill="hold" nodeType="afterGroup">
                            <p:stCondLst>
                              <p:cond delay="2000"/>
                            </p:stCondLst>
                            <p:childTnLst>
                              <p:par>
                                <p:cTn id="43" presetID="17" presetClass="entr" presetSubtype="1" fill="hold" grpId="0" nodeType="afterEffect">
                                  <p:stCondLst>
                                    <p:cond delay="0"/>
                                  </p:stCondLst>
                                  <p:childTnLst>
                                    <p:set>
                                      <p:cBhvr>
                                        <p:cTn id="44" dur="1" fill="hold">
                                          <p:stCondLst>
                                            <p:cond delay="0"/>
                                          </p:stCondLst>
                                        </p:cTn>
                                        <p:tgtEl>
                                          <p:spTgt spid="190487"/>
                                        </p:tgtEl>
                                        <p:attrNameLst>
                                          <p:attrName>style.visibility</p:attrName>
                                        </p:attrNameLst>
                                      </p:cBhvr>
                                      <p:to>
                                        <p:strVal val="visible"/>
                                      </p:to>
                                    </p:set>
                                    <p:anim calcmode="lin" valueType="num">
                                      <p:cBhvr>
                                        <p:cTn id="45" dur="500" fill="hold"/>
                                        <p:tgtEl>
                                          <p:spTgt spid="190487"/>
                                        </p:tgtEl>
                                        <p:attrNameLst>
                                          <p:attrName>ppt_x</p:attrName>
                                        </p:attrNameLst>
                                      </p:cBhvr>
                                      <p:tavLst>
                                        <p:tav tm="0">
                                          <p:val>
                                            <p:strVal val="#ppt_x"/>
                                          </p:val>
                                        </p:tav>
                                        <p:tav tm="100000">
                                          <p:val>
                                            <p:strVal val="#ppt_x"/>
                                          </p:val>
                                        </p:tav>
                                      </p:tavLst>
                                    </p:anim>
                                    <p:anim calcmode="lin" valueType="num">
                                      <p:cBhvr>
                                        <p:cTn id="46" dur="500" fill="hold"/>
                                        <p:tgtEl>
                                          <p:spTgt spid="190487"/>
                                        </p:tgtEl>
                                        <p:attrNameLst>
                                          <p:attrName>ppt_y</p:attrName>
                                        </p:attrNameLst>
                                      </p:cBhvr>
                                      <p:tavLst>
                                        <p:tav tm="0">
                                          <p:val>
                                            <p:strVal val="#ppt_y-#ppt_h/2"/>
                                          </p:val>
                                        </p:tav>
                                        <p:tav tm="100000">
                                          <p:val>
                                            <p:strVal val="#ppt_y"/>
                                          </p:val>
                                        </p:tav>
                                      </p:tavLst>
                                    </p:anim>
                                    <p:anim calcmode="lin" valueType="num">
                                      <p:cBhvr>
                                        <p:cTn id="47" dur="500" fill="hold"/>
                                        <p:tgtEl>
                                          <p:spTgt spid="190487"/>
                                        </p:tgtEl>
                                        <p:attrNameLst>
                                          <p:attrName>ppt_w</p:attrName>
                                        </p:attrNameLst>
                                      </p:cBhvr>
                                      <p:tavLst>
                                        <p:tav tm="0">
                                          <p:val>
                                            <p:strVal val="#ppt_w"/>
                                          </p:val>
                                        </p:tav>
                                        <p:tav tm="100000">
                                          <p:val>
                                            <p:strVal val="#ppt_w"/>
                                          </p:val>
                                        </p:tav>
                                      </p:tavLst>
                                    </p:anim>
                                    <p:anim calcmode="lin" valueType="num">
                                      <p:cBhvr>
                                        <p:cTn id="48" dur="500" fill="hold"/>
                                        <p:tgtEl>
                                          <p:spTgt spid="190487"/>
                                        </p:tgtEl>
                                        <p:attrNameLst>
                                          <p:attrName>ppt_h</p:attrName>
                                        </p:attrNameLst>
                                      </p:cBhvr>
                                      <p:tavLst>
                                        <p:tav tm="0">
                                          <p:val>
                                            <p:fltVal val="0"/>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8" fill="hold" grpId="0" nodeType="clickEffect">
                                  <p:stCondLst>
                                    <p:cond delay="0"/>
                                  </p:stCondLst>
                                  <p:childTnLst>
                                    <p:set>
                                      <p:cBhvr>
                                        <p:cTn id="52" dur="1" fill="hold">
                                          <p:stCondLst>
                                            <p:cond delay="0"/>
                                          </p:stCondLst>
                                        </p:cTn>
                                        <p:tgtEl>
                                          <p:spTgt spid="190471"/>
                                        </p:tgtEl>
                                        <p:attrNameLst>
                                          <p:attrName>style.visibility</p:attrName>
                                        </p:attrNameLst>
                                      </p:cBhvr>
                                      <p:to>
                                        <p:strVal val="visible"/>
                                      </p:to>
                                    </p:set>
                                    <p:anim calcmode="lin" valueType="num">
                                      <p:cBhvr>
                                        <p:cTn id="53" dur="500" fill="hold"/>
                                        <p:tgtEl>
                                          <p:spTgt spid="190471"/>
                                        </p:tgtEl>
                                        <p:attrNameLst>
                                          <p:attrName>ppt_x</p:attrName>
                                        </p:attrNameLst>
                                      </p:cBhvr>
                                      <p:tavLst>
                                        <p:tav tm="0">
                                          <p:val>
                                            <p:strVal val="#ppt_x-#ppt_w/2"/>
                                          </p:val>
                                        </p:tav>
                                        <p:tav tm="100000">
                                          <p:val>
                                            <p:strVal val="#ppt_x"/>
                                          </p:val>
                                        </p:tav>
                                      </p:tavLst>
                                    </p:anim>
                                    <p:anim calcmode="lin" valueType="num">
                                      <p:cBhvr>
                                        <p:cTn id="54" dur="500" fill="hold"/>
                                        <p:tgtEl>
                                          <p:spTgt spid="190471"/>
                                        </p:tgtEl>
                                        <p:attrNameLst>
                                          <p:attrName>ppt_y</p:attrName>
                                        </p:attrNameLst>
                                      </p:cBhvr>
                                      <p:tavLst>
                                        <p:tav tm="0">
                                          <p:val>
                                            <p:strVal val="#ppt_y"/>
                                          </p:val>
                                        </p:tav>
                                        <p:tav tm="100000">
                                          <p:val>
                                            <p:strVal val="#ppt_y"/>
                                          </p:val>
                                        </p:tav>
                                      </p:tavLst>
                                    </p:anim>
                                    <p:anim calcmode="lin" valueType="num">
                                      <p:cBhvr>
                                        <p:cTn id="55" dur="500" fill="hold"/>
                                        <p:tgtEl>
                                          <p:spTgt spid="190471"/>
                                        </p:tgtEl>
                                        <p:attrNameLst>
                                          <p:attrName>ppt_w</p:attrName>
                                        </p:attrNameLst>
                                      </p:cBhvr>
                                      <p:tavLst>
                                        <p:tav tm="0">
                                          <p:val>
                                            <p:fltVal val="0"/>
                                          </p:val>
                                        </p:tav>
                                        <p:tav tm="100000">
                                          <p:val>
                                            <p:strVal val="#ppt_w"/>
                                          </p:val>
                                        </p:tav>
                                      </p:tavLst>
                                    </p:anim>
                                    <p:anim calcmode="lin" valueType="num">
                                      <p:cBhvr>
                                        <p:cTn id="56" dur="500" fill="hold"/>
                                        <p:tgtEl>
                                          <p:spTgt spid="190471"/>
                                        </p:tgtEl>
                                        <p:attrNameLst>
                                          <p:attrName>ppt_h</p:attrName>
                                        </p:attrNameLst>
                                      </p:cBhvr>
                                      <p:tavLst>
                                        <p:tav tm="0">
                                          <p:val>
                                            <p:strVal val="#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8" fill="hold" grpId="0" nodeType="clickEffect">
                                  <p:stCondLst>
                                    <p:cond delay="0"/>
                                  </p:stCondLst>
                                  <p:childTnLst>
                                    <p:set>
                                      <p:cBhvr>
                                        <p:cTn id="60" dur="1" fill="hold">
                                          <p:stCondLst>
                                            <p:cond delay="0"/>
                                          </p:stCondLst>
                                        </p:cTn>
                                        <p:tgtEl>
                                          <p:spTgt spid="190472"/>
                                        </p:tgtEl>
                                        <p:attrNameLst>
                                          <p:attrName>style.visibility</p:attrName>
                                        </p:attrNameLst>
                                      </p:cBhvr>
                                      <p:to>
                                        <p:strVal val="visible"/>
                                      </p:to>
                                    </p:set>
                                    <p:anim calcmode="lin" valueType="num">
                                      <p:cBhvr>
                                        <p:cTn id="61" dur="500" fill="hold"/>
                                        <p:tgtEl>
                                          <p:spTgt spid="190472"/>
                                        </p:tgtEl>
                                        <p:attrNameLst>
                                          <p:attrName>ppt_x</p:attrName>
                                        </p:attrNameLst>
                                      </p:cBhvr>
                                      <p:tavLst>
                                        <p:tav tm="0">
                                          <p:val>
                                            <p:strVal val="#ppt_x-#ppt_w/2"/>
                                          </p:val>
                                        </p:tav>
                                        <p:tav tm="100000">
                                          <p:val>
                                            <p:strVal val="#ppt_x"/>
                                          </p:val>
                                        </p:tav>
                                      </p:tavLst>
                                    </p:anim>
                                    <p:anim calcmode="lin" valueType="num">
                                      <p:cBhvr>
                                        <p:cTn id="62" dur="500" fill="hold"/>
                                        <p:tgtEl>
                                          <p:spTgt spid="190472"/>
                                        </p:tgtEl>
                                        <p:attrNameLst>
                                          <p:attrName>ppt_y</p:attrName>
                                        </p:attrNameLst>
                                      </p:cBhvr>
                                      <p:tavLst>
                                        <p:tav tm="0">
                                          <p:val>
                                            <p:strVal val="#ppt_y"/>
                                          </p:val>
                                        </p:tav>
                                        <p:tav tm="100000">
                                          <p:val>
                                            <p:strVal val="#ppt_y"/>
                                          </p:val>
                                        </p:tav>
                                      </p:tavLst>
                                    </p:anim>
                                    <p:anim calcmode="lin" valueType="num">
                                      <p:cBhvr>
                                        <p:cTn id="63" dur="500" fill="hold"/>
                                        <p:tgtEl>
                                          <p:spTgt spid="190472"/>
                                        </p:tgtEl>
                                        <p:attrNameLst>
                                          <p:attrName>ppt_w</p:attrName>
                                        </p:attrNameLst>
                                      </p:cBhvr>
                                      <p:tavLst>
                                        <p:tav tm="0">
                                          <p:val>
                                            <p:fltVal val="0"/>
                                          </p:val>
                                        </p:tav>
                                        <p:tav tm="100000">
                                          <p:val>
                                            <p:strVal val="#ppt_w"/>
                                          </p:val>
                                        </p:tav>
                                      </p:tavLst>
                                    </p:anim>
                                    <p:anim calcmode="lin" valueType="num">
                                      <p:cBhvr>
                                        <p:cTn id="64" dur="500" fill="hold"/>
                                        <p:tgtEl>
                                          <p:spTgt spid="190472"/>
                                        </p:tgtEl>
                                        <p:attrNameLst>
                                          <p:attrName>ppt_h</p:attrName>
                                        </p:attrNameLst>
                                      </p:cBhvr>
                                      <p:tavLst>
                                        <p:tav tm="0">
                                          <p:val>
                                            <p:strVal val="#ppt_h"/>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5" presetClass="entr" presetSubtype="5" fill="hold" grpId="0" nodeType="clickEffect">
                                  <p:stCondLst>
                                    <p:cond delay="0"/>
                                  </p:stCondLst>
                                  <p:childTnLst>
                                    <p:set>
                                      <p:cBhvr>
                                        <p:cTn id="68" dur="1" fill="hold">
                                          <p:stCondLst>
                                            <p:cond delay="0"/>
                                          </p:stCondLst>
                                        </p:cTn>
                                        <p:tgtEl>
                                          <p:spTgt spid="190473"/>
                                        </p:tgtEl>
                                        <p:attrNameLst>
                                          <p:attrName>style.visibility</p:attrName>
                                        </p:attrNameLst>
                                      </p:cBhvr>
                                      <p:to>
                                        <p:strVal val="visible"/>
                                      </p:to>
                                    </p:set>
                                    <p:animEffect transition="in" filter="checkerboard(down)">
                                      <p:cBhvr>
                                        <p:cTn id="69" dur="500"/>
                                        <p:tgtEl>
                                          <p:spTgt spid="19047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8" fill="hold" grpId="0" nodeType="clickEffect">
                                  <p:stCondLst>
                                    <p:cond delay="0"/>
                                  </p:stCondLst>
                                  <p:childTnLst>
                                    <p:set>
                                      <p:cBhvr>
                                        <p:cTn id="73" dur="1" fill="hold">
                                          <p:stCondLst>
                                            <p:cond delay="0"/>
                                          </p:stCondLst>
                                        </p:cTn>
                                        <p:tgtEl>
                                          <p:spTgt spid="190474"/>
                                        </p:tgtEl>
                                        <p:attrNameLst>
                                          <p:attrName>style.visibility</p:attrName>
                                        </p:attrNameLst>
                                      </p:cBhvr>
                                      <p:to>
                                        <p:strVal val="visible"/>
                                      </p:to>
                                    </p:set>
                                    <p:animEffect transition="in" filter="slide(fromLeft)">
                                      <p:cBhvr>
                                        <p:cTn id="74" dur="500"/>
                                        <p:tgtEl>
                                          <p:spTgt spid="19047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1" fill="hold" grpId="0" nodeType="clickEffect">
                                  <p:stCondLst>
                                    <p:cond delay="0"/>
                                  </p:stCondLst>
                                  <p:childTnLst>
                                    <p:set>
                                      <p:cBhvr>
                                        <p:cTn id="78" dur="1" fill="hold">
                                          <p:stCondLst>
                                            <p:cond delay="0"/>
                                          </p:stCondLst>
                                        </p:cTn>
                                        <p:tgtEl>
                                          <p:spTgt spid="190492"/>
                                        </p:tgtEl>
                                        <p:attrNameLst>
                                          <p:attrName>style.visibility</p:attrName>
                                        </p:attrNameLst>
                                      </p:cBhvr>
                                      <p:to>
                                        <p:strVal val="visible"/>
                                      </p:to>
                                    </p:set>
                                    <p:anim calcmode="lin" valueType="num">
                                      <p:cBhvr>
                                        <p:cTn id="79" dur="500" fill="hold"/>
                                        <p:tgtEl>
                                          <p:spTgt spid="190492"/>
                                        </p:tgtEl>
                                        <p:attrNameLst>
                                          <p:attrName>ppt_x</p:attrName>
                                        </p:attrNameLst>
                                      </p:cBhvr>
                                      <p:tavLst>
                                        <p:tav tm="0">
                                          <p:val>
                                            <p:strVal val="#ppt_x"/>
                                          </p:val>
                                        </p:tav>
                                        <p:tav tm="100000">
                                          <p:val>
                                            <p:strVal val="#ppt_x"/>
                                          </p:val>
                                        </p:tav>
                                      </p:tavLst>
                                    </p:anim>
                                    <p:anim calcmode="lin" valueType="num">
                                      <p:cBhvr>
                                        <p:cTn id="80" dur="500" fill="hold"/>
                                        <p:tgtEl>
                                          <p:spTgt spid="190492"/>
                                        </p:tgtEl>
                                        <p:attrNameLst>
                                          <p:attrName>ppt_y</p:attrName>
                                        </p:attrNameLst>
                                      </p:cBhvr>
                                      <p:tavLst>
                                        <p:tav tm="0">
                                          <p:val>
                                            <p:strVal val="#ppt_y-#ppt_h/2"/>
                                          </p:val>
                                        </p:tav>
                                        <p:tav tm="100000">
                                          <p:val>
                                            <p:strVal val="#ppt_y"/>
                                          </p:val>
                                        </p:tav>
                                      </p:tavLst>
                                    </p:anim>
                                    <p:anim calcmode="lin" valueType="num">
                                      <p:cBhvr>
                                        <p:cTn id="81" dur="500" fill="hold"/>
                                        <p:tgtEl>
                                          <p:spTgt spid="190492"/>
                                        </p:tgtEl>
                                        <p:attrNameLst>
                                          <p:attrName>ppt_w</p:attrName>
                                        </p:attrNameLst>
                                      </p:cBhvr>
                                      <p:tavLst>
                                        <p:tav tm="0">
                                          <p:val>
                                            <p:strVal val="#ppt_w"/>
                                          </p:val>
                                        </p:tav>
                                        <p:tav tm="100000">
                                          <p:val>
                                            <p:strVal val="#ppt_w"/>
                                          </p:val>
                                        </p:tav>
                                      </p:tavLst>
                                    </p:anim>
                                    <p:anim calcmode="lin" valueType="num">
                                      <p:cBhvr>
                                        <p:cTn id="82" dur="500" fill="hold"/>
                                        <p:tgtEl>
                                          <p:spTgt spid="190492"/>
                                        </p:tgtEl>
                                        <p:attrNameLst>
                                          <p:attrName>ppt_h</p:attrName>
                                        </p:attrNameLst>
                                      </p:cBhvr>
                                      <p:tavLst>
                                        <p:tav tm="0">
                                          <p:val>
                                            <p:fltVal val="0"/>
                                          </p:val>
                                        </p:tav>
                                        <p:tav tm="100000">
                                          <p:val>
                                            <p:strVal val="#ppt_h"/>
                                          </p:val>
                                        </p:tav>
                                      </p:tavLst>
                                    </p:anim>
                                  </p:childTnLst>
                                </p:cTn>
                              </p:par>
                            </p:childTnLst>
                          </p:cTn>
                        </p:par>
                        <p:par>
                          <p:cTn id="83" fill="hold" nodeType="afterGroup">
                            <p:stCondLst>
                              <p:cond delay="500"/>
                            </p:stCondLst>
                            <p:childTnLst>
                              <p:par>
                                <p:cTn id="84" presetID="17" presetClass="entr" presetSubtype="1" fill="hold" grpId="0" nodeType="afterEffect">
                                  <p:stCondLst>
                                    <p:cond delay="0"/>
                                  </p:stCondLst>
                                  <p:childTnLst>
                                    <p:set>
                                      <p:cBhvr>
                                        <p:cTn id="85" dur="1" fill="hold">
                                          <p:stCondLst>
                                            <p:cond delay="0"/>
                                          </p:stCondLst>
                                        </p:cTn>
                                        <p:tgtEl>
                                          <p:spTgt spid="190489"/>
                                        </p:tgtEl>
                                        <p:attrNameLst>
                                          <p:attrName>style.visibility</p:attrName>
                                        </p:attrNameLst>
                                      </p:cBhvr>
                                      <p:to>
                                        <p:strVal val="visible"/>
                                      </p:to>
                                    </p:set>
                                    <p:anim calcmode="lin" valueType="num">
                                      <p:cBhvr>
                                        <p:cTn id="86" dur="500" fill="hold"/>
                                        <p:tgtEl>
                                          <p:spTgt spid="190489"/>
                                        </p:tgtEl>
                                        <p:attrNameLst>
                                          <p:attrName>ppt_x</p:attrName>
                                        </p:attrNameLst>
                                      </p:cBhvr>
                                      <p:tavLst>
                                        <p:tav tm="0">
                                          <p:val>
                                            <p:strVal val="#ppt_x"/>
                                          </p:val>
                                        </p:tav>
                                        <p:tav tm="100000">
                                          <p:val>
                                            <p:strVal val="#ppt_x"/>
                                          </p:val>
                                        </p:tav>
                                      </p:tavLst>
                                    </p:anim>
                                    <p:anim calcmode="lin" valueType="num">
                                      <p:cBhvr>
                                        <p:cTn id="87" dur="500" fill="hold"/>
                                        <p:tgtEl>
                                          <p:spTgt spid="190489"/>
                                        </p:tgtEl>
                                        <p:attrNameLst>
                                          <p:attrName>ppt_y</p:attrName>
                                        </p:attrNameLst>
                                      </p:cBhvr>
                                      <p:tavLst>
                                        <p:tav tm="0">
                                          <p:val>
                                            <p:strVal val="#ppt_y-#ppt_h/2"/>
                                          </p:val>
                                        </p:tav>
                                        <p:tav tm="100000">
                                          <p:val>
                                            <p:strVal val="#ppt_y"/>
                                          </p:val>
                                        </p:tav>
                                      </p:tavLst>
                                    </p:anim>
                                    <p:anim calcmode="lin" valueType="num">
                                      <p:cBhvr>
                                        <p:cTn id="88" dur="500" fill="hold"/>
                                        <p:tgtEl>
                                          <p:spTgt spid="190489"/>
                                        </p:tgtEl>
                                        <p:attrNameLst>
                                          <p:attrName>ppt_w</p:attrName>
                                        </p:attrNameLst>
                                      </p:cBhvr>
                                      <p:tavLst>
                                        <p:tav tm="0">
                                          <p:val>
                                            <p:strVal val="#ppt_w"/>
                                          </p:val>
                                        </p:tav>
                                        <p:tav tm="100000">
                                          <p:val>
                                            <p:strVal val="#ppt_w"/>
                                          </p:val>
                                        </p:tav>
                                      </p:tavLst>
                                    </p:anim>
                                    <p:anim calcmode="lin" valueType="num">
                                      <p:cBhvr>
                                        <p:cTn id="89" dur="500" fill="hold"/>
                                        <p:tgtEl>
                                          <p:spTgt spid="190489"/>
                                        </p:tgtEl>
                                        <p:attrNameLst>
                                          <p:attrName>ppt_h</p:attrName>
                                        </p:attrNameLst>
                                      </p:cBhvr>
                                      <p:tavLst>
                                        <p:tav tm="0">
                                          <p:val>
                                            <p:fltVal val="0"/>
                                          </p:val>
                                        </p:tav>
                                        <p:tav tm="100000">
                                          <p:val>
                                            <p:strVal val="#ppt_h"/>
                                          </p:val>
                                        </p:tav>
                                      </p:tavLst>
                                    </p:anim>
                                  </p:childTnLst>
                                </p:cTn>
                              </p:par>
                            </p:childTnLst>
                          </p:cTn>
                        </p:par>
                        <p:par>
                          <p:cTn id="90" fill="hold" nodeType="afterGroup">
                            <p:stCondLst>
                              <p:cond delay="1000"/>
                            </p:stCondLst>
                            <p:childTnLst>
                              <p:par>
                                <p:cTn id="91" presetID="17" presetClass="entr" presetSubtype="1" fill="hold" grpId="0" nodeType="afterEffect">
                                  <p:stCondLst>
                                    <p:cond delay="0"/>
                                  </p:stCondLst>
                                  <p:childTnLst>
                                    <p:set>
                                      <p:cBhvr>
                                        <p:cTn id="92" dur="1" fill="hold">
                                          <p:stCondLst>
                                            <p:cond delay="0"/>
                                          </p:stCondLst>
                                        </p:cTn>
                                        <p:tgtEl>
                                          <p:spTgt spid="190490"/>
                                        </p:tgtEl>
                                        <p:attrNameLst>
                                          <p:attrName>style.visibility</p:attrName>
                                        </p:attrNameLst>
                                      </p:cBhvr>
                                      <p:to>
                                        <p:strVal val="visible"/>
                                      </p:to>
                                    </p:set>
                                    <p:anim calcmode="lin" valueType="num">
                                      <p:cBhvr>
                                        <p:cTn id="93" dur="500" fill="hold"/>
                                        <p:tgtEl>
                                          <p:spTgt spid="190490"/>
                                        </p:tgtEl>
                                        <p:attrNameLst>
                                          <p:attrName>ppt_x</p:attrName>
                                        </p:attrNameLst>
                                      </p:cBhvr>
                                      <p:tavLst>
                                        <p:tav tm="0">
                                          <p:val>
                                            <p:strVal val="#ppt_x"/>
                                          </p:val>
                                        </p:tav>
                                        <p:tav tm="100000">
                                          <p:val>
                                            <p:strVal val="#ppt_x"/>
                                          </p:val>
                                        </p:tav>
                                      </p:tavLst>
                                    </p:anim>
                                    <p:anim calcmode="lin" valueType="num">
                                      <p:cBhvr>
                                        <p:cTn id="94" dur="500" fill="hold"/>
                                        <p:tgtEl>
                                          <p:spTgt spid="190490"/>
                                        </p:tgtEl>
                                        <p:attrNameLst>
                                          <p:attrName>ppt_y</p:attrName>
                                        </p:attrNameLst>
                                      </p:cBhvr>
                                      <p:tavLst>
                                        <p:tav tm="0">
                                          <p:val>
                                            <p:strVal val="#ppt_y-#ppt_h/2"/>
                                          </p:val>
                                        </p:tav>
                                        <p:tav tm="100000">
                                          <p:val>
                                            <p:strVal val="#ppt_y"/>
                                          </p:val>
                                        </p:tav>
                                      </p:tavLst>
                                    </p:anim>
                                    <p:anim calcmode="lin" valueType="num">
                                      <p:cBhvr>
                                        <p:cTn id="95" dur="500" fill="hold"/>
                                        <p:tgtEl>
                                          <p:spTgt spid="190490"/>
                                        </p:tgtEl>
                                        <p:attrNameLst>
                                          <p:attrName>ppt_w</p:attrName>
                                        </p:attrNameLst>
                                      </p:cBhvr>
                                      <p:tavLst>
                                        <p:tav tm="0">
                                          <p:val>
                                            <p:strVal val="#ppt_w"/>
                                          </p:val>
                                        </p:tav>
                                        <p:tav tm="100000">
                                          <p:val>
                                            <p:strVal val="#ppt_w"/>
                                          </p:val>
                                        </p:tav>
                                      </p:tavLst>
                                    </p:anim>
                                    <p:anim calcmode="lin" valueType="num">
                                      <p:cBhvr>
                                        <p:cTn id="96" dur="500" fill="hold"/>
                                        <p:tgtEl>
                                          <p:spTgt spid="190490"/>
                                        </p:tgtEl>
                                        <p:attrNameLst>
                                          <p:attrName>ppt_h</p:attrName>
                                        </p:attrNameLst>
                                      </p:cBhvr>
                                      <p:tavLst>
                                        <p:tav tm="0">
                                          <p:val>
                                            <p:fltVal val="0"/>
                                          </p:val>
                                        </p:tav>
                                        <p:tav tm="100000">
                                          <p:val>
                                            <p:strVal val="#ppt_h"/>
                                          </p:val>
                                        </p:tav>
                                      </p:tavLst>
                                    </p:anim>
                                  </p:childTnLst>
                                </p:cTn>
                              </p:par>
                            </p:childTnLst>
                          </p:cTn>
                        </p:par>
                        <p:par>
                          <p:cTn id="97" fill="hold" nodeType="afterGroup">
                            <p:stCondLst>
                              <p:cond delay="1500"/>
                            </p:stCondLst>
                            <p:childTnLst>
                              <p:par>
                                <p:cTn id="98" presetID="17" presetClass="entr" presetSubtype="1" fill="hold" grpId="0" nodeType="afterEffect">
                                  <p:stCondLst>
                                    <p:cond delay="0"/>
                                  </p:stCondLst>
                                  <p:childTnLst>
                                    <p:set>
                                      <p:cBhvr>
                                        <p:cTn id="99" dur="1" fill="hold">
                                          <p:stCondLst>
                                            <p:cond delay="0"/>
                                          </p:stCondLst>
                                        </p:cTn>
                                        <p:tgtEl>
                                          <p:spTgt spid="190491"/>
                                        </p:tgtEl>
                                        <p:attrNameLst>
                                          <p:attrName>style.visibility</p:attrName>
                                        </p:attrNameLst>
                                      </p:cBhvr>
                                      <p:to>
                                        <p:strVal val="visible"/>
                                      </p:to>
                                    </p:set>
                                    <p:anim calcmode="lin" valueType="num">
                                      <p:cBhvr>
                                        <p:cTn id="100" dur="500" fill="hold"/>
                                        <p:tgtEl>
                                          <p:spTgt spid="190491"/>
                                        </p:tgtEl>
                                        <p:attrNameLst>
                                          <p:attrName>ppt_x</p:attrName>
                                        </p:attrNameLst>
                                      </p:cBhvr>
                                      <p:tavLst>
                                        <p:tav tm="0">
                                          <p:val>
                                            <p:strVal val="#ppt_x"/>
                                          </p:val>
                                        </p:tav>
                                        <p:tav tm="100000">
                                          <p:val>
                                            <p:strVal val="#ppt_x"/>
                                          </p:val>
                                        </p:tav>
                                      </p:tavLst>
                                    </p:anim>
                                    <p:anim calcmode="lin" valueType="num">
                                      <p:cBhvr>
                                        <p:cTn id="101" dur="500" fill="hold"/>
                                        <p:tgtEl>
                                          <p:spTgt spid="190491"/>
                                        </p:tgtEl>
                                        <p:attrNameLst>
                                          <p:attrName>ppt_y</p:attrName>
                                        </p:attrNameLst>
                                      </p:cBhvr>
                                      <p:tavLst>
                                        <p:tav tm="0">
                                          <p:val>
                                            <p:strVal val="#ppt_y-#ppt_h/2"/>
                                          </p:val>
                                        </p:tav>
                                        <p:tav tm="100000">
                                          <p:val>
                                            <p:strVal val="#ppt_y"/>
                                          </p:val>
                                        </p:tav>
                                      </p:tavLst>
                                    </p:anim>
                                    <p:anim calcmode="lin" valueType="num">
                                      <p:cBhvr>
                                        <p:cTn id="102" dur="500" fill="hold"/>
                                        <p:tgtEl>
                                          <p:spTgt spid="190491"/>
                                        </p:tgtEl>
                                        <p:attrNameLst>
                                          <p:attrName>ppt_w</p:attrName>
                                        </p:attrNameLst>
                                      </p:cBhvr>
                                      <p:tavLst>
                                        <p:tav tm="0">
                                          <p:val>
                                            <p:strVal val="#ppt_w"/>
                                          </p:val>
                                        </p:tav>
                                        <p:tav tm="100000">
                                          <p:val>
                                            <p:strVal val="#ppt_w"/>
                                          </p:val>
                                        </p:tav>
                                      </p:tavLst>
                                    </p:anim>
                                    <p:anim calcmode="lin" valueType="num">
                                      <p:cBhvr>
                                        <p:cTn id="103" dur="500" fill="hold"/>
                                        <p:tgtEl>
                                          <p:spTgt spid="190491"/>
                                        </p:tgtEl>
                                        <p:attrNameLst>
                                          <p:attrName>ppt_h</p:attrName>
                                        </p:attrNameLst>
                                      </p:cBhvr>
                                      <p:tavLst>
                                        <p:tav tm="0">
                                          <p:val>
                                            <p:fltVal val="0"/>
                                          </p:val>
                                        </p:tav>
                                        <p:tav tm="100000">
                                          <p:val>
                                            <p:strVal val="#ppt_h"/>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7" presetClass="entr" presetSubtype="8" fill="hold" grpId="0" nodeType="clickEffect">
                                  <p:stCondLst>
                                    <p:cond delay="0"/>
                                  </p:stCondLst>
                                  <p:childTnLst>
                                    <p:set>
                                      <p:cBhvr>
                                        <p:cTn id="107" dur="1" fill="hold">
                                          <p:stCondLst>
                                            <p:cond delay="0"/>
                                          </p:stCondLst>
                                        </p:cTn>
                                        <p:tgtEl>
                                          <p:spTgt spid="190521"/>
                                        </p:tgtEl>
                                        <p:attrNameLst>
                                          <p:attrName>style.visibility</p:attrName>
                                        </p:attrNameLst>
                                      </p:cBhvr>
                                      <p:to>
                                        <p:strVal val="visible"/>
                                      </p:to>
                                    </p:set>
                                    <p:anim calcmode="lin" valueType="num">
                                      <p:cBhvr>
                                        <p:cTn id="108" dur="500" fill="hold"/>
                                        <p:tgtEl>
                                          <p:spTgt spid="190521"/>
                                        </p:tgtEl>
                                        <p:attrNameLst>
                                          <p:attrName>ppt_x</p:attrName>
                                        </p:attrNameLst>
                                      </p:cBhvr>
                                      <p:tavLst>
                                        <p:tav tm="0">
                                          <p:val>
                                            <p:strVal val="#ppt_x-#ppt_w/2"/>
                                          </p:val>
                                        </p:tav>
                                        <p:tav tm="100000">
                                          <p:val>
                                            <p:strVal val="#ppt_x"/>
                                          </p:val>
                                        </p:tav>
                                      </p:tavLst>
                                    </p:anim>
                                    <p:anim calcmode="lin" valueType="num">
                                      <p:cBhvr>
                                        <p:cTn id="109" dur="500" fill="hold"/>
                                        <p:tgtEl>
                                          <p:spTgt spid="190521"/>
                                        </p:tgtEl>
                                        <p:attrNameLst>
                                          <p:attrName>ppt_y</p:attrName>
                                        </p:attrNameLst>
                                      </p:cBhvr>
                                      <p:tavLst>
                                        <p:tav tm="0">
                                          <p:val>
                                            <p:strVal val="#ppt_y"/>
                                          </p:val>
                                        </p:tav>
                                        <p:tav tm="100000">
                                          <p:val>
                                            <p:strVal val="#ppt_y"/>
                                          </p:val>
                                        </p:tav>
                                      </p:tavLst>
                                    </p:anim>
                                    <p:anim calcmode="lin" valueType="num">
                                      <p:cBhvr>
                                        <p:cTn id="110" dur="500" fill="hold"/>
                                        <p:tgtEl>
                                          <p:spTgt spid="190521"/>
                                        </p:tgtEl>
                                        <p:attrNameLst>
                                          <p:attrName>ppt_w</p:attrName>
                                        </p:attrNameLst>
                                      </p:cBhvr>
                                      <p:tavLst>
                                        <p:tav tm="0">
                                          <p:val>
                                            <p:fltVal val="0"/>
                                          </p:val>
                                        </p:tav>
                                        <p:tav tm="100000">
                                          <p:val>
                                            <p:strVal val="#ppt_w"/>
                                          </p:val>
                                        </p:tav>
                                      </p:tavLst>
                                    </p:anim>
                                    <p:anim calcmode="lin" valueType="num">
                                      <p:cBhvr>
                                        <p:cTn id="111" dur="500" fill="hold"/>
                                        <p:tgtEl>
                                          <p:spTgt spid="190521"/>
                                        </p:tgtEl>
                                        <p:attrNameLst>
                                          <p:attrName>ppt_h</p:attrName>
                                        </p:attrNameLst>
                                      </p:cBhvr>
                                      <p:tavLst>
                                        <p:tav tm="0">
                                          <p:val>
                                            <p:strVal val="#ppt_h"/>
                                          </p:val>
                                        </p:tav>
                                        <p:tav tm="100000">
                                          <p:val>
                                            <p:strVal val="#ppt_h"/>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7" presetClass="entr" presetSubtype="8" fill="hold" grpId="0" nodeType="clickEffect">
                                  <p:stCondLst>
                                    <p:cond delay="0"/>
                                  </p:stCondLst>
                                  <p:childTnLst>
                                    <p:set>
                                      <p:cBhvr>
                                        <p:cTn id="115" dur="1" fill="hold">
                                          <p:stCondLst>
                                            <p:cond delay="0"/>
                                          </p:stCondLst>
                                        </p:cTn>
                                        <p:tgtEl>
                                          <p:spTgt spid="190526"/>
                                        </p:tgtEl>
                                        <p:attrNameLst>
                                          <p:attrName>style.visibility</p:attrName>
                                        </p:attrNameLst>
                                      </p:cBhvr>
                                      <p:to>
                                        <p:strVal val="visible"/>
                                      </p:to>
                                    </p:set>
                                    <p:anim calcmode="lin" valueType="num">
                                      <p:cBhvr>
                                        <p:cTn id="116" dur="500" fill="hold"/>
                                        <p:tgtEl>
                                          <p:spTgt spid="190526"/>
                                        </p:tgtEl>
                                        <p:attrNameLst>
                                          <p:attrName>ppt_x</p:attrName>
                                        </p:attrNameLst>
                                      </p:cBhvr>
                                      <p:tavLst>
                                        <p:tav tm="0">
                                          <p:val>
                                            <p:strVal val="#ppt_x-#ppt_w/2"/>
                                          </p:val>
                                        </p:tav>
                                        <p:tav tm="100000">
                                          <p:val>
                                            <p:strVal val="#ppt_x"/>
                                          </p:val>
                                        </p:tav>
                                      </p:tavLst>
                                    </p:anim>
                                    <p:anim calcmode="lin" valueType="num">
                                      <p:cBhvr>
                                        <p:cTn id="117" dur="500" fill="hold"/>
                                        <p:tgtEl>
                                          <p:spTgt spid="190526"/>
                                        </p:tgtEl>
                                        <p:attrNameLst>
                                          <p:attrName>ppt_y</p:attrName>
                                        </p:attrNameLst>
                                      </p:cBhvr>
                                      <p:tavLst>
                                        <p:tav tm="0">
                                          <p:val>
                                            <p:strVal val="#ppt_y"/>
                                          </p:val>
                                        </p:tav>
                                        <p:tav tm="100000">
                                          <p:val>
                                            <p:strVal val="#ppt_y"/>
                                          </p:val>
                                        </p:tav>
                                      </p:tavLst>
                                    </p:anim>
                                    <p:anim calcmode="lin" valueType="num">
                                      <p:cBhvr>
                                        <p:cTn id="118" dur="500" fill="hold"/>
                                        <p:tgtEl>
                                          <p:spTgt spid="190526"/>
                                        </p:tgtEl>
                                        <p:attrNameLst>
                                          <p:attrName>ppt_w</p:attrName>
                                        </p:attrNameLst>
                                      </p:cBhvr>
                                      <p:tavLst>
                                        <p:tav tm="0">
                                          <p:val>
                                            <p:fltVal val="0"/>
                                          </p:val>
                                        </p:tav>
                                        <p:tav tm="100000">
                                          <p:val>
                                            <p:strVal val="#ppt_w"/>
                                          </p:val>
                                        </p:tav>
                                      </p:tavLst>
                                    </p:anim>
                                    <p:anim calcmode="lin" valueType="num">
                                      <p:cBhvr>
                                        <p:cTn id="119" dur="500" fill="hold"/>
                                        <p:tgtEl>
                                          <p:spTgt spid="190526"/>
                                        </p:tgtEl>
                                        <p:attrNameLst>
                                          <p:attrName>ppt_h</p:attrName>
                                        </p:attrNameLst>
                                      </p:cBhvr>
                                      <p:tavLst>
                                        <p:tav tm="0">
                                          <p:val>
                                            <p:strVal val="#ppt_h"/>
                                          </p:val>
                                        </p:tav>
                                        <p:tav tm="100000">
                                          <p:val>
                                            <p:strVal val="#ppt_h"/>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7" presetClass="entr" presetSubtype="8" fill="hold" grpId="0" nodeType="clickEffect">
                                  <p:stCondLst>
                                    <p:cond delay="0"/>
                                  </p:stCondLst>
                                  <p:childTnLst>
                                    <p:set>
                                      <p:cBhvr>
                                        <p:cTn id="123" dur="1" fill="hold">
                                          <p:stCondLst>
                                            <p:cond delay="0"/>
                                          </p:stCondLst>
                                        </p:cTn>
                                        <p:tgtEl>
                                          <p:spTgt spid="190522"/>
                                        </p:tgtEl>
                                        <p:attrNameLst>
                                          <p:attrName>style.visibility</p:attrName>
                                        </p:attrNameLst>
                                      </p:cBhvr>
                                      <p:to>
                                        <p:strVal val="visible"/>
                                      </p:to>
                                    </p:set>
                                    <p:anim calcmode="lin" valueType="num">
                                      <p:cBhvr>
                                        <p:cTn id="124" dur="500" fill="hold"/>
                                        <p:tgtEl>
                                          <p:spTgt spid="190522"/>
                                        </p:tgtEl>
                                        <p:attrNameLst>
                                          <p:attrName>ppt_x</p:attrName>
                                        </p:attrNameLst>
                                      </p:cBhvr>
                                      <p:tavLst>
                                        <p:tav tm="0">
                                          <p:val>
                                            <p:strVal val="#ppt_x-#ppt_w/2"/>
                                          </p:val>
                                        </p:tav>
                                        <p:tav tm="100000">
                                          <p:val>
                                            <p:strVal val="#ppt_x"/>
                                          </p:val>
                                        </p:tav>
                                      </p:tavLst>
                                    </p:anim>
                                    <p:anim calcmode="lin" valueType="num">
                                      <p:cBhvr>
                                        <p:cTn id="125" dur="500" fill="hold"/>
                                        <p:tgtEl>
                                          <p:spTgt spid="190522"/>
                                        </p:tgtEl>
                                        <p:attrNameLst>
                                          <p:attrName>ppt_y</p:attrName>
                                        </p:attrNameLst>
                                      </p:cBhvr>
                                      <p:tavLst>
                                        <p:tav tm="0">
                                          <p:val>
                                            <p:strVal val="#ppt_y"/>
                                          </p:val>
                                        </p:tav>
                                        <p:tav tm="100000">
                                          <p:val>
                                            <p:strVal val="#ppt_y"/>
                                          </p:val>
                                        </p:tav>
                                      </p:tavLst>
                                    </p:anim>
                                    <p:anim calcmode="lin" valueType="num">
                                      <p:cBhvr>
                                        <p:cTn id="126" dur="500" fill="hold"/>
                                        <p:tgtEl>
                                          <p:spTgt spid="190522"/>
                                        </p:tgtEl>
                                        <p:attrNameLst>
                                          <p:attrName>ppt_w</p:attrName>
                                        </p:attrNameLst>
                                      </p:cBhvr>
                                      <p:tavLst>
                                        <p:tav tm="0">
                                          <p:val>
                                            <p:fltVal val="0"/>
                                          </p:val>
                                        </p:tav>
                                        <p:tav tm="100000">
                                          <p:val>
                                            <p:strVal val="#ppt_w"/>
                                          </p:val>
                                        </p:tav>
                                      </p:tavLst>
                                    </p:anim>
                                    <p:anim calcmode="lin" valueType="num">
                                      <p:cBhvr>
                                        <p:cTn id="127" dur="500" fill="hold"/>
                                        <p:tgtEl>
                                          <p:spTgt spid="190522"/>
                                        </p:tgtEl>
                                        <p:attrNameLst>
                                          <p:attrName>ppt_h</p:attrName>
                                        </p:attrNameLst>
                                      </p:cBhvr>
                                      <p:tavLst>
                                        <p:tav tm="0">
                                          <p:val>
                                            <p:strVal val="#ppt_h"/>
                                          </p:val>
                                        </p:tav>
                                        <p:tav tm="100000">
                                          <p:val>
                                            <p:strVal val="#ppt_h"/>
                                          </p:val>
                                        </p:tav>
                                      </p:tavLst>
                                    </p:anim>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7" presetClass="entr" presetSubtype="8" fill="hold" grpId="0" nodeType="clickEffect">
                                  <p:stCondLst>
                                    <p:cond delay="0"/>
                                  </p:stCondLst>
                                  <p:childTnLst>
                                    <p:set>
                                      <p:cBhvr>
                                        <p:cTn id="131" dur="1" fill="hold">
                                          <p:stCondLst>
                                            <p:cond delay="0"/>
                                          </p:stCondLst>
                                        </p:cTn>
                                        <p:tgtEl>
                                          <p:spTgt spid="190527"/>
                                        </p:tgtEl>
                                        <p:attrNameLst>
                                          <p:attrName>style.visibility</p:attrName>
                                        </p:attrNameLst>
                                      </p:cBhvr>
                                      <p:to>
                                        <p:strVal val="visible"/>
                                      </p:to>
                                    </p:set>
                                    <p:anim calcmode="lin" valueType="num">
                                      <p:cBhvr>
                                        <p:cTn id="132" dur="500" fill="hold"/>
                                        <p:tgtEl>
                                          <p:spTgt spid="190527"/>
                                        </p:tgtEl>
                                        <p:attrNameLst>
                                          <p:attrName>ppt_x</p:attrName>
                                        </p:attrNameLst>
                                      </p:cBhvr>
                                      <p:tavLst>
                                        <p:tav tm="0">
                                          <p:val>
                                            <p:strVal val="#ppt_x-#ppt_w/2"/>
                                          </p:val>
                                        </p:tav>
                                        <p:tav tm="100000">
                                          <p:val>
                                            <p:strVal val="#ppt_x"/>
                                          </p:val>
                                        </p:tav>
                                      </p:tavLst>
                                    </p:anim>
                                    <p:anim calcmode="lin" valueType="num">
                                      <p:cBhvr>
                                        <p:cTn id="133" dur="500" fill="hold"/>
                                        <p:tgtEl>
                                          <p:spTgt spid="190527"/>
                                        </p:tgtEl>
                                        <p:attrNameLst>
                                          <p:attrName>ppt_y</p:attrName>
                                        </p:attrNameLst>
                                      </p:cBhvr>
                                      <p:tavLst>
                                        <p:tav tm="0">
                                          <p:val>
                                            <p:strVal val="#ppt_y"/>
                                          </p:val>
                                        </p:tav>
                                        <p:tav tm="100000">
                                          <p:val>
                                            <p:strVal val="#ppt_y"/>
                                          </p:val>
                                        </p:tav>
                                      </p:tavLst>
                                    </p:anim>
                                    <p:anim calcmode="lin" valueType="num">
                                      <p:cBhvr>
                                        <p:cTn id="134" dur="500" fill="hold"/>
                                        <p:tgtEl>
                                          <p:spTgt spid="190527"/>
                                        </p:tgtEl>
                                        <p:attrNameLst>
                                          <p:attrName>ppt_w</p:attrName>
                                        </p:attrNameLst>
                                      </p:cBhvr>
                                      <p:tavLst>
                                        <p:tav tm="0">
                                          <p:val>
                                            <p:fltVal val="0"/>
                                          </p:val>
                                        </p:tav>
                                        <p:tav tm="100000">
                                          <p:val>
                                            <p:strVal val="#ppt_w"/>
                                          </p:val>
                                        </p:tav>
                                      </p:tavLst>
                                    </p:anim>
                                    <p:anim calcmode="lin" valueType="num">
                                      <p:cBhvr>
                                        <p:cTn id="135" dur="500" fill="hold"/>
                                        <p:tgtEl>
                                          <p:spTgt spid="190527"/>
                                        </p:tgtEl>
                                        <p:attrNameLst>
                                          <p:attrName>ppt_h</p:attrName>
                                        </p:attrNameLst>
                                      </p:cBhvr>
                                      <p:tavLst>
                                        <p:tav tm="0">
                                          <p:val>
                                            <p:strVal val="#ppt_h"/>
                                          </p:val>
                                        </p:tav>
                                        <p:tav tm="100000">
                                          <p:val>
                                            <p:strVal val="#ppt_h"/>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5" presetClass="entr" presetSubtype="5" fill="hold" grpId="0" nodeType="clickEffect">
                                  <p:stCondLst>
                                    <p:cond delay="0"/>
                                  </p:stCondLst>
                                  <p:childTnLst>
                                    <p:set>
                                      <p:cBhvr>
                                        <p:cTn id="139" dur="1" fill="hold">
                                          <p:stCondLst>
                                            <p:cond delay="0"/>
                                          </p:stCondLst>
                                        </p:cTn>
                                        <p:tgtEl>
                                          <p:spTgt spid="190475"/>
                                        </p:tgtEl>
                                        <p:attrNameLst>
                                          <p:attrName>style.visibility</p:attrName>
                                        </p:attrNameLst>
                                      </p:cBhvr>
                                      <p:to>
                                        <p:strVal val="visible"/>
                                      </p:to>
                                    </p:set>
                                    <p:animEffect transition="in" filter="checkerboard(down)">
                                      <p:cBhvr>
                                        <p:cTn id="140" dur="500"/>
                                        <p:tgtEl>
                                          <p:spTgt spid="190475"/>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2" presetClass="entr" presetSubtype="8" fill="hold" grpId="0" nodeType="clickEffect">
                                  <p:stCondLst>
                                    <p:cond delay="0"/>
                                  </p:stCondLst>
                                  <p:childTnLst>
                                    <p:set>
                                      <p:cBhvr>
                                        <p:cTn id="144" dur="1" fill="hold">
                                          <p:stCondLst>
                                            <p:cond delay="0"/>
                                          </p:stCondLst>
                                        </p:cTn>
                                        <p:tgtEl>
                                          <p:spTgt spid="190476"/>
                                        </p:tgtEl>
                                        <p:attrNameLst>
                                          <p:attrName>style.visibility</p:attrName>
                                        </p:attrNameLst>
                                      </p:cBhvr>
                                      <p:to>
                                        <p:strVal val="visible"/>
                                      </p:to>
                                    </p:set>
                                    <p:animEffect transition="in" filter="slide(fromLeft)">
                                      <p:cBhvr>
                                        <p:cTn id="145" dur="500"/>
                                        <p:tgtEl>
                                          <p:spTgt spid="190476"/>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7" presetClass="entr" presetSubtype="1" fill="hold" grpId="0" nodeType="clickEffect">
                                  <p:stCondLst>
                                    <p:cond delay="0"/>
                                  </p:stCondLst>
                                  <p:childTnLst>
                                    <p:set>
                                      <p:cBhvr>
                                        <p:cTn id="149" dur="1" fill="hold">
                                          <p:stCondLst>
                                            <p:cond delay="0"/>
                                          </p:stCondLst>
                                        </p:cTn>
                                        <p:tgtEl>
                                          <p:spTgt spid="190496"/>
                                        </p:tgtEl>
                                        <p:attrNameLst>
                                          <p:attrName>style.visibility</p:attrName>
                                        </p:attrNameLst>
                                      </p:cBhvr>
                                      <p:to>
                                        <p:strVal val="visible"/>
                                      </p:to>
                                    </p:set>
                                    <p:anim calcmode="lin" valueType="num">
                                      <p:cBhvr>
                                        <p:cTn id="150" dur="500" fill="hold"/>
                                        <p:tgtEl>
                                          <p:spTgt spid="190496"/>
                                        </p:tgtEl>
                                        <p:attrNameLst>
                                          <p:attrName>ppt_x</p:attrName>
                                        </p:attrNameLst>
                                      </p:cBhvr>
                                      <p:tavLst>
                                        <p:tav tm="0">
                                          <p:val>
                                            <p:strVal val="#ppt_x"/>
                                          </p:val>
                                        </p:tav>
                                        <p:tav tm="100000">
                                          <p:val>
                                            <p:strVal val="#ppt_x"/>
                                          </p:val>
                                        </p:tav>
                                      </p:tavLst>
                                    </p:anim>
                                    <p:anim calcmode="lin" valueType="num">
                                      <p:cBhvr>
                                        <p:cTn id="151" dur="500" fill="hold"/>
                                        <p:tgtEl>
                                          <p:spTgt spid="190496"/>
                                        </p:tgtEl>
                                        <p:attrNameLst>
                                          <p:attrName>ppt_y</p:attrName>
                                        </p:attrNameLst>
                                      </p:cBhvr>
                                      <p:tavLst>
                                        <p:tav tm="0">
                                          <p:val>
                                            <p:strVal val="#ppt_y-#ppt_h/2"/>
                                          </p:val>
                                        </p:tav>
                                        <p:tav tm="100000">
                                          <p:val>
                                            <p:strVal val="#ppt_y"/>
                                          </p:val>
                                        </p:tav>
                                      </p:tavLst>
                                    </p:anim>
                                    <p:anim calcmode="lin" valueType="num">
                                      <p:cBhvr>
                                        <p:cTn id="152" dur="500" fill="hold"/>
                                        <p:tgtEl>
                                          <p:spTgt spid="190496"/>
                                        </p:tgtEl>
                                        <p:attrNameLst>
                                          <p:attrName>ppt_w</p:attrName>
                                        </p:attrNameLst>
                                      </p:cBhvr>
                                      <p:tavLst>
                                        <p:tav tm="0">
                                          <p:val>
                                            <p:strVal val="#ppt_w"/>
                                          </p:val>
                                        </p:tav>
                                        <p:tav tm="100000">
                                          <p:val>
                                            <p:strVal val="#ppt_w"/>
                                          </p:val>
                                        </p:tav>
                                      </p:tavLst>
                                    </p:anim>
                                    <p:anim calcmode="lin" valueType="num">
                                      <p:cBhvr>
                                        <p:cTn id="153" dur="500" fill="hold"/>
                                        <p:tgtEl>
                                          <p:spTgt spid="190496"/>
                                        </p:tgtEl>
                                        <p:attrNameLst>
                                          <p:attrName>ppt_h</p:attrName>
                                        </p:attrNameLst>
                                      </p:cBhvr>
                                      <p:tavLst>
                                        <p:tav tm="0">
                                          <p:val>
                                            <p:fltVal val="0"/>
                                          </p:val>
                                        </p:tav>
                                        <p:tav tm="100000">
                                          <p:val>
                                            <p:strVal val="#ppt_h"/>
                                          </p:val>
                                        </p:tav>
                                      </p:tavLst>
                                    </p:anim>
                                  </p:childTnLst>
                                </p:cTn>
                              </p:par>
                            </p:childTnLst>
                          </p:cTn>
                        </p:par>
                        <p:par>
                          <p:cTn id="154" fill="hold" nodeType="afterGroup">
                            <p:stCondLst>
                              <p:cond delay="500"/>
                            </p:stCondLst>
                            <p:childTnLst>
                              <p:par>
                                <p:cTn id="155" presetID="17" presetClass="entr" presetSubtype="1" fill="hold" grpId="0" nodeType="afterEffect">
                                  <p:stCondLst>
                                    <p:cond delay="0"/>
                                  </p:stCondLst>
                                  <p:childTnLst>
                                    <p:set>
                                      <p:cBhvr>
                                        <p:cTn id="156" dur="1" fill="hold">
                                          <p:stCondLst>
                                            <p:cond delay="0"/>
                                          </p:stCondLst>
                                        </p:cTn>
                                        <p:tgtEl>
                                          <p:spTgt spid="190493"/>
                                        </p:tgtEl>
                                        <p:attrNameLst>
                                          <p:attrName>style.visibility</p:attrName>
                                        </p:attrNameLst>
                                      </p:cBhvr>
                                      <p:to>
                                        <p:strVal val="visible"/>
                                      </p:to>
                                    </p:set>
                                    <p:anim calcmode="lin" valueType="num">
                                      <p:cBhvr>
                                        <p:cTn id="157" dur="500" fill="hold"/>
                                        <p:tgtEl>
                                          <p:spTgt spid="190493"/>
                                        </p:tgtEl>
                                        <p:attrNameLst>
                                          <p:attrName>ppt_x</p:attrName>
                                        </p:attrNameLst>
                                      </p:cBhvr>
                                      <p:tavLst>
                                        <p:tav tm="0">
                                          <p:val>
                                            <p:strVal val="#ppt_x"/>
                                          </p:val>
                                        </p:tav>
                                        <p:tav tm="100000">
                                          <p:val>
                                            <p:strVal val="#ppt_x"/>
                                          </p:val>
                                        </p:tav>
                                      </p:tavLst>
                                    </p:anim>
                                    <p:anim calcmode="lin" valueType="num">
                                      <p:cBhvr>
                                        <p:cTn id="158" dur="500" fill="hold"/>
                                        <p:tgtEl>
                                          <p:spTgt spid="190493"/>
                                        </p:tgtEl>
                                        <p:attrNameLst>
                                          <p:attrName>ppt_y</p:attrName>
                                        </p:attrNameLst>
                                      </p:cBhvr>
                                      <p:tavLst>
                                        <p:tav tm="0">
                                          <p:val>
                                            <p:strVal val="#ppt_y-#ppt_h/2"/>
                                          </p:val>
                                        </p:tav>
                                        <p:tav tm="100000">
                                          <p:val>
                                            <p:strVal val="#ppt_y"/>
                                          </p:val>
                                        </p:tav>
                                      </p:tavLst>
                                    </p:anim>
                                    <p:anim calcmode="lin" valueType="num">
                                      <p:cBhvr>
                                        <p:cTn id="159" dur="500" fill="hold"/>
                                        <p:tgtEl>
                                          <p:spTgt spid="190493"/>
                                        </p:tgtEl>
                                        <p:attrNameLst>
                                          <p:attrName>ppt_w</p:attrName>
                                        </p:attrNameLst>
                                      </p:cBhvr>
                                      <p:tavLst>
                                        <p:tav tm="0">
                                          <p:val>
                                            <p:strVal val="#ppt_w"/>
                                          </p:val>
                                        </p:tav>
                                        <p:tav tm="100000">
                                          <p:val>
                                            <p:strVal val="#ppt_w"/>
                                          </p:val>
                                        </p:tav>
                                      </p:tavLst>
                                    </p:anim>
                                    <p:anim calcmode="lin" valueType="num">
                                      <p:cBhvr>
                                        <p:cTn id="160" dur="500" fill="hold"/>
                                        <p:tgtEl>
                                          <p:spTgt spid="190493"/>
                                        </p:tgtEl>
                                        <p:attrNameLst>
                                          <p:attrName>ppt_h</p:attrName>
                                        </p:attrNameLst>
                                      </p:cBhvr>
                                      <p:tavLst>
                                        <p:tav tm="0">
                                          <p:val>
                                            <p:fltVal val="0"/>
                                          </p:val>
                                        </p:tav>
                                        <p:tav tm="100000">
                                          <p:val>
                                            <p:strVal val="#ppt_h"/>
                                          </p:val>
                                        </p:tav>
                                      </p:tavLst>
                                    </p:anim>
                                  </p:childTnLst>
                                </p:cTn>
                              </p:par>
                            </p:childTnLst>
                          </p:cTn>
                        </p:par>
                        <p:par>
                          <p:cTn id="161" fill="hold" nodeType="afterGroup">
                            <p:stCondLst>
                              <p:cond delay="1000"/>
                            </p:stCondLst>
                            <p:childTnLst>
                              <p:par>
                                <p:cTn id="162" presetID="17" presetClass="entr" presetSubtype="1" fill="hold" grpId="0" nodeType="afterEffect">
                                  <p:stCondLst>
                                    <p:cond delay="0"/>
                                  </p:stCondLst>
                                  <p:childTnLst>
                                    <p:set>
                                      <p:cBhvr>
                                        <p:cTn id="163" dur="1" fill="hold">
                                          <p:stCondLst>
                                            <p:cond delay="0"/>
                                          </p:stCondLst>
                                        </p:cTn>
                                        <p:tgtEl>
                                          <p:spTgt spid="190494"/>
                                        </p:tgtEl>
                                        <p:attrNameLst>
                                          <p:attrName>style.visibility</p:attrName>
                                        </p:attrNameLst>
                                      </p:cBhvr>
                                      <p:to>
                                        <p:strVal val="visible"/>
                                      </p:to>
                                    </p:set>
                                    <p:anim calcmode="lin" valueType="num">
                                      <p:cBhvr>
                                        <p:cTn id="164" dur="500" fill="hold"/>
                                        <p:tgtEl>
                                          <p:spTgt spid="190494"/>
                                        </p:tgtEl>
                                        <p:attrNameLst>
                                          <p:attrName>ppt_x</p:attrName>
                                        </p:attrNameLst>
                                      </p:cBhvr>
                                      <p:tavLst>
                                        <p:tav tm="0">
                                          <p:val>
                                            <p:strVal val="#ppt_x"/>
                                          </p:val>
                                        </p:tav>
                                        <p:tav tm="100000">
                                          <p:val>
                                            <p:strVal val="#ppt_x"/>
                                          </p:val>
                                        </p:tav>
                                      </p:tavLst>
                                    </p:anim>
                                    <p:anim calcmode="lin" valueType="num">
                                      <p:cBhvr>
                                        <p:cTn id="165" dur="500" fill="hold"/>
                                        <p:tgtEl>
                                          <p:spTgt spid="190494"/>
                                        </p:tgtEl>
                                        <p:attrNameLst>
                                          <p:attrName>ppt_y</p:attrName>
                                        </p:attrNameLst>
                                      </p:cBhvr>
                                      <p:tavLst>
                                        <p:tav tm="0">
                                          <p:val>
                                            <p:strVal val="#ppt_y-#ppt_h/2"/>
                                          </p:val>
                                        </p:tav>
                                        <p:tav tm="100000">
                                          <p:val>
                                            <p:strVal val="#ppt_y"/>
                                          </p:val>
                                        </p:tav>
                                      </p:tavLst>
                                    </p:anim>
                                    <p:anim calcmode="lin" valueType="num">
                                      <p:cBhvr>
                                        <p:cTn id="166" dur="500" fill="hold"/>
                                        <p:tgtEl>
                                          <p:spTgt spid="190494"/>
                                        </p:tgtEl>
                                        <p:attrNameLst>
                                          <p:attrName>ppt_w</p:attrName>
                                        </p:attrNameLst>
                                      </p:cBhvr>
                                      <p:tavLst>
                                        <p:tav tm="0">
                                          <p:val>
                                            <p:strVal val="#ppt_w"/>
                                          </p:val>
                                        </p:tav>
                                        <p:tav tm="100000">
                                          <p:val>
                                            <p:strVal val="#ppt_w"/>
                                          </p:val>
                                        </p:tav>
                                      </p:tavLst>
                                    </p:anim>
                                    <p:anim calcmode="lin" valueType="num">
                                      <p:cBhvr>
                                        <p:cTn id="167" dur="500" fill="hold"/>
                                        <p:tgtEl>
                                          <p:spTgt spid="190494"/>
                                        </p:tgtEl>
                                        <p:attrNameLst>
                                          <p:attrName>ppt_h</p:attrName>
                                        </p:attrNameLst>
                                      </p:cBhvr>
                                      <p:tavLst>
                                        <p:tav tm="0">
                                          <p:val>
                                            <p:fltVal val="0"/>
                                          </p:val>
                                        </p:tav>
                                        <p:tav tm="100000">
                                          <p:val>
                                            <p:strVal val="#ppt_h"/>
                                          </p:val>
                                        </p:tav>
                                      </p:tavLst>
                                    </p:anim>
                                  </p:childTnLst>
                                </p:cTn>
                              </p:par>
                            </p:childTnLst>
                          </p:cTn>
                        </p:par>
                        <p:par>
                          <p:cTn id="168" fill="hold" nodeType="afterGroup">
                            <p:stCondLst>
                              <p:cond delay="1500"/>
                            </p:stCondLst>
                            <p:childTnLst>
                              <p:par>
                                <p:cTn id="169" presetID="17" presetClass="entr" presetSubtype="1" fill="hold" grpId="0" nodeType="afterEffect">
                                  <p:stCondLst>
                                    <p:cond delay="0"/>
                                  </p:stCondLst>
                                  <p:childTnLst>
                                    <p:set>
                                      <p:cBhvr>
                                        <p:cTn id="170" dur="1" fill="hold">
                                          <p:stCondLst>
                                            <p:cond delay="0"/>
                                          </p:stCondLst>
                                        </p:cTn>
                                        <p:tgtEl>
                                          <p:spTgt spid="190495"/>
                                        </p:tgtEl>
                                        <p:attrNameLst>
                                          <p:attrName>style.visibility</p:attrName>
                                        </p:attrNameLst>
                                      </p:cBhvr>
                                      <p:to>
                                        <p:strVal val="visible"/>
                                      </p:to>
                                    </p:set>
                                    <p:anim calcmode="lin" valueType="num">
                                      <p:cBhvr>
                                        <p:cTn id="171" dur="500" fill="hold"/>
                                        <p:tgtEl>
                                          <p:spTgt spid="190495"/>
                                        </p:tgtEl>
                                        <p:attrNameLst>
                                          <p:attrName>ppt_x</p:attrName>
                                        </p:attrNameLst>
                                      </p:cBhvr>
                                      <p:tavLst>
                                        <p:tav tm="0">
                                          <p:val>
                                            <p:strVal val="#ppt_x"/>
                                          </p:val>
                                        </p:tav>
                                        <p:tav tm="100000">
                                          <p:val>
                                            <p:strVal val="#ppt_x"/>
                                          </p:val>
                                        </p:tav>
                                      </p:tavLst>
                                    </p:anim>
                                    <p:anim calcmode="lin" valueType="num">
                                      <p:cBhvr>
                                        <p:cTn id="172" dur="500" fill="hold"/>
                                        <p:tgtEl>
                                          <p:spTgt spid="190495"/>
                                        </p:tgtEl>
                                        <p:attrNameLst>
                                          <p:attrName>ppt_y</p:attrName>
                                        </p:attrNameLst>
                                      </p:cBhvr>
                                      <p:tavLst>
                                        <p:tav tm="0">
                                          <p:val>
                                            <p:strVal val="#ppt_y-#ppt_h/2"/>
                                          </p:val>
                                        </p:tav>
                                        <p:tav tm="100000">
                                          <p:val>
                                            <p:strVal val="#ppt_y"/>
                                          </p:val>
                                        </p:tav>
                                      </p:tavLst>
                                    </p:anim>
                                    <p:anim calcmode="lin" valueType="num">
                                      <p:cBhvr>
                                        <p:cTn id="173" dur="500" fill="hold"/>
                                        <p:tgtEl>
                                          <p:spTgt spid="190495"/>
                                        </p:tgtEl>
                                        <p:attrNameLst>
                                          <p:attrName>ppt_w</p:attrName>
                                        </p:attrNameLst>
                                      </p:cBhvr>
                                      <p:tavLst>
                                        <p:tav tm="0">
                                          <p:val>
                                            <p:strVal val="#ppt_w"/>
                                          </p:val>
                                        </p:tav>
                                        <p:tav tm="100000">
                                          <p:val>
                                            <p:strVal val="#ppt_w"/>
                                          </p:val>
                                        </p:tav>
                                      </p:tavLst>
                                    </p:anim>
                                    <p:anim calcmode="lin" valueType="num">
                                      <p:cBhvr>
                                        <p:cTn id="174" dur="500" fill="hold"/>
                                        <p:tgtEl>
                                          <p:spTgt spid="190495"/>
                                        </p:tgtEl>
                                        <p:attrNameLst>
                                          <p:attrName>ppt_h</p:attrName>
                                        </p:attrNameLst>
                                      </p:cBhvr>
                                      <p:tavLst>
                                        <p:tav tm="0">
                                          <p:val>
                                            <p:fltVal val="0"/>
                                          </p:val>
                                        </p:tav>
                                        <p:tav tm="100000">
                                          <p:val>
                                            <p:strVal val="#ppt_h"/>
                                          </p:val>
                                        </p:tav>
                                      </p:tavLst>
                                    </p:anim>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7" presetClass="entr" presetSubtype="1" fill="hold" grpId="0" nodeType="clickEffect">
                                  <p:stCondLst>
                                    <p:cond delay="0"/>
                                  </p:stCondLst>
                                  <p:childTnLst>
                                    <p:set>
                                      <p:cBhvr>
                                        <p:cTn id="178" dur="1" fill="hold">
                                          <p:stCondLst>
                                            <p:cond delay="0"/>
                                          </p:stCondLst>
                                        </p:cTn>
                                        <p:tgtEl>
                                          <p:spTgt spid="190513"/>
                                        </p:tgtEl>
                                        <p:attrNameLst>
                                          <p:attrName>style.visibility</p:attrName>
                                        </p:attrNameLst>
                                      </p:cBhvr>
                                      <p:to>
                                        <p:strVal val="visible"/>
                                      </p:to>
                                    </p:set>
                                    <p:anim calcmode="lin" valueType="num">
                                      <p:cBhvr>
                                        <p:cTn id="179" dur="500" fill="hold"/>
                                        <p:tgtEl>
                                          <p:spTgt spid="190513"/>
                                        </p:tgtEl>
                                        <p:attrNameLst>
                                          <p:attrName>ppt_x</p:attrName>
                                        </p:attrNameLst>
                                      </p:cBhvr>
                                      <p:tavLst>
                                        <p:tav tm="0">
                                          <p:val>
                                            <p:strVal val="#ppt_x"/>
                                          </p:val>
                                        </p:tav>
                                        <p:tav tm="100000">
                                          <p:val>
                                            <p:strVal val="#ppt_x"/>
                                          </p:val>
                                        </p:tav>
                                      </p:tavLst>
                                    </p:anim>
                                    <p:anim calcmode="lin" valueType="num">
                                      <p:cBhvr>
                                        <p:cTn id="180" dur="500" fill="hold"/>
                                        <p:tgtEl>
                                          <p:spTgt spid="190513"/>
                                        </p:tgtEl>
                                        <p:attrNameLst>
                                          <p:attrName>ppt_y</p:attrName>
                                        </p:attrNameLst>
                                      </p:cBhvr>
                                      <p:tavLst>
                                        <p:tav tm="0">
                                          <p:val>
                                            <p:strVal val="#ppt_y-#ppt_h/2"/>
                                          </p:val>
                                        </p:tav>
                                        <p:tav tm="100000">
                                          <p:val>
                                            <p:strVal val="#ppt_y"/>
                                          </p:val>
                                        </p:tav>
                                      </p:tavLst>
                                    </p:anim>
                                    <p:anim calcmode="lin" valueType="num">
                                      <p:cBhvr>
                                        <p:cTn id="181" dur="500" fill="hold"/>
                                        <p:tgtEl>
                                          <p:spTgt spid="190513"/>
                                        </p:tgtEl>
                                        <p:attrNameLst>
                                          <p:attrName>ppt_w</p:attrName>
                                        </p:attrNameLst>
                                      </p:cBhvr>
                                      <p:tavLst>
                                        <p:tav tm="0">
                                          <p:val>
                                            <p:strVal val="#ppt_w"/>
                                          </p:val>
                                        </p:tav>
                                        <p:tav tm="100000">
                                          <p:val>
                                            <p:strVal val="#ppt_w"/>
                                          </p:val>
                                        </p:tav>
                                      </p:tavLst>
                                    </p:anim>
                                    <p:anim calcmode="lin" valueType="num">
                                      <p:cBhvr>
                                        <p:cTn id="182" dur="500" fill="hold"/>
                                        <p:tgtEl>
                                          <p:spTgt spid="190513"/>
                                        </p:tgtEl>
                                        <p:attrNameLst>
                                          <p:attrName>ppt_h</p:attrName>
                                        </p:attrNameLst>
                                      </p:cBhvr>
                                      <p:tavLst>
                                        <p:tav tm="0">
                                          <p:val>
                                            <p:fltVal val="0"/>
                                          </p:val>
                                        </p:tav>
                                        <p:tav tm="100000">
                                          <p:val>
                                            <p:strVal val="#ppt_h"/>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7" presetClass="entr" presetSubtype="1" fill="hold" grpId="0" nodeType="clickEffect">
                                  <p:stCondLst>
                                    <p:cond delay="0"/>
                                  </p:stCondLst>
                                  <p:childTnLst>
                                    <p:set>
                                      <p:cBhvr>
                                        <p:cTn id="186" dur="1" fill="hold">
                                          <p:stCondLst>
                                            <p:cond delay="0"/>
                                          </p:stCondLst>
                                        </p:cTn>
                                        <p:tgtEl>
                                          <p:spTgt spid="190514"/>
                                        </p:tgtEl>
                                        <p:attrNameLst>
                                          <p:attrName>style.visibility</p:attrName>
                                        </p:attrNameLst>
                                      </p:cBhvr>
                                      <p:to>
                                        <p:strVal val="visible"/>
                                      </p:to>
                                    </p:set>
                                    <p:anim calcmode="lin" valueType="num">
                                      <p:cBhvr>
                                        <p:cTn id="187" dur="500" fill="hold"/>
                                        <p:tgtEl>
                                          <p:spTgt spid="190514"/>
                                        </p:tgtEl>
                                        <p:attrNameLst>
                                          <p:attrName>ppt_x</p:attrName>
                                        </p:attrNameLst>
                                      </p:cBhvr>
                                      <p:tavLst>
                                        <p:tav tm="0">
                                          <p:val>
                                            <p:strVal val="#ppt_x"/>
                                          </p:val>
                                        </p:tav>
                                        <p:tav tm="100000">
                                          <p:val>
                                            <p:strVal val="#ppt_x"/>
                                          </p:val>
                                        </p:tav>
                                      </p:tavLst>
                                    </p:anim>
                                    <p:anim calcmode="lin" valueType="num">
                                      <p:cBhvr>
                                        <p:cTn id="188" dur="500" fill="hold"/>
                                        <p:tgtEl>
                                          <p:spTgt spid="190514"/>
                                        </p:tgtEl>
                                        <p:attrNameLst>
                                          <p:attrName>ppt_y</p:attrName>
                                        </p:attrNameLst>
                                      </p:cBhvr>
                                      <p:tavLst>
                                        <p:tav tm="0">
                                          <p:val>
                                            <p:strVal val="#ppt_y-#ppt_h/2"/>
                                          </p:val>
                                        </p:tav>
                                        <p:tav tm="100000">
                                          <p:val>
                                            <p:strVal val="#ppt_y"/>
                                          </p:val>
                                        </p:tav>
                                      </p:tavLst>
                                    </p:anim>
                                    <p:anim calcmode="lin" valueType="num">
                                      <p:cBhvr>
                                        <p:cTn id="189" dur="500" fill="hold"/>
                                        <p:tgtEl>
                                          <p:spTgt spid="190514"/>
                                        </p:tgtEl>
                                        <p:attrNameLst>
                                          <p:attrName>ppt_w</p:attrName>
                                        </p:attrNameLst>
                                      </p:cBhvr>
                                      <p:tavLst>
                                        <p:tav tm="0">
                                          <p:val>
                                            <p:strVal val="#ppt_w"/>
                                          </p:val>
                                        </p:tav>
                                        <p:tav tm="100000">
                                          <p:val>
                                            <p:strVal val="#ppt_w"/>
                                          </p:val>
                                        </p:tav>
                                      </p:tavLst>
                                    </p:anim>
                                    <p:anim calcmode="lin" valueType="num">
                                      <p:cBhvr>
                                        <p:cTn id="190" dur="500" fill="hold"/>
                                        <p:tgtEl>
                                          <p:spTgt spid="190514"/>
                                        </p:tgtEl>
                                        <p:attrNameLst>
                                          <p:attrName>ppt_h</p:attrName>
                                        </p:attrNameLst>
                                      </p:cBhvr>
                                      <p:tavLst>
                                        <p:tav tm="0">
                                          <p:val>
                                            <p:fltVal val="0"/>
                                          </p:val>
                                        </p:tav>
                                        <p:tav tm="100000">
                                          <p:val>
                                            <p:strVal val="#ppt_h"/>
                                          </p:val>
                                        </p:tav>
                                      </p:tavLst>
                                    </p:anim>
                                  </p:childTnLst>
                                </p:cTn>
                              </p:par>
                            </p:childTnLst>
                          </p:cTn>
                        </p:par>
                      </p:childTnLst>
                    </p:cTn>
                  </p:par>
                  <p:par>
                    <p:cTn id="191" fill="hold" nodeType="clickPar">
                      <p:stCondLst>
                        <p:cond delay="indefinite"/>
                      </p:stCondLst>
                      <p:childTnLst>
                        <p:par>
                          <p:cTn id="192" fill="hold" nodeType="withGroup">
                            <p:stCondLst>
                              <p:cond delay="0"/>
                            </p:stCondLst>
                            <p:childTnLst>
                              <p:par>
                                <p:cTn id="193" presetID="5" presetClass="entr" presetSubtype="5" fill="hold" grpId="0" nodeType="clickEffect">
                                  <p:stCondLst>
                                    <p:cond delay="0"/>
                                  </p:stCondLst>
                                  <p:childTnLst>
                                    <p:set>
                                      <p:cBhvr>
                                        <p:cTn id="194" dur="1" fill="hold">
                                          <p:stCondLst>
                                            <p:cond delay="0"/>
                                          </p:stCondLst>
                                        </p:cTn>
                                        <p:tgtEl>
                                          <p:spTgt spid="190477"/>
                                        </p:tgtEl>
                                        <p:attrNameLst>
                                          <p:attrName>style.visibility</p:attrName>
                                        </p:attrNameLst>
                                      </p:cBhvr>
                                      <p:to>
                                        <p:strVal val="visible"/>
                                      </p:to>
                                    </p:set>
                                    <p:animEffect transition="in" filter="checkerboard(down)">
                                      <p:cBhvr>
                                        <p:cTn id="195" dur="500"/>
                                        <p:tgtEl>
                                          <p:spTgt spid="190477"/>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12" presetClass="entr" presetSubtype="8" fill="hold" grpId="0" nodeType="clickEffect">
                                  <p:stCondLst>
                                    <p:cond delay="0"/>
                                  </p:stCondLst>
                                  <p:childTnLst>
                                    <p:set>
                                      <p:cBhvr>
                                        <p:cTn id="199" dur="1" fill="hold">
                                          <p:stCondLst>
                                            <p:cond delay="0"/>
                                          </p:stCondLst>
                                        </p:cTn>
                                        <p:tgtEl>
                                          <p:spTgt spid="190478"/>
                                        </p:tgtEl>
                                        <p:attrNameLst>
                                          <p:attrName>style.visibility</p:attrName>
                                        </p:attrNameLst>
                                      </p:cBhvr>
                                      <p:to>
                                        <p:strVal val="visible"/>
                                      </p:to>
                                    </p:set>
                                    <p:animEffect transition="in" filter="slide(fromLeft)">
                                      <p:cBhvr>
                                        <p:cTn id="200" dur="500"/>
                                        <p:tgtEl>
                                          <p:spTgt spid="190478"/>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7" presetClass="entr" presetSubtype="1" fill="hold" grpId="0" nodeType="clickEffect">
                                  <p:stCondLst>
                                    <p:cond delay="0"/>
                                  </p:stCondLst>
                                  <p:childTnLst>
                                    <p:set>
                                      <p:cBhvr>
                                        <p:cTn id="204" dur="1" fill="hold">
                                          <p:stCondLst>
                                            <p:cond delay="0"/>
                                          </p:stCondLst>
                                        </p:cTn>
                                        <p:tgtEl>
                                          <p:spTgt spid="190500"/>
                                        </p:tgtEl>
                                        <p:attrNameLst>
                                          <p:attrName>style.visibility</p:attrName>
                                        </p:attrNameLst>
                                      </p:cBhvr>
                                      <p:to>
                                        <p:strVal val="visible"/>
                                      </p:to>
                                    </p:set>
                                    <p:anim calcmode="lin" valueType="num">
                                      <p:cBhvr>
                                        <p:cTn id="205" dur="500" fill="hold"/>
                                        <p:tgtEl>
                                          <p:spTgt spid="190500"/>
                                        </p:tgtEl>
                                        <p:attrNameLst>
                                          <p:attrName>ppt_x</p:attrName>
                                        </p:attrNameLst>
                                      </p:cBhvr>
                                      <p:tavLst>
                                        <p:tav tm="0">
                                          <p:val>
                                            <p:strVal val="#ppt_x"/>
                                          </p:val>
                                        </p:tav>
                                        <p:tav tm="100000">
                                          <p:val>
                                            <p:strVal val="#ppt_x"/>
                                          </p:val>
                                        </p:tav>
                                      </p:tavLst>
                                    </p:anim>
                                    <p:anim calcmode="lin" valueType="num">
                                      <p:cBhvr>
                                        <p:cTn id="206" dur="500" fill="hold"/>
                                        <p:tgtEl>
                                          <p:spTgt spid="190500"/>
                                        </p:tgtEl>
                                        <p:attrNameLst>
                                          <p:attrName>ppt_y</p:attrName>
                                        </p:attrNameLst>
                                      </p:cBhvr>
                                      <p:tavLst>
                                        <p:tav tm="0">
                                          <p:val>
                                            <p:strVal val="#ppt_y-#ppt_h/2"/>
                                          </p:val>
                                        </p:tav>
                                        <p:tav tm="100000">
                                          <p:val>
                                            <p:strVal val="#ppt_y"/>
                                          </p:val>
                                        </p:tav>
                                      </p:tavLst>
                                    </p:anim>
                                    <p:anim calcmode="lin" valueType="num">
                                      <p:cBhvr>
                                        <p:cTn id="207" dur="500" fill="hold"/>
                                        <p:tgtEl>
                                          <p:spTgt spid="190500"/>
                                        </p:tgtEl>
                                        <p:attrNameLst>
                                          <p:attrName>ppt_w</p:attrName>
                                        </p:attrNameLst>
                                      </p:cBhvr>
                                      <p:tavLst>
                                        <p:tav tm="0">
                                          <p:val>
                                            <p:strVal val="#ppt_w"/>
                                          </p:val>
                                        </p:tav>
                                        <p:tav tm="100000">
                                          <p:val>
                                            <p:strVal val="#ppt_w"/>
                                          </p:val>
                                        </p:tav>
                                      </p:tavLst>
                                    </p:anim>
                                    <p:anim calcmode="lin" valueType="num">
                                      <p:cBhvr>
                                        <p:cTn id="208" dur="500" fill="hold"/>
                                        <p:tgtEl>
                                          <p:spTgt spid="190500"/>
                                        </p:tgtEl>
                                        <p:attrNameLst>
                                          <p:attrName>ppt_h</p:attrName>
                                        </p:attrNameLst>
                                      </p:cBhvr>
                                      <p:tavLst>
                                        <p:tav tm="0">
                                          <p:val>
                                            <p:fltVal val="0"/>
                                          </p:val>
                                        </p:tav>
                                        <p:tav tm="100000">
                                          <p:val>
                                            <p:strVal val="#ppt_h"/>
                                          </p:val>
                                        </p:tav>
                                      </p:tavLst>
                                    </p:anim>
                                  </p:childTnLst>
                                </p:cTn>
                              </p:par>
                            </p:childTnLst>
                          </p:cTn>
                        </p:par>
                        <p:par>
                          <p:cTn id="209" fill="hold" nodeType="afterGroup">
                            <p:stCondLst>
                              <p:cond delay="500"/>
                            </p:stCondLst>
                            <p:childTnLst>
                              <p:par>
                                <p:cTn id="210" presetID="17" presetClass="entr" presetSubtype="1" fill="hold" grpId="0" nodeType="afterEffect">
                                  <p:stCondLst>
                                    <p:cond delay="0"/>
                                  </p:stCondLst>
                                  <p:childTnLst>
                                    <p:set>
                                      <p:cBhvr>
                                        <p:cTn id="211" dur="1" fill="hold">
                                          <p:stCondLst>
                                            <p:cond delay="0"/>
                                          </p:stCondLst>
                                        </p:cTn>
                                        <p:tgtEl>
                                          <p:spTgt spid="190497"/>
                                        </p:tgtEl>
                                        <p:attrNameLst>
                                          <p:attrName>style.visibility</p:attrName>
                                        </p:attrNameLst>
                                      </p:cBhvr>
                                      <p:to>
                                        <p:strVal val="visible"/>
                                      </p:to>
                                    </p:set>
                                    <p:anim calcmode="lin" valueType="num">
                                      <p:cBhvr>
                                        <p:cTn id="212" dur="500" fill="hold"/>
                                        <p:tgtEl>
                                          <p:spTgt spid="190497"/>
                                        </p:tgtEl>
                                        <p:attrNameLst>
                                          <p:attrName>ppt_x</p:attrName>
                                        </p:attrNameLst>
                                      </p:cBhvr>
                                      <p:tavLst>
                                        <p:tav tm="0">
                                          <p:val>
                                            <p:strVal val="#ppt_x"/>
                                          </p:val>
                                        </p:tav>
                                        <p:tav tm="100000">
                                          <p:val>
                                            <p:strVal val="#ppt_x"/>
                                          </p:val>
                                        </p:tav>
                                      </p:tavLst>
                                    </p:anim>
                                    <p:anim calcmode="lin" valueType="num">
                                      <p:cBhvr>
                                        <p:cTn id="213" dur="500" fill="hold"/>
                                        <p:tgtEl>
                                          <p:spTgt spid="190497"/>
                                        </p:tgtEl>
                                        <p:attrNameLst>
                                          <p:attrName>ppt_y</p:attrName>
                                        </p:attrNameLst>
                                      </p:cBhvr>
                                      <p:tavLst>
                                        <p:tav tm="0">
                                          <p:val>
                                            <p:strVal val="#ppt_y-#ppt_h/2"/>
                                          </p:val>
                                        </p:tav>
                                        <p:tav tm="100000">
                                          <p:val>
                                            <p:strVal val="#ppt_y"/>
                                          </p:val>
                                        </p:tav>
                                      </p:tavLst>
                                    </p:anim>
                                    <p:anim calcmode="lin" valueType="num">
                                      <p:cBhvr>
                                        <p:cTn id="214" dur="500" fill="hold"/>
                                        <p:tgtEl>
                                          <p:spTgt spid="190497"/>
                                        </p:tgtEl>
                                        <p:attrNameLst>
                                          <p:attrName>ppt_w</p:attrName>
                                        </p:attrNameLst>
                                      </p:cBhvr>
                                      <p:tavLst>
                                        <p:tav tm="0">
                                          <p:val>
                                            <p:strVal val="#ppt_w"/>
                                          </p:val>
                                        </p:tav>
                                        <p:tav tm="100000">
                                          <p:val>
                                            <p:strVal val="#ppt_w"/>
                                          </p:val>
                                        </p:tav>
                                      </p:tavLst>
                                    </p:anim>
                                    <p:anim calcmode="lin" valueType="num">
                                      <p:cBhvr>
                                        <p:cTn id="215" dur="500" fill="hold"/>
                                        <p:tgtEl>
                                          <p:spTgt spid="190497"/>
                                        </p:tgtEl>
                                        <p:attrNameLst>
                                          <p:attrName>ppt_h</p:attrName>
                                        </p:attrNameLst>
                                      </p:cBhvr>
                                      <p:tavLst>
                                        <p:tav tm="0">
                                          <p:val>
                                            <p:fltVal val="0"/>
                                          </p:val>
                                        </p:tav>
                                        <p:tav tm="100000">
                                          <p:val>
                                            <p:strVal val="#ppt_h"/>
                                          </p:val>
                                        </p:tav>
                                      </p:tavLst>
                                    </p:anim>
                                  </p:childTnLst>
                                </p:cTn>
                              </p:par>
                            </p:childTnLst>
                          </p:cTn>
                        </p:par>
                        <p:par>
                          <p:cTn id="216" fill="hold" nodeType="afterGroup">
                            <p:stCondLst>
                              <p:cond delay="1000"/>
                            </p:stCondLst>
                            <p:childTnLst>
                              <p:par>
                                <p:cTn id="217" presetID="17" presetClass="entr" presetSubtype="1" fill="hold" grpId="0" nodeType="afterEffect">
                                  <p:stCondLst>
                                    <p:cond delay="0"/>
                                  </p:stCondLst>
                                  <p:childTnLst>
                                    <p:set>
                                      <p:cBhvr>
                                        <p:cTn id="218" dur="1" fill="hold">
                                          <p:stCondLst>
                                            <p:cond delay="0"/>
                                          </p:stCondLst>
                                        </p:cTn>
                                        <p:tgtEl>
                                          <p:spTgt spid="190498"/>
                                        </p:tgtEl>
                                        <p:attrNameLst>
                                          <p:attrName>style.visibility</p:attrName>
                                        </p:attrNameLst>
                                      </p:cBhvr>
                                      <p:to>
                                        <p:strVal val="visible"/>
                                      </p:to>
                                    </p:set>
                                    <p:anim calcmode="lin" valueType="num">
                                      <p:cBhvr>
                                        <p:cTn id="219" dur="500" fill="hold"/>
                                        <p:tgtEl>
                                          <p:spTgt spid="190498"/>
                                        </p:tgtEl>
                                        <p:attrNameLst>
                                          <p:attrName>ppt_x</p:attrName>
                                        </p:attrNameLst>
                                      </p:cBhvr>
                                      <p:tavLst>
                                        <p:tav tm="0">
                                          <p:val>
                                            <p:strVal val="#ppt_x"/>
                                          </p:val>
                                        </p:tav>
                                        <p:tav tm="100000">
                                          <p:val>
                                            <p:strVal val="#ppt_x"/>
                                          </p:val>
                                        </p:tav>
                                      </p:tavLst>
                                    </p:anim>
                                    <p:anim calcmode="lin" valueType="num">
                                      <p:cBhvr>
                                        <p:cTn id="220" dur="500" fill="hold"/>
                                        <p:tgtEl>
                                          <p:spTgt spid="190498"/>
                                        </p:tgtEl>
                                        <p:attrNameLst>
                                          <p:attrName>ppt_y</p:attrName>
                                        </p:attrNameLst>
                                      </p:cBhvr>
                                      <p:tavLst>
                                        <p:tav tm="0">
                                          <p:val>
                                            <p:strVal val="#ppt_y-#ppt_h/2"/>
                                          </p:val>
                                        </p:tav>
                                        <p:tav tm="100000">
                                          <p:val>
                                            <p:strVal val="#ppt_y"/>
                                          </p:val>
                                        </p:tav>
                                      </p:tavLst>
                                    </p:anim>
                                    <p:anim calcmode="lin" valueType="num">
                                      <p:cBhvr>
                                        <p:cTn id="221" dur="500" fill="hold"/>
                                        <p:tgtEl>
                                          <p:spTgt spid="190498"/>
                                        </p:tgtEl>
                                        <p:attrNameLst>
                                          <p:attrName>ppt_w</p:attrName>
                                        </p:attrNameLst>
                                      </p:cBhvr>
                                      <p:tavLst>
                                        <p:tav tm="0">
                                          <p:val>
                                            <p:strVal val="#ppt_w"/>
                                          </p:val>
                                        </p:tav>
                                        <p:tav tm="100000">
                                          <p:val>
                                            <p:strVal val="#ppt_w"/>
                                          </p:val>
                                        </p:tav>
                                      </p:tavLst>
                                    </p:anim>
                                    <p:anim calcmode="lin" valueType="num">
                                      <p:cBhvr>
                                        <p:cTn id="222" dur="500" fill="hold"/>
                                        <p:tgtEl>
                                          <p:spTgt spid="190498"/>
                                        </p:tgtEl>
                                        <p:attrNameLst>
                                          <p:attrName>ppt_h</p:attrName>
                                        </p:attrNameLst>
                                      </p:cBhvr>
                                      <p:tavLst>
                                        <p:tav tm="0">
                                          <p:val>
                                            <p:fltVal val="0"/>
                                          </p:val>
                                        </p:tav>
                                        <p:tav tm="100000">
                                          <p:val>
                                            <p:strVal val="#ppt_h"/>
                                          </p:val>
                                        </p:tav>
                                      </p:tavLst>
                                    </p:anim>
                                  </p:childTnLst>
                                </p:cTn>
                              </p:par>
                            </p:childTnLst>
                          </p:cTn>
                        </p:par>
                        <p:par>
                          <p:cTn id="223" fill="hold" nodeType="afterGroup">
                            <p:stCondLst>
                              <p:cond delay="1500"/>
                            </p:stCondLst>
                            <p:childTnLst>
                              <p:par>
                                <p:cTn id="224" presetID="17" presetClass="entr" presetSubtype="1" fill="hold" grpId="0" nodeType="afterEffect">
                                  <p:stCondLst>
                                    <p:cond delay="0"/>
                                  </p:stCondLst>
                                  <p:childTnLst>
                                    <p:set>
                                      <p:cBhvr>
                                        <p:cTn id="225" dur="1" fill="hold">
                                          <p:stCondLst>
                                            <p:cond delay="0"/>
                                          </p:stCondLst>
                                        </p:cTn>
                                        <p:tgtEl>
                                          <p:spTgt spid="190499"/>
                                        </p:tgtEl>
                                        <p:attrNameLst>
                                          <p:attrName>style.visibility</p:attrName>
                                        </p:attrNameLst>
                                      </p:cBhvr>
                                      <p:to>
                                        <p:strVal val="visible"/>
                                      </p:to>
                                    </p:set>
                                    <p:anim calcmode="lin" valueType="num">
                                      <p:cBhvr>
                                        <p:cTn id="226" dur="500" fill="hold"/>
                                        <p:tgtEl>
                                          <p:spTgt spid="190499"/>
                                        </p:tgtEl>
                                        <p:attrNameLst>
                                          <p:attrName>ppt_x</p:attrName>
                                        </p:attrNameLst>
                                      </p:cBhvr>
                                      <p:tavLst>
                                        <p:tav tm="0">
                                          <p:val>
                                            <p:strVal val="#ppt_x"/>
                                          </p:val>
                                        </p:tav>
                                        <p:tav tm="100000">
                                          <p:val>
                                            <p:strVal val="#ppt_x"/>
                                          </p:val>
                                        </p:tav>
                                      </p:tavLst>
                                    </p:anim>
                                    <p:anim calcmode="lin" valueType="num">
                                      <p:cBhvr>
                                        <p:cTn id="227" dur="500" fill="hold"/>
                                        <p:tgtEl>
                                          <p:spTgt spid="190499"/>
                                        </p:tgtEl>
                                        <p:attrNameLst>
                                          <p:attrName>ppt_y</p:attrName>
                                        </p:attrNameLst>
                                      </p:cBhvr>
                                      <p:tavLst>
                                        <p:tav tm="0">
                                          <p:val>
                                            <p:strVal val="#ppt_y-#ppt_h/2"/>
                                          </p:val>
                                        </p:tav>
                                        <p:tav tm="100000">
                                          <p:val>
                                            <p:strVal val="#ppt_y"/>
                                          </p:val>
                                        </p:tav>
                                      </p:tavLst>
                                    </p:anim>
                                    <p:anim calcmode="lin" valueType="num">
                                      <p:cBhvr>
                                        <p:cTn id="228" dur="500" fill="hold"/>
                                        <p:tgtEl>
                                          <p:spTgt spid="190499"/>
                                        </p:tgtEl>
                                        <p:attrNameLst>
                                          <p:attrName>ppt_w</p:attrName>
                                        </p:attrNameLst>
                                      </p:cBhvr>
                                      <p:tavLst>
                                        <p:tav tm="0">
                                          <p:val>
                                            <p:strVal val="#ppt_w"/>
                                          </p:val>
                                        </p:tav>
                                        <p:tav tm="100000">
                                          <p:val>
                                            <p:strVal val="#ppt_w"/>
                                          </p:val>
                                        </p:tav>
                                      </p:tavLst>
                                    </p:anim>
                                    <p:anim calcmode="lin" valueType="num">
                                      <p:cBhvr>
                                        <p:cTn id="229" dur="500" fill="hold"/>
                                        <p:tgtEl>
                                          <p:spTgt spid="190499"/>
                                        </p:tgtEl>
                                        <p:attrNameLst>
                                          <p:attrName>ppt_h</p:attrName>
                                        </p:attrNameLst>
                                      </p:cBhvr>
                                      <p:tavLst>
                                        <p:tav tm="0">
                                          <p:val>
                                            <p:fltVal val="0"/>
                                          </p:val>
                                        </p:tav>
                                        <p:tav tm="100000">
                                          <p:val>
                                            <p:strVal val="#ppt_h"/>
                                          </p:val>
                                        </p:tav>
                                      </p:tavLst>
                                    </p:anim>
                                  </p:childTnLst>
                                </p:cTn>
                              </p:par>
                            </p:childTnLst>
                          </p:cTn>
                        </p:par>
                      </p:childTnLst>
                    </p:cTn>
                  </p:par>
                  <p:par>
                    <p:cTn id="230" fill="hold" nodeType="clickPar">
                      <p:stCondLst>
                        <p:cond delay="indefinite"/>
                      </p:stCondLst>
                      <p:childTnLst>
                        <p:par>
                          <p:cTn id="231" fill="hold" nodeType="withGroup">
                            <p:stCondLst>
                              <p:cond delay="0"/>
                            </p:stCondLst>
                            <p:childTnLst>
                              <p:par>
                                <p:cTn id="232" presetID="17" presetClass="entr" presetSubtype="1" fill="hold" grpId="0" nodeType="clickEffect">
                                  <p:stCondLst>
                                    <p:cond delay="0"/>
                                  </p:stCondLst>
                                  <p:childTnLst>
                                    <p:set>
                                      <p:cBhvr>
                                        <p:cTn id="233" dur="1" fill="hold">
                                          <p:stCondLst>
                                            <p:cond delay="0"/>
                                          </p:stCondLst>
                                        </p:cTn>
                                        <p:tgtEl>
                                          <p:spTgt spid="190515"/>
                                        </p:tgtEl>
                                        <p:attrNameLst>
                                          <p:attrName>style.visibility</p:attrName>
                                        </p:attrNameLst>
                                      </p:cBhvr>
                                      <p:to>
                                        <p:strVal val="visible"/>
                                      </p:to>
                                    </p:set>
                                    <p:anim calcmode="lin" valueType="num">
                                      <p:cBhvr>
                                        <p:cTn id="234" dur="500" fill="hold"/>
                                        <p:tgtEl>
                                          <p:spTgt spid="190515"/>
                                        </p:tgtEl>
                                        <p:attrNameLst>
                                          <p:attrName>ppt_x</p:attrName>
                                        </p:attrNameLst>
                                      </p:cBhvr>
                                      <p:tavLst>
                                        <p:tav tm="0">
                                          <p:val>
                                            <p:strVal val="#ppt_x"/>
                                          </p:val>
                                        </p:tav>
                                        <p:tav tm="100000">
                                          <p:val>
                                            <p:strVal val="#ppt_x"/>
                                          </p:val>
                                        </p:tav>
                                      </p:tavLst>
                                    </p:anim>
                                    <p:anim calcmode="lin" valueType="num">
                                      <p:cBhvr>
                                        <p:cTn id="235" dur="500" fill="hold"/>
                                        <p:tgtEl>
                                          <p:spTgt spid="190515"/>
                                        </p:tgtEl>
                                        <p:attrNameLst>
                                          <p:attrName>ppt_y</p:attrName>
                                        </p:attrNameLst>
                                      </p:cBhvr>
                                      <p:tavLst>
                                        <p:tav tm="0">
                                          <p:val>
                                            <p:strVal val="#ppt_y-#ppt_h/2"/>
                                          </p:val>
                                        </p:tav>
                                        <p:tav tm="100000">
                                          <p:val>
                                            <p:strVal val="#ppt_y"/>
                                          </p:val>
                                        </p:tav>
                                      </p:tavLst>
                                    </p:anim>
                                    <p:anim calcmode="lin" valueType="num">
                                      <p:cBhvr>
                                        <p:cTn id="236" dur="500" fill="hold"/>
                                        <p:tgtEl>
                                          <p:spTgt spid="190515"/>
                                        </p:tgtEl>
                                        <p:attrNameLst>
                                          <p:attrName>ppt_w</p:attrName>
                                        </p:attrNameLst>
                                      </p:cBhvr>
                                      <p:tavLst>
                                        <p:tav tm="0">
                                          <p:val>
                                            <p:strVal val="#ppt_w"/>
                                          </p:val>
                                        </p:tav>
                                        <p:tav tm="100000">
                                          <p:val>
                                            <p:strVal val="#ppt_w"/>
                                          </p:val>
                                        </p:tav>
                                      </p:tavLst>
                                    </p:anim>
                                    <p:anim calcmode="lin" valueType="num">
                                      <p:cBhvr>
                                        <p:cTn id="237" dur="500" fill="hold"/>
                                        <p:tgtEl>
                                          <p:spTgt spid="190515"/>
                                        </p:tgtEl>
                                        <p:attrNameLst>
                                          <p:attrName>ppt_h</p:attrName>
                                        </p:attrNameLst>
                                      </p:cBhvr>
                                      <p:tavLst>
                                        <p:tav tm="0">
                                          <p:val>
                                            <p:fltVal val="0"/>
                                          </p:val>
                                        </p:tav>
                                        <p:tav tm="100000">
                                          <p:val>
                                            <p:strVal val="#ppt_h"/>
                                          </p:val>
                                        </p:tav>
                                      </p:tavLst>
                                    </p:anim>
                                  </p:childTnLst>
                                </p:cTn>
                              </p:par>
                            </p:childTnLst>
                          </p:cTn>
                        </p:par>
                      </p:childTnLst>
                    </p:cTn>
                  </p:par>
                  <p:par>
                    <p:cTn id="238" fill="hold" nodeType="clickPar">
                      <p:stCondLst>
                        <p:cond delay="indefinite"/>
                      </p:stCondLst>
                      <p:childTnLst>
                        <p:par>
                          <p:cTn id="239" fill="hold" nodeType="withGroup">
                            <p:stCondLst>
                              <p:cond delay="0"/>
                            </p:stCondLst>
                            <p:childTnLst>
                              <p:par>
                                <p:cTn id="240" presetID="17" presetClass="entr" presetSubtype="1" fill="hold" grpId="0" nodeType="clickEffect">
                                  <p:stCondLst>
                                    <p:cond delay="0"/>
                                  </p:stCondLst>
                                  <p:childTnLst>
                                    <p:set>
                                      <p:cBhvr>
                                        <p:cTn id="241" dur="1" fill="hold">
                                          <p:stCondLst>
                                            <p:cond delay="0"/>
                                          </p:stCondLst>
                                        </p:cTn>
                                        <p:tgtEl>
                                          <p:spTgt spid="190516"/>
                                        </p:tgtEl>
                                        <p:attrNameLst>
                                          <p:attrName>style.visibility</p:attrName>
                                        </p:attrNameLst>
                                      </p:cBhvr>
                                      <p:to>
                                        <p:strVal val="visible"/>
                                      </p:to>
                                    </p:set>
                                    <p:anim calcmode="lin" valueType="num">
                                      <p:cBhvr>
                                        <p:cTn id="242" dur="500" fill="hold"/>
                                        <p:tgtEl>
                                          <p:spTgt spid="190516"/>
                                        </p:tgtEl>
                                        <p:attrNameLst>
                                          <p:attrName>ppt_x</p:attrName>
                                        </p:attrNameLst>
                                      </p:cBhvr>
                                      <p:tavLst>
                                        <p:tav tm="0">
                                          <p:val>
                                            <p:strVal val="#ppt_x"/>
                                          </p:val>
                                        </p:tav>
                                        <p:tav tm="100000">
                                          <p:val>
                                            <p:strVal val="#ppt_x"/>
                                          </p:val>
                                        </p:tav>
                                      </p:tavLst>
                                    </p:anim>
                                    <p:anim calcmode="lin" valueType="num">
                                      <p:cBhvr>
                                        <p:cTn id="243" dur="500" fill="hold"/>
                                        <p:tgtEl>
                                          <p:spTgt spid="190516"/>
                                        </p:tgtEl>
                                        <p:attrNameLst>
                                          <p:attrName>ppt_y</p:attrName>
                                        </p:attrNameLst>
                                      </p:cBhvr>
                                      <p:tavLst>
                                        <p:tav tm="0">
                                          <p:val>
                                            <p:strVal val="#ppt_y-#ppt_h/2"/>
                                          </p:val>
                                        </p:tav>
                                        <p:tav tm="100000">
                                          <p:val>
                                            <p:strVal val="#ppt_y"/>
                                          </p:val>
                                        </p:tav>
                                      </p:tavLst>
                                    </p:anim>
                                    <p:anim calcmode="lin" valueType="num">
                                      <p:cBhvr>
                                        <p:cTn id="244" dur="500" fill="hold"/>
                                        <p:tgtEl>
                                          <p:spTgt spid="190516"/>
                                        </p:tgtEl>
                                        <p:attrNameLst>
                                          <p:attrName>ppt_w</p:attrName>
                                        </p:attrNameLst>
                                      </p:cBhvr>
                                      <p:tavLst>
                                        <p:tav tm="0">
                                          <p:val>
                                            <p:strVal val="#ppt_w"/>
                                          </p:val>
                                        </p:tav>
                                        <p:tav tm="100000">
                                          <p:val>
                                            <p:strVal val="#ppt_w"/>
                                          </p:val>
                                        </p:tav>
                                      </p:tavLst>
                                    </p:anim>
                                    <p:anim calcmode="lin" valueType="num">
                                      <p:cBhvr>
                                        <p:cTn id="245" dur="500" fill="hold"/>
                                        <p:tgtEl>
                                          <p:spTgt spid="190516"/>
                                        </p:tgtEl>
                                        <p:attrNameLst>
                                          <p:attrName>ppt_h</p:attrName>
                                        </p:attrNameLst>
                                      </p:cBhvr>
                                      <p:tavLst>
                                        <p:tav tm="0">
                                          <p:val>
                                            <p:fltVal val="0"/>
                                          </p:val>
                                        </p:tav>
                                        <p:tav tm="100000">
                                          <p:val>
                                            <p:strVal val="#ppt_h"/>
                                          </p:val>
                                        </p:tav>
                                      </p:tavLst>
                                    </p:anim>
                                  </p:childTnLst>
                                </p:cTn>
                              </p:par>
                            </p:childTnLst>
                          </p:cTn>
                        </p:par>
                      </p:childTnLst>
                    </p:cTn>
                  </p:par>
                  <p:par>
                    <p:cTn id="246" fill="hold" nodeType="clickPar">
                      <p:stCondLst>
                        <p:cond delay="indefinite"/>
                      </p:stCondLst>
                      <p:childTnLst>
                        <p:par>
                          <p:cTn id="247" fill="hold" nodeType="withGroup">
                            <p:stCondLst>
                              <p:cond delay="0"/>
                            </p:stCondLst>
                            <p:childTnLst>
                              <p:par>
                                <p:cTn id="248" presetID="5" presetClass="entr" presetSubtype="5" fill="hold" grpId="0" nodeType="clickEffect">
                                  <p:stCondLst>
                                    <p:cond delay="0"/>
                                  </p:stCondLst>
                                  <p:childTnLst>
                                    <p:set>
                                      <p:cBhvr>
                                        <p:cTn id="249" dur="1" fill="hold">
                                          <p:stCondLst>
                                            <p:cond delay="0"/>
                                          </p:stCondLst>
                                        </p:cTn>
                                        <p:tgtEl>
                                          <p:spTgt spid="190479"/>
                                        </p:tgtEl>
                                        <p:attrNameLst>
                                          <p:attrName>style.visibility</p:attrName>
                                        </p:attrNameLst>
                                      </p:cBhvr>
                                      <p:to>
                                        <p:strVal val="visible"/>
                                      </p:to>
                                    </p:set>
                                    <p:animEffect transition="in" filter="checkerboard(down)">
                                      <p:cBhvr>
                                        <p:cTn id="250" dur="500"/>
                                        <p:tgtEl>
                                          <p:spTgt spid="190479"/>
                                        </p:tgtEl>
                                      </p:cBhvr>
                                    </p:animEffec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2" presetClass="entr" presetSubtype="8" fill="hold" grpId="0" nodeType="clickEffect">
                                  <p:stCondLst>
                                    <p:cond delay="0"/>
                                  </p:stCondLst>
                                  <p:childTnLst>
                                    <p:set>
                                      <p:cBhvr>
                                        <p:cTn id="254" dur="1" fill="hold">
                                          <p:stCondLst>
                                            <p:cond delay="0"/>
                                          </p:stCondLst>
                                        </p:cTn>
                                        <p:tgtEl>
                                          <p:spTgt spid="190480"/>
                                        </p:tgtEl>
                                        <p:attrNameLst>
                                          <p:attrName>style.visibility</p:attrName>
                                        </p:attrNameLst>
                                      </p:cBhvr>
                                      <p:to>
                                        <p:strVal val="visible"/>
                                      </p:to>
                                    </p:set>
                                    <p:animEffect transition="in" filter="slide(fromLeft)">
                                      <p:cBhvr>
                                        <p:cTn id="255" dur="500"/>
                                        <p:tgtEl>
                                          <p:spTgt spid="190480"/>
                                        </p:tgtEl>
                                      </p:cBhvr>
                                    </p:animEffect>
                                  </p:childTnLst>
                                </p:cTn>
                              </p:par>
                            </p:childTnLst>
                          </p:cTn>
                        </p:par>
                      </p:childTnLst>
                    </p:cTn>
                  </p:par>
                  <p:par>
                    <p:cTn id="256" fill="hold" nodeType="clickPar">
                      <p:stCondLst>
                        <p:cond delay="indefinite"/>
                      </p:stCondLst>
                      <p:childTnLst>
                        <p:par>
                          <p:cTn id="257" fill="hold" nodeType="withGroup">
                            <p:stCondLst>
                              <p:cond delay="0"/>
                            </p:stCondLst>
                            <p:childTnLst>
                              <p:par>
                                <p:cTn id="258" presetID="17" presetClass="entr" presetSubtype="1" fill="hold" grpId="0" nodeType="clickEffect">
                                  <p:stCondLst>
                                    <p:cond delay="0"/>
                                  </p:stCondLst>
                                  <p:childTnLst>
                                    <p:set>
                                      <p:cBhvr>
                                        <p:cTn id="259" dur="1" fill="hold">
                                          <p:stCondLst>
                                            <p:cond delay="0"/>
                                          </p:stCondLst>
                                        </p:cTn>
                                        <p:tgtEl>
                                          <p:spTgt spid="190504"/>
                                        </p:tgtEl>
                                        <p:attrNameLst>
                                          <p:attrName>style.visibility</p:attrName>
                                        </p:attrNameLst>
                                      </p:cBhvr>
                                      <p:to>
                                        <p:strVal val="visible"/>
                                      </p:to>
                                    </p:set>
                                    <p:anim calcmode="lin" valueType="num">
                                      <p:cBhvr>
                                        <p:cTn id="260" dur="500" fill="hold"/>
                                        <p:tgtEl>
                                          <p:spTgt spid="190504"/>
                                        </p:tgtEl>
                                        <p:attrNameLst>
                                          <p:attrName>ppt_x</p:attrName>
                                        </p:attrNameLst>
                                      </p:cBhvr>
                                      <p:tavLst>
                                        <p:tav tm="0">
                                          <p:val>
                                            <p:strVal val="#ppt_x"/>
                                          </p:val>
                                        </p:tav>
                                        <p:tav tm="100000">
                                          <p:val>
                                            <p:strVal val="#ppt_x"/>
                                          </p:val>
                                        </p:tav>
                                      </p:tavLst>
                                    </p:anim>
                                    <p:anim calcmode="lin" valueType="num">
                                      <p:cBhvr>
                                        <p:cTn id="261" dur="500" fill="hold"/>
                                        <p:tgtEl>
                                          <p:spTgt spid="190504"/>
                                        </p:tgtEl>
                                        <p:attrNameLst>
                                          <p:attrName>ppt_y</p:attrName>
                                        </p:attrNameLst>
                                      </p:cBhvr>
                                      <p:tavLst>
                                        <p:tav tm="0">
                                          <p:val>
                                            <p:strVal val="#ppt_y-#ppt_h/2"/>
                                          </p:val>
                                        </p:tav>
                                        <p:tav tm="100000">
                                          <p:val>
                                            <p:strVal val="#ppt_y"/>
                                          </p:val>
                                        </p:tav>
                                      </p:tavLst>
                                    </p:anim>
                                    <p:anim calcmode="lin" valueType="num">
                                      <p:cBhvr>
                                        <p:cTn id="262" dur="500" fill="hold"/>
                                        <p:tgtEl>
                                          <p:spTgt spid="190504"/>
                                        </p:tgtEl>
                                        <p:attrNameLst>
                                          <p:attrName>ppt_w</p:attrName>
                                        </p:attrNameLst>
                                      </p:cBhvr>
                                      <p:tavLst>
                                        <p:tav tm="0">
                                          <p:val>
                                            <p:strVal val="#ppt_w"/>
                                          </p:val>
                                        </p:tav>
                                        <p:tav tm="100000">
                                          <p:val>
                                            <p:strVal val="#ppt_w"/>
                                          </p:val>
                                        </p:tav>
                                      </p:tavLst>
                                    </p:anim>
                                    <p:anim calcmode="lin" valueType="num">
                                      <p:cBhvr>
                                        <p:cTn id="263" dur="500" fill="hold"/>
                                        <p:tgtEl>
                                          <p:spTgt spid="190504"/>
                                        </p:tgtEl>
                                        <p:attrNameLst>
                                          <p:attrName>ppt_h</p:attrName>
                                        </p:attrNameLst>
                                      </p:cBhvr>
                                      <p:tavLst>
                                        <p:tav tm="0">
                                          <p:val>
                                            <p:fltVal val="0"/>
                                          </p:val>
                                        </p:tav>
                                        <p:tav tm="100000">
                                          <p:val>
                                            <p:strVal val="#ppt_h"/>
                                          </p:val>
                                        </p:tav>
                                      </p:tavLst>
                                    </p:anim>
                                  </p:childTnLst>
                                </p:cTn>
                              </p:par>
                            </p:childTnLst>
                          </p:cTn>
                        </p:par>
                        <p:par>
                          <p:cTn id="264" fill="hold" nodeType="afterGroup">
                            <p:stCondLst>
                              <p:cond delay="500"/>
                            </p:stCondLst>
                            <p:childTnLst>
                              <p:par>
                                <p:cTn id="265" presetID="17" presetClass="entr" presetSubtype="1" fill="hold" grpId="0" nodeType="afterEffect">
                                  <p:stCondLst>
                                    <p:cond delay="0"/>
                                  </p:stCondLst>
                                  <p:childTnLst>
                                    <p:set>
                                      <p:cBhvr>
                                        <p:cTn id="266" dur="1" fill="hold">
                                          <p:stCondLst>
                                            <p:cond delay="0"/>
                                          </p:stCondLst>
                                        </p:cTn>
                                        <p:tgtEl>
                                          <p:spTgt spid="190501"/>
                                        </p:tgtEl>
                                        <p:attrNameLst>
                                          <p:attrName>style.visibility</p:attrName>
                                        </p:attrNameLst>
                                      </p:cBhvr>
                                      <p:to>
                                        <p:strVal val="visible"/>
                                      </p:to>
                                    </p:set>
                                    <p:anim calcmode="lin" valueType="num">
                                      <p:cBhvr>
                                        <p:cTn id="267" dur="500" fill="hold"/>
                                        <p:tgtEl>
                                          <p:spTgt spid="190501"/>
                                        </p:tgtEl>
                                        <p:attrNameLst>
                                          <p:attrName>ppt_x</p:attrName>
                                        </p:attrNameLst>
                                      </p:cBhvr>
                                      <p:tavLst>
                                        <p:tav tm="0">
                                          <p:val>
                                            <p:strVal val="#ppt_x"/>
                                          </p:val>
                                        </p:tav>
                                        <p:tav tm="100000">
                                          <p:val>
                                            <p:strVal val="#ppt_x"/>
                                          </p:val>
                                        </p:tav>
                                      </p:tavLst>
                                    </p:anim>
                                    <p:anim calcmode="lin" valueType="num">
                                      <p:cBhvr>
                                        <p:cTn id="268" dur="500" fill="hold"/>
                                        <p:tgtEl>
                                          <p:spTgt spid="190501"/>
                                        </p:tgtEl>
                                        <p:attrNameLst>
                                          <p:attrName>ppt_y</p:attrName>
                                        </p:attrNameLst>
                                      </p:cBhvr>
                                      <p:tavLst>
                                        <p:tav tm="0">
                                          <p:val>
                                            <p:strVal val="#ppt_y-#ppt_h/2"/>
                                          </p:val>
                                        </p:tav>
                                        <p:tav tm="100000">
                                          <p:val>
                                            <p:strVal val="#ppt_y"/>
                                          </p:val>
                                        </p:tav>
                                      </p:tavLst>
                                    </p:anim>
                                    <p:anim calcmode="lin" valueType="num">
                                      <p:cBhvr>
                                        <p:cTn id="269" dur="500" fill="hold"/>
                                        <p:tgtEl>
                                          <p:spTgt spid="190501"/>
                                        </p:tgtEl>
                                        <p:attrNameLst>
                                          <p:attrName>ppt_w</p:attrName>
                                        </p:attrNameLst>
                                      </p:cBhvr>
                                      <p:tavLst>
                                        <p:tav tm="0">
                                          <p:val>
                                            <p:strVal val="#ppt_w"/>
                                          </p:val>
                                        </p:tav>
                                        <p:tav tm="100000">
                                          <p:val>
                                            <p:strVal val="#ppt_w"/>
                                          </p:val>
                                        </p:tav>
                                      </p:tavLst>
                                    </p:anim>
                                    <p:anim calcmode="lin" valueType="num">
                                      <p:cBhvr>
                                        <p:cTn id="270" dur="500" fill="hold"/>
                                        <p:tgtEl>
                                          <p:spTgt spid="190501"/>
                                        </p:tgtEl>
                                        <p:attrNameLst>
                                          <p:attrName>ppt_h</p:attrName>
                                        </p:attrNameLst>
                                      </p:cBhvr>
                                      <p:tavLst>
                                        <p:tav tm="0">
                                          <p:val>
                                            <p:fltVal val="0"/>
                                          </p:val>
                                        </p:tav>
                                        <p:tav tm="100000">
                                          <p:val>
                                            <p:strVal val="#ppt_h"/>
                                          </p:val>
                                        </p:tav>
                                      </p:tavLst>
                                    </p:anim>
                                  </p:childTnLst>
                                </p:cTn>
                              </p:par>
                            </p:childTnLst>
                          </p:cTn>
                        </p:par>
                        <p:par>
                          <p:cTn id="271" fill="hold" nodeType="afterGroup">
                            <p:stCondLst>
                              <p:cond delay="1000"/>
                            </p:stCondLst>
                            <p:childTnLst>
                              <p:par>
                                <p:cTn id="272" presetID="17" presetClass="entr" presetSubtype="1" fill="hold" grpId="0" nodeType="afterEffect">
                                  <p:stCondLst>
                                    <p:cond delay="0"/>
                                  </p:stCondLst>
                                  <p:childTnLst>
                                    <p:set>
                                      <p:cBhvr>
                                        <p:cTn id="273" dur="1" fill="hold">
                                          <p:stCondLst>
                                            <p:cond delay="0"/>
                                          </p:stCondLst>
                                        </p:cTn>
                                        <p:tgtEl>
                                          <p:spTgt spid="190502"/>
                                        </p:tgtEl>
                                        <p:attrNameLst>
                                          <p:attrName>style.visibility</p:attrName>
                                        </p:attrNameLst>
                                      </p:cBhvr>
                                      <p:to>
                                        <p:strVal val="visible"/>
                                      </p:to>
                                    </p:set>
                                    <p:anim calcmode="lin" valueType="num">
                                      <p:cBhvr>
                                        <p:cTn id="274" dur="500" fill="hold"/>
                                        <p:tgtEl>
                                          <p:spTgt spid="190502"/>
                                        </p:tgtEl>
                                        <p:attrNameLst>
                                          <p:attrName>ppt_x</p:attrName>
                                        </p:attrNameLst>
                                      </p:cBhvr>
                                      <p:tavLst>
                                        <p:tav tm="0">
                                          <p:val>
                                            <p:strVal val="#ppt_x"/>
                                          </p:val>
                                        </p:tav>
                                        <p:tav tm="100000">
                                          <p:val>
                                            <p:strVal val="#ppt_x"/>
                                          </p:val>
                                        </p:tav>
                                      </p:tavLst>
                                    </p:anim>
                                    <p:anim calcmode="lin" valueType="num">
                                      <p:cBhvr>
                                        <p:cTn id="275" dur="500" fill="hold"/>
                                        <p:tgtEl>
                                          <p:spTgt spid="190502"/>
                                        </p:tgtEl>
                                        <p:attrNameLst>
                                          <p:attrName>ppt_y</p:attrName>
                                        </p:attrNameLst>
                                      </p:cBhvr>
                                      <p:tavLst>
                                        <p:tav tm="0">
                                          <p:val>
                                            <p:strVal val="#ppt_y-#ppt_h/2"/>
                                          </p:val>
                                        </p:tav>
                                        <p:tav tm="100000">
                                          <p:val>
                                            <p:strVal val="#ppt_y"/>
                                          </p:val>
                                        </p:tav>
                                      </p:tavLst>
                                    </p:anim>
                                    <p:anim calcmode="lin" valueType="num">
                                      <p:cBhvr>
                                        <p:cTn id="276" dur="500" fill="hold"/>
                                        <p:tgtEl>
                                          <p:spTgt spid="190502"/>
                                        </p:tgtEl>
                                        <p:attrNameLst>
                                          <p:attrName>ppt_w</p:attrName>
                                        </p:attrNameLst>
                                      </p:cBhvr>
                                      <p:tavLst>
                                        <p:tav tm="0">
                                          <p:val>
                                            <p:strVal val="#ppt_w"/>
                                          </p:val>
                                        </p:tav>
                                        <p:tav tm="100000">
                                          <p:val>
                                            <p:strVal val="#ppt_w"/>
                                          </p:val>
                                        </p:tav>
                                      </p:tavLst>
                                    </p:anim>
                                    <p:anim calcmode="lin" valueType="num">
                                      <p:cBhvr>
                                        <p:cTn id="277" dur="500" fill="hold"/>
                                        <p:tgtEl>
                                          <p:spTgt spid="190502"/>
                                        </p:tgtEl>
                                        <p:attrNameLst>
                                          <p:attrName>ppt_h</p:attrName>
                                        </p:attrNameLst>
                                      </p:cBhvr>
                                      <p:tavLst>
                                        <p:tav tm="0">
                                          <p:val>
                                            <p:fltVal val="0"/>
                                          </p:val>
                                        </p:tav>
                                        <p:tav tm="100000">
                                          <p:val>
                                            <p:strVal val="#ppt_h"/>
                                          </p:val>
                                        </p:tav>
                                      </p:tavLst>
                                    </p:anim>
                                  </p:childTnLst>
                                </p:cTn>
                              </p:par>
                            </p:childTnLst>
                          </p:cTn>
                        </p:par>
                        <p:par>
                          <p:cTn id="278" fill="hold" nodeType="afterGroup">
                            <p:stCondLst>
                              <p:cond delay="1500"/>
                            </p:stCondLst>
                            <p:childTnLst>
                              <p:par>
                                <p:cTn id="279" presetID="17" presetClass="entr" presetSubtype="1" fill="hold" grpId="0" nodeType="afterEffect">
                                  <p:stCondLst>
                                    <p:cond delay="0"/>
                                  </p:stCondLst>
                                  <p:childTnLst>
                                    <p:set>
                                      <p:cBhvr>
                                        <p:cTn id="280" dur="1" fill="hold">
                                          <p:stCondLst>
                                            <p:cond delay="0"/>
                                          </p:stCondLst>
                                        </p:cTn>
                                        <p:tgtEl>
                                          <p:spTgt spid="190503"/>
                                        </p:tgtEl>
                                        <p:attrNameLst>
                                          <p:attrName>style.visibility</p:attrName>
                                        </p:attrNameLst>
                                      </p:cBhvr>
                                      <p:to>
                                        <p:strVal val="visible"/>
                                      </p:to>
                                    </p:set>
                                    <p:anim calcmode="lin" valueType="num">
                                      <p:cBhvr>
                                        <p:cTn id="281" dur="500" fill="hold"/>
                                        <p:tgtEl>
                                          <p:spTgt spid="190503"/>
                                        </p:tgtEl>
                                        <p:attrNameLst>
                                          <p:attrName>ppt_x</p:attrName>
                                        </p:attrNameLst>
                                      </p:cBhvr>
                                      <p:tavLst>
                                        <p:tav tm="0">
                                          <p:val>
                                            <p:strVal val="#ppt_x"/>
                                          </p:val>
                                        </p:tav>
                                        <p:tav tm="100000">
                                          <p:val>
                                            <p:strVal val="#ppt_x"/>
                                          </p:val>
                                        </p:tav>
                                      </p:tavLst>
                                    </p:anim>
                                    <p:anim calcmode="lin" valueType="num">
                                      <p:cBhvr>
                                        <p:cTn id="282" dur="500" fill="hold"/>
                                        <p:tgtEl>
                                          <p:spTgt spid="190503"/>
                                        </p:tgtEl>
                                        <p:attrNameLst>
                                          <p:attrName>ppt_y</p:attrName>
                                        </p:attrNameLst>
                                      </p:cBhvr>
                                      <p:tavLst>
                                        <p:tav tm="0">
                                          <p:val>
                                            <p:strVal val="#ppt_y-#ppt_h/2"/>
                                          </p:val>
                                        </p:tav>
                                        <p:tav tm="100000">
                                          <p:val>
                                            <p:strVal val="#ppt_y"/>
                                          </p:val>
                                        </p:tav>
                                      </p:tavLst>
                                    </p:anim>
                                    <p:anim calcmode="lin" valueType="num">
                                      <p:cBhvr>
                                        <p:cTn id="283" dur="500" fill="hold"/>
                                        <p:tgtEl>
                                          <p:spTgt spid="190503"/>
                                        </p:tgtEl>
                                        <p:attrNameLst>
                                          <p:attrName>ppt_w</p:attrName>
                                        </p:attrNameLst>
                                      </p:cBhvr>
                                      <p:tavLst>
                                        <p:tav tm="0">
                                          <p:val>
                                            <p:strVal val="#ppt_w"/>
                                          </p:val>
                                        </p:tav>
                                        <p:tav tm="100000">
                                          <p:val>
                                            <p:strVal val="#ppt_w"/>
                                          </p:val>
                                        </p:tav>
                                      </p:tavLst>
                                    </p:anim>
                                    <p:anim calcmode="lin" valueType="num">
                                      <p:cBhvr>
                                        <p:cTn id="284" dur="500" fill="hold"/>
                                        <p:tgtEl>
                                          <p:spTgt spid="190503"/>
                                        </p:tgtEl>
                                        <p:attrNameLst>
                                          <p:attrName>ppt_h</p:attrName>
                                        </p:attrNameLst>
                                      </p:cBhvr>
                                      <p:tavLst>
                                        <p:tav tm="0">
                                          <p:val>
                                            <p:fltVal val="0"/>
                                          </p:val>
                                        </p:tav>
                                        <p:tav tm="100000">
                                          <p:val>
                                            <p:strVal val="#ppt_h"/>
                                          </p:val>
                                        </p:tav>
                                      </p:tavLst>
                                    </p:anim>
                                  </p:childTnLst>
                                </p:cTn>
                              </p:par>
                            </p:childTnLst>
                          </p:cTn>
                        </p:par>
                      </p:childTnLst>
                    </p:cTn>
                  </p:par>
                  <p:par>
                    <p:cTn id="285" fill="hold" nodeType="clickPar">
                      <p:stCondLst>
                        <p:cond delay="indefinite"/>
                      </p:stCondLst>
                      <p:childTnLst>
                        <p:par>
                          <p:cTn id="286" fill="hold" nodeType="withGroup">
                            <p:stCondLst>
                              <p:cond delay="0"/>
                            </p:stCondLst>
                            <p:childTnLst>
                              <p:par>
                                <p:cTn id="287" presetID="17" presetClass="entr" presetSubtype="8" fill="hold" grpId="0" nodeType="clickEffect">
                                  <p:stCondLst>
                                    <p:cond delay="0"/>
                                  </p:stCondLst>
                                  <p:childTnLst>
                                    <p:set>
                                      <p:cBhvr>
                                        <p:cTn id="288" dur="1" fill="hold">
                                          <p:stCondLst>
                                            <p:cond delay="0"/>
                                          </p:stCondLst>
                                        </p:cTn>
                                        <p:tgtEl>
                                          <p:spTgt spid="190523"/>
                                        </p:tgtEl>
                                        <p:attrNameLst>
                                          <p:attrName>style.visibility</p:attrName>
                                        </p:attrNameLst>
                                      </p:cBhvr>
                                      <p:to>
                                        <p:strVal val="visible"/>
                                      </p:to>
                                    </p:set>
                                    <p:anim calcmode="lin" valueType="num">
                                      <p:cBhvr>
                                        <p:cTn id="289" dur="500" fill="hold"/>
                                        <p:tgtEl>
                                          <p:spTgt spid="190523"/>
                                        </p:tgtEl>
                                        <p:attrNameLst>
                                          <p:attrName>ppt_x</p:attrName>
                                        </p:attrNameLst>
                                      </p:cBhvr>
                                      <p:tavLst>
                                        <p:tav tm="0">
                                          <p:val>
                                            <p:strVal val="#ppt_x-#ppt_w/2"/>
                                          </p:val>
                                        </p:tav>
                                        <p:tav tm="100000">
                                          <p:val>
                                            <p:strVal val="#ppt_x"/>
                                          </p:val>
                                        </p:tav>
                                      </p:tavLst>
                                    </p:anim>
                                    <p:anim calcmode="lin" valueType="num">
                                      <p:cBhvr>
                                        <p:cTn id="290" dur="500" fill="hold"/>
                                        <p:tgtEl>
                                          <p:spTgt spid="190523"/>
                                        </p:tgtEl>
                                        <p:attrNameLst>
                                          <p:attrName>ppt_y</p:attrName>
                                        </p:attrNameLst>
                                      </p:cBhvr>
                                      <p:tavLst>
                                        <p:tav tm="0">
                                          <p:val>
                                            <p:strVal val="#ppt_y"/>
                                          </p:val>
                                        </p:tav>
                                        <p:tav tm="100000">
                                          <p:val>
                                            <p:strVal val="#ppt_y"/>
                                          </p:val>
                                        </p:tav>
                                      </p:tavLst>
                                    </p:anim>
                                    <p:anim calcmode="lin" valueType="num">
                                      <p:cBhvr>
                                        <p:cTn id="291" dur="500" fill="hold"/>
                                        <p:tgtEl>
                                          <p:spTgt spid="190523"/>
                                        </p:tgtEl>
                                        <p:attrNameLst>
                                          <p:attrName>ppt_w</p:attrName>
                                        </p:attrNameLst>
                                      </p:cBhvr>
                                      <p:tavLst>
                                        <p:tav tm="0">
                                          <p:val>
                                            <p:fltVal val="0"/>
                                          </p:val>
                                        </p:tav>
                                        <p:tav tm="100000">
                                          <p:val>
                                            <p:strVal val="#ppt_w"/>
                                          </p:val>
                                        </p:tav>
                                      </p:tavLst>
                                    </p:anim>
                                    <p:anim calcmode="lin" valueType="num">
                                      <p:cBhvr>
                                        <p:cTn id="292" dur="500" fill="hold"/>
                                        <p:tgtEl>
                                          <p:spTgt spid="190523"/>
                                        </p:tgtEl>
                                        <p:attrNameLst>
                                          <p:attrName>ppt_h</p:attrName>
                                        </p:attrNameLst>
                                      </p:cBhvr>
                                      <p:tavLst>
                                        <p:tav tm="0">
                                          <p:val>
                                            <p:strVal val="#ppt_h"/>
                                          </p:val>
                                        </p:tav>
                                        <p:tav tm="100000">
                                          <p:val>
                                            <p:strVal val="#ppt_h"/>
                                          </p:val>
                                        </p:tav>
                                      </p:tavLst>
                                    </p:anim>
                                  </p:childTnLst>
                                </p:cTn>
                              </p:par>
                            </p:childTnLst>
                          </p:cTn>
                        </p:par>
                      </p:childTnLst>
                    </p:cTn>
                  </p:par>
                  <p:par>
                    <p:cTn id="293" fill="hold" nodeType="clickPar">
                      <p:stCondLst>
                        <p:cond delay="indefinite"/>
                      </p:stCondLst>
                      <p:childTnLst>
                        <p:par>
                          <p:cTn id="294" fill="hold" nodeType="withGroup">
                            <p:stCondLst>
                              <p:cond delay="0"/>
                            </p:stCondLst>
                            <p:childTnLst>
                              <p:par>
                                <p:cTn id="295" presetID="17" presetClass="entr" presetSubtype="8" fill="hold" grpId="0" nodeType="clickEffect">
                                  <p:stCondLst>
                                    <p:cond delay="0"/>
                                  </p:stCondLst>
                                  <p:childTnLst>
                                    <p:set>
                                      <p:cBhvr>
                                        <p:cTn id="296" dur="1" fill="hold">
                                          <p:stCondLst>
                                            <p:cond delay="0"/>
                                          </p:stCondLst>
                                        </p:cTn>
                                        <p:tgtEl>
                                          <p:spTgt spid="190528"/>
                                        </p:tgtEl>
                                        <p:attrNameLst>
                                          <p:attrName>style.visibility</p:attrName>
                                        </p:attrNameLst>
                                      </p:cBhvr>
                                      <p:to>
                                        <p:strVal val="visible"/>
                                      </p:to>
                                    </p:set>
                                    <p:anim calcmode="lin" valueType="num">
                                      <p:cBhvr>
                                        <p:cTn id="297" dur="500" fill="hold"/>
                                        <p:tgtEl>
                                          <p:spTgt spid="190528"/>
                                        </p:tgtEl>
                                        <p:attrNameLst>
                                          <p:attrName>ppt_x</p:attrName>
                                        </p:attrNameLst>
                                      </p:cBhvr>
                                      <p:tavLst>
                                        <p:tav tm="0">
                                          <p:val>
                                            <p:strVal val="#ppt_x-#ppt_w/2"/>
                                          </p:val>
                                        </p:tav>
                                        <p:tav tm="100000">
                                          <p:val>
                                            <p:strVal val="#ppt_x"/>
                                          </p:val>
                                        </p:tav>
                                      </p:tavLst>
                                    </p:anim>
                                    <p:anim calcmode="lin" valueType="num">
                                      <p:cBhvr>
                                        <p:cTn id="298" dur="500" fill="hold"/>
                                        <p:tgtEl>
                                          <p:spTgt spid="190528"/>
                                        </p:tgtEl>
                                        <p:attrNameLst>
                                          <p:attrName>ppt_y</p:attrName>
                                        </p:attrNameLst>
                                      </p:cBhvr>
                                      <p:tavLst>
                                        <p:tav tm="0">
                                          <p:val>
                                            <p:strVal val="#ppt_y"/>
                                          </p:val>
                                        </p:tav>
                                        <p:tav tm="100000">
                                          <p:val>
                                            <p:strVal val="#ppt_y"/>
                                          </p:val>
                                        </p:tav>
                                      </p:tavLst>
                                    </p:anim>
                                    <p:anim calcmode="lin" valueType="num">
                                      <p:cBhvr>
                                        <p:cTn id="299" dur="500" fill="hold"/>
                                        <p:tgtEl>
                                          <p:spTgt spid="190528"/>
                                        </p:tgtEl>
                                        <p:attrNameLst>
                                          <p:attrName>ppt_w</p:attrName>
                                        </p:attrNameLst>
                                      </p:cBhvr>
                                      <p:tavLst>
                                        <p:tav tm="0">
                                          <p:val>
                                            <p:fltVal val="0"/>
                                          </p:val>
                                        </p:tav>
                                        <p:tav tm="100000">
                                          <p:val>
                                            <p:strVal val="#ppt_w"/>
                                          </p:val>
                                        </p:tav>
                                      </p:tavLst>
                                    </p:anim>
                                    <p:anim calcmode="lin" valueType="num">
                                      <p:cBhvr>
                                        <p:cTn id="300" dur="500" fill="hold"/>
                                        <p:tgtEl>
                                          <p:spTgt spid="190528"/>
                                        </p:tgtEl>
                                        <p:attrNameLst>
                                          <p:attrName>ppt_h</p:attrName>
                                        </p:attrNameLst>
                                      </p:cBhvr>
                                      <p:tavLst>
                                        <p:tav tm="0">
                                          <p:val>
                                            <p:strVal val="#ppt_h"/>
                                          </p:val>
                                        </p:tav>
                                        <p:tav tm="100000">
                                          <p:val>
                                            <p:strVal val="#ppt_h"/>
                                          </p:val>
                                        </p:tav>
                                      </p:tavLst>
                                    </p:anim>
                                  </p:childTnLst>
                                </p:cTn>
                              </p:par>
                            </p:childTnLst>
                          </p:cTn>
                        </p:par>
                      </p:childTnLst>
                    </p:cTn>
                  </p:par>
                  <p:par>
                    <p:cTn id="301" fill="hold" nodeType="clickPar">
                      <p:stCondLst>
                        <p:cond delay="indefinite"/>
                      </p:stCondLst>
                      <p:childTnLst>
                        <p:par>
                          <p:cTn id="302" fill="hold" nodeType="withGroup">
                            <p:stCondLst>
                              <p:cond delay="0"/>
                            </p:stCondLst>
                            <p:childTnLst>
                              <p:par>
                                <p:cTn id="303" presetID="17" presetClass="entr" presetSubtype="1" fill="hold" grpId="0" nodeType="clickEffect">
                                  <p:stCondLst>
                                    <p:cond delay="0"/>
                                  </p:stCondLst>
                                  <p:childTnLst>
                                    <p:set>
                                      <p:cBhvr>
                                        <p:cTn id="304" dur="1" fill="hold">
                                          <p:stCondLst>
                                            <p:cond delay="0"/>
                                          </p:stCondLst>
                                        </p:cTn>
                                        <p:tgtEl>
                                          <p:spTgt spid="190517"/>
                                        </p:tgtEl>
                                        <p:attrNameLst>
                                          <p:attrName>style.visibility</p:attrName>
                                        </p:attrNameLst>
                                      </p:cBhvr>
                                      <p:to>
                                        <p:strVal val="visible"/>
                                      </p:to>
                                    </p:set>
                                    <p:anim calcmode="lin" valueType="num">
                                      <p:cBhvr>
                                        <p:cTn id="305" dur="500" fill="hold"/>
                                        <p:tgtEl>
                                          <p:spTgt spid="190517"/>
                                        </p:tgtEl>
                                        <p:attrNameLst>
                                          <p:attrName>ppt_x</p:attrName>
                                        </p:attrNameLst>
                                      </p:cBhvr>
                                      <p:tavLst>
                                        <p:tav tm="0">
                                          <p:val>
                                            <p:strVal val="#ppt_x"/>
                                          </p:val>
                                        </p:tav>
                                        <p:tav tm="100000">
                                          <p:val>
                                            <p:strVal val="#ppt_x"/>
                                          </p:val>
                                        </p:tav>
                                      </p:tavLst>
                                    </p:anim>
                                    <p:anim calcmode="lin" valueType="num">
                                      <p:cBhvr>
                                        <p:cTn id="306" dur="500" fill="hold"/>
                                        <p:tgtEl>
                                          <p:spTgt spid="190517"/>
                                        </p:tgtEl>
                                        <p:attrNameLst>
                                          <p:attrName>ppt_y</p:attrName>
                                        </p:attrNameLst>
                                      </p:cBhvr>
                                      <p:tavLst>
                                        <p:tav tm="0">
                                          <p:val>
                                            <p:strVal val="#ppt_y-#ppt_h/2"/>
                                          </p:val>
                                        </p:tav>
                                        <p:tav tm="100000">
                                          <p:val>
                                            <p:strVal val="#ppt_y"/>
                                          </p:val>
                                        </p:tav>
                                      </p:tavLst>
                                    </p:anim>
                                    <p:anim calcmode="lin" valueType="num">
                                      <p:cBhvr>
                                        <p:cTn id="307" dur="500" fill="hold"/>
                                        <p:tgtEl>
                                          <p:spTgt spid="190517"/>
                                        </p:tgtEl>
                                        <p:attrNameLst>
                                          <p:attrName>ppt_w</p:attrName>
                                        </p:attrNameLst>
                                      </p:cBhvr>
                                      <p:tavLst>
                                        <p:tav tm="0">
                                          <p:val>
                                            <p:strVal val="#ppt_w"/>
                                          </p:val>
                                        </p:tav>
                                        <p:tav tm="100000">
                                          <p:val>
                                            <p:strVal val="#ppt_w"/>
                                          </p:val>
                                        </p:tav>
                                      </p:tavLst>
                                    </p:anim>
                                    <p:anim calcmode="lin" valueType="num">
                                      <p:cBhvr>
                                        <p:cTn id="308" dur="500" fill="hold"/>
                                        <p:tgtEl>
                                          <p:spTgt spid="190517"/>
                                        </p:tgtEl>
                                        <p:attrNameLst>
                                          <p:attrName>ppt_h</p:attrName>
                                        </p:attrNameLst>
                                      </p:cBhvr>
                                      <p:tavLst>
                                        <p:tav tm="0">
                                          <p:val>
                                            <p:fltVal val="0"/>
                                          </p:val>
                                        </p:tav>
                                        <p:tav tm="100000">
                                          <p:val>
                                            <p:strVal val="#ppt_h"/>
                                          </p:val>
                                        </p:tav>
                                      </p:tavLst>
                                    </p:anim>
                                  </p:childTnLst>
                                </p:cTn>
                              </p:par>
                            </p:childTnLst>
                          </p:cTn>
                        </p:par>
                      </p:childTnLst>
                    </p:cTn>
                  </p:par>
                  <p:par>
                    <p:cTn id="309" fill="hold" nodeType="clickPar">
                      <p:stCondLst>
                        <p:cond delay="indefinite"/>
                      </p:stCondLst>
                      <p:childTnLst>
                        <p:par>
                          <p:cTn id="310" fill="hold" nodeType="withGroup">
                            <p:stCondLst>
                              <p:cond delay="0"/>
                            </p:stCondLst>
                            <p:childTnLst>
                              <p:par>
                                <p:cTn id="311" presetID="5" presetClass="entr" presetSubtype="5" fill="hold" grpId="0" nodeType="clickEffect">
                                  <p:stCondLst>
                                    <p:cond delay="0"/>
                                  </p:stCondLst>
                                  <p:childTnLst>
                                    <p:set>
                                      <p:cBhvr>
                                        <p:cTn id="312" dur="1" fill="hold">
                                          <p:stCondLst>
                                            <p:cond delay="0"/>
                                          </p:stCondLst>
                                        </p:cTn>
                                        <p:tgtEl>
                                          <p:spTgt spid="190481"/>
                                        </p:tgtEl>
                                        <p:attrNameLst>
                                          <p:attrName>style.visibility</p:attrName>
                                        </p:attrNameLst>
                                      </p:cBhvr>
                                      <p:to>
                                        <p:strVal val="visible"/>
                                      </p:to>
                                    </p:set>
                                    <p:animEffect transition="in" filter="checkerboard(down)">
                                      <p:cBhvr>
                                        <p:cTn id="313" dur="500"/>
                                        <p:tgtEl>
                                          <p:spTgt spid="190481"/>
                                        </p:tgtEl>
                                      </p:cBhvr>
                                    </p:animEffec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12" presetClass="entr" presetSubtype="8" fill="hold" grpId="0" nodeType="clickEffect">
                                  <p:stCondLst>
                                    <p:cond delay="0"/>
                                  </p:stCondLst>
                                  <p:childTnLst>
                                    <p:set>
                                      <p:cBhvr>
                                        <p:cTn id="317" dur="1" fill="hold">
                                          <p:stCondLst>
                                            <p:cond delay="0"/>
                                          </p:stCondLst>
                                        </p:cTn>
                                        <p:tgtEl>
                                          <p:spTgt spid="190482"/>
                                        </p:tgtEl>
                                        <p:attrNameLst>
                                          <p:attrName>style.visibility</p:attrName>
                                        </p:attrNameLst>
                                      </p:cBhvr>
                                      <p:to>
                                        <p:strVal val="visible"/>
                                      </p:to>
                                    </p:set>
                                    <p:animEffect transition="in" filter="slide(fromLeft)">
                                      <p:cBhvr>
                                        <p:cTn id="318" dur="500"/>
                                        <p:tgtEl>
                                          <p:spTgt spid="190482"/>
                                        </p:tgtEl>
                                      </p:cBhvr>
                                    </p:animEffect>
                                  </p:childTnLst>
                                </p:cTn>
                              </p:par>
                            </p:childTnLst>
                          </p:cTn>
                        </p:par>
                      </p:childTnLst>
                    </p:cTn>
                  </p:par>
                  <p:par>
                    <p:cTn id="319" fill="hold" nodeType="clickPar">
                      <p:stCondLst>
                        <p:cond delay="indefinite"/>
                      </p:stCondLst>
                      <p:childTnLst>
                        <p:par>
                          <p:cTn id="320" fill="hold" nodeType="withGroup">
                            <p:stCondLst>
                              <p:cond delay="0"/>
                            </p:stCondLst>
                            <p:childTnLst>
                              <p:par>
                                <p:cTn id="321" presetID="17" presetClass="entr" presetSubtype="1" fill="hold" grpId="0" nodeType="clickEffect">
                                  <p:stCondLst>
                                    <p:cond delay="0"/>
                                  </p:stCondLst>
                                  <p:childTnLst>
                                    <p:set>
                                      <p:cBhvr>
                                        <p:cTn id="322" dur="1" fill="hold">
                                          <p:stCondLst>
                                            <p:cond delay="0"/>
                                          </p:stCondLst>
                                        </p:cTn>
                                        <p:tgtEl>
                                          <p:spTgt spid="190508"/>
                                        </p:tgtEl>
                                        <p:attrNameLst>
                                          <p:attrName>style.visibility</p:attrName>
                                        </p:attrNameLst>
                                      </p:cBhvr>
                                      <p:to>
                                        <p:strVal val="visible"/>
                                      </p:to>
                                    </p:set>
                                    <p:anim calcmode="lin" valueType="num">
                                      <p:cBhvr>
                                        <p:cTn id="323" dur="500" fill="hold"/>
                                        <p:tgtEl>
                                          <p:spTgt spid="190508"/>
                                        </p:tgtEl>
                                        <p:attrNameLst>
                                          <p:attrName>ppt_x</p:attrName>
                                        </p:attrNameLst>
                                      </p:cBhvr>
                                      <p:tavLst>
                                        <p:tav tm="0">
                                          <p:val>
                                            <p:strVal val="#ppt_x"/>
                                          </p:val>
                                        </p:tav>
                                        <p:tav tm="100000">
                                          <p:val>
                                            <p:strVal val="#ppt_x"/>
                                          </p:val>
                                        </p:tav>
                                      </p:tavLst>
                                    </p:anim>
                                    <p:anim calcmode="lin" valueType="num">
                                      <p:cBhvr>
                                        <p:cTn id="324" dur="500" fill="hold"/>
                                        <p:tgtEl>
                                          <p:spTgt spid="190508"/>
                                        </p:tgtEl>
                                        <p:attrNameLst>
                                          <p:attrName>ppt_y</p:attrName>
                                        </p:attrNameLst>
                                      </p:cBhvr>
                                      <p:tavLst>
                                        <p:tav tm="0">
                                          <p:val>
                                            <p:strVal val="#ppt_y-#ppt_h/2"/>
                                          </p:val>
                                        </p:tav>
                                        <p:tav tm="100000">
                                          <p:val>
                                            <p:strVal val="#ppt_y"/>
                                          </p:val>
                                        </p:tav>
                                      </p:tavLst>
                                    </p:anim>
                                    <p:anim calcmode="lin" valueType="num">
                                      <p:cBhvr>
                                        <p:cTn id="325" dur="500" fill="hold"/>
                                        <p:tgtEl>
                                          <p:spTgt spid="190508"/>
                                        </p:tgtEl>
                                        <p:attrNameLst>
                                          <p:attrName>ppt_w</p:attrName>
                                        </p:attrNameLst>
                                      </p:cBhvr>
                                      <p:tavLst>
                                        <p:tav tm="0">
                                          <p:val>
                                            <p:strVal val="#ppt_w"/>
                                          </p:val>
                                        </p:tav>
                                        <p:tav tm="100000">
                                          <p:val>
                                            <p:strVal val="#ppt_w"/>
                                          </p:val>
                                        </p:tav>
                                      </p:tavLst>
                                    </p:anim>
                                    <p:anim calcmode="lin" valueType="num">
                                      <p:cBhvr>
                                        <p:cTn id="326" dur="500" fill="hold"/>
                                        <p:tgtEl>
                                          <p:spTgt spid="190508"/>
                                        </p:tgtEl>
                                        <p:attrNameLst>
                                          <p:attrName>ppt_h</p:attrName>
                                        </p:attrNameLst>
                                      </p:cBhvr>
                                      <p:tavLst>
                                        <p:tav tm="0">
                                          <p:val>
                                            <p:fltVal val="0"/>
                                          </p:val>
                                        </p:tav>
                                        <p:tav tm="100000">
                                          <p:val>
                                            <p:strVal val="#ppt_h"/>
                                          </p:val>
                                        </p:tav>
                                      </p:tavLst>
                                    </p:anim>
                                  </p:childTnLst>
                                </p:cTn>
                              </p:par>
                            </p:childTnLst>
                          </p:cTn>
                        </p:par>
                        <p:par>
                          <p:cTn id="327" fill="hold" nodeType="afterGroup">
                            <p:stCondLst>
                              <p:cond delay="500"/>
                            </p:stCondLst>
                            <p:childTnLst>
                              <p:par>
                                <p:cTn id="328" presetID="17" presetClass="entr" presetSubtype="1" fill="hold" grpId="0" nodeType="afterEffect">
                                  <p:stCondLst>
                                    <p:cond delay="0"/>
                                  </p:stCondLst>
                                  <p:childTnLst>
                                    <p:set>
                                      <p:cBhvr>
                                        <p:cTn id="329" dur="1" fill="hold">
                                          <p:stCondLst>
                                            <p:cond delay="0"/>
                                          </p:stCondLst>
                                        </p:cTn>
                                        <p:tgtEl>
                                          <p:spTgt spid="190505"/>
                                        </p:tgtEl>
                                        <p:attrNameLst>
                                          <p:attrName>style.visibility</p:attrName>
                                        </p:attrNameLst>
                                      </p:cBhvr>
                                      <p:to>
                                        <p:strVal val="visible"/>
                                      </p:to>
                                    </p:set>
                                    <p:anim calcmode="lin" valueType="num">
                                      <p:cBhvr>
                                        <p:cTn id="330" dur="500" fill="hold"/>
                                        <p:tgtEl>
                                          <p:spTgt spid="190505"/>
                                        </p:tgtEl>
                                        <p:attrNameLst>
                                          <p:attrName>ppt_x</p:attrName>
                                        </p:attrNameLst>
                                      </p:cBhvr>
                                      <p:tavLst>
                                        <p:tav tm="0">
                                          <p:val>
                                            <p:strVal val="#ppt_x"/>
                                          </p:val>
                                        </p:tav>
                                        <p:tav tm="100000">
                                          <p:val>
                                            <p:strVal val="#ppt_x"/>
                                          </p:val>
                                        </p:tav>
                                      </p:tavLst>
                                    </p:anim>
                                    <p:anim calcmode="lin" valueType="num">
                                      <p:cBhvr>
                                        <p:cTn id="331" dur="500" fill="hold"/>
                                        <p:tgtEl>
                                          <p:spTgt spid="190505"/>
                                        </p:tgtEl>
                                        <p:attrNameLst>
                                          <p:attrName>ppt_y</p:attrName>
                                        </p:attrNameLst>
                                      </p:cBhvr>
                                      <p:tavLst>
                                        <p:tav tm="0">
                                          <p:val>
                                            <p:strVal val="#ppt_y-#ppt_h/2"/>
                                          </p:val>
                                        </p:tav>
                                        <p:tav tm="100000">
                                          <p:val>
                                            <p:strVal val="#ppt_y"/>
                                          </p:val>
                                        </p:tav>
                                      </p:tavLst>
                                    </p:anim>
                                    <p:anim calcmode="lin" valueType="num">
                                      <p:cBhvr>
                                        <p:cTn id="332" dur="500" fill="hold"/>
                                        <p:tgtEl>
                                          <p:spTgt spid="190505"/>
                                        </p:tgtEl>
                                        <p:attrNameLst>
                                          <p:attrName>ppt_w</p:attrName>
                                        </p:attrNameLst>
                                      </p:cBhvr>
                                      <p:tavLst>
                                        <p:tav tm="0">
                                          <p:val>
                                            <p:strVal val="#ppt_w"/>
                                          </p:val>
                                        </p:tav>
                                        <p:tav tm="100000">
                                          <p:val>
                                            <p:strVal val="#ppt_w"/>
                                          </p:val>
                                        </p:tav>
                                      </p:tavLst>
                                    </p:anim>
                                    <p:anim calcmode="lin" valueType="num">
                                      <p:cBhvr>
                                        <p:cTn id="333" dur="500" fill="hold"/>
                                        <p:tgtEl>
                                          <p:spTgt spid="190505"/>
                                        </p:tgtEl>
                                        <p:attrNameLst>
                                          <p:attrName>ppt_h</p:attrName>
                                        </p:attrNameLst>
                                      </p:cBhvr>
                                      <p:tavLst>
                                        <p:tav tm="0">
                                          <p:val>
                                            <p:fltVal val="0"/>
                                          </p:val>
                                        </p:tav>
                                        <p:tav tm="100000">
                                          <p:val>
                                            <p:strVal val="#ppt_h"/>
                                          </p:val>
                                        </p:tav>
                                      </p:tavLst>
                                    </p:anim>
                                  </p:childTnLst>
                                </p:cTn>
                              </p:par>
                            </p:childTnLst>
                          </p:cTn>
                        </p:par>
                        <p:par>
                          <p:cTn id="334" fill="hold" nodeType="afterGroup">
                            <p:stCondLst>
                              <p:cond delay="1000"/>
                            </p:stCondLst>
                            <p:childTnLst>
                              <p:par>
                                <p:cTn id="335" presetID="17" presetClass="entr" presetSubtype="1" fill="hold" grpId="0" nodeType="afterEffect">
                                  <p:stCondLst>
                                    <p:cond delay="0"/>
                                  </p:stCondLst>
                                  <p:childTnLst>
                                    <p:set>
                                      <p:cBhvr>
                                        <p:cTn id="336" dur="1" fill="hold">
                                          <p:stCondLst>
                                            <p:cond delay="0"/>
                                          </p:stCondLst>
                                        </p:cTn>
                                        <p:tgtEl>
                                          <p:spTgt spid="190506"/>
                                        </p:tgtEl>
                                        <p:attrNameLst>
                                          <p:attrName>style.visibility</p:attrName>
                                        </p:attrNameLst>
                                      </p:cBhvr>
                                      <p:to>
                                        <p:strVal val="visible"/>
                                      </p:to>
                                    </p:set>
                                    <p:anim calcmode="lin" valueType="num">
                                      <p:cBhvr>
                                        <p:cTn id="337" dur="500" fill="hold"/>
                                        <p:tgtEl>
                                          <p:spTgt spid="190506"/>
                                        </p:tgtEl>
                                        <p:attrNameLst>
                                          <p:attrName>ppt_x</p:attrName>
                                        </p:attrNameLst>
                                      </p:cBhvr>
                                      <p:tavLst>
                                        <p:tav tm="0">
                                          <p:val>
                                            <p:strVal val="#ppt_x"/>
                                          </p:val>
                                        </p:tav>
                                        <p:tav tm="100000">
                                          <p:val>
                                            <p:strVal val="#ppt_x"/>
                                          </p:val>
                                        </p:tav>
                                      </p:tavLst>
                                    </p:anim>
                                    <p:anim calcmode="lin" valueType="num">
                                      <p:cBhvr>
                                        <p:cTn id="338" dur="500" fill="hold"/>
                                        <p:tgtEl>
                                          <p:spTgt spid="190506"/>
                                        </p:tgtEl>
                                        <p:attrNameLst>
                                          <p:attrName>ppt_y</p:attrName>
                                        </p:attrNameLst>
                                      </p:cBhvr>
                                      <p:tavLst>
                                        <p:tav tm="0">
                                          <p:val>
                                            <p:strVal val="#ppt_y-#ppt_h/2"/>
                                          </p:val>
                                        </p:tav>
                                        <p:tav tm="100000">
                                          <p:val>
                                            <p:strVal val="#ppt_y"/>
                                          </p:val>
                                        </p:tav>
                                      </p:tavLst>
                                    </p:anim>
                                    <p:anim calcmode="lin" valueType="num">
                                      <p:cBhvr>
                                        <p:cTn id="339" dur="500" fill="hold"/>
                                        <p:tgtEl>
                                          <p:spTgt spid="190506"/>
                                        </p:tgtEl>
                                        <p:attrNameLst>
                                          <p:attrName>ppt_w</p:attrName>
                                        </p:attrNameLst>
                                      </p:cBhvr>
                                      <p:tavLst>
                                        <p:tav tm="0">
                                          <p:val>
                                            <p:strVal val="#ppt_w"/>
                                          </p:val>
                                        </p:tav>
                                        <p:tav tm="100000">
                                          <p:val>
                                            <p:strVal val="#ppt_w"/>
                                          </p:val>
                                        </p:tav>
                                      </p:tavLst>
                                    </p:anim>
                                    <p:anim calcmode="lin" valueType="num">
                                      <p:cBhvr>
                                        <p:cTn id="340" dur="500" fill="hold"/>
                                        <p:tgtEl>
                                          <p:spTgt spid="190506"/>
                                        </p:tgtEl>
                                        <p:attrNameLst>
                                          <p:attrName>ppt_h</p:attrName>
                                        </p:attrNameLst>
                                      </p:cBhvr>
                                      <p:tavLst>
                                        <p:tav tm="0">
                                          <p:val>
                                            <p:fltVal val="0"/>
                                          </p:val>
                                        </p:tav>
                                        <p:tav tm="100000">
                                          <p:val>
                                            <p:strVal val="#ppt_h"/>
                                          </p:val>
                                        </p:tav>
                                      </p:tavLst>
                                    </p:anim>
                                  </p:childTnLst>
                                </p:cTn>
                              </p:par>
                            </p:childTnLst>
                          </p:cTn>
                        </p:par>
                        <p:par>
                          <p:cTn id="341" fill="hold" nodeType="afterGroup">
                            <p:stCondLst>
                              <p:cond delay="1500"/>
                            </p:stCondLst>
                            <p:childTnLst>
                              <p:par>
                                <p:cTn id="342" presetID="17" presetClass="entr" presetSubtype="1" fill="hold" grpId="0" nodeType="afterEffect">
                                  <p:stCondLst>
                                    <p:cond delay="0"/>
                                  </p:stCondLst>
                                  <p:childTnLst>
                                    <p:set>
                                      <p:cBhvr>
                                        <p:cTn id="343" dur="1" fill="hold">
                                          <p:stCondLst>
                                            <p:cond delay="0"/>
                                          </p:stCondLst>
                                        </p:cTn>
                                        <p:tgtEl>
                                          <p:spTgt spid="190507"/>
                                        </p:tgtEl>
                                        <p:attrNameLst>
                                          <p:attrName>style.visibility</p:attrName>
                                        </p:attrNameLst>
                                      </p:cBhvr>
                                      <p:to>
                                        <p:strVal val="visible"/>
                                      </p:to>
                                    </p:set>
                                    <p:anim calcmode="lin" valueType="num">
                                      <p:cBhvr>
                                        <p:cTn id="344" dur="500" fill="hold"/>
                                        <p:tgtEl>
                                          <p:spTgt spid="190507"/>
                                        </p:tgtEl>
                                        <p:attrNameLst>
                                          <p:attrName>ppt_x</p:attrName>
                                        </p:attrNameLst>
                                      </p:cBhvr>
                                      <p:tavLst>
                                        <p:tav tm="0">
                                          <p:val>
                                            <p:strVal val="#ppt_x"/>
                                          </p:val>
                                        </p:tav>
                                        <p:tav tm="100000">
                                          <p:val>
                                            <p:strVal val="#ppt_x"/>
                                          </p:val>
                                        </p:tav>
                                      </p:tavLst>
                                    </p:anim>
                                    <p:anim calcmode="lin" valueType="num">
                                      <p:cBhvr>
                                        <p:cTn id="345" dur="500" fill="hold"/>
                                        <p:tgtEl>
                                          <p:spTgt spid="190507"/>
                                        </p:tgtEl>
                                        <p:attrNameLst>
                                          <p:attrName>ppt_y</p:attrName>
                                        </p:attrNameLst>
                                      </p:cBhvr>
                                      <p:tavLst>
                                        <p:tav tm="0">
                                          <p:val>
                                            <p:strVal val="#ppt_y-#ppt_h/2"/>
                                          </p:val>
                                        </p:tav>
                                        <p:tav tm="100000">
                                          <p:val>
                                            <p:strVal val="#ppt_y"/>
                                          </p:val>
                                        </p:tav>
                                      </p:tavLst>
                                    </p:anim>
                                    <p:anim calcmode="lin" valueType="num">
                                      <p:cBhvr>
                                        <p:cTn id="346" dur="500" fill="hold"/>
                                        <p:tgtEl>
                                          <p:spTgt spid="190507"/>
                                        </p:tgtEl>
                                        <p:attrNameLst>
                                          <p:attrName>ppt_w</p:attrName>
                                        </p:attrNameLst>
                                      </p:cBhvr>
                                      <p:tavLst>
                                        <p:tav tm="0">
                                          <p:val>
                                            <p:strVal val="#ppt_w"/>
                                          </p:val>
                                        </p:tav>
                                        <p:tav tm="100000">
                                          <p:val>
                                            <p:strVal val="#ppt_w"/>
                                          </p:val>
                                        </p:tav>
                                      </p:tavLst>
                                    </p:anim>
                                    <p:anim calcmode="lin" valueType="num">
                                      <p:cBhvr>
                                        <p:cTn id="347" dur="500" fill="hold"/>
                                        <p:tgtEl>
                                          <p:spTgt spid="190507"/>
                                        </p:tgtEl>
                                        <p:attrNameLst>
                                          <p:attrName>ppt_h</p:attrName>
                                        </p:attrNameLst>
                                      </p:cBhvr>
                                      <p:tavLst>
                                        <p:tav tm="0">
                                          <p:val>
                                            <p:fltVal val="0"/>
                                          </p:val>
                                        </p:tav>
                                        <p:tav tm="100000">
                                          <p:val>
                                            <p:strVal val="#ppt_h"/>
                                          </p:val>
                                        </p:tav>
                                      </p:tavLst>
                                    </p:anim>
                                  </p:childTnLst>
                                </p:cTn>
                              </p:par>
                            </p:childTnLst>
                          </p:cTn>
                        </p:par>
                      </p:childTnLst>
                    </p:cTn>
                  </p:par>
                  <p:par>
                    <p:cTn id="348" fill="hold" nodeType="clickPar">
                      <p:stCondLst>
                        <p:cond delay="indefinite"/>
                      </p:stCondLst>
                      <p:childTnLst>
                        <p:par>
                          <p:cTn id="349" fill="hold" nodeType="withGroup">
                            <p:stCondLst>
                              <p:cond delay="0"/>
                            </p:stCondLst>
                            <p:childTnLst>
                              <p:par>
                                <p:cTn id="350" presetID="17" presetClass="entr" presetSubtype="8" fill="hold" grpId="0" nodeType="clickEffect">
                                  <p:stCondLst>
                                    <p:cond delay="0"/>
                                  </p:stCondLst>
                                  <p:childTnLst>
                                    <p:set>
                                      <p:cBhvr>
                                        <p:cTn id="351" dur="1" fill="hold">
                                          <p:stCondLst>
                                            <p:cond delay="0"/>
                                          </p:stCondLst>
                                        </p:cTn>
                                        <p:tgtEl>
                                          <p:spTgt spid="190529"/>
                                        </p:tgtEl>
                                        <p:attrNameLst>
                                          <p:attrName>style.visibility</p:attrName>
                                        </p:attrNameLst>
                                      </p:cBhvr>
                                      <p:to>
                                        <p:strVal val="visible"/>
                                      </p:to>
                                    </p:set>
                                    <p:anim calcmode="lin" valueType="num">
                                      <p:cBhvr>
                                        <p:cTn id="352" dur="500" fill="hold"/>
                                        <p:tgtEl>
                                          <p:spTgt spid="190529"/>
                                        </p:tgtEl>
                                        <p:attrNameLst>
                                          <p:attrName>ppt_x</p:attrName>
                                        </p:attrNameLst>
                                      </p:cBhvr>
                                      <p:tavLst>
                                        <p:tav tm="0">
                                          <p:val>
                                            <p:strVal val="#ppt_x-#ppt_w/2"/>
                                          </p:val>
                                        </p:tav>
                                        <p:tav tm="100000">
                                          <p:val>
                                            <p:strVal val="#ppt_x"/>
                                          </p:val>
                                        </p:tav>
                                      </p:tavLst>
                                    </p:anim>
                                    <p:anim calcmode="lin" valueType="num">
                                      <p:cBhvr>
                                        <p:cTn id="353" dur="500" fill="hold"/>
                                        <p:tgtEl>
                                          <p:spTgt spid="190529"/>
                                        </p:tgtEl>
                                        <p:attrNameLst>
                                          <p:attrName>ppt_y</p:attrName>
                                        </p:attrNameLst>
                                      </p:cBhvr>
                                      <p:tavLst>
                                        <p:tav tm="0">
                                          <p:val>
                                            <p:strVal val="#ppt_y"/>
                                          </p:val>
                                        </p:tav>
                                        <p:tav tm="100000">
                                          <p:val>
                                            <p:strVal val="#ppt_y"/>
                                          </p:val>
                                        </p:tav>
                                      </p:tavLst>
                                    </p:anim>
                                    <p:anim calcmode="lin" valueType="num">
                                      <p:cBhvr>
                                        <p:cTn id="354" dur="500" fill="hold"/>
                                        <p:tgtEl>
                                          <p:spTgt spid="190529"/>
                                        </p:tgtEl>
                                        <p:attrNameLst>
                                          <p:attrName>ppt_w</p:attrName>
                                        </p:attrNameLst>
                                      </p:cBhvr>
                                      <p:tavLst>
                                        <p:tav tm="0">
                                          <p:val>
                                            <p:fltVal val="0"/>
                                          </p:val>
                                        </p:tav>
                                        <p:tav tm="100000">
                                          <p:val>
                                            <p:strVal val="#ppt_w"/>
                                          </p:val>
                                        </p:tav>
                                      </p:tavLst>
                                    </p:anim>
                                    <p:anim calcmode="lin" valueType="num">
                                      <p:cBhvr>
                                        <p:cTn id="355" dur="500" fill="hold"/>
                                        <p:tgtEl>
                                          <p:spTgt spid="190529"/>
                                        </p:tgtEl>
                                        <p:attrNameLst>
                                          <p:attrName>ppt_h</p:attrName>
                                        </p:attrNameLst>
                                      </p:cBhvr>
                                      <p:tavLst>
                                        <p:tav tm="0">
                                          <p:val>
                                            <p:strVal val="#ppt_h"/>
                                          </p:val>
                                        </p:tav>
                                        <p:tav tm="100000">
                                          <p:val>
                                            <p:strVal val="#ppt_h"/>
                                          </p:val>
                                        </p:tav>
                                      </p:tavLst>
                                    </p:anim>
                                  </p:childTnLst>
                                </p:cTn>
                              </p:par>
                            </p:childTnLst>
                          </p:cTn>
                        </p:par>
                      </p:childTnLst>
                    </p:cTn>
                  </p:par>
                  <p:par>
                    <p:cTn id="356" fill="hold" nodeType="clickPar">
                      <p:stCondLst>
                        <p:cond delay="indefinite"/>
                      </p:stCondLst>
                      <p:childTnLst>
                        <p:par>
                          <p:cTn id="357" fill="hold" nodeType="withGroup">
                            <p:stCondLst>
                              <p:cond delay="0"/>
                            </p:stCondLst>
                            <p:childTnLst>
                              <p:par>
                                <p:cTn id="358" presetID="17" presetClass="entr" presetSubtype="8" fill="hold" grpId="0" nodeType="clickEffect">
                                  <p:stCondLst>
                                    <p:cond delay="0"/>
                                  </p:stCondLst>
                                  <p:childTnLst>
                                    <p:set>
                                      <p:cBhvr>
                                        <p:cTn id="359" dur="1" fill="hold">
                                          <p:stCondLst>
                                            <p:cond delay="0"/>
                                          </p:stCondLst>
                                        </p:cTn>
                                        <p:tgtEl>
                                          <p:spTgt spid="190530"/>
                                        </p:tgtEl>
                                        <p:attrNameLst>
                                          <p:attrName>style.visibility</p:attrName>
                                        </p:attrNameLst>
                                      </p:cBhvr>
                                      <p:to>
                                        <p:strVal val="visible"/>
                                      </p:to>
                                    </p:set>
                                    <p:anim calcmode="lin" valueType="num">
                                      <p:cBhvr>
                                        <p:cTn id="360" dur="500" fill="hold"/>
                                        <p:tgtEl>
                                          <p:spTgt spid="190530"/>
                                        </p:tgtEl>
                                        <p:attrNameLst>
                                          <p:attrName>ppt_x</p:attrName>
                                        </p:attrNameLst>
                                      </p:cBhvr>
                                      <p:tavLst>
                                        <p:tav tm="0">
                                          <p:val>
                                            <p:strVal val="#ppt_x-#ppt_w/2"/>
                                          </p:val>
                                        </p:tav>
                                        <p:tav tm="100000">
                                          <p:val>
                                            <p:strVal val="#ppt_x"/>
                                          </p:val>
                                        </p:tav>
                                      </p:tavLst>
                                    </p:anim>
                                    <p:anim calcmode="lin" valueType="num">
                                      <p:cBhvr>
                                        <p:cTn id="361" dur="500" fill="hold"/>
                                        <p:tgtEl>
                                          <p:spTgt spid="190530"/>
                                        </p:tgtEl>
                                        <p:attrNameLst>
                                          <p:attrName>ppt_y</p:attrName>
                                        </p:attrNameLst>
                                      </p:cBhvr>
                                      <p:tavLst>
                                        <p:tav tm="0">
                                          <p:val>
                                            <p:strVal val="#ppt_y"/>
                                          </p:val>
                                        </p:tav>
                                        <p:tav tm="100000">
                                          <p:val>
                                            <p:strVal val="#ppt_y"/>
                                          </p:val>
                                        </p:tav>
                                      </p:tavLst>
                                    </p:anim>
                                    <p:anim calcmode="lin" valueType="num">
                                      <p:cBhvr>
                                        <p:cTn id="362" dur="500" fill="hold"/>
                                        <p:tgtEl>
                                          <p:spTgt spid="190530"/>
                                        </p:tgtEl>
                                        <p:attrNameLst>
                                          <p:attrName>ppt_w</p:attrName>
                                        </p:attrNameLst>
                                      </p:cBhvr>
                                      <p:tavLst>
                                        <p:tav tm="0">
                                          <p:val>
                                            <p:fltVal val="0"/>
                                          </p:val>
                                        </p:tav>
                                        <p:tav tm="100000">
                                          <p:val>
                                            <p:strVal val="#ppt_w"/>
                                          </p:val>
                                        </p:tav>
                                      </p:tavLst>
                                    </p:anim>
                                    <p:anim calcmode="lin" valueType="num">
                                      <p:cBhvr>
                                        <p:cTn id="363" dur="500" fill="hold"/>
                                        <p:tgtEl>
                                          <p:spTgt spid="190530"/>
                                        </p:tgtEl>
                                        <p:attrNameLst>
                                          <p:attrName>ppt_h</p:attrName>
                                        </p:attrNameLst>
                                      </p:cBhvr>
                                      <p:tavLst>
                                        <p:tav tm="0">
                                          <p:val>
                                            <p:strVal val="#ppt_h"/>
                                          </p:val>
                                        </p:tav>
                                        <p:tav tm="100000">
                                          <p:val>
                                            <p:strVal val="#ppt_h"/>
                                          </p:val>
                                        </p:tav>
                                      </p:tavLst>
                                    </p:anim>
                                  </p:childTnLst>
                                </p:cTn>
                              </p:par>
                            </p:childTnLst>
                          </p:cTn>
                        </p:par>
                      </p:childTnLst>
                    </p:cTn>
                  </p:par>
                  <p:par>
                    <p:cTn id="364" fill="hold" nodeType="clickPar">
                      <p:stCondLst>
                        <p:cond delay="indefinite"/>
                      </p:stCondLst>
                      <p:childTnLst>
                        <p:par>
                          <p:cTn id="365" fill="hold" nodeType="withGroup">
                            <p:stCondLst>
                              <p:cond delay="0"/>
                            </p:stCondLst>
                            <p:childTnLst>
                              <p:par>
                                <p:cTn id="366" presetID="5" presetClass="entr" presetSubtype="5" fill="hold" grpId="0" nodeType="clickEffect">
                                  <p:stCondLst>
                                    <p:cond delay="0"/>
                                  </p:stCondLst>
                                  <p:childTnLst>
                                    <p:set>
                                      <p:cBhvr>
                                        <p:cTn id="367" dur="1" fill="hold">
                                          <p:stCondLst>
                                            <p:cond delay="0"/>
                                          </p:stCondLst>
                                        </p:cTn>
                                        <p:tgtEl>
                                          <p:spTgt spid="190483"/>
                                        </p:tgtEl>
                                        <p:attrNameLst>
                                          <p:attrName>style.visibility</p:attrName>
                                        </p:attrNameLst>
                                      </p:cBhvr>
                                      <p:to>
                                        <p:strVal val="visible"/>
                                      </p:to>
                                    </p:set>
                                    <p:animEffect transition="in" filter="checkerboard(down)">
                                      <p:cBhvr>
                                        <p:cTn id="368" dur="500"/>
                                        <p:tgtEl>
                                          <p:spTgt spid="190483"/>
                                        </p:tgtEl>
                                      </p:cBhvr>
                                    </p:animEffect>
                                  </p:childTnLst>
                                </p:cTn>
                              </p:par>
                            </p:childTnLst>
                          </p:cTn>
                        </p:par>
                      </p:childTnLst>
                    </p:cTn>
                  </p:par>
                  <p:par>
                    <p:cTn id="369" fill="hold" nodeType="clickPar">
                      <p:stCondLst>
                        <p:cond delay="indefinite"/>
                      </p:stCondLst>
                      <p:childTnLst>
                        <p:par>
                          <p:cTn id="370" fill="hold" nodeType="withGroup">
                            <p:stCondLst>
                              <p:cond delay="0"/>
                            </p:stCondLst>
                            <p:childTnLst>
                              <p:par>
                                <p:cTn id="371" presetID="12" presetClass="entr" presetSubtype="8" fill="hold" grpId="0" nodeType="clickEffect">
                                  <p:stCondLst>
                                    <p:cond delay="0"/>
                                  </p:stCondLst>
                                  <p:childTnLst>
                                    <p:set>
                                      <p:cBhvr>
                                        <p:cTn id="372" dur="1" fill="hold">
                                          <p:stCondLst>
                                            <p:cond delay="0"/>
                                          </p:stCondLst>
                                        </p:cTn>
                                        <p:tgtEl>
                                          <p:spTgt spid="190484"/>
                                        </p:tgtEl>
                                        <p:attrNameLst>
                                          <p:attrName>style.visibility</p:attrName>
                                        </p:attrNameLst>
                                      </p:cBhvr>
                                      <p:to>
                                        <p:strVal val="visible"/>
                                      </p:to>
                                    </p:set>
                                    <p:animEffect transition="in" filter="slide(fromLeft)">
                                      <p:cBhvr>
                                        <p:cTn id="373" dur="500"/>
                                        <p:tgtEl>
                                          <p:spTgt spid="190484"/>
                                        </p:tgtEl>
                                      </p:cBhvr>
                                    </p:animEffect>
                                  </p:childTnLst>
                                </p:cTn>
                              </p:par>
                            </p:childTnLst>
                          </p:cTn>
                        </p:par>
                      </p:childTnLst>
                    </p:cTn>
                  </p:par>
                  <p:par>
                    <p:cTn id="374" fill="hold" nodeType="clickPar">
                      <p:stCondLst>
                        <p:cond delay="indefinite"/>
                      </p:stCondLst>
                      <p:childTnLst>
                        <p:par>
                          <p:cTn id="375" fill="hold" nodeType="withGroup">
                            <p:stCondLst>
                              <p:cond delay="0"/>
                            </p:stCondLst>
                            <p:childTnLst>
                              <p:par>
                                <p:cTn id="376" presetID="17" presetClass="entr" presetSubtype="1" fill="hold" grpId="0" nodeType="clickEffect">
                                  <p:stCondLst>
                                    <p:cond delay="0"/>
                                  </p:stCondLst>
                                  <p:childTnLst>
                                    <p:set>
                                      <p:cBhvr>
                                        <p:cTn id="377" dur="1" fill="hold">
                                          <p:stCondLst>
                                            <p:cond delay="0"/>
                                          </p:stCondLst>
                                        </p:cTn>
                                        <p:tgtEl>
                                          <p:spTgt spid="190512"/>
                                        </p:tgtEl>
                                        <p:attrNameLst>
                                          <p:attrName>style.visibility</p:attrName>
                                        </p:attrNameLst>
                                      </p:cBhvr>
                                      <p:to>
                                        <p:strVal val="visible"/>
                                      </p:to>
                                    </p:set>
                                    <p:anim calcmode="lin" valueType="num">
                                      <p:cBhvr>
                                        <p:cTn id="378" dur="500" fill="hold"/>
                                        <p:tgtEl>
                                          <p:spTgt spid="190512"/>
                                        </p:tgtEl>
                                        <p:attrNameLst>
                                          <p:attrName>ppt_x</p:attrName>
                                        </p:attrNameLst>
                                      </p:cBhvr>
                                      <p:tavLst>
                                        <p:tav tm="0">
                                          <p:val>
                                            <p:strVal val="#ppt_x"/>
                                          </p:val>
                                        </p:tav>
                                        <p:tav tm="100000">
                                          <p:val>
                                            <p:strVal val="#ppt_x"/>
                                          </p:val>
                                        </p:tav>
                                      </p:tavLst>
                                    </p:anim>
                                    <p:anim calcmode="lin" valueType="num">
                                      <p:cBhvr>
                                        <p:cTn id="379" dur="500" fill="hold"/>
                                        <p:tgtEl>
                                          <p:spTgt spid="190512"/>
                                        </p:tgtEl>
                                        <p:attrNameLst>
                                          <p:attrName>ppt_y</p:attrName>
                                        </p:attrNameLst>
                                      </p:cBhvr>
                                      <p:tavLst>
                                        <p:tav tm="0">
                                          <p:val>
                                            <p:strVal val="#ppt_y-#ppt_h/2"/>
                                          </p:val>
                                        </p:tav>
                                        <p:tav tm="100000">
                                          <p:val>
                                            <p:strVal val="#ppt_y"/>
                                          </p:val>
                                        </p:tav>
                                      </p:tavLst>
                                    </p:anim>
                                    <p:anim calcmode="lin" valueType="num">
                                      <p:cBhvr>
                                        <p:cTn id="380" dur="500" fill="hold"/>
                                        <p:tgtEl>
                                          <p:spTgt spid="190512"/>
                                        </p:tgtEl>
                                        <p:attrNameLst>
                                          <p:attrName>ppt_w</p:attrName>
                                        </p:attrNameLst>
                                      </p:cBhvr>
                                      <p:tavLst>
                                        <p:tav tm="0">
                                          <p:val>
                                            <p:strVal val="#ppt_w"/>
                                          </p:val>
                                        </p:tav>
                                        <p:tav tm="100000">
                                          <p:val>
                                            <p:strVal val="#ppt_w"/>
                                          </p:val>
                                        </p:tav>
                                      </p:tavLst>
                                    </p:anim>
                                    <p:anim calcmode="lin" valueType="num">
                                      <p:cBhvr>
                                        <p:cTn id="381" dur="500" fill="hold"/>
                                        <p:tgtEl>
                                          <p:spTgt spid="190512"/>
                                        </p:tgtEl>
                                        <p:attrNameLst>
                                          <p:attrName>ppt_h</p:attrName>
                                        </p:attrNameLst>
                                      </p:cBhvr>
                                      <p:tavLst>
                                        <p:tav tm="0">
                                          <p:val>
                                            <p:fltVal val="0"/>
                                          </p:val>
                                        </p:tav>
                                        <p:tav tm="100000">
                                          <p:val>
                                            <p:strVal val="#ppt_h"/>
                                          </p:val>
                                        </p:tav>
                                      </p:tavLst>
                                    </p:anim>
                                  </p:childTnLst>
                                </p:cTn>
                              </p:par>
                            </p:childTnLst>
                          </p:cTn>
                        </p:par>
                        <p:par>
                          <p:cTn id="382" fill="hold" nodeType="afterGroup">
                            <p:stCondLst>
                              <p:cond delay="500"/>
                            </p:stCondLst>
                            <p:childTnLst>
                              <p:par>
                                <p:cTn id="383" presetID="17" presetClass="entr" presetSubtype="1" fill="hold" grpId="0" nodeType="afterEffect">
                                  <p:stCondLst>
                                    <p:cond delay="0"/>
                                  </p:stCondLst>
                                  <p:childTnLst>
                                    <p:set>
                                      <p:cBhvr>
                                        <p:cTn id="384" dur="1" fill="hold">
                                          <p:stCondLst>
                                            <p:cond delay="0"/>
                                          </p:stCondLst>
                                        </p:cTn>
                                        <p:tgtEl>
                                          <p:spTgt spid="190509"/>
                                        </p:tgtEl>
                                        <p:attrNameLst>
                                          <p:attrName>style.visibility</p:attrName>
                                        </p:attrNameLst>
                                      </p:cBhvr>
                                      <p:to>
                                        <p:strVal val="visible"/>
                                      </p:to>
                                    </p:set>
                                    <p:anim calcmode="lin" valueType="num">
                                      <p:cBhvr>
                                        <p:cTn id="385" dur="500" fill="hold"/>
                                        <p:tgtEl>
                                          <p:spTgt spid="190509"/>
                                        </p:tgtEl>
                                        <p:attrNameLst>
                                          <p:attrName>ppt_x</p:attrName>
                                        </p:attrNameLst>
                                      </p:cBhvr>
                                      <p:tavLst>
                                        <p:tav tm="0">
                                          <p:val>
                                            <p:strVal val="#ppt_x"/>
                                          </p:val>
                                        </p:tav>
                                        <p:tav tm="100000">
                                          <p:val>
                                            <p:strVal val="#ppt_x"/>
                                          </p:val>
                                        </p:tav>
                                      </p:tavLst>
                                    </p:anim>
                                    <p:anim calcmode="lin" valueType="num">
                                      <p:cBhvr>
                                        <p:cTn id="386" dur="500" fill="hold"/>
                                        <p:tgtEl>
                                          <p:spTgt spid="190509"/>
                                        </p:tgtEl>
                                        <p:attrNameLst>
                                          <p:attrName>ppt_y</p:attrName>
                                        </p:attrNameLst>
                                      </p:cBhvr>
                                      <p:tavLst>
                                        <p:tav tm="0">
                                          <p:val>
                                            <p:strVal val="#ppt_y-#ppt_h/2"/>
                                          </p:val>
                                        </p:tav>
                                        <p:tav tm="100000">
                                          <p:val>
                                            <p:strVal val="#ppt_y"/>
                                          </p:val>
                                        </p:tav>
                                      </p:tavLst>
                                    </p:anim>
                                    <p:anim calcmode="lin" valueType="num">
                                      <p:cBhvr>
                                        <p:cTn id="387" dur="500" fill="hold"/>
                                        <p:tgtEl>
                                          <p:spTgt spid="190509"/>
                                        </p:tgtEl>
                                        <p:attrNameLst>
                                          <p:attrName>ppt_w</p:attrName>
                                        </p:attrNameLst>
                                      </p:cBhvr>
                                      <p:tavLst>
                                        <p:tav tm="0">
                                          <p:val>
                                            <p:strVal val="#ppt_w"/>
                                          </p:val>
                                        </p:tav>
                                        <p:tav tm="100000">
                                          <p:val>
                                            <p:strVal val="#ppt_w"/>
                                          </p:val>
                                        </p:tav>
                                      </p:tavLst>
                                    </p:anim>
                                    <p:anim calcmode="lin" valueType="num">
                                      <p:cBhvr>
                                        <p:cTn id="388" dur="500" fill="hold"/>
                                        <p:tgtEl>
                                          <p:spTgt spid="190509"/>
                                        </p:tgtEl>
                                        <p:attrNameLst>
                                          <p:attrName>ppt_h</p:attrName>
                                        </p:attrNameLst>
                                      </p:cBhvr>
                                      <p:tavLst>
                                        <p:tav tm="0">
                                          <p:val>
                                            <p:fltVal val="0"/>
                                          </p:val>
                                        </p:tav>
                                        <p:tav tm="100000">
                                          <p:val>
                                            <p:strVal val="#ppt_h"/>
                                          </p:val>
                                        </p:tav>
                                      </p:tavLst>
                                    </p:anim>
                                  </p:childTnLst>
                                </p:cTn>
                              </p:par>
                            </p:childTnLst>
                          </p:cTn>
                        </p:par>
                        <p:par>
                          <p:cTn id="389" fill="hold" nodeType="afterGroup">
                            <p:stCondLst>
                              <p:cond delay="1000"/>
                            </p:stCondLst>
                            <p:childTnLst>
                              <p:par>
                                <p:cTn id="390" presetID="17" presetClass="entr" presetSubtype="1" fill="hold" grpId="0" nodeType="afterEffect">
                                  <p:stCondLst>
                                    <p:cond delay="0"/>
                                  </p:stCondLst>
                                  <p:childTnLst>
                                    <p:set>
                                      <p:cBhvr>
                                        <p:cTn id="391" dur="1" fill="hold">
                                          <p:stCondLst>
                                            <p:cond delay="0"/>
                                          </p:stCondLst>
                                        </p:cTn>
                                        <p:tgtEl>
                                          <p:spTgt spid="190510"/>
                                        </p:tgtEl>
                                        <p:attrNameLst>
                                          <p:attrName>style.visibility</p:attrName>
                                        </p:attrNameLst>
                                      </p:cBhvr>
                                      <p:to>
                                        <p:strVal val="visible"/>
                                      </p:to>
                                    </p:set>
                                    <p:anim calcmode="lin" valueType="num">
                                      <p:cBhvr>
                                        <p:cTn id="392" dur="500" fill="hold"/>
                                        <p:tgtEl>
                                          <p:spTgt spid="190510"/>
                                        </p:tgtEl>
                                        <p:attrNameLst>
                                          <p:attrName>ppt_x</p:attrName>
                                        </p:attrNameLst>
                                      </p:cBhvr>
                                      <p:tavLst>
                                        <p:tav tm="0">
                                          <p:val>
                                            <p:strVal val="#ppt_x"/>
                                          </p:val>
                                        </p:tav>
                                        <p:tav tm="100000">
                                          <p:val>
                                            <p:strVal val="#ppt_x"/>
                                          </p:val>
                                        </p:tav>
                                      </p:tavLst>
                                    </p:anim>
                                    <p:anim calcmode="lin" valueType="num">
                                      <p:cBhvr>
                                        <p:cTn id="393" dur="500" fill="hold"/>
                                        <p:tgtEl>
                                          <p:spTgt spid="190510"/>
                                        </p:tgtEl>
                                        <p:attrNameLst>
                                          <p:attrName>ppt_y</p:attrName>
                                        </p:attrNameLst>
                                      </p:cBhvr>
                                      <p:tavLst>
                                        <p:tav tm="0">
                                          <p:val>
                                            <p:strVal val="#ppt_y-#ppt_h/2"/>
                                          </p:val>
                                        </p:tav>
                                        <p:tav tm="100000">
                                          <p:val>
                                            <p:strVal val="#ppt_y"/>
                                          </p:val>
                                        </p:tav>
                                      </p:tavLst>
                                    </p:anim>
                                    <p:anim calcmode="lin" valueType="num">
                                      <p:cBhvr>
                                        <p:cTn id="394" dur="500" fill="hold"/>
                                        <p:tgtEl>
                                          <p:spTgt spid="190510"/>
                                        </p:tgtEl>
                                        <p:attrNameLst>
                                          <p:attrName>ppt_w</p:attrName>
                                        </p:attrNameLst>
                                      </p:cBhvr>
                                      <p:tavLst>
                                        <p:tav tm="0">
                                          <p:val>
                                            <p:strVal val="#ppt_w"/>
                                          </p:val>
                                        </p:tav>
                                        <p:tav tm="100000">
                                          <p:val>
                                            <p:strVal val="#ppt_w"/>
                                          </p:val>
                                        </p:tav>
                                      </p:tavLst>
                                    </p:anim>
                                    <p:anim calcmode="lin" valueType="num">
                                      <p:cBhvr>
                                        <p:cTn id="395" dur="500" fill="hold"/>
                                        <p:tgtEl>
                                          <p:spTgt spid="190510"/>
                                        </p:tgtEl>
                                        <p:attrNameLst>
                                          <p:attrName>ppt_h</p:attrName>
                                        </p:attrNameLst>
                                      </p:cBhvr>
                                      <p:tavLst>
                                        <p:tav tm="0">
                                          <p:val>
                                            <p:fltVal val="0"/>
                                          </p:val>
                                        </p:tav>
                                        <p:tav tm="100000">
                                          <p:val>
                                            <p:strVal val="#ppt_h"/>
                                          </p:val>
                                        </p:tav>
                                      </p:tavLst>
                                    </p:anim>
                                  </p:childTnLst>
                                </p:cTn>
                              </p:par>
                            </p:childTnLst>
                          </p:cTn>
                        </p:par>
                        <p:par>
                          <p:cTn id="396" fill="hold" nodeType="afterGroup">
                            <p:stCondLst>
                              <p:cond delay="1500"/>
                            </p:stCondLst>
                            <p:childTnLst>
                              <p:par>
                                <p:cTn id="397" presetID="17" presetClass="entr" presetSubtype="1" fill="hold" grpId="0" nodeType="afterEffect">
                                  <p:stCondLst>
                                    <p:cond delay="0"/>
                                  </p:stCondLst>
                                  <p:childTnLst>
                                    <p:set>
                                      <p:cBhvr>
                                        <p:cTn id="398" dur="1" fill="hold">
                                          <p:stCondLst>
                                            <p:cond delay="0"/>
                                          </p:stCondLst>
                                        </p:cTn>
                                        <p:tgtEl>
                                          <p:spTgt spid="190511"/>
                                        </p:tgtEl>
                                        <p:attrNameLst>
                                          <p:attrName>style.visibility</p:attrName>
                                        </p:attrNameLst>
                                      </p:cBhvr>
                                      <p:to>
                                        <p:strVal val="visible"/>
                                      </p:to>
                                    </p:set>
                                    <p:anim calcmode="lin" valueType="num">
                                      <p:cBhvr>
                                        <p:cTn id="399" dur="500" fill="hold"/>
                                        <p:tgtEl>
                                          <p:spTgt spid="190511"/>
                                        </p:tgtEl>
                                        <p:attrNameLst>
                                          <p:attrName>ppt_x</p:attrName>
                                        </p:attrNameLst>
                                      </p:cBhvr>
                                      <p:tavLst>
                                        <p:tav tm="0">
                                          <p:val>
                                            <p:strVal val="#ppt_x"/>
                                          </p:val>
                                        </p:tav>
                                        <p:tav tm="100000">
                                          <p:val>
                                            <p:strVal val="#ppt_x"/>
                                          </p:val>
                                        </p:tav>
                                      </p:tavLst>
                                    </p:anim>
                                    <p:anim calcmode="lin" valueType="num">
                                      <p:cBhvr>
                                        <p:cTn id="400" dur="500" fill="hold"/>
                                        <p:tgtEl>
                                          <p:spTgt spid="190511"/>
                                        </p:tgtEl>
                                        <p:attrNameLst>
                                          <p:attrName>ppt_y</p:attrName>
                                        </p:attrNameLst>
                                      </p:cBhvr>
                                      <p:tavLst>
                                        <p:tav tm="0">
                                          <p:val>
                                            <p:strVal val="#ppt_y-#ppt_h/2"/>
                                          </p:val>
                                        </p:tav>
                                        <p:tav tm="100000">
                                          <p:val>
                                            <p:strVal val="#ppt_y"/>
                                          </p:val>
                                        </p:tav>
                                      </p:tavLst>
                                    </p:anim>
                                    <p:anim calcmode="lin" valueType="num">
                                      <p:cBhvr>
                                        <p:cTn id="401" dur="500" fill="hold"/>
                                        <p:tgtEl>
                                          <p:spTgt spid="190511"/>
                                        </p:tgtEl>
                                        <p:attrNameLst>
                                          <p:attrName>ppt_w</p:attrName>
                                        </p:attrNameLst>
                                      </p:cBhvr>
                                      <p:tavLst>
                                        <p:tav tm="0">
                                          <p:val>
                                            <p:strVal val="#ppt_w"/>
                                          </p:val>
                                        </p:tav>
                                        <p:tav tm="100000">
                                          <p:val>
                                            <p:strVal val="#ppt_w"/>
                                          </p:val>
                                        </p:tav>
                                      </p:tavLst>
                                    </p:anim>
                                    <p:anim calcmode="lin" valueType="num">
                                      <p:cBhvr>
                                        <p:cTn id="402" dur="500" fill="hold"/>
                                        <p:tgtEl>
                                          <p:spTgt spid="190511"/>
                                        </p:tgtEl>
                                        <p:attrNameLst>
                                          <p:attrName>ppt_h</p:attrName>
                                        </p:attrNameLst>
                                      </p:cBhvr>
                                      <p:tavLst>
                                        <p:tav tm="0">
                                          <p:val>
                                            <p:fltVal val="0"/>
                                          </p:val>
                                        </p:tav>
                                        <p:tav tm="100000">
                                          <p:val>
                                            <p:strVal val="#ppt_h"/>
                                          </p:val>
                                        </p:tav>
                                      </p:tavLst>
                                    </p:anim>
                                  </p:childTnLst>
                                </p:cTn>
                              </p:par>
                            </p:childTnLst>
                          </p:cTn>
                        </p:par>
                      </p:childTnLst>
                    </p:cTn>
                  </p:par>
                  <p:par>
                    <p:cTn id="403" fill="hold" nodeType="clickPar">
                      <p:stCondLst>
                        <p:cond delay="indefinite"/>
                      </p:stCondLst>
                      <p:childTnLst>
                        <p:par>
                          <p:cTn id="404" fill="hold" nodeType="withGroup">
                            <p:stCondLst>
                              <p:cond delay="0"/>
                            </p:stCondLst>
                            <p:childTnLst>
                              <p:par>
                                <p:cTn id="405" presetID="17" presetClass="entr" presetSubtype="1" fill="hold" grpId="0" nodeType="clickEffect">
                                  <p:stCondLst>
                                    <p:cond delay="0"/>
                                  </p:stCondLst>
                                  <p:childTnLst>
                                    <p:set>
                                      <p:cBhvr>
                                        <p:cTn id="406" dur="1" fill="hold">
                                          <p:stCondLst>
                                            <p:cond delay="0"/>
                                          </p:stCondLst>
                                        </p:cTn>
                                        <p:tgtEl>
                                          <p:spTgt spid="190518"/>
                                        </p:tgtEl>
                                        <p:attrNameLst>
                                          <p:attrName>style.visibility</p:attrName>
                                        </p:attrNameLst>
                                      </p:cBhvr>
                                      <p:to>
                                        <p:strVal val="visible"/>
                                      </p:to>
                                    </p:set>
                                    <p:anim calcmode="lin" valueType="num">
                                      <p:cBhvr>
                                        <p:cTn id="407" dur="500" fill="hold"/>
                                        <p:tgtEl>
                                          <p:spTgt spid="190518"/>
                                        </p:tgtEl>
                                        <p:attrNameLst>
                                          <p:attrName>ppt_x</p:attrName>
                                        </p:attrNameLst>
                                      </p:cBhvr>
                                      <p:tavLst>
                                        <p:tav tm="0">
                                          <p:val>
                                            <p:strVal val="#ppt_x"/>
                                          </p:val>
                                        </p:tav>
                                        <p:tav tm="100000">
                                          <p:val>
                                            <p:strVal val="#ppt_x"/>
                                          </p:val>
                                        </p:tav>
                                      </p:tavLst>
                                    </p:anim>
                                    <p:anim calcmode="lin" valueType="num">
                                      <p:cBhvr>
                                        <p:cTn id="408" dur="500" fill="hold"/>
                                        <p:tgtEl>
                                          <p:spTgt spid="190518"/>
                                        </p:tgtEl>
                                        <p:attrNameLst>
                                          <p:attrName>ppt_y</p:attrName>
                                        </p:attrNameLst>
                                      </p:cBhvr>
                                      <p:tavLst>
                                        <p:tav tm="0">
                                          <p:val>
                                            <p:strVal val="#ppt_y-#ppt_h/2"/>
                                          </p:val>
                                        </p:tav>
                                        <p:tav tm="100000">
                                          <p:val>
                                            <p:strVal val="#ppt_y"/>
                                          </p:val>
                                        </p:tav>
                                      </p:tavLst>
                                    </p:anim>
                                    <p:anim calcmode="lin" valueType="num">
                                      <p:cBhvr>
                                        <p:cTn id="409" dur="500" fill="hold"/>
                                        <p:tgtEl>
                                          <p:spTgt spid="190518"/>
                                        </p:tgtEl>
                                        <p:attrNameLst>
                                          <p:attrName>ppt_w</p:attrName>
                                        </p:attrNameLst>
                                      </p:cBhvr>
                                      <p:tavLst>
                                        <p:tav tm="0">
                                          <p:val>
                                            <p:strVal val="#ppt_w"/>
                                          </p:val>
                                        </p:tav>
                                        <p:tav tm="100000">
                                          <p:val>
                                            <p:strVal val="#ppt_w"/>
                                          </p:val>
                                        </p:tav>
                                      </p:tavLst>
                                    </p:anim>
                                    <p:anim calcmode="lin" valueType="num">
                                      <p:cBhvr>
                                        <p:cTn id="410" dur="500" fill="hold"/>
                                        <p:tgtEl>
                                          <p:spTgt spid="190518"/>
                                        </p:tgtEl>
                                        <p:attrNameLst>
                                          <p:attrName>ppt_h</p:attrName>
                                        </p:attrNameLst>
                                      </p:cBhvr>
                                      <p:tavLst>
                                        <p:tav tm="0">
                                          <p:val>
                                            <p:fltVal val="0"/>
                                          </p:val>
                                        </p:tav>
                                        <p:tav tm="100000">
                                          <p:val>
                                            <p:strVal val="#ppt_h"/>
                                          </p:val>
                                        </p:tav>
                                      </p:tavLst>
                                    </p:anim>
                                  </p:childTnLst>
                                </p:cTn>
                              </p:par>
                            </p:childTnLst>
                          </p:cTn>
                        </p:par>
                      </p:childTnLst>
                    </p:cTn>
                  </p:par>
                  <p:par>
                    <p:cTn id="411" fill="hold" nodeType="clickPar">
                      <p:stCondLst>
                        <p:cond delay="indefinite"/>
                      </p:stCondLst>
                      <p:childTnLst>
                        <p:par>
                          <p:cTn id="412" fill="hold" nodeType="withGroup">
                            <p:stCondLst>
                              <p:cond delay="0"/>
                            </p:stCondLst>
                            <p:childTnLst>
                              <p:par>
                                <p:cTn id="413" presetID="17" presetClass="entr" presetSubtype="1" fill="hold" grpId="0" nodeType="clickEffect">
                                  <p:stCondLst>
                                    <p:cond delay="0"/>
                                  </p:stCondLst>
                                  <p:childTnLst>
                                    <p:set>
                                      <p:cBhvr>
                                        <p:cTn id="414" dur="1" fill="hold">
                                          <p:stCondLst>
                                            <p:cond delay="0"/>
                                          </p:stCondLst>
                                        </p:cTn>
                                        <p:tgtEl>
                                          <p:spTgt spid="190519"/>
                                        </p:tgtEl>
                                        <p:attrNameLst>
                                          <p:attrName>style.visibility</p:attrName>
                                        </p:attrNameLst>
                                      </p:cBhvr>
                                      <p:to>
                                        <p:strVal val="visible"/>
                                      </p:to>
                                    </p:set>
                                    <p:anim calcmode="lin" valueType="num">
                                      <p:cBhvr>
                                        <p:cTn id="415" dur="500" fill="hold"/>
                                        <p:tgtEl>
                                          <p:spTgt spid="190519"/>
                                        </p:tgtEl>
                                        <p:attrNameLst>
                                          <p:attrName>ppt_x</p:attrName>
                                        </p:attrNameLst>
                                      </p:cBhvr>
                                      <p:tavLst>
                                        <p:tav tm="0">
                                          <p:val>
                                            <p:strVal val="#ppt_x"/>
                                          </p:val>
                                        </p:tav>
                                        <p:tav tm="100000">
                                          <p:val>
                                            <p:strVal val="#ppt_x"/>
                                          </p:val>
                                        </p:tav>
                                      </p:tavLst>
                                    </p:anim>
                                    <p:anim calcmode="lin" valueType="num">
                                      <p:cBhvr>
                                        <p:cTn id="416" dur="500" fill="hold"/>
                                        <p:tgtEl>
                                          <p:spTgt spid="190519"/>
                                        </p:tgtEl>
                                        <p:attrNameLst>
                                          <p:attrName>ppt_y</p:attrName>
                                        </p:attrNameLst>
                                      </p:cBhvr>
                                      <p:tavLst>
                                        <p:tav tm="0">
                                          <p:val>
                                            <p:strVal val="#ppt_y-#ppt_h/2"/>
                                          </p:val>
                                        </p:tav>
                                        <p:tav tm="100000">
                                          <p:val>
                                            <p:strVal val="#ppt_y"/>
                                          </p:val>
                                        </p:tav>
                                      </p:tavLst>
                                    </p:anim>
                                    <p:anim calcmode="lin" valueType="num">
                                      <p:cBhvr>
                                        <p:cTn id="417" dur="500" fill="hold"/>
                                        <p:tgtEl>
                                          <p:spTgt spid="190519"/>
                                        </p:tgtEl>
                                        <p:attrNameLst>
                                          <p:attrName>ppt_w</p:attrName>
                                        </p:attrNameLst>
                                      </p:cBhvr>
                                      <p:tavLst>
                                        <p:tav tm="0">
                                          <p:val>
                                            <p:strVal val="#ppt_w"/>
                                          </p:val>
                                        </p:tav>
                                        <p:tav tm="100000">
                                          <p:val>
                                            <p:strVal val="#ppt_w"/>
                                          </p:val>
                                        </p:tav>
                                      </p:tavLst>
                                    </p:anim>
                                    <p:anim calcmode="lin" valueType="num">
                                      <p:cBhvr>
                                        <p:cTn id="418" dur="500" fill="hold"/>
                                        <p:tgtEl>
                                          <p:spTgt spid="190519"/>
                                        </p:tgtEl>
                                        <p:attrNameLst>
                                          <p:attrName>ppt_h</p:attrName>
                                        </p:attrNameLst>
                                      </p:cBhvr>
                                      <p:tavLst>
                                        <p:tav tm="0">
                                          <p:val>
                                            <p:fltVal val="0"/>
                                          </p:val>
                                        </p:tav>
                                        <p:tav tm="100000">
                                          <p:val>
                                            <p:strVal val="#ppt_h"/>
                                          </p:val>
                                        </p:tav>
                                      </p:tavLst>
                                    </p:anim>
                                  </p:childTnLst>
                                </p:cTn>
                              </p:par>
                            </p:childTnLst>
                          </p:cTn>
                        </p:par>
                      </p:childTnLst>
                    </p:cTn>
                  </p:par>
                  <p:par>
                    <p:cTn id="419" fill="hold" nodeType="clickPar">
                      <p:stCondLst>
                        <p:cond delay="indefinite"/>
                      </p:stCondLst>
                      <p:childTnLst>
                        <p:par>
                          <p:cTn id="420" fill="hold" nodeType="withGroup">
                            <p:stCondLst>
                              <p:cond delay="0"/>
                            </p:stCondLst>
                            <p:childTnLst>
                              <p:par>
                                <p:cTn id="421" presetID="17" presetClass="entr" presetSubtype="1" fill="hold" grpId="0" nodeType="clickEffect">
                                  <p:stCondLst>
                                    <p:cond delay="0"/>
                                  </p:stCondLst>
                                  <p:childTnLst>
                                    <p:set>
                                      <p:cBhvr>
                                        <p:cTn id="422" dur="1" fill="hold">
                                          <p:stCondLst>
                                            <p:cond delay="0"/>
                                          </p:stCondLst>
                                        </p:cTn>
                                        <p:tgtEl>
                                          <p:spTgt spid="190520"/>
                                        </p:tgtEl>
                                        <p:attrNameLst>
                                          <p:attrName>style.visibility</p:attrName>
                                        </p:attrNameLst>
                                      </p:cBhvr>
                                      <p:to>
                                        <p:strVal val="visible"/>
                                      </p:to>
                                    </p:set>
                                    <p:anim calcmode="lin" valueType="num">
                                      <p:cBhvr>
                                        <p:cTn id="423" dur="500" fill="hold"/>
                                        <p:tgtEl>
                                          <p:spTgt spid="190520"/>
                                        </p:tgtEl>
                                        <p:attrNameLst>
                                          <p:attrName>ppt_x</p:attrName>
                                        </p:attrNameLst>
                                      </p:cBhvr>
                                      <p:tavLst>
                                        <p:tav tm="0">
                                          <p:val>
                                            <p:strVal val="#ppt_x"/>
                                          </p:val>
                                        </p:tav>
                                        <p:tav tm="100000">
                                          <p:val>
                                            <p:strVal val="#ppt_x"/>
                                          </p:val>
                                        </p:tav>
                                      </p:tavLst>
                                    </p:anim>
                                    <p:anim calcmode="lin" valueType="num">
                                      <p:cBhvr>
                                        <p:cTn id="424" dur="500" fill="hold"/>
                                        <p:tgtEl>
                                          <p:spTgt spid="190520"/>
                                        </p:tgtEl>
                                        <p:attrNameLst>
                                          <p:attrName>ppt_y</p:attrName>
                                        </p:attrNameLst>
                                      </p:cBhvr>
                                      <p:tavLst>
                                        <p:tav tm="0">
                                          <p:val>
                                            <p:strVal val="#ppt_y-#ppt_h/2"/>
                                          </p:val>
                                        </p:tav>
                                        <p:tav tm="100000">
                                          <p:val>
                                            <p:strVal val="#ppt_y"/>
                                          </p:val>
                                        </p:tav>
                                      </p:tavLst>
                                    </p:anim>
                                    <p:anim calcmode="lin" valueType="num">
                                      <p:cBhvr>
                                        <p:cTn id="425" dur="500" fill="hold"/>
                                        <p:tgtEl>
                                          <p:spTgt spid="190520"/>
                                        </p:tgtEl>
                                        <p:attrNameLst>
                                          <p:attrName>ppt_w</p:attrName>
                                        </p:attrNameLst>
                                      </p:cBhvr>
                                      <p:tavLst>
                                        <p:tav tm="0">
                                          <p:val>
                                            <p:strVal val="#ppt_w"/>
                                          </p:val>
                                        </p:tav>
                                        <p:tav tm="100000">
                                          <p:val>
                                            <p:strVal val="#ppt_w"/>
                                          </p:val>
                                        </p:tav>
                                      </p:tavLst>
                                    </p:anim>
                                    <p:anim calcmode="lin" valueType="num">
                                      <p:cBhvr>
                                        <p:cTn id="426" dur="500" fill="hold"/>
                                        <p:tgtEl>
                                          <p:spTgt spid="1905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9" grpId="0" autoUpdateAnimBg="0"/>
      <p:bldP spid="190470" grpId="0" autoUpdateAnimBg="0"/>
      <p:bldP spid="190471" grpId="0" animBg="1"/>
      <p:bldP spid="190472" grpId="0" animBg="1"/>
      <p:bldP spid="190473" grpId="0" autoUpdateAnimBg="0"/>
      <p:bldP spid="190474" grpId="0" autoUpdateAnimBg="0"/>
      <p:bldP spid="190475" grpId="0" autoUpdateAnimBg="0"/>
      <p:bldP spid="190476" grpId="0" autoUpdateAnimBg="0"/>
      <p:bldP spid="190477" grpId="0" autoUpdateAnimBg="0"/>
      <p:bldP spid="190478" grpId="0" autoUpdateAnimBg="0"/>
      <p:bldP spid="190479" grpId="0" autoUpdateAnimBg="0"/>
      <p:bldP spid="190480" grpId="0" autoUpdateAnimBg="0"/>
      <p:bldP spid="190481" grpId="0" autoUpdateAnimBg="0"/>
      <p:bldP spid="190482" grpId="0" autoUpdateAnimBg="0"/>
      <p:bldP spid="190483" grpId="0" autoUpdateAnimBg="0"/>
      <p:bldP spid="190484" grpId="0" autoUpdateAnimBg="0"/>
      <p:bldP spid="190485" grpId="0" animBg="1" autoUpdateAnimBg="0"/>
      <p:bldP spid="190486" grpId="0" animBg="1"/>
      <p:bldP spid="190487" grpId="0" animBg="1"/>
      <p:bldP spid="190488" grpId="0" animBg="1"/>
      <p:bldP spid="190489" grpId="0" animBg="1" autoUpdateAnimBg="0"/>
      <p:bldP spid="190490" grpId="0" animBg="1"/>
      <p:bldP spid="190491" grpId="0" animBg="1"/>
      <p:bldP spid="190492" grpId="0" animBg="1"/>
      <p:bldP spid="190493" grpId="0" animBg="1" autoUpdateAnimBg="0"/>
      <p:bldP spid="190494" grpId="0" animBg="1"/>
      <p:bldP spid="190495" grpId="0" animBg="1"/>
      <p:bldP spid="190496" grpId="0" animBg="1"/>
      <p:bldP spid="190497" grpId="0" animBg="1" autoUpdateAnimBg="0"/>
      <p:bldP spid="190498" grpId="0" animBg="1"/>
      <p:bldP spid="190499" grpId="0" animBg="1"/>
      <p:bldP spid="190500" grpId="0" animBg="1"/>
      <p:bldP spid="190501" grpId="0" animBg="1" autoUpdateAnimBg="0"/>
      <p:bldP spid="190502" grpId="0" animBg="1"/>
      <p:bldP spid="190503" grpId="0" animBg="1"/>
      <p:bldP spid="190504" grpId="0" animBg="1"/>
      <p:bldP spid="190505" grpId="0" animBg="1" autoUpdateAnimBg="0"/>
      <p:bldP spid="190506" grpId="0" animBg="1"/>
      <p:bldP spid="190507" grpId="0" animBg="1"/>
      <p:bldP spid="190508" grpId="0" animBg="1"/>
      <p:bldP spid="190509" grpId="0" animBg="1" autoUpdateAnimBg="0"/>
      <p:bldP spid="190510" grpId="0" animBg="1"/>
      <p:bldP spid="190511" grpId="0" animBg="1"/>
      <p:bldP spid="190512" grpId="0" animBg="1"/>
      <p:bldP spid="190513" grpId="0" autoUpdateAnimBg="0"/>
      <p:bldP spid="190514" grpId="0" autoUpdateAnimBg="0"/>
      <p:bldP spid="190515" grpId="0" autoUpdateAnimBg="0"/>
      <p:bldP spid="190516" grpId="0" autoUpdateAnimBg="0"/>
      <p:bldP spid="190517" grpId="0" autoUpdateAnimBg="0"/>
      <p:bldP spid="190518" grpId="0" autoUpdateAnimBg="0"/>
      <p:bldP spid="190519" grpId="0" autoUpdateAnimBg="0"/>
      <p:bldP spid="190520" grpId="0" autoUpdateAnimBg="0"/>
      <p:bldP spid="190521" grpId="0" animBg="1"/>
      <p:bldP spid="190522" grpId="0" animBg="1"/>
      <p:bldP spid="190523" grpId="0" animBg="1"/>
      <p:bldP spid="190524" grpId="0" animBg="1"/>
      <p:bldP spid="190526" grpId="0" animBg="1"/>
      <p:bldP spid="190527" grpId="0" animBg="1"/>
      <p:bldP spid="190528" grpId="0" animBg="1"/>
      <p:bldP spid="190529" grpId="0" animBg="1"/>
      <p:bldP spid="190530"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179388" y="1425575"/>
            <a:ext cx="80645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000000"/>
                </a:solidFill>
                <a:ea typeface="楷体_GB2312" pitchFamily="49" charset="-122"/>
              </a:rPr>
              <a:t>1.</a:t>
            </a:r>
            <a:r>
              <a:rPr lang="zh-CN" altLang="en-US" sz="3200" b="1">
                <a:solidFill>
                  <a:srgbClr val="000000"/>
                </a:solidFill>
                <a:ea typeface="楷体_GB2312" pitchFamily="49" charset="-122"/>
              </a:rPr>
              <a:t>单独一个遍历序列，无法建立（唯一确定）一棵二叉树；。</a:t>
            </a:r>
          </a:p>
        </p:txBody>
      </p:sp>
      <p:sp>
        <p:nvSpPr>
          <p:cNvPr id="105475" name="Text Box 3"/>
          <p:cNvSpPr txBox="1">
            <a:spLocks noChangeArrowheads="1"/>
          </p:cNvSpPr>
          <p:nvPr/>
        </p:nvSpPr>
        <p:spPr bwMode="auto">
          <a:xfrm>
            <a:off x="179388" y="157163"/>
            <a:ext cx="1871662" cy="608012"/>
          </a:xfrm>
          <a:prstGeom prst="rect">
            <a:avLst/>
          </a:prstGeom>
          <a:noFill/>
          <a:ln w="2857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ea typeface="楷体_GB2312" pitchFamily="49" charset="-122"/>
              </a:rPr>
              <a:t>重要结论</a:t>
            </a:r>
          </a:p>
        </p:txBody>
      </p:sp>
      <p:sp>
        <p:nvSpPr>
          <p:cNvPr id="105476" name="Rectangle 4"/>
          <p:cNvSpPr>
            <a:spLocks noChangeArrowheads="1"/>
          </p:cNvSpPr>
          <p:nvPr/>
        </p:nvSpPr>
        <p:spPr bwMode="auto">
          <a:xfrm>
            <a:off x="250825" y="833438"/>
            <a:ext cx="8064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00"/>
                </a:solidFill>
                <a:ea typeface="楷体_GB2312" pitchFamily="49" charset="-122"/>
              </a:rPr>
              <a:t>若二叉树中各结点值均不相同，则</a:t>
            </a:r>
          </a:p>
        </p:txBody>
      </p:sp>
      <p:sp>
        <p:nvSpPr>
          <p:cNvPr id="105477" name="Rectangle 5"/>
          <p:cNvSpPr>
            <a:spLocks noChangeArrowheads="1"/>
          </p:cNvSpPr>
          <p:nvPr/>
        </p:nvSpPr>
        <p:spPr bwMode="auto">
          <a:xfrm>
            <a:off x="250825" y="5602288"/>
            <a:ext cx="80645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000000"/>
                </a:solidFill>
                <a:ea typeface="楷体_GB2312" pitchFamily="49" charset="-122"/>
              </a:rPr>
              <a:t>3.</a:t>
            </a:r>
            <a:r>
              <a:rPr lang="zh-CN" altLang="en-US" sz="3200" b="1">
                <a:solidFill>
                  <a:srgbClr val="000000"/>
                </a:solidFill>
                <a:ea typeface="楷体_GB2312" pitchFamily="49" charset="-122"/>
              </a:rPr>
              <a:t>若已知先序（后序）遍历序列和中序遍历序列，则</a:t>
            </a:r>
            <a:r>
              <a:rPr lang="zh-CN" altLang="en-US" sz="3200" b="1">
                <a:solidFill>
                  <a:srgbClr val="FF0066"/>
                </a:solidFill>
                <a:ea typeface="楷体_GB2312" pitchFamily="49" charset="-122"/>
              </a:rPr>
              <a:t>一定能</a:t>
            </a:r>
            <a:r>
              <a:rPr lang="zh-CN" altLang="en-US" sz="3200" b="1">
                <a:solidFill>
                  <a:srgbClr val="000000"/>
                </a:solidFill>
                <a:ea typeface="楷体_GB2312" pitchFamily="49" charset="-122"/>
              </a:rPr>
              <a:t>唯一的确定一颗二叉树。</a:t>
            </a:r>
          </a:p>
        </p:txBody>
      </p:sp>
      <p:sp>
        <p:nvSpPr>
          <p:cNvPr id="105478" name="Rectangle 6"/>
          <p:cNvSpPr>
            <a:spLocks noChangeArrowheads="1"/>
          </p:cNvSpPr>
          <p:nvPr/>
        </p:nvSpPr>
        <p:spPr bwMode="auto">
          <a:xfrm>
            <a:off x="179388" y="2565400"/>
            <a:ext cx="8640762"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000000"/>
                </a:solidFill>
                <a:ea typeface="楷体_GB2312" pitchFamily="49" charset="-122"/>
              </a:rPr>
              <a:t>2.</a:t>
            </a:r>
            <a:r>
              <a:rPr lang="zh-CN" altLang="en-US" sz="3200" b="1">
                <a:solidFill>
                  <a:srgbClr val="000000"/>
                </a:solidFill>
                <a:ea typeface="楷体_GB2312" pitchFamily="49" charset="-122"/>
              </a:rPr>
              <a:t>若已知先序遍历序列和后序遍历序列，</a:t>
            </a:r>
            <a:r>
              <a:rPr lang="zh-CN" altLang="en-US" sz="3200" b="1">
                <a:solidFill>
                  <a:srgbClr val="FF0066"/>
                </a:solidFill>
                <a:ea typeface="楷体_GB2312" pitchFamily="49" charset="-122"/>
              </a:rPr>
              <a:t>不一定</a:t>
            </a:r>
            <a:r>
              <a:rPr lang="zh-CN" altLang="en-US" sz="3200" b="1">
                <a:solidFill>
                  <a:srgbClr val="000000"/>
                </a:solidFill>
                <a:ea typeface="楷体_GB2312" pitchFamily="49" charset="-122"/>
              </a:rPr>
              <a:t>能唯一的确定一颗二叉树。因为，先序和后序遍历都是确定根的位置，却不一定能确定左、右子树的位置，一颗二叉树的建立需要根的位置也需要左右子树的位置。例如先序序列</a:t>
            </a:r>
            <a:r>
              <a:rPr lang="en-US" altLang="zh-CN" sz="3200" b="1">
                <a:solidFill>
                  <a:srgbClr val="000000"/>
                </a:solidFill>
                <a:ea typeface="楷体_GB2312" pitchFamily="49" charset="-122"/>
              </a:rPr>
              <a:t>AB</a:t>
            </a:r>
            <a:r>
              <a:rPr lang="zh-CN" altLang="en-US" sz="3200" b="1">
                <a:solidFill>
                  <a:srgbClr val="000000"/>
                </a:solidFill>
                <a:ea typeface="楷体_GB2312" pitchFamily="49" charset="-122"/>
              </a:rPr>
              <a:t>和后序序列</a:t>
            </a:r>
            <a:r>
              <a:rPr lang="en-US" altLang="zh-CN" sz="3200" b="1">
                <a:solidFill>
                  <a:srgbClr val="000000"/>
                </a:solidFill>
                <a:ea typeface="楷体_GB2312" pitchFamily="49" charset="-122"/>
              </a:rPr>
              <a:t>BA</a:t>
            </a:r>
            <a:r>
              <a:rPr lang="zh-CN" altLang="en-US" sz="3200" b="1">
                <a:solidFill>
                  <a:srgbClr val="000000"/>
                </a:solidFill>
                <a:ea typeface="楷体_GB2312" pitchFamily="49" charset="-122"/>
              </a:rPr>
              <a:t>。</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Rectangle 3"/>
          <p:cNvSpPr>
            <a:spLocks noGrp="1" noChangeArrowheads="1"/>
          </p:cNvSpPr>
          <p:nvPr>
            <p:ph type="body" idx="1"/>
          </p:nvPr>
        </p:nvSpPr>
        <p:spPr>
          <a:xfrm>
            <a:off x="466725" y="404813"/>
            <a:ext cx="8066088" cy="5761037"/>
          </a:xfrm>
        </p:spPr>
        <p:txBody>
          <a:bodyPr/>
          <a:lstStyle/>
          <a:p>
            <a:pPr eaLnBrk="1" hangingPunct="1"/>
            <a:r>
              <a:rPr lang="zh-CN" altLang="en-US" b="1" smtClean="0">
                <a:solidFill>
                  <a:srgbClr val="000000"/>
                </a:solidFill>
                <a:ea typeface="楷体_GB2312" pitchFamily="49" charset="-122"/>
              </a:rPr>
              <a:t>中序遍历的特征：</a:t>
            </a:r>
          </a:p>
          <a:p>
            <a:pPr lvl="1" eaLnBrk="1" hangingPunct="1"/>
            <a:r>
              <a:rPr lang="zh-CN" altLang="en-US" sz="3200" b="1" smtClean="0">
                <a:solidFill>
                  <a:srgbClr val="000000"/>
                </a:solidFill>
                <a:ea typeface="楷体_GB2312" pitchFamily="49" charset="-122"/>
              </a:rPr>
              <a:t>对任一棵二叉树（子树），最先访问的结点是该树的最左下角的结点；</a:t>
            </a:r>
          </a:p>
          <a:p>
            <a:pPr lvl="1" eaLnBrk="1" hangingPunct="1"/>
            <a:r>
              <a:rPr lang="zh-CN" altLang="en-US" sz="3200" b="1" smtClean="0">
                <a:solidFill>
                  <a:srgbClr val="000000"/>
                </a:solidFill>
                <a:ea typeface="楷体_GB2312" pitchFamily="49" charset="-122"/>
              </a:rPr>
              <a:t>所有的非终端结点，下一个结点一定是右子树的第一个被访问的结点（右子树的最左下角的结点）；</a:t>
            </a:r>
          </a:p>
          <a:p>
            <a:pPr lvl="1" eaLnBrk="1" hangingPunct="1"/>
            <a:r>
              <a:rPr lang="zh-CN" altLang="en-US" sz="3200" b="1" smtClean="0">
                <a:solidFill>
                  <a:srgbClr val="000000"/>
                </a:solidFill>
                <a:ea typeface="楷体_GB2312" pitchFamily="49" charset="-122"/>
              </a:rPr>
              <a:t>对任一棵二叉树（子树），最后一个被访问的结点是该树的最右下角的结点；</a:t>
            </a:r>
          </a:p>
          <a:p>
            <a:pPr lvl="1" eaLnBrk="1" hangingPunct="1"/>
            <a:r>
              <a:rPr lang="zh-CN" altLang="en-US" sz="3200" b="1" smtClean="0">
                <a:solidFill>
                  <a:srgbClr val="000000"/>
                </a:solidFill>
                <a:ea typeface="楷体_GB2312" pitchFamily="49" charset="-122"/>
              </a:rPr>
              <a:t>所有的非终端结点，上一个结点一定是左子树的最后一个被访问的结点（左子树的最右下角的结点）；</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250825" y="188913"/>
            <a:ext cx="8424863"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00"/>
                </a:solidFill>
                <a:ea typeface="楷体_GB2312" pitchFamily="49" charset="-122"/>
              </a:rPr>
              <a:t>例</a:t>
            </a:r>
            <a:r>
              <a:rPr lang="en-US" altLang="zh-CN" sz="3200" b="1">
                <a:solidFill>
                  <a:srgbClr val="000000"/>
                </a:solidFill>
                <a:ea typeface="楷体_GB2312" pitchFamily="49" charset="-122"/>
              </a:rPr>
              <a:t>3</a:t>
            </a:r>
            <a:r>
              <a:rPr lang="zh-CN" altLang="en-US" sz="3200" b="1">
                <a:solidFill>
                  <a:srgbClr val="000000"/>
                </a:solidFill>
                <a:ea typeface="楷体_GB2312" pitchFamily="49" charset="-122"/>
              </a:rPr>
              <a:t>：已知一颗二叉树的中序序列和后序序列分别是</a:t>
            </a:r>
            <a:r>
              <a:rPr lang="en-US" altLang="zh-CN" sz="3200" b="1">
                <a:solidFill>
                  <a:srgbClr val="000000"/>
                </a:solidFill>
                <a:ea typeface="楷体_GB2312" pitchFamily="49" charset="-122"/>
              </a:rPr>
              <a:t>BDCEAFHG</a:t>
            </a:r>
            <a:r>
              <a:rPr lang="zh-CN" altLang="en-US" sz="3200" b="1">
                <a:solidFill>
                  <a:srgbClr val="000000"/>
                </a:solidFill>
                <a:ea typeface="楷体_GB2312" pitchFamily="49" charset="-122"/>
              </a:rPr>
              <a:t>和</a:t>
            </a:r>
            <a:r>
              <a:rPr lang="en-US" altLang="zh-CN" sz="3200" b="1">
                <a:solidFill>
                  <a:srgbClr val="000000"/>
                </a:solidFill>
                <a:ea typeface="楷体_GB2312" pitchFamily="49" charset="-122"/>
              </a:rPr>
              <a:t>DECBHGFA</a:t>
            </a:r>
            <a:r>
              <a:rPr lang="zh-CN" altLang="en-US" sz="3200" b="1">
                <a:solidFill>
                  <a:srgbClr val="000000"/>
                </a:solidFill>
                <a:ea typeface="楷体_GB2312" pitchFamily="49" charset="-122"/>
              </a:rPr>
              <a:t>，请画出这棵二叉树。</a:t>
            </a:r>
          </a:p>
        </p:txBody>
      </p:sp>
      <p:sp>
        <p:nvSpPr>
          <p:cNvPr id="536579" name="Rectangle 3"/>
          <p:cNvSpPr>
            <a:spLocks noChangeArrowheads="1"/>
          </p:cNvSpPr>
          <p:nvPr/>
        </p:nvSpPr>
        <p:spPr bwMode="auto">
          <a:xfrm>
            <a:off x="3708400" y="1557338"/>
            <a:ext cx="49688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000000"/>
                </a:solidFill>
                <a:ea typeface="楷体_GB2312" pitchFamily="49" charset="-122"/>
              </a:rPr>
              <a:t>①</a:t>
            </a:r>
            <a:r>
              <a:rPr lang="zh-CN" altLang="en-US" sz="3200" b="1">
                <a:solidFill>
                  <a:srgbClr val="000000"/>
                </a:solidFill>
                <a:ea typeface="楷体_GB2312" pitchFamily="49" charset="-122"/>
              </a:rPr>
              <a:t>由后序遍历特征，根结点必在后序序列末尾（</a:t>
            </a:r>
            <a:r>
              <a:rPr lang="en-US" altLang="zh-CN" sz="3200" b="1">
                <a:solidFill>
                  <a:srgbClr val="000000"/>
                </a:solidFill>
                <a:ea typeface="楷体_GB2312" pitchFamily="49" charset="-122"/>
              </a:rPr>
              <a:t>A</a:t>
            </a:r>
            <a:r>
              <a:rPr lang="zh-CN" altLang="en-US" sz="3200" b="1">
                <a:solidFill>
                  <a:srgbClr val="000000"/>
                </a:solidFill>
                <a:ea typeface="楷体_GB2312" pitchFamily="49" charset="-122"/>
              </a:rPr>
              <a:t>）</a:t>
            </a:r>
          </a:p>
        </p:txBody>
      </p:sp>
      <p:sp>
        <p:nvSpPr>
          <p:cNvPr id="536580" name="Rectangle 4"/>
          <p:cNvSpPr>
            <a:spLocks noChangeArrowheads="1"/>
          </p:cNvSpPr>
          <p:nvPr/>
        </p:nvSpPr>
        <p:spPr bwMode="auto">
          <a:xfrm>
            <a:off x="3708400" y="2636838"/>
            <a:ext cx="5040313" cy="252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3200" b="1">
                <a:solidFill>
                  <a:srgbClr val="000000"/>
                </a:solidFill>
                <a:ea typeface="楷体_GB2312" pitchFamily="49" charset="-122"/>
              </a:rPr>
              <a:t>②</a:t>
            </a:r>
            <a:r>
              <a:rPr lang="zh-CN" altLang="en-US" sz="3200" b="1">
                <a:solidFill>
                  <a:srgbClr val="000000"/>
                </a:solidFill>
                <a:ea typeface="楷体_GB2312" pitchFamily="49" charset="-122"/>
              </a:rPr>
              <a:t>由中序遍历特征，根结点必在序列中间，且其左边必定都是其左子树子孙（</a:t>
            </a:r>
            <a:r>
              <a:rPr lang="en-US" altLang="zh-CN" sz="3200" b="1">
                <a:solidFill>
                  <a:srgbClr val="000000"/>
                </a:solidFill>
                <a:ea typeface="楷体_GB2312" pitchFamily="49" charset="-122"/>
              </a:rPr>
              <a:t>BDCE</a:t>
            </a:r>
            <a:r>
              <a:rPr lang="zh-CN" altLang="en-US" sz="3200" b="1">
                <a:solidFill>
                  <a:srgbClr val="000000"/>
                </a:solidFill>
                <a:ea typeface="楷体_GB2312" pitchFamily="49" charset="-122"/>
              </a:rPr>
              <a:t>），其右边都是其右子树子孙（</a:t>
            </a:r>
            <a:r>
              <a:rPr lang="en-US" altLang="zh-CN" sz="3200" b="1">
                <a:solidFill>
                  <a:srgbClr val="000000"/>
                </a:solidFill>
                <a:ea typeface="楷体_GB2312" pitchFamily="49" charset="-122"/>
              </a:rPr>
              <a:t>FHG</a:t>
            </a:r>
            <a:r>
              <a:rPr lang="zh-CN" altLang="en-US" sz="3200" b="1">
                <a:solidFill>
                  <a:srgbClr val="000000"/>
                </a:solidFill>
                <a:ea typeface="楷体_GB2312" pitchFamily="49" charset="-122"/>
              </a:rPr>
              <a:t>）</a:t>
            </a:r>
          </a:p>
        </p:txBody>
      </p:sp>
      <p:sp>
        <p:nvSpPr>
          <p:cNvPr id="536581" name="Rectangle 5"/>
          <p:cNvSpPr>
            <a:spLocks noChangeArrowheads="1"/>
          </p:cNvSpPr>
          <p:nvPr/>
        </p:nvSpPr>
        <p:spPr bwMode="auto">
          <a:xfrm>
            <a:off x="2916238" y="5229225"/>
            <a:ext cx="61214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3200" b="1">
                <a:solidFill>
                  <a:srgbClr val="000000"/>
                </a:solidFill>
                <a:ea typeface="楷体_GB2312" pitchFamily="49" charset="-122"/>
              </a:rPr>
              <a:t>③</a:t>
            </a:r>
            <a:r>
              <a:rPr lang="zh-CN" altLang="en-US" sz="3200" b="1">
                <a:solidFill>
                  <a:srgbClr val="000000"/>
                </a:solidFill>
                <a:ea typeface="楷体_GB2312" pitchFamily="49" charset="-122"/>
              </a:rPr>
              <a:t>再根据后序序列中的</a:t>
            </a:r>
            <a:r>
              <a:rPr lang="en-US" altLang="zh-CN" sz="3200" b="1">
                <a:solidFill>
                  <a:srgbClr val="000000"/>
                </a:solidFill>
                <a:ea typeface="楷体_GB2312" pitchFamily="49" charset="-122"/>
              </a:rPr>
              <a:t>DECB</a:t>
            </a:r>
            <a:r>
              <a:rPr lang="zh-CN" altLang="en-US" sz="3200" b="1">
                <a:solidFill>
                  <a:srgbClr val="000000"/>
                </a:solidFill>
                <a:ea typeface="楷体_GB2312" pitchFamily="49" charset="-122"/>
              </a:rPr>
              <a:t>可确定</a:t>
            </a:r>
            <a:r>
              <a:rPr lang="en-US" altLang="zh-CN" sz="3200" b="1">
                <a:solidFill>
                  <a:srgbClr val="000000"/>
                </a:solidFill>
                <a:ea typeface="楷体_GB2312" pitchFamily="49" charset="-122"/>
              </a:rPr>
              <a:t>B</a:t>
            </a:r>
            <a:r>
              <a:rPr lang="zh-CN" altLang="en-US" sz="3200" b="1">
                <a:solidFill>
                  <a:srgbClr val="000000"/>
                </a:solidFill>
                <a:ea typeface="楷体_GB2312" pitchFamily="49" charset="-122"/>
              </a:rPr>
              <a:t>为</a:t>
            </a:r>
            <a:r>
              <a:rPr lang="en-US" altLang="zh-CN" sz="3200" b="1">
                <a:solidFill>
                  <a:srgbClr val="000000"/>
                </a:solidFill>
                <a:ea typeface="楷体_GB2312" pitchFamily="49" charset="-122"/>
              </a:rPr>
              <a:t>A</a:t>
            </a:r>
            <a:r>
              <a:rPr lang="zh-CN" altLang="en-US" sz="3200" b="1">
                <a:solidFill>
                  <a:srgbClr val="000000"/>
                </a:solidFill>
                <a:ea typeface="楷体_GB2312" pitchFamily="49" charset="-122"/>
              </a:rPr>
              <a:t>的左孩子，根据</a:t>
            </a:r>
            <a:r>
              <a:rPr lang="en-US" altLang="zh-CN" sz="3200" b="1">
                <a:solidFill>
                  <a:srgbClr val="000000"/>
                </a:solidFill>
                <a:ea typeface="楷体_GB2312" pitchFamily="49" charset="-122"/>
              </a:rPr>
              <a:t>HGF</a:t>
            </a:r>
            <a:r>
              <a:rPr lang="zh-CN" altLang="en-US" sz="3200" b="1">
                <a:solidFill>
                  <a:srgbClr val="000000"/>
                </a:solidFill>
                <a:ea typeface="楷体_GB2312" pitchFamily="49" charset="-122"/>
              </a:rPr>
              <a:t>可确定</a:t>
            </a:r>
            <a:r>
              <a:rPr lang="en-US" altLang="zh-CN" sz="3200" b="1">
                <a:solidFill>
                  <a:srgbClr val="000000"/>
                </a:solidFill>
                <a:ea typeface="楷体_GB2312" pitchFamily="49" charset="-122"/>
              </a:rPr>
              <a:t>F</a:t>
            </a:r>
            <a:r>
              <a:rPr lang="zh-CN" altLang="en-US" sz="3200" b="1">
                <a:solidFill>
                  <a:srgbClr val="000000"/>
                </a:solidFill>
                <a:ea typeface="楷体_GB2312" pitchFamily="49" charset="-122"/>
              </a:rPr>
              <a:t>为</a:t>
            </a:r>
            <a:r>
              <a:rPr lang="en-US" altLang="zh-CN" sz="3200" b="1">
                <a:solidFill>
                  <a:srgbClr val="000000"/>
                </a:solidFill>
                <a:ea typeface="楷体_GB2312" pitchFamily="49" charset="-122"/>
              </a:rPr>
              <a:t>A</a:t>
            </a:r>
            <a:r>
              <a:rPr lang="zh-CN" altLang="en-US" sz="3200" b="1">
                <a:solidFill>
                  <a:srgbClr val="000000"/>
                </a:solidFill>
                <a:ea typeface="楷体_GB2312" pitchFamily="49" charset="-122"/>
              </a:rPr>
              <a:t>的右孩子；以此类推。</a:t>
            </a:r>
          </a:p>
        </p:txBody>
      </p:sp>
      <p:grpSp>
        <p:nvGrpSpPr>
          <p:cNvPr id="536582" name="Group 6"/>
          <p:cNvGrpSpPr>
            <a:grpSpLocks/>
          </p:cNvGrpSpPr>
          <p:nvPr/>
        </p:nvGrpSpPr>
        <p:grpSpPr bwMode="auto">
          <a:xfrm>
            <a:off x="466725" y="2133600"/>
            <a:ext cx="2908300" cy="2978150"/>
            <a:chOff x="385" y="1373"/>
            <a:chExt cx="1832" cy="1876"/>
          </a:xfrm>
        </p:grpSpPr>
        <p:sp>
          <p:nvSpPr>
            <p:cNvPr id="107527" name="Oval 7"/>
            <p:cNvSpPr>
              <a:spLocks noChangeArrowheads="1"/>
            </p:cNvSpPr>
            <p:nvPr/>
          </p:nvSpPr>
          <p:spPr bwMode="auto">
            <a:xfrm>
              <a:off x="959" y="1373"/>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A</a:t>
              </a:r>
            </a:p>
          </p:txBody>
        </p:sp>
        <p:sp>
          <p:nvSpPr>
            <p:cNvPr id="107528" name="Oval 8"/>
            <p:cNvSpPr>
              <a:spLocks noChangeArrowheads="1"/>
            </p:cNvSpPr>
            <p:nvPr/>
          </p:nvSpPr>
          <p:spPr bwMode="auto">
            <a:xfrm>
              <a:off x="385" y="190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B</a:t>
              </a:r>
            </a:p>
          </p:txBody>
        </p:sp>
        <p:sp>
          <p:nvSpPr>
            <p:cNvPr id="107529" name="Oval 9"/>
            <p:cNvSpPr>
              <a:spLocks noChangeArrowheads="1"/>
            </p:cNvSpPr>
            <p:nvPr/>
          </p:nvSpPr>
          <p:spPr bwMode="auto">
            <a:xfrm>
              <a:off x="1503" y="1842"/>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F</a:t>
              </a:r>
            </a:p>
          </p:txBody>
        </p:sp>
        <p:sp>
          <p:nvSpPr>
            <p:cNvPr id="107530" name="Oval 10"/>
            <p:cNvSpPr>
              <a:spLocks noChangeArrowheads="1"/>
            </p:cNvSpPr>
            <p:nvPr/>
          </p:nvSpPr>
          <p:spPr bwMode="auto">
            <a:xfrm>
              <a:off x="1565" y="294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H</a:t>
              </a:r>
            </a:p>
          </p:txBody>
        </p:sp>
        <p:sp>
          <p:nvSpPr>
            <p:cNvPr id="107531" name="Oval 11"/>
            <p:cNvSpPr>
              <a:spLocks noChangeArrowheads="1"/>
            </p:cNvSpPr>
            <p:nvPr/>
          </p:nvSpPr>
          <p:spPr bwMode="auto">
            <a:xfrm>
              <a:off x="1929" y="2373"/>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G</a:t>
              </a:r>
            </a:p>
          </p:txBody>
        </p:sp>
        <p:sp>
          <p:nvSpPr>
            <p:cNvPr id="107532" name="Line 12"/>
            <p:cNvSpPr>
              <a:spLocks noChangeShapeType="1"/>
            </p:cNvSpPr>
            <p:nvPr/>
          </p:nvSpPr>
          <p:spPr bwMode="auto">
            <a:xfrm flipH="1">
              <a:off x="625" y="1570"/>
              <a:ext cx="350" cy="38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3" name="Line 13"/>
            <p:cNvSpPr>
              <a:spLocks noChangeShapeType="1"/>
            </p:cNvSpPr>
            <p:nvPr/>
          </p:nvSpPr>
          <p:spPr bwMode="auto">
            <a:xfrm flipH="1">
              <a:off x="1805" y="2656"/>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4" name="Line 14"/>
            <p:cNvSpPr>
              <a:spLocks noChangeShapeType="1"/>
            </p:cNvSpPr>
            <p:nvPr/>
          </p:nvSpPr>
          <p:spPr bwMode="auto">
            <a:xfrm>
              <a:off x="1742" y="2083"/>
              <a:ext cx="276" cy="3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5" name="Oval 15"/>
            <p:cNvSpPr>
              <a:spLocks noChangeArrowheads="1"/>
            </p:cNvSpPr>
            <p:nvPr/>
          </p:nvSpPr>
          <p:spPr bwMode="auto">
            <a:xfrm>
              <a:off x="802" y="2385"/>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C</a:t>
              </a:r>
            </a:p>
          </p:txBody>
        </p:sp>
        <p:sp>
          <p:nvSpPr>
            <p:cNvPr id="107536" name="Oval 16"/>
            <p:cNvSpPr>
              <a:spLocks noChangeArrowheads="1"/>
            </p:cNvSpPr>
            <p:nvPr/>
          </p:nvSpPr>
          <p:spPr bwMode="auto">
            <a:xfrm>
              <a:off x="466" y="2961"/>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D</a:t>
              </a:r>
            </a:p>
          </p:txBody>
        </p:sp>
        <p:sp>
          <p:nvSpPr>
            <p:cNvPr id="107537" name="Oval 17"/>
            <p:cNvSpPr>
              <a:spLocks noChangeArrowheads="1"/>
            </p:cNvSpPr>
            <p:nvPr/>
          </p:nvSpPr>
          <p:spPr bwMode="auto">
            <a:xfrm>
              <a:off x="1186" y="2961"/>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E</a:t>
              </a:r>
            </a:p>
          </p:txBody>
        </p:sp>
        <p:sp>
          <p:nvSpPr>
            <p:cNvPr id="107538" name="Line 18"/>
            <p:cNvSpPr>
              <a:spLocks noChangeShapeType="1"/>
            </p:cNvSpPr>
            <p:nvPr/>
          </p:nvSpPr>
          <p:spPr bwMode="auto">
            <a:xfrm flipH="1">
              <a:off x="706" y="2673"/>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9" name="Line 19"/>
            <p:cNvSpPr>
              <a:spLocks noChangeShapeType="1"/>
            </p:cNvSpPr>
            <p:nvPr/>
          </p:nvSpPr>
          <p:spPr bwMode="auto">
            <a:xfrm>
              <a:off x="1042" y="2673"/>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0" name="Line 20"/>
            <p:cNvSpPr>
              <a:spLocks noChangeShapeType="1"/>
            </p:cNvSpPr>
            <p:nvPr/>
          </p:nvSpPr>
          <p:spPr bwMode="auto">
            <a:xfrm>
              <a:off x="612" y="2160"/>
              <a:ext cx="336"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1" name="Line 21"/>
            <p:cNvSpPr>
              <a:spLocks noChangeShapeType="1"/>
            </p:cNvSpPr>
            <p:nvPr/>
          </p:nvSpPr>
          <p:spPr bwMode="auto">
            <a:xfrm>
              <a:off x="1247" y="1571"/>
              <a:ext cx="318" cy="31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6579"/>
                                        </p:tgtEl>
                                        <p:attrNameLst>
                                          <p:attrName>style.visibility</p:attrName>
                                        </p:attrNameLst>
                                      </p:cBhvr>
                                      <p:to>
                                        <p:strVal val="visible"/>
                                      </p:to>
                                    </p:set>
                                    <p:animEffect transition="in" filter="blinds(horizontal)">
                                      <p:cBhvr>
                                        <p:cTn id="7" dur="500"/>
                                        <p:tgtEl>
                                          <p:spTgt spid="536579"/>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36580"/>
                                        </p:tgtEl>
                                        <p:attrNameLst>
                                          <p:attrName>style.visibility</p:attrName>
                                        </p:attrNameLst>
                                      </p:cBhvr>
                                      <p:to>
                                        <p:strVal val="visible"/>
                                      </p:to>
                                    </p:set>
                                    <p:animEffect transition="in" filter="blinds(horizontal)">
                                      <p:cBhvr>
                                        <p:cTn id="11" dur="500"/>
                                        <p:tgtEl>
                                          <p:spTgt spid="536580"/>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36581"/>
                                        </p:tgtEl>
                                        <p:attrNameLst>
                                          <p:attrName>style.visibility</p:attrName>
                                        </p:attrNameLst>
                                      </p:cBhvr>
                                      <p:to>
                                        <p:strVal val="visible"/>
                                      </p:to>
                                    </p:set>
                                    <p:animEffect transition="in" filter="blinds(horizontal)">
                                      <p:cBhvr>
                                        <p:cTn id="15" dur="500"/>
                                        <p:tgtEl>
                                          <p:spTgt spid="536581"/>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536582"/>
                                        </p:tgtEl>
                                        <p:attrNameLst>
                                          <p:attrName>style.visibility</p:attrName>
                                        </p:attrNameLst>
                                      </p:cBhvr>
                                      <p:to>
                                        <p:strVal val="visible"/>
                                      </p:to>
                                    </p:set>
                                    <p:animEffect transition="in" filter="blinds(horizontal)">
                                      <p:cBhvr>
                                        <p:cTn id="19" dur="500"/>
                                        <p:tgtEl>
                                          <p:spTgt spid="536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9" grpId="0"/>
      <p:bldP spid="536580" grpId="0"/>
      <p:bldP spid="536581"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4"/>
          <p:cNvSpPr>
            <a:spLocks noChangeArrowheads="1"/>
          </p:cNvSpPr>
          <p:nvPr/>
        </p:nvSpPr>
        <p:spPr bwMode="auto">
          <a:xfrm>
            <a:off x="323850" y="1123950"/>
            <a:ext cx="8424863"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000000"/>
                </a:solidFill>
                <a:ea typeface="楷体_GB2312" pitchFamily="49" charset="-122"/>
              </a:rPr>
              <a:t>1</a:t>
            </a:r>
            <a:r>
              <a:rPr lang="zh-CN" altLang="en-US" sz="3200" b="1">
                <a:solidFill>
                  <a:srgbClr val="000000"/>
                </a:solidFill>
                <a:ea typeface="楷体_GB2312" pitchFamily="49" charset="-122"/>
              </a:rPr>
              <a:t>、已知一颗二叉树的先序序列和中序序列分别是 </a:t>
            </a:r>
            <a:r>
              <a:rPr lang="en-US" altLang="zh-CN" sz="3200" b="1">
                <a:solidFill>
                  <a:srgbClr val="000000"/>
                </a:solidFill>
                <a:ea typeface="楷体_GB2312" pitchFamily="49" charset="-122"/>
              </a:rPr>
              <a:t>ABDGHCEFI</a:t>
            </a:r>
            <a:r>
              <a:rPr lang="zh-CN" altLang="en-US" sz="3200" b="1">
                <a:solidFill>
                  <a:srgbClr val="000000"/>
                </a:solidFill>
                <a:ea typeface="楷体_GB2312" pitchFamily="49" charset="-122"/>
              </a:rPr>
              <a:t>和</a:t>
            </a:r>
            <a:r>
              <a:rPr lang="en-US" altLang="zh-CN" sz="3200" b="1">
                <a:solidFill>
                  <a:srgbClr val="000000"/>
                </a:solidFill>
                <a:ea typeface="楷体_GB2312" pitchFamily="49" charset="-122"/>
              </a:rPr>
              <a:t>GDHBAECIF</a:t>
            </a:r>
            <a:r>
              <a:rPr lang="zh-CN" altLang="en-US" sz="3200" b="1">
                <a:solidFill>
                  <a:srgbClr val="000000"/>
                </a:solidFill>
                <a:ea typeface="楷体_GB2312" pitchFamily="49" charset="-122"/>
              </a:rPr>
              <a:t>，请画出这棵二叉树。</a:t>
            </a:r>
          </a:p>
        </p:txBody>
      </p:sp>
      <p:grpSp>
        <p:nvGrpSpPr>
          <p:cNvPr id="572440" name="Group 24"/>
          <p:cNvGrpSpPr>
            <a:grpSpLocks/>
          </p:cNvGrpSpPr>
          <p:nvPr/>
        </p:nvGrpSpPr>
        <p:grpSpPr bwMode="auto">
          <a:xfrm>
            <a:off x="3419475" y="2636838"/>
            <a:ext cx="4121150" cy="3027362"/>
            <a:chOff x="919" y="1344"/>
            <a:chExt cx="2596" cy="1907"/>
          </a:xfrm>
        </p:grpSpPr>
        <p:sp>
          <p:nvSpPr>
            <p:cNvPr id="108549" name="Oval 6"/>
            <p:cNvSpPr>
              <a:spLocks noChangeArrowheads="1"/>
            </p:cNvSpPr>
            <p:nvPr/>
          </p:nvSpPr>
          <p:spPr bwMode="auto">
            <a:xfrm>
              <a:off x="2257" y="134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A</a:t>
              </a:r>
            </a:p>
          </p:txBody>
        </p:sp>
        <p:sp>
          <p:nvSpPr>
            <p:cNvPr id="108550" name="Oval 7"/>
            <p:cNvSpPr>
              <a:spLocks noChangeArrowheads="1"/>
            </p:cNvSpPr>
            <p:nvPr/>
          </p:nvSpPr>
          <p:spPr bwMode="auto">
            <a:xfrm>
              <a:off x="1683" y="1875"/>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B</a:t>
              </a:r>
            </a:p>
          </p:txBody>
        </p:sp>
        <p:sp>
          <p:nvSpPr>
            <p:cNvPr id="108551" name="Oval 8"/>
            <p:cNvSpPr>
              <a:spLocks noChangeArrowheads="1"/>
            </p:cNvSpPr>
            <p:nvPr/>
          </p:nvSpPr>
          <p:spPr bwMode="auto">
            <a:xfrm>
              <a:off x="2801" y="1843"/>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C</a:t>
              </a:r>
            </a:p>
          </p:txBody>
        </p:sp>
        <p:sp>
          <p:nvSpPr>
            <p:cNvPr id="108552" name="Oval 9"/>
            <p:cNvSpPr>
              <a:spLocks noChangeArrowheads="1"/>
            </p:cNvSpPr>
            <p:nvPr/>
          </p:nvSpPr>
          <p:spPr bwMode="auto">
            <a:xfrm>
              <a:off x="2880" y="2961"/>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I</a:t>
              </a:r>
            </a:p>
          </p:txBody>
        </p:sp>
        <p:sp>
          <p:nvSpPr>
            <p:cNvPr id="108553" name="Oval 10"/>
            <p:cNvSpPr>
              <a:spLocks noChangeArrowheads="1"/>
            </p:cNvSpPr>
            <p:nvPr/>
          </p:nvSpPr>
          <p:spPr bwMode="auto">
            <a:xfrm>
              <a:off x="3227" y="237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F</a:t>
              </a:r>
            </a:p>
          </p:txBody>
        </p:sp>
        <p:sp>
          <p:nvSpPr>
            <p:cNvPr id="108554" name="Line 11"/>
            <p:cNvSpPr>
              <a:spLocks noChangeShapeType="1"/>
            </p:cNvSpPr>
            <p:nvPr/>
          </p:nvSpPr>
          <p:spPr bwMode="auto">
            <a:xfrm flipH="1">
              <a:off x="1927" y="1525"/>
              <a:ext cx="350" cy="38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8555" name="Line 12"/>
            <p:cNvSpPr>
              <a:spLocks noChangeShapeType="1"/>
            </p:cNvSpPr>
            <p:nvPr/>
          </p:nvSpPr>
          <p:spPr bwMode="auto">
            <a:xfrm flipH="1">
              <a:off x="3103" y="2657"/>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8556" name="Line 13"/>
            <p:cNvSpPr>
              <a:spLocks noChangeShapeType="1"/>
            </p:cNvSpPr>
            <p:nvPr/>
          </p:nvSpPr>
          <p:spPr bwMode="auto">
            <a:xfrm>
              <a:off x="3040" y="2084"/>
              <a:ext cx="276" cy="3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8557" name="Oval 14"/>
            <p:cNvSpPr>
              <a:spLocks noChangeArrowheads="1"/>
            </p:cNvSpPr>
            <p:nvPr/>
          </p:nvSpPr>
          <p:spPr bwMode="auto">
            <a:xfrm>
              <a:off x="1255" y="2387"/>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D</a:t>
              </a:r>
            </a:p>
          </p:txBody>
        </p:sp>
        <p:sp>
          <p:nvSpPr>
            <p:cNvPr id="108558" name="Oval 15"/>
            <p:cNvSpPr>
              <a:spLocks noChangeArrowheads="1"/>
            </p:cNvSpPr>
            <p:nvPr/>
          </p:nvSpPr>
          <p:spPr bwMode="auto">
            <a:xfrm>
              <a:off x="919" y="2963"/>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G</a:t>
              </a:r>
            </a:p>
          </p:txBody>
        </p:sp>
        <p:sp>
          <p:nvSpPr>
            <p:cNvPr id="108559" name="Oval 16"/>
            <p:cNvSpPr>
              <a:spLocks noChangeArrowheads="1"/>
            </p:cNvSpPr>
            <p:nvPr/>
          </p:nvSpPr>
          <p:spPr bwMode="auto">
            <a:xfrm>
              <a:off x="1639" y="2963"/>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H</a:t>
              </a:r>
            </a:p>
          </p:txBody>
        </p:sp>
        <p:sp>
          <p:nvSpPr>
            <p:cNvPr id="108560" name="Line 17"/>
            <p:cNvSpPr>
              <a:spLocks noChangeShapeType="1"/>
            </p:cNvSpPr>
            <p:nvPr/>
          </p:nvSpPr>
          <p:spPr bwMode="auto">
            <a:xfrm flipH="1">
              <a:off x="1159" y="2675"/>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8561" name="Line 18"/>
            <p:cNvSpPr>
              <a:spLocks noChangeShapeType="1"/>
            </p:cNvSpPr>
            <p:nvPr/>
          </p:nvSpPr>
          <p:spPr bwMode="auto">
            <a:xfrm>
              <a:off x="1495" y="2675"/>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8562" name="Line 20"/>
            <p:cNvSpPr>
              <a:spLocks noChangeShapeType="1"/>
            </p:cNvSpPr>
            <p:nvPr/>
          </p:nvSpPr>
          <p:spPr bwMode="auto">
            <a:xfrm>
              <a:off x="2545" y="1572"/>
              <a:ext cx="318" cy="31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3" name="Line 21"/>
            <p:cNvSpPr>
              <a:spLocks noChangeShapeType="1"/>
            </p:cNvSpPr>
            <p:nvPr/>
          </p:nvSpPr>
          <p:spPr bwMode="auto">
            <a:xfrm flipH="1">
              <a:off x="1396" y="2096"/>
              <a:ext cx="350" cy="38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8564" name="Oval 22"/>
            <p:cNvSpPr>
              <a:spLocks noChangeArrowheads="1"/>
            </p:cNvSpPr>
            <p:nvPr/>
          </p:nvSpPr>
          <p:spPr bwMode="auto">
            <a:xfrm>
              <a:off x="2420" y="2403"/>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E</a:t>
              </a:r>
            </a:p>
          </p:txBody>
        </p:sp>
        <p:sp>
          <p:nvSpPr>
            <p:cNvPr id="108565" name="Line 23"/>
            <p:cNvSpPr>
              <a:spLocks noChangeShapeType="1"/>
            </p:cNvSpPr>
            <p:nvPr/>
          </p:nvSpPr>
          <p:spPr bwMode="auto">
            <a:xfrm flipH="1">
              <a:off x="2643" y="2099"/>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8548" name="Rectangle 26"/>
          <p:cNvSpPr>
            <a:spLocks noChangeArrowheads="1"/>
          </p:cNvSpPr>
          <p:nvPr/>
        </p:nvSpPr>
        <p:spPr bwMode="auto">
          <a:xfrm>
            <a:off x="179388" y="328613"/>
            <a:ext cx="1000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000000"/>
                </a:solidFill>
                <a:ea typeface="楷体_GB2312" pitchFamily="49" charset="-122"/>
              </a:rPr>
              <a:t>习题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2440"/>
                                        </p:tgtEl>
                                        <p:attrNameLst>
                                          <p:attrName>style.visibility</p:attrName>
                                        </p:attrNameLst>
                                      </p:cBhvr>
                                      <p:to>
                                        <p:strVal val="visible"/>
                                      </p:to>
                                    </p:set>
                                    <p:animEffect transition="in" filter="blinds(horizontal)">
                                      <p:cBhvr>
                                        <p:cTn id="7" dur="500"/>
                                        <p:tgtEl>
                                          <p:spTgt spid="572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4"/>
          <p:cNvSpPr txBox="1">
            <a:spLocks noChangeArrowheads="1"/>
          </p:cNvSpPr>
          <p:nvPr/>
        </p:nvSpPr>
        <p:spPr bwMode="auto">
          <a:xfrm>
            <a:off x="106363" y="201613"/>
            <a:ext cx="87137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00000"/>
                </a:solidFill>
                <a:ea typeface="楷体_GB2312" pitchFamily="49" charset="-122"/>
              </a:rPr>
              <a:t>2</a:t>
            </a:r>
            <a:r>
              <a:rPr lang="zh-CN" altLang="en-US" sz="3200" b="1">
                <a:solidFill>
                  <a:srgbClr val="000000"/>
                </a:solidFill>
                <a:ea typeface="楷体_GB2312" pitchFamily="49" charset="-122"/>
              </a:rPr>
              <a:t>、某二叉树的先序序列为</a:t>
            </a:r>
            <a:r>
              <a:rPr lang="en-US" altLang="zh-CN" sz="3200" b="1">
                <a:solidFill>
                  <a:srgbClr val="000000"/>
                </a:solidFill>
                <a:ea typeface="楷体_GB2312" pitchFamily="49" charset="-122"/>
              </a:rPr>
              <a:t>EACBDGF</a:t>
            </a:r>
            <a:r>
              <a:rPr lang="zh-CN" altLang="en-US" sz="3200" b="1">
                <a:solidFill>
                  <a:srgbClr val="000000"/>
                </a:solidFill>
                <a:ea typeface="楷体_GB2312" pitchFamily="49" charset="-122"/>
              </a:rPr>
              <a:t>，中序序列为</a:t>
            </a:r>
            <a:r>
              <a:rPr lang="en-US" altLang="zh-CN" sz="3200" b="1">
                <a:solidFill>
                  <a:srgbClr val="000000"/>
                </a:solidFill>
                <a:ea typeface="楷体_GB2312" pitchFamily="49" charset="-122"/>
              </a:rPr>
              <a:t>ABCDEFG</a:t>
            </a:r>
            <a:r>
              <a:rPr lang="zh-CN" altLang="en-US" sz="3200" b="1">
                <a:solidFill>
                  <a:srgbClr val="000000"/>
                </a:solidFill>
                <a:ea typeface="楷体_GB2312" pitchFamily="49" charset="-122"/>
              </a:rPr>
              <a:t>。该二叉树的后序序列为（）</a:t>
            </a:r>
          </a:p>
        </p:txBody>
      </p:sp>
      <p:sp>
        <p:nvSpPr>
          <p:cNvPr id="109571" name="Text Box 5"/>
          <p:cNvSpPr txBox="1">
            <a:spLocks noChangeArrowheads="1"/>
          </p:cNvSpPr>
          <p:nvPr/>
        </p:nvSpPr>
        <p:spPr bwMode="auto">
          <a:xfrm>
            <a:off x="323850" y="1409700"/>
            <a:ext cx="3816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A</a:t>
            </a: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BDCAFGE</a:t>
            </a:r>
          </a:p>
        </p:txBody>
      </p:sp>
      <p:sp>
        <p:nvSpPr>
          <p:cNvPr id="109572" name="Text Box 6"/>
          <p:cNvSpPr txBox="1">
            <a:spLocks noChangeArrowheads="1"/>
          </p:cNvSpPr>
          <p:nvPr/>
        </p:nvSpPr>
        <p:spPr bwMode="auto">
          <a:xfrm>
            <a:off x="4787900" y="1341438"/>
            <a:ext cx="36718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B</a:t>
            </a: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BDCFAGE</a:t>
            </a:r>
          </a:p>
        </p:txBody>
      </p:sp>
      <p:sp>
        <p:nvSpPr>
          <p:cNvPr id="109573" name="Text Box 7"/>
          <p:cNvSpPr txBox="1">
            <a:spLocks noChangeArrowheads="1"/>
          </p:cNvSpPr>
          <p:nvPr/>
        </p:nvSpPr>
        <p:spPr bwMode="auto">
          <a:xfrm>
            <a:off x="323850" y="2060575"/>
            <a:ext cx="42497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C</a:t>
            </a: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EGFACDB</a:t>
            </a:r>
          </a:p>
        </p:txBody>
      </p:sp>
      <p:sp>
        <p:nvSpPr>
          <p:cNvPr id="109574" name="Text Box 8"/>
          <p:cNvSpPr txBox="1">
            <a:spLocks noChangeArrowheads="1"/>
          </p:cNvSpPr>
          <p:nvPr/>
        </p:nvSpPr>
        <p:spPr bwMode="auto">
          <a:xfrm>
            <a:off x="4787900" y="2057400"/>
            <a:ext cx="4032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D</a:t>
            </a: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EGACDFB</a:t>
            </a:r>
          </a:p>
        </p:txBody>
      </p:sp>
      <p:sp>
        <p:nvSpPr>
          <p:cNvPr id="576521" name="Text Box 9"/>
          <p:cNvSpPr txBox="1">
            <a:spLocks noChangeArrowheads="1"/>
          </p:cNvSpPr>
          <p:nvPr/>
        </p:nvSpPr>
        <p:spPr bwMode="auto">
          <a:xfrm>
            <a:off x="539750" y="2708275"/>
            <a:ext cx="3671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答</a:t>
            </a:r>
            <a:r>
              <a:rPr lang="en-US" altLang="zh-CN" sz="3200" b="1">
                <a:solidFill>
                  <a:srgbClr val="000000"/>
                </a:solidFill>
                <a:ea typeface="楷体_GB2312" pitchFamily="49" charset="-122"/>
              </a:rPr>
              <a:t>】A</a:t>
            </a:r>
          </a:p>
        </p:txBody>
      </p:sp>
      <p:sp>
        <p:nvSpPr>
          <p:cNvPr id="109576" name="Text Box 10"/>
          <p:cNvSpPr txBox="1">
            <a:spLocks noChangeArrowheads="1"/>
          </p:cNvSpPr>
          <p:nvPr/>
        </p:nvSpPr>
        <p:spPr bwMode="auto">
          <a:xfrm>
            <a:off x="106363" y="3514725"/>
            <a:ext cx="87137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00000"/>
                </a:solidFill>
                <a:ea typeface="楷体_GB2312" pitchFamily="49" charset="-122"/>
              </a:rPr>
              <a:t>3</a:t>
            </a:r>
            <a:r>
              <a:rPr lang="zh-CN" altLang="en-US" sz="3200" b="1">
                <a:solidFill>
                  <a:srgbClr val="000000"/>
                </a:solidFill>
                <a:ea typeface="楷体_GB2312" pitchFamily="49" charset="-122"/>
              </a:rPr>
              <a:t>、任何一颗二叉树的叶子结点在先序、中序和后序遍历序列中的相对次序（）</a:t>
            </a:r>
          </a:p>
        </p:txBody>
      </p:sp>
      <p:sp>
        <p:nvSpPr>
          <p:cNvPr id="109577" name="Text Box 11"/>
          <p:cNvSpPr txBox="1">
            <a:spLocks noChangeArrowheads="1"/>
          </p:cNvSpPr>
          <p:nvPr/>
        </p:nvSpPr>
        <p:spPr bwMode="auto">
          <a:xfrm>
            <a:off x="252413" y="4714875"/>
            <a:ext cx="3816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A</a:t>
            </a:r>
            <a:r>
              <a:rPr lang="zh-CN" altLang="en-US" sz="3200" b="1">
                <a:solidFill>
                  <a:srgbClr val="000000"/>
                </a:solidFill>
                <a:ea typeface="楷体_GB2312" pitchFamily="49" charset="-122"/>
              </a:rPr>
              <a:t>）不发生改变</a:t>
            </a:r>
          </a:p>
        </p:txBody>
      </p:sp>
      <p:sp>
        <p:nvSpPr>
          <p:cNvPr id="109578" name="Text Box 12"/>
          <p:cNvSpPr txBox="1">
            <a:spLocks noChangeArrowheads="1"/>
          </p:cNvSpPr>
          <p:nvPr/>
        </p:nvSpPr>
        <p:spPr bwMode="auto">
          <a:xfrm>
            <a:off x="4716463" y="4646613"/>
            <a:ext cx="3671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B</a:t>
            </a:r>
            <a:r>
              <a:rPr lang="zh-CN" altLang="en-US" sz="3200" b="1">
                <a:solidFill>
                  <a:srgbClr val="000000"/>
                </a:solidFill>
                <a:ea typeface="楷体_GB2312" pitchFamily="49" charset="-122"/>
              </a:rPr>
              <a:t>）发生改变</a:t>
            </a:r>
          </a:p>
        </p:txBody>
      </p:sp>
      <p:sp>
        <p:nvSpPr>
          <p:cNvPr id="109579" name="Text Box 13"/>
          <p:cNvSpPr txBox="1">
            <a:spLocks noChangeArrowheads="1"/>
          </p:cNvSpPr>
          <p:nvPr/>
        </p:nvSpPr>
        <p:spPr bwMode="auto">
          <a:xfrm>
            <a:off x="252413" y="5370513"/>
            <a:ext cx="42497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C</a:t>
            </a:r>
            <a:r>
              <a:rPr lang="zh-CN" altLang="en-US" sz="3200" b="1">
                <a:solidFill>
                  <a:srgbClr val="000000"/>
                </a:solidFill>
                <a:ea typeface="楷体_GB2312" pitchFamily="49" charset="-122"/>
              </a:rPr>
              <a:t>）不能确定</a:t>
            </a:r>
          </a:p>
        </p:txBody>
      </p:sp>
      <p:sp>
        <p:nvSpPr>
          <p:cNvPr id="109580" name="Text Box 14"/>
          <p:cNvSpPr txBox="1">
            <a:spLocks noChangeArrowheads="1"/>
          </p:cNvSpPr>
          <p:nvPr/>
        </p:nvSpPr>
        <p:spPr bwMode="auto">
          <a:xfrm>
            <a:off x="4716463" y="5362575"/>
            <a:ext cx="4032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D</a:t>
            </a:r>
            <a:r>
              <a:rPr lang="zh-CN" altLang="en-US" sz="3200" b="1">
                <a:solidFill>
                  <a:srgbClr val="000000"/>
                </a:solidFill>
                <a:ea typeface="楷体_GB2312" pitchFamily="49" charset="-122"/>
              </a:rPr>
              <a:t>）以上都不对</a:t>
            </a:r>
          </a:p>
        </p:txBody>
      </p:sp>
      <p:sp>
        <p:nvSpPr>
          <p:cNvPr id="576527" name="Text Box 15"/>
          <p:cNvSpPr txBox="1">
            <a:spLocks noChangeArrowheads="1"/>
          </p:cNvSpPr>
          <p:nvPr/>
        </p:nvSpPr>
        <p:spPr bwMode="auto">
          <a:xfrm>
            <a:off x="395288" y="6092825"/>
            <a:ext cx="36718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答</a:t>
            </a:r>
            <a:r>
              <a:rPr lang="en-US" altLang="zh-CN" sz="3200" b="1">
                <a:solidFill>
                  <a:srgbClr val="000000"/>
                </a:solidFill>
                <a:ea typeface="楷体_GB2312" pitchFamily="49" charset="-122"/>
              </a:rPr>
              <a:t>】A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6521"/>
                                        </p:tgtEl>
                                        <p:attrNameLst>
                                          <p:attrName>style.visibility</p:attrName>
                                        </p:attrNameLst>
                                      </p:cBhvr>
                                      <p:to>
                                        <p:strVal val="visible"/>
                                      </p:to>
                                    </p:set>
                                    <p:animEffect transition="in" filter="blinds(horizontal)">
                                      <p:cBhvr>
                                        <p:cTn id="7" dur="500"/>
                                        <p:tgtEl>
                                          <p:spTgt spid="5765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6527"/>
                                        </p:tgtEl>
                                        <p:attrNameLst>
                                          <p:attrName>style.visibility</p:attrName>
                                        </p:attrNameLst>
                                      </p:cBhvr>
                                      <p:to>
                                        <p:strVal val="visible"/>
                                      </p:to>
                                    </p:set>
                                    <p:animEffect transition="in" filter="blinds(horizontal)">
                                      <p:cBhvr>
                                        <p:cTn id="12" dur="500"/>
                                        <p:tgtEl>
                                          <p:spTgt spid="576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21" grpId="0"/>
      <p:bldP spid="57652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4"/>
          <p:cNvSpPr txBox="1">
            <a:spLocks noChangeArrowheads="1"/>
          </p:cNvSpPr>
          <p:nvPr/>
        </p:nvSpPr>
        <p:spPr bwMode="auto">
          <a:xfrm>
            <a:off x="250825" y="333375"/>
            <a:ext cx="87137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00000"/>
                </a:solidFill>
                <a:ea typeface="楷体_GB2312" pitchFamily="49" charset="-122"/>
              </a:rPr>
              <a:t>4</a:t>
            </a:r>
            <a:r>
              <a:rPr lang="zh-CN" altLang="en-US" sz="3200" b="1">
                <a:solidFill>
                  <a:srgbClr val="000000"/>
                </a:solidFill>
                <a:ea typeface="楷体_GB2312" pitchFamily="49" charset="-122"/>
              </a:rPr>
              <a:t>、设</a:t>
            </a:r>
            <a:r>
              <a:rPr lang="en-US" altLang="zh-CN" sz="3200" b="1">
                <a:solidFill>
                  <a:srgbClr val="000000"/>
                </a:solidFill>
                <a:ea typeface="楷体_GB2312" pitchFamily="49" charset="-122"/>
              </a:rPr>
              <a:t>n</a:t>
            </a: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m</a:t>
            </a:r>
            <a:r>
              <a:rPr lang="zh-CN" altLang="en-US" sz="3200" b="1">
                <a:solidFill>
                  <a:srgbClr val="000000"/>
                </a:solidFill>
                <a:ea typeface="楷体_GB2312" pitchFamily="49" charset="-122"/>
              </a:rPr>
              <a:t>为一颗二叉树上的两个结点，在中序遍历时，</a:t>
            </a:r>
            <a:r>
              <a:rPr lang="en-US" altLang="zh-CN" sz="3200" b="1">
                <a:solidFill>
                  <a:srgbClr val="000000"/>
                </a:solidFill>
                <a:ea typeface="楷体_GB2312" pitchFamily="49" charset="-122"/>
              </a:rPr>
              <a:t>n</a:t>
            </a:r>
            <a:r>
              <a:rPr lang="zh-CN" altLang="en-US" sz="3200" b="1">
                <a:solidFill>
                  <a:srgbClr val="000000"/>
                </a:solidFill>
                <a:ea typeface="楷体_GB2312" pitchFamily="49" charset="-122"/>
              </a:rPr>
              <a:t>在</a:t>
            </a:r>
            <a:r>
              <a:rPr lang="en-US" altLang="zh-CN" sz="3200" b="1">
                <a:solidFill>
                  <a:srgbClr val="000000"/>
                </a:solidFill>
                <a:ea typeface="楷体_GB2312" pitchFamily="49" charset="-122"/>
              </a:rPr>
              <a:t>m</a:t>
            </a:r>
            <a:r>
              <a:rPr lang="zh-CN" altLang="en-US" sz="3200" b="1">
                <a:solidFill>
                  <a:srgbClr val="000000"/>
                </a:solidFill>
                <a:ea typeface="楷体_GB2312" pitchFamily="49" charset="-122"/>
              </a:rPr>
              <a:t>之前的条件是（）</a:t>
            </a:r>
          </a:p>
        </p:txBody>
      </p:sp>
      <p:sp>
        <p:nvSpPr>
          <p:cNvPr id="110595" name="Text Box 5"/>
          <p:cNvSpPr txBox="1">
            <a:spLocks noChangeArrowheads="1"/>
          </p:cNvSpPr>
          <p:nvPr/>
        </p:nvSpPr>
        <p:spPr bwMode="auto">
          <a:xfrm>
            <a:off x="396875" y="1533525"/>
            <a:ext cx="3816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A</a:t>
            </a: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n</a:t>
            </a:r>
            <a:r>
              <a:rPr lang="zh-CN" altLang="en-US" sz="3200" b="1">
                <a:solidFill>
                  <a:srgbClr val="000000"/>
                </a:solidFill>
                <a:ea typeface="楷体_GB2312" pitchFamily="49" charset="-122"/>
              </a:rPr>
              <a:t>在</a:t>
            </a:r>
            <a:r>
              <a:rPr lang="en-US" altLang="zh-CN" sz="3200" b="1">
                <a:solidFill>
                  <a:srgbClr val="000000"/>
                </a:solidFill>
                <a:ea typeface="楷体_GB2312" pitchFamily="49" charset="-122"/>
              </a:rPr>
              <a:t>m</a:t>
            </a:r>
            <a:r>
              <a:rPr lang="zh-CN" altLang="en-US" sz="3200" b="1">
                <a:solidFill>
                  <a:srgbClr val="000000"/>
                </a:solidFill>
                <a:ea typeface="楷体_GB2312" pitchFamily="49" charset="-122"/>
              </a:rPr>
              <a:t>右方</a:t>
            </a:r>
          </a:p>
        </p:txBody>
      </p:sp>
      <p:sp>
        <p:nvSpPr>
          <p:cNvPr id="110596" name="Text Box 6"/>
          <p:cNvSpPr txBox="1">
            <a:spLocks noChangeArrowheads="1"/>
          </p:cNvSpPr>
          <p:nvPr/>
        </p:nvSpPr>
        <p:spPr bwMode="auto">
          <a:xfrm>
            <a:off x="4860925" y="1465263"/>
            <a:ext cx="36718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B</a:t>
            </a: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n</a:t>
            </a:r>
            <a:r>
              <a:rPr lang="zh-CN" altLang="en-US" sz="3200" b="1">
                <a:solidFill>
                  <a:srgbClr val="000000"/>
                </a:solidFill>
                <a:ea typeface="楷体_GB2312" pitchFamily="49" charset="-122"/>
              </a:rPr>
              <a:t>是</a:t>
            </a:r>
            <a:r>
              <a:rPr lang="en-US" altLang="zh-CN" sz="3200" b="1">
                <a:solidFill>
                  <a:srgbClr val="000000"/>
                </a:solidFill>
                <a:ea typeface="楷体_GB2312" pitchFamily="49" charset="-122"/>
              </a:rPr>
              <a:t>m</a:t>
            </a:r>
            <a:r>
              <a:rPr lang="zh-CN" altLang="en-US" sz="3200" b="1">
                <a:solidFill>
                  <a:srgbClr val="000000"/>
                </a:solidFill>
                <a:ea typeface="楷体_GB2312" pitchFamily="49" charset="-122"/>
              </a:rPr>
              <a:t>的祖先</a:t>
            </a:r>
          </a:p>
        </p:txBody>
      </p:sp>
      <p:sp>
        <p:nvSpPr>
          <p:cNvPr id="110597" name="Text Box 7"/>
          <p:cNvSpPr txBox="1">
            <a:spLocks noChangeArrowheads="1"/>
          </p:cNvSpPr>
          <p:nvPr/>
        </p:nvSpPr>
        <p:spPr bwMode="auto">
          <a:xfrm>
            <a:off x="396875" y="2189163"/>
            <a:ext cx="42497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C</a:t>
            </a: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n</a:t>
            </a:r>
            <a:r>
              <a:rPr lang="zh-CN" altLang="en-US" sz="3200" b="1">
                <a:solidFill>
                  <a:srgbClr val="000000"/>
                </a:solidFill>
                <a:ea typeface="楷体_GB2312" pitchFamily="49" charset="-122"/>
              </a:rPr>
              <a:t>在</a:t>
            </a:r>
            <a:r>
              <a:rPr lang="en-US" altLang="zh-CN" sz="3200" b="1">
                <a:solidFill>
                  <a:srgbClr val="000000"/>
                </a:solidFill>
                <a:ea typeface="楷体_GB2312" pitchFamily="49" charset="-122"/>
              </a:rPr>
              <a:t>m</a:t>
            </a:r>
            <a:r>
              <a:rPr lang="zh-CN" altLang="en-US" sz="3200" b="1">
                <a:solidFill>
                  <a:srgbClr val="000000"/>
                </a:solidFill>
                <a:ea typeface="楷体_GB2312" pitchFamily="49" charset="-122"/>
              </a:rPr>
              <a:t>左方</a:t>
            </a:r>
          </a:p>
        </p:txBody>
      </p:sp>
      <p:sp>
        <p:nvSpPr>
          <p:cNvPr id="110598" name="Text Box 8"/>
          <p:cNvSpPr txBox="1">
            <a:spLocks noChangeArrowheads="1"/>
          </p:cNvSpPr>
          <p:nvPr/>
        </p:nvSpPr>
        <p:spPr bwMode="auto">
          <a:xfrm>
            <a:off x="4860925" y="2181225"/>
            <a:ext cx="4032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D</a:t>
            </a: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n</a:t>
            </a:r>
            <a:r>
              <a:rPr lang="zh-CN" altLang="en-US" sz="3200" b="1">
                <a:solidFill>
                  <a:srgbClr val="000000"/>
                </a:solidFill>
                <a:ea typeface="楷体_GB2312" pitchFamily="49" charset="-122"/>
              </a:rPr>
              <a:t>是</a:t>
            </a:r>
            <a:r>
              <a:rPr lang="en-US" altLang="zh-CN" sz="3200" b="1">
                <a:solidFill>
                  <a:srgbClr val="000000"/>
                </a:solidFill>
                <a:ea typeface="楷体_GB2312" pitchFamily="49" charset="-122"/>
              </a:rPr>
              <a:t>m</a:t>
            </a:r>
            <a:r>
              <a:rPr lang="zh-CN" altLang="en-US" sz="3200" b="1">
                <a:solidFill>
                  <a:srgbClr val="000000"/>
                </a:solidFill>
                <a:ea typeface="楷体_GB2312" pitchFamily="49" charset="-122"/>
              </a:rPr>
              <a:t>的子孙</a:t>
            </a:r>
          </a:p>
        </p:txBody>
      </p:sp>
      <p:sp>
        <p:nvSpPr>
          <p:cNvPr id="577545" name="Text Box 9"/>
          <p:cNvSpPr txBox="1">
            <a:spLocks noChangeArrowheads="1"/>
          </p:cNvSpPr>
          <p:nvPr/>
        </p:nvSpPr>
        <p:spPr bwMode="auto">
          <a:xfrm>
            <a:off x="539750" y="2911475"/>
            <a:ext cx="3671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答</a:t>
            </a:r>
            <a:r>
              <a:rPr lang="en-US" altLang="zh-CN" sz="3200" b="1">
                <a:solidFill>
                  <a:srgbClr val="000000"/>
                </a:solidFill>
                <a:ea typeface="楷体_GB2312" pitchFamily="49" charset="-122"/>
              </a:rPr>
              <a:t>】C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7545"/>
                                        </p:tgtEl>
                                        <p:attrNameLst>
                                          <p:attrName>style.visibility</p:attrName>
                                        </p:attrNameLst>
                                      </p:cBhvr>
                                      <p:to>
                                        <p:strVal val="visible"/>
                                      </p:to>
                                    </p:set>
                                    <p:animEffect transition="in" filter="blinds(horizontal)">
                                      <p:cBhvr>
                                        <p:cTn id="7" dur="500"/>
                                        <p:tgtEl>
                                          <p:spTgt spid="577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5" grpId="0"/>
    </p:bld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3"/>
          <p:cNvSpPr>
            <a:spLocks noChangeArrowheads="1"/>
          </p:cNvSpPr>
          <p:nvPr/>
        </p:nvSpPr>
        <p:spPr bwMode="auto">
          <a:xfrm>
            <a:off x="250825" y="188913"/>
            <a:ext cx="856932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3200" b="1">
                <a:solidFill>
                  <a:srgbClr val="000000"/>
                </a:solidFill>
                <a:ea typeface="楷体_GB2312" pitchFamily="49" charset="-122"/>
              </a:rPr>
              <a:t>由上节的讨论可知，当以二叉链表作为存储结构时，只能找到结点的左右孩子信息，而结点的前驱和后继信息只能在遍历过程中获得。</a:t>
            </a:r>
          </a:p>
        </p:txBody>
      </p:sp>
      <p:sp>
        <p:nvSpPr>
          <p:cNvPr id="343059" name="AutoShape 19"/>
          <p:cNvSpPr>
            <a:spLocks noChangeArrowheads="1"/>
          </p:cNvSpPr>
          <p:nvPr/>
        </p:nvSpPr>
        <p:spPr bwMode="auto">
          <a:xfrm>
            <a:off x="3635375" y="4437063"/>
            <a:ext cx="5329238" cy="2232025"/>
          </a:xfrm>
          <a:prstGeom prst="cloudCallout">
            <a:avLst>
              <a:gd name="adj1" fmla="val -42731"/>
              <a:gd name="adj2" fmla="val -926"/>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solidFill>
                  <a:srgbClr val="000000"/>
                </a:solidFill>
                <a:ea typeface="楷体_GB2312" pitchFamily="49" charset="-122"/>
              </a:rPr>
              <a:t>思考：能否利用一些空链域来存放结点的前驱和后继信息</a:t>
            </a:r>
          </a:p>
        </p:txBody>
      </p:sp>
      <p:sp>
        <p:nvSpPr>
          <p:cNvPr id="343060" name="Rectangle 20"/>
          <p:cNvSpPr>
            <a:spLocks noChangeArrowheads="1"/>
          </p:cNvSpPr>
          <p:nvPr/>
        </p:nvSpPr>
        <p:spPr bwMode="auto">
          <a:xfrm>
            <a:off x="250825" y="3068638"/>
            <a:ext cx="856932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3200" b="1">
                <a:solidFill>
                  <a:srgbClr val="000000"/>
                </a:solidFill>
                <a:ea typeface="楷体_GB2312" pitchFamily="49" charset="-122"/>
              </a:rPr>
              <a:t>如果将遍历后对应的有关前驱和后继预存起来，那么从“</a:t>
            </a:r>
            <a:r>
              <a:rPr lang="zh-CN" altLang="en-US" sz="3200" b="1" u="sng">
                <a:solidFill>
                  <a:srgbClr val="000000"/>
                </a:solidFill>
                <a:ea typeface="楷体_GB2312" pitchFamily="49" charset="-122"/>
              </a:rPr>
              <a:t>第一个结点</a:t>
            </a:r>
            <a:r>
              <a:rPr lang="zh-CN" altLang="en-US" sz="3200" b="1">
                <a:solidFill>
                  <a:srgbClr val="000000"/>
                </a:solidFill>
                <a:ea typeface="楷体_GB2312" pitchFamily="49" charset="-122"/>
              </a:rPr>
              <a:t>”开始就能很快“顺藤摸瓜”的便利整颗树。</a:t>
            </a:r>
          </a:p>
        </p:txBody>
      </p:sp>
      <p:sp>
        <p:nvSpPr>
          <p:cNvPr id="343061" name="AutoShape 21"/>
          <p:cNvSpPr>
            <a:spLocks noChangeArrowheads="1"/>
          </p:cNvSpPr>
          <p:nvPr/>
        </p:nvSpPr>
        <p:spPr bwMode="auto">
          <a:xfrm>
            <a:off x="3851275" y="1916113"/>
            <a:ext cx="3600450" cy="1368425"/>
          </a:xfrm>
          <a:prstGeom prst="cloudCallout">
            <a:avLst>
              <a:gd name="adj1" fmla="val -61597"/>
              <a:gd name="adj2" fmla="val 110208"/>
            </a:avLst>
          </a:prstGeom>
          <a:solidFill>
            <a:srgbClr val="CAF2CE"/>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ea typeface="楷体_GB2312" pitchFamily="49" charset="-122"/>
              </a:rPr>
              <a:t>可能是根或最左（右）的叶子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3060"/>
                                        </p:tgtEl>
                                        <p:attrNameLst>
                                          <p:attrName>style.visibility</p:attrName>
                                        </p:attrNameLst>
                                      </p:cBhvr>
                                      <p:to>
                                        <p:strVal val="visible"/>
                                      </p:to>
                                    </p:set>
                                    <p:animEffect transition="in" filter="blinds(horizontal)">
                                      <p:cBhvr>
                                        <p:cTn id="7" dur="500"/>
                                        <p:tgtEl>
                                          <p:spTgt spid="343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3061"/>
                                        </p:tgtEl>
                                        <p:attrNameLst>
                                          <p:attrName>style.visibility</p:attrName>
                                        </p:attrNameLst>
                                      </p:cBhvr>
                                      <p:to>
                                        <p:strVal val="visible"/>
                                      </p:to>
                                    </p:set>
                                    <p:animEffect transition="in" filter="blinds(horizontal)">
                                      <p:cBhvr>
                                        <p:cTn id="12" dur="500"/>
                                        <p:tgtEl>
                                          <p:spTgt spid="3430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3059"/>
                                        </p:tgtEl>
                                        <p:attrNameLst>
                                          <p:attrName>style.visibility</p:attrName>
                                        </p:attrNameLst>
                                      </p:cBhvr>
                                      <p:to>
                                        <p:strVal val="visible"/>
                                      </p:to>
                                    </p:set>
                                    <p:animEffect transition="in" filter="blinds(horizontal)">
                                      <p:cBhvr>
                                        <p:cTn id="17" dur="500"/>
                                        <p:tgtEl>
                                          <p:spTgt spid="343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9" grpId="0" animBg="1"/>
      <p:bldP spid="343060" grpId="0"/>
      <p:bldP spid="343061"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4"/>
          <p:cNvSpPr>
            <a:spLocks noChangeArrowheads="1"/>
          </p:cNvSpPr>
          <p:nvPr/>
        </p:nvSpPr>
        <p:spPr bwMode="auto">
          <a:xfrm>
            <a:off x="250825" y="0"/>
            <a:ext cx="8569325"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sz="3200" b="1">
                <a:solidFill>
                  <a:srgbClr val="000000"/>
                </a:solidFill>
                <a:ea typeface="楷体_GB2312" pitchFamily="49" charset="-122"/>
              </a:rPr>
              <a:t>在有</a:t>
            </a:r>
            <a:r>
              <a:rPr lang="en-US" altLang="zh-CN" sz="3200" b="1">
                <a:solidFill>
                  <a:srgbClr val="000000"/>
                </a:solidFill>
                <a:ea typeface="楷体_GB2312" pitchFamily="49" charset="-122"/>
              </a:rPr>
              <a:t>n</a:t>
            </a:r>
            <a:r>
              <a:rPr lang="zh-CN" altLang="en-US" sz="3200" b="1">
                <a:solidFill>
                  <a:srgbClr val="000000"/>
                </a:solidFill>
                <a:ea typeface="楷体_GB2312" pitchFamily="49" charset="-122"/>
              </a:rPr>
              <a:t>个结点的二叉树中，有</a:t>
            </a:r>
            <a:r>
              <a:rPr lang="en-US" altLang="zh-CN" sz="3200" b="1">
                <a:solidFill>
                  <a:srgbClr val="000000"/>
                </a:solidFill>
                <a:ea typeface="楷体_GB2312" pitchFamily="49" charset="-122"/>
              </a:rPr>
              <a:t>n</a:t>
            </a:r>
            <a:r>
              <a:rPr lang="en-US" altLang="en-US" sz="3200" b="1">
                <a:solidFill>
                  <a:srgbClr val="000000"/>
                </a:solidFill>
                <a:ea typeface="楷体_GB2312" pitchFamily="49" charset="-122"/>
              </a:rPr>
              <a:t>－</a:t>
            </a:r>
            <a:r>
              <a:rPr lang="en-US" altLang="zh-CN" sz="3200" b="1">
                <a:solidFill>
                  <a:srgbClr val="000000"/>
                </a:solidFill>
                <a:ea typeface="楷体_GB2312" pitchFamily="49" charset="-122"/>
              </a:rPr>
              <a:t>1</a:t>
            </a:r>
            <a:r>
              <a:rPr lang="zh-CN" altLang="en-US" sz="3200" b="1">
                <a:solidFill>
                  <a:srgbClr val="000000"/>
                </a:solidFill>
                <a:ea typeface="楷体_GB2312" pitchFamily="49" charset="-122"/>
              </a:rPr>
              <a:t>条边（指针连线），而</a:t>
            </a:r>
            <a:r>
              <a:rPr lang="en-US" altLang="zh-CN" sz="3200" b="1">
                <a:solidFill>
                  <a:srgbClr val="000000"/>
                </a:solidFill>
                <a:ea typeface="楷体_GB2312" pitchFamily="49" charset="-122"/>
              </a:rPr>
              <a:t>n</a:t>
            </a:r>
            <a:r>
              <a:rPr lang="zh-CN" altLang="en-US" sz="3200" b="1">
                <a:solidFill>
                  <a:srgbClr val="000000"/>
                </a:solidFill>
                <a:ea typeface="楷体_GB2312" pitchFamily="49" charset="-122"/>
              </a:rPr>
              <a:t>个结点共有</a:t>
            </a:r>
            <a:r>
              <a:rPr lang="en-US" altLang="zh-CN" sz="3200" b="1">
                <a:solidFill>
                  <a:srgbClr val="000000"/>
                </a:solidFill>
                <a:ea typeface="楷体_GB2312" pitchFamily="49" charset="-122"/>
              </a:rPr>
              <a:t>2n</a:t>
            </a:r>
            <a:r>
              <a:rPr lang="zh-CN" altLang="en-US" sz="3200" b="1">
                <a:solidFill>
                  <a:srgbClr val="000000"/>
                </a:solidFill>
                <a:ea typeface="楷体_GB2312" pitchFamily="49" charset="-122"/>
              </a:rPr>
              <a:t>个指针域（</a:t>
            </a:r>
            <a:r>
              <a:rPr lang="en-US" altLang="zh-CN" sz="3200" b="1">
                <a:solidFill>
                  <a:srgbClr val="000000"/>
                </a:solidFill>
                <a:ea typeface="楷体_GB2312" pitchFamily="49" charset="-122"/>
              </a:rPr>
              <a:t>lchild</a:t>
            </a:r>
            <a:r>
              <a:rPr lang="zh-CN" altLang="en-US" sz="3200" b="1">
                <a:solidFill>
                  <a:srgbClr val="000000"/>
                </a:solidFill>
                <a:ea typeface="楷体_GB2312" pitchFamily="49" charset="-122"/>
              </a:rPr>
              <a:t>和</a:t>
            </a:r>
            <a:r>
              <a:rPr lang="en-US" altLang="zh-CN" sz="3200" b="1">
                <a:solidFill>
                  <a:srgbClr val="000000"/>
                </a:solidFill>
                <a:ea typeface="楷体_GB2312" pitchFamily="49" charset="-122"/>
              </a:rPr>
              <a:t>rchild</a:t>
            </a:r>
            <a:r>
              <a:rPr lang="zh-CN" altLang="en-US" sz="3200" b="1">
                <a:solidFill>
                  <a:srgbClr val="000000"/>
                </a:solidFill>
                <a:ea typeface="楷体_GB2312" pitchFamily="49" charset="-122"/>
              </a:rPr>
              <a:t>），显然有</a:t>
            </a:r>
            <a:r>
              <a:rPr lang="en-US" altLang="zh-CN" sz="3200" b="1">
                <a:solidFill>
                  <a:srgbClr val="000000"/>
                </a:solidFill>
                <a:ea typeface="楷体_GB2312" pitchFamily="49" charset="-122"/>
              </a:rPr>
              <a:t>n+1</a:t>
            </a:r>
            <a:r>
              <a:rPr lang="zh-CN" altLang="en-US" sz="3200" b="1">
                <a:solidFill>
                  <a:srgbClr val="000000"/>
                </a:solidFill>
                <a:ea typeface="楷体_GB2312" pitchFamily="49" charset="-122"/>
              </a:rPr>
              <a:t>个空闲指针域，可以利用这些空闲指针域来存放结点的前驱信息和后继信息，以加快查找速度。这就是线索二叉树的意义和用途。</a:t>
            </a:r>
          </a:p>
        </p:txBody>
      </p:sp>
      <p:sp>
        <p:nvSpPr>
          <p:cNvPr id="471055" name="Text Box 15"/>
          <p:cNvSpPr txBox="1">
            <a:spLocks noChangeArrowheads="1"/>
          </p:cNvSpPr>
          <p:nvPr/>
        </p:nvSpPr>
        <p:spPr bwMode="auto">
          <a:xfrm>
            <a:off x="179388" y="3429000"/>
            <a:ext cx="860425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3200" b="1">
                <a:solidFill>
                  <a:srgbClr val="CC0066"/>
                </a:solidFill>
                <a:ea typeface="楷体_GB2312" pitchFamily="49" charset="-122"/>
              </a:rPr>
              <a:t>问题</a:t>
            </a:r>
            <a:r>
              <a:rPr lang="en-US" altLang="zh-CN" sz="3200" b="1">
                <a:solidFill>
                  <a:srgbClr val="CC0066"/>
                </a:solidFill>
                <a:ea typeface="楷体_GB2312" pitchFamily="49" charset="-122"/>
              </a:rPr>
              <a:t>1</a:t>
            </a:r>
            <a:r>
              <a:rPr lang="zh-CN" altLang="en-US" sz="3200" b="1">
                <a:solidFill>
                  <a:srgbClr val="CC0066"/>
                </a:solidFill>
                <a:ea typeface="楷体_GB2312" pitchFamily="49" charset="-122"/>
              </a:rPr>
              <a:t>：获得这种“直接前驱”或“直接后继”有何意义？</a:t>
            </a:r>
          </a:p>
        </p:txBody>
      </p:sp>
      <p:sp>
        <p:nvSpPr>
          <p:cNvPr id="471056" name="Text Box 16"/>
          <p:cNvSpPr txBox="1">
            <a:spLocks noChangeArrowheads="1"/>
          </p:cNvSpPr>
          <p:nvPr/>
        </p:nvSpPr>
        <p:spPr bwMode="auto">
          <a:xfrm>
            <a:off x="323850" y="4689475"/>
            <a:ext cx="860425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3200" b="1">
                <a:solidFill>
                  <a:srgbClr val="000000"/>
                </a:solidFill>
                <a:ea typeface="楷体_GB2312" pitchFamily="49" charset="-122"/>
              </a:rPr>
              <a:t>答：从任意结点出发，都能快速找到其前驱和后继，且不必借助堆栈（递归）。</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55"/>
                                        </p:tgtEl>
                                        <p:attrNameLst>
                                          <p:attrName>style.visibility</p:attrName>
                                        </p:attrNameLst>
                                      </p:cBhvr>
                                      <p:to>
                                        <p:strVal val="visible"/>
                                      </p:to>
                                    </p:set>
                                    <p:animEffect transition="in" filter="blinds(horizontal)">
                                      <p:cBhvr>
                                        <p:cTn id="7" dur="500"/>
                                        <p:tgtEl>
                                          <p:spTgt spid="4710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056"/>
                                        </p:tgtEl>
                                        <p:attrNameLst>
                                          <p:attrName>style.visibility</p:attrName>
                                        </p:attrNameLst>
                                      </p:cBhvr>
                                      <p:to>
                                        <p:strVal val="visible"/>
                                      </p:to>
                                    </p:set>
                                    <p:animEffect transition="in" filter="blinds(horizontal)">
                                      <p:cBhvr>
                                        <p:cTn id="12" dur="500"/>
                                        <p:tgtEl>
                                          <p:spTgt spid="471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55" grpId="0"/>
      <p:bldP spid="471056"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4"/>
          <p:cNvSpPr>
            <a:spLocks noGrp="1" noChangeArrowheads="1"/>
          </p:cNvSpPr>
          <p:nvPr>
            <p:ph type="body" idx="1"/>
          </p:nvPr>
        </p:nvSpPr>
        <p:spPr>
          <a:xfrm>
            <a:off x="179388" y="3808413"/>
            <a:ext cx="7634287" cy="676275"/>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lnSpc>
                <a:spcPct val="120000"/>
              </a:lnSpc>
              <a:spcBef>
                <a:spcPct val="0"/>
              </a:spcBef>
              <a:buClrTx/>
              <a:buFontTx/>
              <a:buNone/>
            </a:pPr>
            <a:r>
              <a:rPr lang="zh-CN" altLang="en-US" b="1" smtClean="0">
                <a:solidFill>
                  <a:srgbClr val="CC0066"/>
                </a:solidFill>
                <a:ea typeface="楷体_GB2312" pitchFamily="49" charset="-122"/>
              </a:rPr>
              <a:t>线索二叉树（</a:t>
            </a:r>
            <a:r>
              <a:rPr lang="en-US" altLang="zh-CN" b="1" smtClean="0">
                <a:solidFill>
                  <a:srgbClr val="CC0066"/>
                </a:solidFill>
                <a:ea typeface="楷体_GB2312" pitchFamily="49" charset="-122"/>
              </a:rPr>
              <a:t>Threaded Binary Tree</a:t>
            </a:r>
            <a:r>
              <a:rPr lang="zh-CN" altLang="en-US" b="1" smtClean="0">
                <a:solidFill>
                  <a:srgbClr val="CC0066"/>
                </a:solidFill>
                <a:ea typeface="楷体_GB2312" pitchFamily="49" charset="-122"/>
              </a:rPr>
              <a:t>）：</a:t>
            </a:r>
          </a:p>
        </p:txBody>
      </p:sp>
      <p:sp>
        <p:nvSpPr>
          <p:cNvPr id="113667" name="Rectangle 8"/>
          <p:cNvSpPr>
            <a:spLocks noGrp="1" noChangeArrowheads="1"/>
          </p:cNvSpPr>
          <p:nvPr>
            <p:ph type="title"/>
          </p:nvPr>
        </p:nvSpPr>
        <p:spPr>
          <a:xfrm>
            <a:off x="179388" y="188913"/>
            <a:ext cx="4243387" cy="676275"/>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spAutoFit/>
          </a:bodyPr>
          <a:lstStyle/>
          <a:p>
            <a:pPr eaLnBrk="1" hangingPunct="1">
              <a:lnSpc>
                <a:spcPct val="120000"/>
              </a:lnSpc>
            </a:pPr>
            <a:r>
              <a:rPr lang="en-US" altLang="zh-CN" sz="3200" b="1" smtClean="0">
                <a:solidFill>
                  <a:srgbClr val="000000"/>
                </a:solidFill>
                <a:ea typeface="楷体_GB2312" pitchFamily="49" charset="-122"/>
              </a:rPr>
              <a:t>6.3.5 </a:t>
            </a:r>
            <a:r>
              <a:rPr lang="zh-CN" altLang="en-US" sz="3200" b="1" smtClean="0">
                <a:solidFill>
                  <a:srgbClr val="000000"/>
                </a:solidFill>
                <a:ea typeface="楷体_GB2312" pitchFamily="49" charset="-122"/>
              </a:rPr>
              <a:t>线索二叉树</a:t>
            </a:r>
          </a:p>
        </p:txBody>
      </p:sp>
      <p:sp>
        <p:nvSpPr>
          <p:cNvPr id="113668" name="Rectangle 9"/>
          <p:cNvSpPr>
            <a:spLocks noChangeArrowheads="1"/>
          </p:cNvSpPr>
          <p:nvPr/>
        </p:nvSpPr>
        <p:spPr bwMode="auto">
          <a:xfrm>
            <a:off x="107950" y="1663700"/>
            <a:ext cx="88201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3200" b="1">
                <a:solidFill>
                  <a:srgbClr val="CC0066"/>
                </a:solidFill>
                <a:ea typeface="楷体_GB2312" pitchFamily="49" charset="-122"/>
              </a:rPr>
              <a:t>前驱和后继：</a:t>
            </a:r>
            <a:endParaRPr lang="zh-CN" altLang="en-US" sz="3200" b="1">
              <a:solidFill>
                <a:srgbClr val="000000"/>
              </a:solidFill>
              <a:ea typeface="楷体_GB2312" pitchFamily="49" charset="-122"/>
            </a:endParaRPr>
          </a:p>
        </p:txBody>
      </p:sp>
      <p:sp>
        <p:nvSpPr>
          <p:cNvPr id="113669" name="Rectangle 10"/>
          <p:cNvSpPr>
            <a:spLocks noChangeArrowheads="1"/>
          </p:cNvSpPr>
          <p:nvPr/>
        </p:nvSpPr>
        <p:spPr bwMode="auto">
          <a:xfrm>
            <a:off x="179388" y="981075"/>
            <a:ext cx="1611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80808"/>
                </a:solidFill>
                <a:ea typeface="楷体_GB2312" pitchFamily="49" charset="-122"/>
              </a:rPr>
              <a:t>1</a:t>
            </a:r>
            <a:r>
              <a:rPr lang="zh-CN" altLang="en-US" sz="3200" b="1">
                <a:solidFill>
                  <a:srgbClr val="080808"/>
                </a:solidFill>
                <a:ea typeface="楷体_GB2312" pitchFamily="49" charset="-122"/>
              </a:rPr>
              <a:t>、定义</a:t>
            </a:r>
          </a:p>
        </p:txBody>
      </p:sp>
      <p:sp>
        <p:nvSpPr>
          <p:cNvPr id="538635" name="Rectangle 11"/>
          <p:cNvSpPr>
            <a:spLocks noChangeArrowheads="1"/>
          </p:cNvSpPr>
          <p:nvPr/>
        </p:nvSpPr>
        <p:spPr bwMode="auto">
          <a:xfrm>
            <a:off x="2413000" y="1628775"/>
            <a:ext cx="648017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3200" b="1">
                <a:solidFill>
                  <a:srgbClr val="000000"/>
                </a:solidFill>
                <a:ea typeface="楷体_GB2312" pitchFamily="49" charset="-122"/>
              </a:rPr>
              <a:t>在二叉树的先序、中序或后序遍历</a:t>
            </a:r>
          </a:p>
          <a:p>
            <a:pPr>
              <a:lnSpc>
                <a:spcPct val="120000"/>
              </a:lnSpc>
            </a:pPr>
            <a:r>
              <a:rPr lang="zh-CN" altLang="en-US" sz="3200" b="1">
                <a:solidFill>
                  <a:srgbClr val="000000"/>
                </a:solidFill>
                <a:ea typeface="楷体_GB2312" pitchFamily="49" charset="-122"/>
              </a:rPr>
              <a:t> 序列中，两个相邻的结点互称为</a:t>
            </a:r>
            <a:r>
              <a:rPr lang="en-US" altLang="zh-CN" sz="3200" b="1">
                <a:solidFill>
                  <a:srgbClr val="000000"/>
                </a:solidFill>
                <a:ea typeface="楷体_GB2312" pitchFamily="49" charset="-122"/>
              </a:rPr>
              <a:t>~</a:t>
            </a:r>
          </a:p>
        </p:txBody>
      </p:sp>
      <p:sp>
        <p:nvSpPr>
          <p:cNvPr id="113671" name="Rectangle 13"/>
          <p:cNvSpPr>
            <a:spLocks noChangeArrowheads="1"/>
          </p:cNvSpPr>
          <p:nvPr/>
        </p:nvSpPr>
        <p:spPr bwMode="auto">
          <a:xfrm>
            <a:off x="250825" y="2968625"/>
            <a:ext cx="14081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CC0066"/>
                </a:solidFill>
                <a:ea typeface="楷体_GB2312" pitchFamily="49" charset="-122"/>
              </a:rPr>
              <a:t>线索：</a:t>
            </a:r>
          </a:p>
        </p:txBody>
      </p:sp>
      <p:sp>
        <p:nvSpPr>
          <p:cNvPr id="538640" name="Rectangle 16"/>
          <p:cNvSpPr>
            <a:spLocks noChangeArrowheads="1"/>
          </p:cNvSpPr>
          <p:nvPr/>
        </p:nvSpPr>
        <p:spPr bwMode="auto">
          <a:xfrm>
            <a:off x="1908175" y="2968625"/>
            <a:ext cx="65151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3200" b="1">
                <a:solidFill>
                  <a:srgbClr val="000000"/>
                </a:solidFill>
                <a:ea typeface="楷体_GB2312" pitchFamily="49" charset="-122"/>
              </a:rPr>
              <a:t>指向结点前驱和后继的指针，叫做</a:t>
            </a:r>
            <a:r>
              <a:rPr lang="en-US" altLang="zh-CN" sz="3200" b="1">
                <a:solidFill>
                  <a:srgbClr val="000000"/>
                </a:solidFill>
                <a:ea typeface="楷体_GB2312" pitchFamily="49" charset="-122"/>
              </a:rPr>
              <a:t>~</a:t>
            </a:r>
          </a:p>
        </p:txBody>
      </p:sp>
      <p:sp>
        <p:nvSpPr>
          <p:cNvPr id="538643" name="Rectangle 19"/>
          <p:cNvSpPr>
            <a:spLocks noChangeArrowheads="1"/>
          </p:cNvSpPr>
          <p:nvPr/>
        </p:nvSpPr>
        <p:spPr bwMode="auto">
          <a:xfrm>
            <a:off x="2160588" y="4581525"/>
            <a:ext cx="5795962"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3200" b="1">
                <a:solidFill>
                  <a:srgbClr val="000000"/>
                </a:solidFill>
                <a:ea typeface="楷体_GB2312" pitchFamily="49" charset="-122"/>
              </a:rPr>
              <a:t>加上线索的二叉树，称为</a:t>
            </a:r>
            <a:r>
              <a:rPr lang="en-US" altLang="zh-CN" sz="3200" b="1">
                <a:solidFill>
                  <a:srgbClr val="000000"/>
                </a:solidFill>
                <a:ea typeface="楷体_GB2312" pitchFamily="49" charset="-122"/>
              </a:rPr>
              <a:t>~</a:t>
            </a:r>
          </a:p>
        </p:txBody>
      </p:sp>
      <p:sp>
        <p:nvSpPr>
          <p:cNvPr id="113674" name="Rectangle 21"/>
          <p:cNvSpPr>
            <a:spLocks noChangeArrowheads="1"/>
          </p:cNvSpPr>
          <p:nvPr/>
        </p:nvSpPr>
        <p:spPr bwMode="auto">
          <a:xfrm>
            <a:off x="179388" y="5445125"/>
            <a:ext cx="18161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3200" b="1">
                <a:solidFill>
                  <a:srgbClr val="CC0066"/>
                </a:solidFill>
                <a:ea typeface="楷体_GB2312" pitchFamily="49" charset="-122"/>
              </a:rPr>
              <a:t>线索化：</a:t>
            </a:r>
          </a:p>
        </p:txBody>
      </p:sp>
      <p:sp>
        <p:nvSpPr>
          <p:cNvPr id="538647" name="Rectangle 23"/>
          <p:cNvSpPr>
            <a:spLocks noChangeArrowheads="1"/>
          </p:cNvSpPr>
          <p:nvPr/>
        </p:nvSpPr>
        <p:spPr bwMode="auto">
          <a:xfrm>
            <a:off x="1908175" y="5445125"/>
            <a:ext cx="69850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3200" b="1">
                <a:solidFill>
                  <a:srgbClr val="000000"/>
                </a:solidFill>
                <a:ea typeface="楷体_GB2312" pitchFamily="49" charset="-122"/>
              </a:rPr>
              <a:t>对二叉树以某种次序遍历使其变为线</a:t>
            </a:r>
          </a:p>
          <a:p>
            <a:pPr>
              <a:lnSpc>
                <a:spcPct val="120000"/>
              </a:lnSpc>
            </a:pPr>
            <a:r>
              <a:rPr lang="zh-CN" altLang="en-US" sz="3200" b="1">
                <a:solidFill>
                  <a:srgbClr val="000000"/>
                </a:solidFill>
                <a:ea typeface="楷体_GB2312" pitchFamily="49" charset="-122"/>
              </a:rPr>
              <a:t>索二叉树的过程叫</a:t>
            </a:r>
            <a:r>
              <a:rPr lang="en-US" altLang="zh-CN" sz="3200" b="1">
                <a:solidFill>
                  <a:srgbClr val="000000"/>
                </a:solidFill>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8635"/>
                                        </p:tgtEl>
                                        <p:attrNameLst>
                                          <p:attrName>style.visibility</p:attrName>
                                        </p:attrNameLst>
                                      </p:cBhvr>
                                      <p:to>
                                        <p:strVal val="visible"/>
                                      </p:to>
                                    </p:set>
                                    <p:animEffect transition="in" filter="blinds(horizontal)">
                                      <p:cBhvr>
                                        <p:cTn id="7" dur="500"/>
                                        <p:tgtEl>
                                          <p:spTgt spid="538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8640"/>
                                        </p:tgtEl>
                                        <p:attrNameLst>
                                          <p:attrName>style.visibility</p:attrName>
                                        </p:attrNameLst>
                                      </p:cBhvr>
                                      <p:to>
                                        <p:strVal val="visible"/>
                                      </p:to>
                                    </p:set>
                                    <p:animEffect transition="in" filter="blinds(horizontal)">
                                      <p:cBhvr>
                                        <p:cTn id="12" dur="500"/>
                                        <p:tgtEl>
                                          <p:spTgt spid="5386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8643"/>
                                        </p:tgtEl>
                                        <p:attrNameLst>
                                          <p:attrName>style.visibility</p:attrName>
                                        </p:attrNameLst>
                                      </p:cBhvr>
                                      <p:to>
                                        <p:strVal val="visible"/>
                                      </p:to>
                                    </p:set>
                                    <p:animEffect transition="in" filter="blinds(horizontal)">
                                      <p:cBhvr>
                                        <p:cTn id="17" dur="500"/>
                                        <p:tgtEl>
                                          <p:spTgt spid="5386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38647"/>
                                        </p:tgtEl>
                                        <p:attrNameLst>
                                          <p:attrName>style.visibility</p:attrName>
                                        </p:attrNameLst>
                                      </p:cBhvr>
                                      <p:to>
                                        <p:strVal val="visible"/>
                                      </p:to>
                                    </p:set>
                                    <p:animEffect transition="in" filter="blinds(horizontal)">
                                      <p:cBhvr>
                                        <p:cTn id="22" dur="500"/>
                                        <p:tgtEl>
                                          <p:spTgt spid="538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35" grpId="0"/>
      <p:bldP spid="538640" grpId="0"/>
      <p:bldP spid="538643" grpId="0"/>
      <p:bldP spid="5386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95288" y="836613"/>
            <a:ext cx="8153400" cy="35274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just" eaLnBrk="1" hangingPunct="1">
              <a:lnSpc>
                <a:spcPct val="125000"/>
              </a:lnSpc>
              <a:spcBef>
                <a:spcPct val="20000"/>
              </a:spcBef>
            </a:pPr>
            <a:r>
              <a:rPr lang="zh-CN" altLang="en-US" sz="3200" b="1">
                <a:solidFill>
                  <a:srgbClr val="000000"/>
                </a:solidFill>
                <a:latin typeface="楷体_GB2312" pitchFamily="49" charset="-122"/>
                <a:ea typeface="楷体_GB2312" pitchFamily="49" charset="-122"/>
              </a:rPr>
              <a:t>树的逻辑表示方法有多种，常见的有</a:t>
            </a:r>
            <a:r>
              <a:rPr lang="zh-CN" altLang="en-US" sz="3200" b="1">
                <a:latin typeface="楷体_GB2312" pitchFamily="49" charset="-122"/>
                <a:ea typeface="楷体_GB2312" pitchFamily="49" charset="-122"/>
              </a:rPr>
              <a:t> ：</a:t>
            </a:r>
          </a:p>
          <a:p>
            <a:pPr algn="just" eaLnBrk="1" hangingPunct="1">
              <a:lnSpc>
                <a:spcPct val="125000"/>
              </a:lnSpc>
              <a:spcBef>
                <a:spcPct val="20000"/>
              </a:spcBef>
            </a:pPr>
            <a:r>
              <a:rPr lang="zh-CN" altLang="en-US" sz="3200" b="1">
                <a:solidFill>
                  <a:srgbClr val="000000"/>
                </a:solidFill>
                <a:latin typeface="楷体_GB2312" pitchFamily="49" charset="-122"/>
                <a:ea typeface="楷体_GB2312" pitchFamily="49" charset="-122"/>
              </a:rPr>
              <a:t> </a:t>
            </a:r>
            <a:r>
              <a:rPr lang="en-US" altLang="zh-CN" sz="3200" b="1">
                <a:solidFill>
                  <a:srgbClr val="000000"/>
                </a:solidFill>
                <a:latin typeface="楷体_GB2312" pitchFamily="49" charset="-122"/>
                <a:ea typeface="楷体_GB2312" pitchFamily="49" charset="-122"/>
              </a:rPr>
              <a:t>1</a:t>
            </a:r>
            <a:r>
              <a:rPr lang="zh-CN" altLang="en-US" sz="3200" b="1">
                <a:solidFill>
                  <a:srgbClr val="000000"/>
                </a:solidFill>
                <a:latin typeface="楷体_GB2312" pitchFamily="49" charset="-122"/>
                <a:ea typeface="楷体_GB2312" pitchFamily="49" charset="-122"/>
              </a:rPr>
              <a:t>． </a:t>
            </a:r>
            <a:r>
              <a:rPr lang="zh-CN" altLang="en-US" sz="3200" b="1">
                <a:solidFill>
                  <a:srgbClr val="000000"/>
                </a:solidFill>
                <a:latin typeface="楷体_GB2312" pitchFamily="49" charset="-122"/>
                <a:ea typeface="楷体_GB2312" pitchFamily="49" charset="-122"/>
                <a:hlinkClick r:id="rId2" action="ppaction://hlinksldjump"/>
              </a:rPr>
              <a:t>树形图</a:t>
            </a:r>
            <a:r>
              <a:rPr lang="zh-CN" altLang="en-US" sz="3200" b="1">
                <a:solidFill>
                  <a:srgbClr val="000000"/>
                </a:solidFill>
                <a:latin typeface="楷体_GB2312" pitchFamily="49" charset="-122"/>
                <a:ea typeface="楷体_GB2312" pitchFamily="49" charset="-122"/>
              </a:rPr>
              <a:t>表示法</a:t>
            </a:r>
            <a:r>
              <a:rPr lang="zh-CN" altLang="en-US" sz="3200" b="1">
                <a:latin typeface="楷体_GB2312" pitchFamily="49" charset="-122"/>
                <a:ea typeface="楷体_GB2312" pitchFamily="49" charset="-122"/>
              </a:rPr>
              <a:t> </a:t>
            </a:r>
          </a:p>
          <a:p>
            <a:pPr algn="just" eaLnBrk="1" hangingPunct="1">
              <a:lnSpc>
                <a:spcPct val="125000"/>
              </a:lnSpc>
              <a:spcBef>
                <a:spcPct val="20000"/>
              </a:spcBef>
            </a:pPr>
            <a:r>
              <a:rPr lang="zh-CN" altLang="en-US" sz="3200" b="1">
                <a:solidFill>
                  <a:srgbClr val="000000"/>
                </a:solidFill>
                <a:latin typeface="楷体_GB2312" pitchFamily="49" charset="-122"/>
                <a:ea typeface="楷体_GB2312" pitchFamily="49" charset="-122"/>
              </a:rPr>
              <a:t> </a:t>
            </a:r>
            <a:r>
              <a:rPr lang="en-US" altLang="zh-CN" sz="3200" b="1">
                <a:solidFill>
                  <a:srgbClr val="000000"/>
                </a:solidFill>
                <a:latin typeface="楷体_GB2312" pitchFamily="49" charset="-122"/>
                <a:ea typeface="楷体_GB2312" pitchFamily="49" charset="-122"/>
              </a:rPr>
              <a:t>2</a:t>
            </a:r>
            <a:r>
              <a:rPr lang="zh-CN" altLang="en-US" sz="3200" b="1">
                <a:solidFill>
                  <a:srgbClr val="000000"/>
                </a:solidFill>
                <a:latin typeface="楷体_GB2312" pitchFamily="49" charset="-122"/>
                <a:ea typeface="楷体_GB2312" pitchFamily="49" charset="-122"/>
              </a:rPr>
              <a:t>． </a:t>
            </a:r>
            <a:r>
              <a:rPr lang="zh-CN" altLang="en-US" sz="3200" b="1">
                <a:solidFill>
                  <a:srgbClr val="000000"/>
                </a:solidFill>
                <a:latin typeface="楷体_GB2312" pitchFamily="49" charset="-122"/>
                <a:ea typeface="楷体_GB2312" pitchFamily="49" charset="-122"/>
                <a:hlinkClick r:id="rId3" action="ppaction://hlinksldjump"/>
              </a:rPr>
              <a:t>嵌套集合表示法</a:t>
            </a:r>
            <a:r>
              <a:rPr lang="zh-CN" altLang="en-US" sz="3200" b="1">
                <a:solidFill>
                  <a:srgbClr val="000000"/>
                </a:solidFill>
                <a:latin typeface="楷体_GB2312" pitchFamily="49" charset="-122"/>
                <a:ea typeface="楷体_GB2312" pitchFamily="49" charset="-122"/>
              </a:rPr>
              <a:t>（文氏图表示法）</a:t>
            </a:r>
            <a:r>
              <a:rPr lang="zh-CN" altLang="en-US" sz="3200" b="1">
                <a:latin typeface="楷体_GB2312" pitchFamily="49" charset="-122"/>
                <a:ea typeface="楷体_GB2312" pitchFamily="49" charset="-122"/>
              </a:rPr>
              <a:t> </a:t>
            </a:r>
          </a:p>
          <a:p>
            <a:pPr algn="just" eaLnBrk="1" hangingPunct="1">
              <a:lnSpc>
                <a:spcPct val="125000"/>
              </a:lnSpc>
              <a:spcBef>
                <a:spcPct val="20000"/>
              </a:spcBef>
            </a:pPr>
            <a:r>
              <a:rPr lang="zh-CN" altLang="en-US" sz="3200" b="1">
                <a:solidFill>
                  <a:srgbClr val="000000"/>
                </a:solidFill>
                <a:latin typeface="楷体_GB2312" pitchFamily="49" charset="-122"/>
                <a:ea typeface="楷体_GB2312" pitchFamily="49" charset="-122"/>
              </a:rPr>
              <a:t> </a:t>
            </a:r>
            <a:r>
              <a:rPr lang="en-US" altLang="zh-CN" sz="3200" b="1">
                <a:solidFill>
                  <a:srgbClr val="000000"/>
                </a:solidFill>
                <a:latin typeface="楷体_GB2312" pitchFamily="49" charset="-122"/>
                <a:ea typeface="楷体_GB2312" pitchFamily="49" charset="-122"/>
              </a:rPr>
              <a:t>3</a:t>
            </a:r>
            <a:r>
              <a:rPr lang="zh-CN" altLang="en-US" sz="3200" b="1">
                <a:solidFill>
                  <a:srgbClr val="000000"/>
                </a:solidFill>
                <a:latin typeface="楷体_GB2312" pitchFamily="49" charset="-122"/>
                <a:ea typeface="楷体_GB2312" pitchFamily="49" charset="-122"/>
              </a:rPr>
              <a:t>． </a:t>
            </a:r>
            <a:r>
              <a:rPr lang="zh-CN" altLang="en-US" sz="3200" b="1">
                <a:solidFill>
                  <a:srgbClr val="000000"/>
                </a:solidFill>
                <a:latin typeface="楷体_GB2312" pitchFamily="49" charset="-122"/>
                <a:ea typeface="楷体_GB2312" pitchFamily="49" charset="-122"/>
                <a:hlinkClick r:id="rId4" action="ppaction://hlinksldjump"/>
              </a:rPr>
              <a:t>凹入表示法</a:t>
            </a:r>
            <a:r>
              <a:rPr lang="zh-CN" altLang="en-US" sz="3200" b="1">
                <a:latin typeface="楷体_GB2312" pitchFamily="49" charset="-122"/>
                <a:ea typeface="楷体_GB2312" pitchFamily="49" charset="-122"/>
                <a:hlinkClick r:id="rId4" action="ppaction://hlinksldjump"/>
              </a:rPr>
              <a:t> </a:t>
            </a:r>
            <a:endParaRPr lang="zh-CN" altLang="en-US" sz="3200" b="1">
              <a:latin typeface="楷体_GB2312" pitchFamily="49" charset="-122"/>
              <a:ea typeface="楷体_GB2312" pitchFamily="49" charset="-122"/>
            </a:endParaRPr>
          </a:p>
          <a:p>
            <a:pPr algn="just" eaLnBrk="1" hangingPunct="1">
              <a:lnSpc>
                <a:spcPct val="125000"/>
              </a:lnSpc>
              <a:spcBef>
                <a:spcPct val="20000"/>
              </a:spcBef>
            </a:pPr>
            <a:r>
              <a:rPr lang="zh-CN" altLang="en-US" sz="3200" b="1">
                <a:solidFill>
                  <a:srgbClr val="000000"/>
                </a:solidFill>
                <a:latin typeface="楷体_GB2312" pitchFamily="49" charset="-122"/>
                <a:ea typeface="楷体_GB2312" pitchFamily="49" charset="-122"/>
              </a:rPr>
              <a:t> </a:t>
            </a:r>
            <a:r>
              <a:rPr lang="en-US" altLang="zh-CN" sz="3200" b="1">
                <a:solidFill>
                  <a:srgbClr val="000000"/>
                </a:solidFill>
                <a:latin typeface="楷体_GB2312" pitchFamily="49" charset="-122"/>
                <a:ea typeface="楷体_GB2312" pitchFamily="49" charset="-122"/>
              </a:rPr>
              <a:t>4</a:t>
            </a:r>
            <a:r>
              <a:rPr lang="zh-CN" altLang="en-US" sz="3200" b="1">
                <a:solidFill>
                  <a:srgbClr val="000000"/>
                </a:solidFill>
                <a:latin typeface="楷体_GB2312" pitchFamily="49" charset="-122"/>
                <a:ea typeface="楷体_GB2312" pitchFamily="49" charset="-122"/>
              </a:rPr>
              <a:t>． </a:t>
            </a:r>
            <a:r>
              <a:rPr lang="zh-CN" altLang="en-US" sz="3200" b="1">
                <a:solidFill>
                  <a:srgbClr val="000000"/>
                </a:solidFill>
                <a:latin typeface="楷体_GB2312" pitchFamily="49" charset="-122"/>
                <a:ea typeface="楷体_GB2312" pitchFamily="49" charset="-122"/>
                <a:hlinkClick r:id="rId5" action="ppaction://hlinksldjump"/>
              </a:rPr>
              <a:t>广义表表示法</a:t>
            </a:r>
            <a:r>
              <a:rPr lang="zh-CN" altLang="en-US" sz="3200" b="1">
                <a:latin typeface="楷体_GB2312" pitchFamily="49" charset="-122"/>
                <a:ea typeface="楷体_GB2312" pitchFamily="49" charset="-122"/>
                <a:hlinkClick r:id="rId5" action="ppaction://hlinksldjump"/>
              </a:rPr>
              <a:t> </a:t>
            </a:r>
            <a:endParaRPr lang="zh-CN" altLang="en-US" sz="3200" b="1">
              <a:latin typeface="楷体_GB2312" pitchFamily="49" charset="-122"/>
              <a:ea typeface="楷体_GB2312" pitchFamily="49" charset="-122"/>
            </a:endParaRPr>
          </a:p>
        </p:txBody>
      </p:sp>
      <p:sp>
        <p:nvSpPr>
          <p:cNvPr id="501765" name="Rectangle 5"/>
          <p:cNvSpPr>
            <a:spLocks noGrp="1" noChangeArrowheads="1"/>
          </p:cNvSpPr>
          <p:nvPr>
            <p:ph type="title"/>
          </p:nvPr>
        </p:nvSpPr>
        <p:spPr>
          <a:xfrm>
            <a:off x="250825" y="185738"/>
            <a:ext cx="3960813" cy="579437"/>
          </a:xfrm>
          <a:extLst>
            <a:ext uri="{909E8E84-426E-40DD-AFC4-6F175D3DCCD1}">
              <a14:hiddenFill xmlns:a14="http://schemas.microsoft.com/office/drawing/2010/main">
                <a:gradFill rotWithShape="0">
                  <a:gsLst>
                    <a:gs pos="0">
                      <a:schemeClr val="hlink"/>
                    </a:gs>
                    <a:gs pos="100000">
                      <a:schemeClr val="hlink">
                        <a:gamma/>
                        <a:shade val="46275"/>
                        <a:invGamma/>
                      </a:schemeClr>
                    </a:gs>
                  </a:gsLst>
                  <a:path path="shape">
                    <a:fillToRect l="50000" t="50000" r="50000" b="50000"/>
                  </a:path>
                </a:gra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t">
            <a:spAutoFit/>
          </a:bodyPr>
          <a:lstStyle/>
          <a:p>
            <a:pPr eaLnBrk="1" hangingPunct="1">
              <a:spcBef>
                <a:spcPct val="50000"/>
              </a:spcBef>
              <a:defRPr/>
            </a:pPr>
            <a:r>
              <a:rPr lang="en-US" altLang="zh-CN" sz="3200" b="1" smtClean="0">
                <a:solidFill>
                  <a:srgbClr val="000000"/>
                </a:solidFill>
                <a:effectLst>
                  <a:outerShdw blurRad="38100" dist="38100" dir="2700000" algn="tl">
                    <a:srgbClr val="C0C0C0"/>
                  </a:outerShdw>
                </a:effectLst>
                <a:ea typeface="楷体_GB2312" pitchFamily="49" charset="-122"/>
              </a:rPr>
              <a:t>6.1.3 </a:t>
            </a:r>
            <a:r>
              <a:rPr lang="zh-CN" altLang="en-US" sz="3200" b="1" smtClean="0">
                <a:solidFill>
                  <a:srgbClr val="000000"/>
                </a:solidFill>
                <a:effectLst>
                  <a:outerShdw blurRad="38100" dist="38100" dir="2700000" algn="tl">
                    <a:srgbClr val="C0C0C0"/>
                  </a:outerShdw>
                </a:effectLst>
                <a:ea typeface="楷体_GB2312" pitchFamily="49" charset="-122"/>
              </a:rPr>
              <a:t>树的表示</a:t>
            </a:r>
          </a:p>
        </p:txBody>
      </p:sp>
    </p:spTree>
  </p:cSld>
  <p:clrMapOvr>
    <a:masterClrMapping/>
  </p:clrMapOvr>
  <p:transition>
    <p:random/>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24"/>
          <p:cNvSpPr>
            <a:spLocks noChangeArrowheads="1"/>
          </p:cNvSpPr>
          <p:nvPr/>
        </p:nvSpPr>
        <p:spPr bwMode="auto">
          <a:xfrm>
            <a:off x="323850" y="44450"/>
            <a:ext cx="1611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80808"/>
                </a:solidFill>
                <a:ea typeface="楷体_GB2312" pitchFamily="49" charset="-122"/>
              </a:rPr>
              <a:t>2</a:t>
            </a:r>
            <a:r>
              <a:rPr lang="zh-CN" altLang="en-US" sz="3200" b="1">
                <a:solidFill>
                  <a:srgbClr val="080808"/>
                </a:solidFill>
                <a:ea typeface="楷体_GB2312" pitchFamily="49" charset="-122"/>
              </a:rPr>
              <a:t>、实现</a:t>
            </a:r>
          </a:p>
        </p:txBody>
      </p:sp>
      <p:sp>
        <p:nvSpPr>
          <p:cNvPr id="347162" name="Rectangle 26"/>
          <p:cNvSpPr>
            <a:spLocks noChangeArrowheads="1"/>
          </p:cNvSpPr>
          <p:nvPr/>
        </p:nvSpPr>
        <p:spPr bwMode="auto">
          <a:xfrm>
            <a:off x="323850" y="3357563"/>
            <a:ext cx="82804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3200" b="1">
                <a:solidFill>
                  <a:srgbClr val="000000"/>
                </a:solidFill>
                <a:ea typeface="楷体_GB2312" pitchFamily="49" charset="-122"/>
              </a:rPr>
              <a:t>答：为区别复用的两种不同信息，在线索二叉树的结点中增加两个标志域。</a:t>
            </a:r>
          </a:p>
        </p:txBody>
      </p:sp>
      <p:sp>
        <p:nvSpPr>
          <p:cNvPr id="347163" name="Text Box 27"/>
          <p:cNvSpPr txBox="1">
            <a:spLocks noChangeArrowheads="1"/>
          </p:cNvSpPr>
          <p:nvPr/>
        </p:nvSpPr>
        <p:spPr bwMode="auto">
          <a:xfrm>
            <a:off x="107950" y="2608263"/>
            <a:ext cx="8281988"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3200" b="1">
                <a:solidFill>
                  <a:srgbClr val="CC0066"/>
                </a:solidFill>
                <a:ea typeface="楷体_GB2312" pitchFamily="49" charset="-122"/>
              </a:rPr>
              <a:t>问题</a:t>
            </a:r>
            <a:r>
              <a:rPr lang="en-US" altLang="zh-CN" sz="3200" b="1">
                <a:solidFill>
                  <a:srgbClr val="CC0066"/>
                </a:solidFill>
                <a:ea typeface="楷体_GB2312" pitchFamily="49" charset="-122"/>
              </a:rPr>
              <a:t>3</a:t>
            </a:r>
            <a:r>
              <a:rPr lang="zh-CN" altLang="en-US" sz="3200" b="1">
                <a:solidFill>
                  <a:srgbClr val="CC0066"/>
                </a:solidFill>
                <a:ea typeface="楷体_GB2312" pitchFamily="49" charset="-122"/>
              </a:rPr>
              <a:t>：计算机如何识别是指针还是线索？</a:t>
            </a:r>
          </a:p>
        </p:txBody>
      </p:sp>
      <p:sp>
        <p:nvSpPr>
          <p:cNvPr id="114693" name="Text Box 29"/>
          <p:cNvSpPr txBox="1">
            <a:spLocks noChangeArrowheads="1"/>
          </p:cNvSpPr>
          <p:nvPr/>
        </p:nvSpPr>
        <p:spPr bwMode="auto">
          <a:xfrm>
            <a:off x="107950" y="620713"/>
            <a:ext cx="5834063"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3200" b="1">
                <a:solidFill>
                  <a:srgbClr val="CC0066"/>
                </a:solidFill>
                <a:ea typeface="楷体_GB2312" pitchFamily="49" charset="-122"/>
              </a:rPr>
              <a:t>问题</a:t>
            </a:r>
            <a:r>
              <a:rPr lang="en-US" altLang="zh-CN" sz="3200" b="1">
                <a:solidFill>
                  <a:srgbClr val="CC0066"/>
                </a:solidFill>
                <a:ea typeface="楷体_GB2312" pitchFamily="49" charset="-122"/>
              </a:rPr>
              <a:t>2</a:t>
            </a:r>
            <a:r>
              <a:rPr lang="zh-CN" altLang="en-US" sz="3200" b="1">
                <a:solidFill>
                  <a:srgbClr val="CC0066"/>
                </a:solidFill>
                <a:ea typeface="楷体_GB2312" pitchFamily="49" charset="-122"/>
              </a:rPr>
              <a:t>：如何预存这类信息？</a:t>
            </a:r>
          </a:p>
        </p:txBody>
      </p:sp>
      <p:sp>
        <p:nvSpPr>
          <p:cNvPr id="347166" name="Text Box 30"/>
          <p:cNvSpPr txBox="1">
            <a:spLocks noChangeArrowheads="1"/>
          </p:cNvSpPr>
          <p:nvPr/>
        </p:nvSpPr>
        <p:spPr bwMode="auto">
          <a:xfrm>
            <a:off x="395288" y="1196975"/>
            <a:ext cx="76327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3200" b="1">
                <a:solidFill>
                  <a:srgbClr val="000000"/>
                </a:solidFill>
                <a:ea typeface="楷体_GB2312" pitchFamily="49" charset="-122"/>
              </a:rPr>
              <a:t>答：</a:t>
            </a:r>
            <a:r>
              <a:rPr lang="zh-CN" altLang="en-US" sz="3200" b="1">
                <a:solidFill>
                  <a:srgbClr val="CC00FF"/>
                </a:solidFill>
                <a:ea typeface="楷体_GB2312" pitchFamily="49" charset="-122"/>
              </a:rPr>
              <a:t>左孩子</a:t>
            </a:r>
            <a:r>
              <a:rPr lang="en-US" altLang="zh-CN" sz="3200" b="1">
                <a:solidFill>
                  <a:srgbClr val="CC00FF"/>
                </a:solidFill>
                <a:ea typeface="楷体_GB2312" pitchFamily="49" charset="-122"/>
              </a:rPr>
              <a:t>/</a:t>
            </a:r>
            <a:r>
              <a:rPr lang="zh-CN" altLang="en-US" sz="3200" b="1">
                <a:solidFill>
                  <a:srgbClr val="CC00FF"/>
                </a:solidFill>
                <a:ea typeface="楷体_GB2312" pitchFamily="49" charset="-122"/>
              </a:rPr>
              <a:t>前驱</a:t>
            </a:r>
            <a:r>
              <a:rPr lang="zh-CN" altLang="en-US" sz="3200" b="1">
                <a:solidFill>
                  <a:srgbClr val="000000"/>
                </a:solidFill>
                <a:ea typeface="楷体_GB2312" pitchFamily="49" charset="-122"/>
              </a:rPr>
              <a:t>复用，</a:t>
            </a:r>
            <a:r>
              <a:rPr lang="zh-CN" altLang="en-US" sz="3200" b="1">
                <a:solidFill>
                  <a:srgbClr val="CC00FF"/>
                </a:solidFill>
                <a:ea typeface="楷体_GB2312" pitchFamily="49" charset="-122"/>
              </a:rPr>
              <a:t>右孩子</a:t>
            </a:r>
            <a:r>
              <a:rPr lang="en-US" altLang="zh-CN" sz="3200" b="1">
                <a:solidFill>
                  <a:srgbClr val="CC00FF"/>
                </a:solidFill>
                <a:ea typeface="楷体_GB2312" pitchFamily="49" charset="-122"/>
              </a:rPr>
              <a:t>/</a:t>
            </a:r>
            <a:r>
              <a:rPr lang="zh-CN" altLang="en-US" sz="3200" b="1">
                <a:solidFill>
                  <a:srgbClr val="CC00FF"/>
                </a:solidFill>
                <a:ea typeface="楷体_GB2312" pitchFamily="49" charset="-122"/>
              </a:rPr>
              <a:t>后继</a:t>
            </a:r>
            <a:r>
              <a:rPr lang="zh-CN" altLang="en-US" sz="3200" b="1">
                <a:solidFill>
                  <a:srgbClr val="000000"/>
                </a:solidFill>
                <a:ea typeface="楷体_GB2312" pitchFamily="49" charset="-122"/>
              </a:rPr>
              <a:t>复用，前驱</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后继称为</a:t>
            </a:r>
            <a:r>
              <a:rPr lang="zh-CN" altLang="en-US" sz="3200" b="1">
                <a:solidFill>
                  <a:srgbClr val="CC00FF"/>
                </a:solidFill>
                <a:ea typeface="楷体_GB2312" pitchFamily="49" charset="-122"/>
              </a:rPr>
              <a:t>线索。</a:t>
            </a:r>
          </a:p>
        </p:txBody>
      </p:sp>
      <p:grpSp>
        <p:nvGrpSpPr>
          <p:cNvPr id="347176" name="Group 40"/>
          <p:cNvGrpSpPr>
            <a:grpSpLocks/>
          </p:cNvGrpSpPr>
          <p:nvPr/>
        </p:nvGrpSpPr>
        <p:grpSpPr bwMode="auto">
          <a:xfrm>
            <a:off x="1258888" y="4941888"/>
            <a:ext cx="4679950" cy="1511300"/>
            <a:chOff x="793" y="3022"/>
            <a:chExt cx="2948" cy="952"/>
          </a:xfrm>
        </p:grpSpPr>
        <p:grpSp>
          <p:nvGrpSpPr>
            <p:cNvPr id="114696" name="Group 31"/>
            <p:cNvGrpSpPr>
              <a:grpSpLocks/>
            </p:cNvGrpSpPr>
            <p:nvPr/>
          </p:nvGrpSpPr>
          <p:grpSpPr bwMode="auto">
            <a:xfrm>
              <a:off x="793" y="3022"/>
              <a:ext cx="2948" cy="288"/>
              <a:chOff x="930" y="1888"/>
              <a:chExt cx="2948" cy="288"/>
            </a:xfrm>
          </p:grpSpPr>
          <p:sp>
            <p:nvSpPr>
              <p:cNvPr id="114700" name="Rectangle 32"/>
              <p:cNvSpPr>
                <a:spLocks noChangeArrowheads="1"/>
              </p:cNvSpPr>
              <p:nvPr/>
            </p:nvSpPr>
            <p:spPr bwMode="auto">
              <a:xfrm>
                <a:off x="930" y="1888"/>
                <a:ext cx="590" cy="288"/>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00"/>
                    </a:solidFill>
                  </a:rPr>
                  <a:t>lchild</a:t>
                </a:r>
              </a:p>
            </p:txBody>
          </p:sp>
          <p:sp>
            <p:nvSpPr>
              <p:cNvPr id="114701" name="Rectangle 33"/>
              <p:cNvSpPr>
                <a:spLocks noChangeArrowheads="1"/>
              </p:cNvSpPr>
              <p:nvPr/>
            </p:nvSpPr>
            <p:spPr bwMode="auto">
              <a:xfrm>
                <a:off x="1519" y="1888"/>
                <a:ext cx="590" cy="288"/>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LTag</a:t>
                </a:r>
              </a:p>
            </p:txBody>
          </p:sp>
          <p:sp>
            <p:nvSpPr>
              <p:cNvPr id="114702" name="Rectangle 34"/>
              <p:cNvSpPr>
                <a:spLocks noChangeArrowheads="1"/>
              </p:cNvSpPr>
              <p:nvPr/>
            </p:nvSpPr>
            <p:spPr bwMode="auto">
              <a:xfrm>
                <a:off x="2699" y="1888"/>
                <a:ext cx="590" cy="288"/>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RTag</a:t>
                </a:r>
              </a:p>
            </p:txBody>
          </p:sp>
          <p:sp>
            <p:nvSpPr>
              <p:cNvPr id="114703" name="Rectangle 35"/>
              <p:cNvSpPr>
                <a:spLocks noChangeArrowheads="1"/>
              </p:cNvSpPr>
              <p:nvPr/>
            </p:nvSpPr>
            <p:spPr bwMode="auto">
              <a:xfrm>
                <a:off x="2109" y="1888"/>
                <a:ext cx="590" cy="28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data</a:t>
                </a:r>
              </a:p>
            </p:txBody>
          </p:sp>
          <p:sp>
            <p:nvSpPr>
              <p:cNvPr id="114704" name="Rectangle 36"/>
              <p:cNvSpPr>
                <a:spLocks noChangeArrowheads="1"/>
              </p:cNvSpPr>
              <p:nvPr/>
            </p:nvSpPr>
            <p:spPr bwMode="auto">
              <a:xfrm>
                <a:off x="3288" y="1888"/>
                <a:ext cx="590" cy="288"/>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00"/>
                    </a:solidFill>
                  </a:rPr>
                  <a:t>rchild</a:t>
                </a:r>
              </a:p>
            </p:txBody>
          </p:sp>
        </p:grpSp>
        <p:sp>
          <p:nvSpPr>
            <p:cNvPr id="114697" name="Rectangle 37"/>
            <p:cNvSpPr>
              <a:spLocks noChangeArrowheads="1"/>
            </p:cNvSpPr>
            <p:nvPr/>
          </p:nvSpPr>
          <p:spPr bwMode="auto">
            <a:xfrm>
              <a:off x="1837" y="3702"/>
              <a:ext cx="1134" cy="27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b="1">
                  <a:latin typeface="楷体_GB2312" pitchFamily="49" charset="-122"/>
                  <a:ea typeface="楷体_GB2312" pitchFamily="49" charset="-122"/>
                </a:rPr>
                <a:t>各</a:t>
              </a:r>
              <a:r>
                <a:rPr lang="en-US" altLang="zh-CN" sz="3200" b="1">
                  <a:latin typeface="楷体_GB2312" pitchFamily="49" charset="-122"/>
                  <a:ea typeface="楷体_GB2312" pitchFamily="49" charset="-122"/>
                </a:rPr>
                <a:t>1 bit</a:t>
              </a:r>
            </a:p>
          </p:txBody>
        </p:sp>
        <p:sp>
          <p:nvSpPr>
            <p:cNvPr id="114698" name="Line 38"/>
            <p:cNvSpPr>
              <a:spLocks noChangeShapeType="1"/>
            </p:cNvSpPr>
            <p:nvPr/>
          </p:nvSpPr>
          <p:spPr bwMode="auto">
            <a:xfrm>
              <a:off x="1791" y="3339"/>
              <a:ext cx="227" cy="363"/>
            </a:xfrm>
            <a:prstGeom prst="line">
              <a:avLst/>
            </a:prstGeom>
            <a:noFill/>
            <a:ln w="28575" cap="sq">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699" name="Line 39"/>
            <p:cNvSpPr>
              <a:spLocks noChangeShapeType="1"/>
            </p:cNvSpPr>
            <p:nvPr/>
          </p:nvSpPr>
          <p:spPr bwMode="auto">
            <a:xfrm flipV="1">
              <a:off x="2608" y="3339"/>
              <a:ext cx="272" cy="363"/>
            </a:xfrm>
            <a:prstGeom prst="line">
              <a:avLst/>
            </a:prstGeom>
            <a:noFill/>
            <a:ln w="28575" cap="sq">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7166"/>
                                        </p:tgtEl>
                                        <p:attrNameLst>
                                          <p:attrName>style.visibility</p:attrName>
                                        </p:attrNameLst>
                                      </p:cBhvr>
                                      <p:to>
                                        <p:strVal val="visible"/>
                                      </p:to>
                                    </p:set>
                                    <p:animEffect transition="in" filter="blinds(horizontal)">
                                      <p:cBhvr>
                                        <p:cTn id="7" dur="500"/>
                                        <p:tgtEl>
                                          <p:spTgt spid="3471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7163"/>
                                        </p:tgtEl>
                                        <p:attrNameLst>
                                          <p:attrName>style.visibility</p:attrName>
                                        </p:attrNameLst>
                                      </p:cBhvr>
                                      <p:to>
                                        <p:strVal val="visible"/>
                                      </p:to>
                                    </p:set>
                                    <p:animEffect transition="in" filter="blinds(horizontal)">
                                      <p:cBhvr>
                                        <p:cTn id="12" dur="500"/>
                                        <p:tgtEl>
                                          <p:spTgt spid="3471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7162"/>
                                        </p:tgtEl>
                                        <p:attrNameLst>
                                          <p:attrName>style.visibility</p:attrName>
                                        </p:attrNameLst>
                                      </p:cBhvr>
                                      <p:to>
                                        <p:strVal val="visible"/>
                                      </p:to>
                                    </p:set>
                                    <p:animEffect transition="in" filter="blinds(horizontal)">
                                      <p:cBhvr>
                                        <p:cTn id="17" dur="500"/>
                                        <p:tgtEl>
                                          <p:spTgt spid="347162"/>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347176"/>
                                        </p:tgtEl>
                                        <p:attrNameLst>
                                          <p:attrName>style.visibility</p:attrName>
                                        </p:attrNameLst>
                                      </p:cBhvr>
                                      <p:to>
                                        <p:strVal val="visible"/>
                                      </p:to>
                                    </p:set>
                                    <p:animEffect transition="in" filter="blinds(horizontal)">
                                      <p:cBhvr>
                                        <p:cTn id="21" dur="500"/>
                                        <p:tgtEl>
                                          <p:spTgt spid="34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62" grpId="0"/>
      <p:bldP spid="347163" grpId="0"/>
      <p:bldP spid="34716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1"/>
          <p:cNvSpPr>
            <a:spLocks noGrp="1" noChangeArrowheads="1"/>
          </p:cNvSpPr>
          <p:nvPr>
            <p:ph type="body" idx="1"/>
          </p:nvPr>
        </p:nvSpPr>
        <p:spPr>
          <a:xfrm>
            <a:off x="34925" y="981075"/>
            <a:ext cx="8713788" cy="2449513"/>
          </a:xfrm>
          <a:noFill/>
        </p:spPr>
        <p:txBody>
          <a:bodyPr/>
          <a:lstStyle/>
          <a:p>
            <a:pPr lvl="2" eaLnBrk="1" hangingPunct="1"/>
            <a:r>
              <a:rPr lang="zh-CN" altLang="en-US" sz="3200" b="1" smtClean="0">
                <a:solidFill>
                  <a:srgbClr val="000000"/>
                </a:solidFill>
                <a:ea typeface="楷体_GB2312" pitchFamily="49" charset="-122"/>
              </a:rPr>
              <a:t>若</a:t>
            </a:r>
            <a:r>
              <a:rPr lang="en-US" altLang="zh-CN" sz="3200" b="1" smtClean="0">
                <a:solidFill>
                  <a:srgbClr val="000000"/>
                </a:solidFill>
                <a:ea typeface="楷体_GB2312" pitchFamily="49" charset="-122"/>
              </a:rPr>
              <a:t>LTag = 1, lchild</a:t>
            </a:r>
            <a:r>
              <a:rPr lang="zh-CN" altLang="en-US" sz="3200" b="1" smtClean="0">
                <a:solidFill>
                  <a:srgbClr val="000000"/>
                </a:solidFill>
                <a:ea typeface="楷体_GB2312" pitchFamily="49" charset="-122"/>
              </a:rPr>
              <a:t>指示结点的</a:t>
            </a:r>
            <a:r>
              <a:rPr lang="zh-CN" altLang="en-US" sz="3200" b="1" smtClean="0">
                <a:solidFill>
                  <a:srgbClr val="CC00FF"/>
                </a:solidFill>
                <a:ea typeface="楷体_GB2312" pitchFamily="49" charset="-122"/>
              </a:rPr>
              <a:t>直接前驱</a:t>
            </a:r>
            <a:r>
              <a:rPr lang="en-US" altLang="zh-CN" sz="3200" b="1" smtClean="0">
                <a:solidFill>
                  <a:srgbClr val="000000"/>
                </a:solidFill>
                <a:ea typeface="楷体_GB2312" pitchFamily="49" charset="-122"/>
              </a:rPr>
              <a:t>;</a:t>
            </a:r>
          </a:p>
          <a:p>
            <a:pPr lvl="2" eaLnBrk="1" hangingPunct="1"/>
            <a:r>
              <a:rPr lang="zh-CN" altLang="en-US" sz="3200" b="1" smtClean="0">
                <a:solidFill>
                  <a:srgbClr val="000000"/>
                </a:solidFill>
                <a:ea typeface="楷体_GB2312" pitchFamily="49" charset="-122"/>
              </a:rPr>
              <a:t>若</a:t>
            </a:r>
            <a:r>
              <a:rPr lang="en-US" altLang="zh-CN" sz="3200" b="1" smtClean="0">
                <a:solidFill>
                  <a:srgbClr val="000000"/>
                </a:solidFill>
                <a:ea typeface="楷体_GB2312" pitchFamily="49" charset="-122"/>
              </a:rPr>
              <a:t>LTag = 0, lchild</a:t>
            </a:r>
            <a:r>
              <a:rPr lang="zh-CN" altLang="en-US" sz="3200" b="1" smtClean="0">
                <a:solidFill>
                  <a:srgbClr val="000000"/>
                </a:solidFill>
                <a:ea typeface="楷体_GB2312" pitchFamily="49" charset="-122"/>
              </a:rPr>
              <a:t>指示结点的左孩子； </a:t>
            </a:r>
            <a:endParaRPr lang="zh-CN" altLang="en-US" sz="2800" b="1" smtClean="0">
              <a:solidFill>
                <a:srgbClr val="000000"/>
              </a:solidFill>
              <a:ea typeface="楷体_GB2312" pitchFamily="49" charset="-122"/>
            </a:endParaRPr>
          </a:p>
          <a:p>
            <a:pPr lvl="2" eaLnBrk="1" hangingPunct="1"/>
            <a:r>
              <a:rPr lang="zh-CN" altLang="en-US" sz="3200" b="1" smtClean="0">
                <a:solidFill>
                  <a:srgbClr val="000000"/>
                </a:solidFill>
                <a:ea typeface="楷体_GB2312" pitchFamily="49" charset="-122"/>
              </a:rPr>
              <a:t>若</a:t>
            </a:r>
            <a:r>
              <a:rPr lang="en-US" altLang="zh-CN" sz="3200" b="1" smtClean="0">
                <a:solidFill>
                  <a:srgbClr val="000000"/>
                </a:solidFill>
                <a:ea typeface="楷体_GB2312" pitchFamily="49" charset="-122"/>
              </a:rPr>
              <a:t>RTag = 1, rchild</a:t>
            </a:r>
            <a:r>
              <a:rPr lang="zh-CN" altLang="en-US" sz="3200" b="1" smtClean="0">
                <a:solidFill>
                  <a:srgbClr val="000000"/>
                </a:solidFill>
                <a:ea typeface="楷体_GB2312" pitchFamily="49" charset="-122"/>
              </a:rPr>
              <a:t>指示结点的</a:t>
            </a:r>
            <a:r>
              <a:rPr lang="zh-CN" altLang="en-US" sz="3200" b="1" smtClean="0">
                <a:solidFill>
                  <a:srgbClr val="CC00FF"/>
                </a:solidFill>
                <a:ea typeface="楷体_GB2312" pitchFamily="49" charset="-122"/>
              </a:rPr>
              <a:t>直接后继</a:t>
            </a:r>
            <a:r>
              <a:rPr lang="zh-CN" altLang="en-US" sz="3200" b="1" smtClean="0">
                <a:solidFill>
                  <a:srgbClr val="000000"/>
                </a:solidFill>
                <a:ea typeface="楷体_GB2312" pitchFamily="49" charset="-122"/>
              </a:rPr>
              <a:t>；</a:t>
            </a:r>
          </a:p>
          <a:p>
            <a:pPr lvl="2" eaLnBrk="1" hangingPunct="1"/>
            <a:r>
              <a:rPr lang="zh-CN" altLang="en-US" sz="3200" b="1" smtClean="0">
                <a:solidFill>
                  <a:srgbClr val="000000"/>
                </a:solidFill>
                <a:ea typeface="楷体_GB2312" pitchFamily="49" charset="-122"/>
              </a:rPr>
              <a:t>若</a:t>
            </a:r>
            <a:r>
              <a:rPr lang="en-US" altLang="zh-CN" sz="3200" b="1" smtClean="0">
                <a:solidFill>
                  <a:srgbClr val="000000"/>
                </a:solidFill>
                <a:ea typeface="楷体_GB2312" pitchFamily="49" charset="-122"/>
              </a:rPr>
              <a:t>RTag = 0, rchild</a:t>
            </a:r>
            <a:r>
              <a:rPr lang="zh-CN" altLang="en-US" sz="3200" b="1" smtClean="0">
                <a:solidFill>
                  <a:srgbClr val="000000"/>
                </a:solidFill>
                <a:ea typeface="楷体_GB2312" pitchFamily="49" charset="-122"/>
              </a:rPr>
              <a:t>指示结点的右孩子；</a:t>
            </a:r>
          </a:p>
        </p:txBody>
      </p:sp>
      <p:grpSp>
        <p:nvGrpSpPr>
          <p:cNvPr id="115715" name="Group 12"/>
          <p:cNvGrpSpPr>
            <a:grpSpLocks/>
          </p:cNvGrpSpPr>
          <p:nvPr/>
        </p:nvGrpSpPr>
        <p:grpSpPr bwMode="auto">
          <a:xfrm>
            <a:off x="395288" y="260350"/>
            <a:ext cx="4679950" cy="457200"/>
            <a:chOff x="930" y="1888"/>
            <a:chExt cx="2948" cy="288"/>
          </a:xfrm>
        </p:grpSpPr>
        <p:sp>
          <p:nvSpPr>
            <p:cNvPr id="115720" name="Rectangle 13"/>
            <p:cNvSpPr>
              <a:spLocks noChangeArrowheads="1"/>
            </p:cNvSpPr>
            <p:nvPr/>
          </p:nvSpPr>
          <p:spPr bwMode="auto">
            <a:xfrm>
              <a:off x="930" y="1888"/>
              <a:ext cx="590" cy="288"/>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00"/>
                  </a:solidFill>
                </a:rPr>
                <a:t>lchild</a:t>
              </a:r>
            </a:p>
          </p:txBody>
        </p:sp>
        <p:sp>
          <p:nvSpPr>
            <p:cNvPr id="115721" name="Rectangle 14"/>
            <p:cNvSpPr>
              <a:spLocks noChangeArrowheads="1"/>
            </p:cNvSpPr>
            <p:nvPr/>
          </p:nvSpPr>
          <p:spPr bwMode="auto">
            <a:xfrm>
              <a:off x="1519" y="1888"/>
              <a:ext cx="590" cy="288"/>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LTag</a:t>
              </a:r>
            </a:p>
          </p:txBody>
        </p:sp>
        <p:sp>
          <p:nvSpPr>
            <p:cNvPr id="115722" name="Rectangle 15"/>
            <p:cNvSpPr>
              <a:spLocks noChangeArrowheads="1"/>
            </p:cNvSpPr>
            <p:nvPr/>
          </p:nvSpPr>
          <p:spPr bwMode="auto">
            <a:xfrm>
              <a:off x="2699" y="1888"/>
              <a:ext cx="590" cy="288"/>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RTag</a:t>
              </a:r>
            </a:p>
          </p:txBody>
        </p:sp>
        <p:sp>
          <p:nvSpPr>
            <p:cNvPr id="115723" name="Rectangle 16"/>
            <p:cNvSpPr>
              <a:spLocks noChangeArrowheads="1"/>
            </p:cNvSpPr>
            <p:nvPr/>
          </p:nvSpPr>
          <p:spPr bwMode="auto">
            <a:xfrm>
              <a:off x="2109" y="1888"/>
              <a:ext cx="590" cy="28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data</a:t>
              </a:r>
            </a:p>
          </p:txBody>
        </p:sp>
        <p:sp>
          <p:nvSpPr>
            <p:cNvPr id="115724" name="Rectangle 17"/>
            <p:cNvSpPr>
              <a:spLocks noChangeArrowheads="1"/>
            </p:cNvSpPr>
            <p:nvPr/>
          </p:nvSpPr>
          <p:spPr bwMode="auto">
            <a:xfrm>
              <a:off x="3288" y="1888"/>
              <a:ext cx="590" cy="288"/>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0000"/>
                  </a:solidFill>
                </a:rPr>
                <a:t>rchild</a:t>
              </a:r>
            </a:p>
          </p:txBody>
        </p:sp>
      </p:grpSp>
      <p:sp>
        <p:nvSpPr>
          <p:cNvPr id="539666" name="Rectangle 18"/>
          <p:cNvSpPr>
            <a:spLocks noChangeArrowheads="1"/>
          </p:cNvSpPr>
          <p:nvPr/>
        </p:nvSpPr>
        <p:spPr bwMode="auto">
          <a:xfrm>
            <a:off x="250825" y="3429000"/>
            <a:ext cx="84248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00"/>
                </a:solidFill>
                <a:ea typeface="楷体_GB2312" pitchFamily="49" charset="-122"/>
              </a:rPr>
              <a:t>二叉树的线索化过程就是在遍历过程中修改空指针的过程。</a:t>
            </a:r>
          </a:p>
        </p:txBody>
      </p:sp>
      <p:sp>
        <p:nvSpPr>
          <p:cNvPr id="539667" name="Rectangle 19"/>
          <p:cNvSpPr>
            <a:spLocks noChangeArrowheads="1"/>
          </p:cNvSpPr>
          <p:nvPr/>
        </p:nvSpPr>
        <p:spPr bwMode="auto">
          <a:xfrm>
            <a:off x="395288" y="4581525"/>
            <a:ext cx="7489825"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sz="3200" b="1">
                <a:solidFill>
                  <a:srgbClr val="000000"/>
                </a:solidFill>
                <a:ea typeface="楷体_GB2312" pitchFamily="49" charset="-122"/>
              </a:rPr>
              <a:t>将空的</a:t>
            </a:r>
            <a:r>
              <a:rPr lang="en-US" altLang="zh-CN" sz="3200" b="1">
                <a:solidFill>
                  <a:srgbClr val="000000"/>
                </a:solidFill>
                <a:ea typeface="楷体_GB2312" pitchFamily="49" charset="-122"/>
              </a:rPr>
              <a:t>lchild</a:t>
            </a:r>
            <a:r>
              <a:rPr lang="zh-CN" altLang="en-US" sz="3200" b="1">
                <a:solidFill>
                  <a:srgbClr val="000000"/>
                </a:solidFill>
                <a:ea typeface="楷体_GB2312" pitchFamily="49" charset="-122"/>
              </a:rPr>
              <a:t>改为结点的直接前驱；</a:t>
            </a:r>
          </a:p>
          <a:p>
            <a:pPr>
              <a:lnSpc>
                <a:spcPct val="110000"/>
              </a:lnSpc>
            </a:pPr>
            <a:r>
              <a:rPr lang="zh-CN" altLang="en-US" sz="3200" b="1">
                <a:solidFill>
                  <a:srgbClr val="000000"/>
                </a:solidFill>
                <a:ea typeface="楷体_GB2312" pitchFamily="49" charset="-122"/>
              </a:rPr>
              <a:t>将空的</a:t>
            </a:r>
            <a:r>
              <a:rPr lang="en-US" altLang="zh-CN" sz="3200" b="1">
                <a:solidFill>
                  <a:srgbClr val="000000"/>
                </a:solidFill>
                <a:ea typeface="楷体_GB2312" pitchFamily="49" charset="-122"/>
              </a:rPr>
              <a:t>rchild</a:t>
            </a:r>
            <a:r>
              <a:rPr lang="zh-CN" altLang="en-US" sz="3200" b="1">
                <a:solidFill>
                  <a:srgbClr val="000000"/>
                </a:solidFill>
                <a:ea typeface="楷体_GB2312" pitchFamily="49" charset="-122"/>
              </a:rPr>
              <a:t>改为结点的直接后继。</a:t>
            </a:r>
          </a:p>
        </p:txBody>
      </p:sp>
      <p:sp>
        <p:nvSpPr>
          <p:cNvPr id="539668" name="Rectangle 20"/>
          <p:cNvSpPr>
            <a:spLocks noChangeArrowheads="1"/>
          </p:cNvSpPr>
          <p:nvPr/>
        </p:nvSpPr>
        <p:spPr bwMode="auto">
          <a:xfrm>
            <a:off x="322263" y="5873750"/>
            <a:ext cx="54721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00"/>
                </a:solidFill>
                <a:ea typeface="楷体_GB2312" pitchFamily="49" charset="-122"/>
              </a:rPr>
              <a:t>非空的</a:t>
            </a:r>
            <a:r>
              <a:rPr lang="en-US" altLang="zh-CN" sz="3200" b="1">
                <a:solidFill>
                  <a:srgbClr val="000000"/>
                </a:solidFill>
                <a:ea typeface="楷体_GB2312" pitchFamily="49" charset="-122"/>
              </a:rPr>
              <a:t>lchild</a:t>
            </a: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rchild</a:t>
            </a:r>
            <a:r>
              <a:rPr lang="zh-CN" altLang="en-US" sz="3200" b="1">
                <a:solidFill>
                  <a:srgbClr val="000000"/>
                </a:solidFill>
                <a:ea typeface="楷体_GB2312" pitchFamily="49" charset="-122"/>
              </a:rPr>
              <a:t>指针呢？</a:t>
            </a:r>
          </a:p>
        </p:txBody>
      </p:sp>
      <p:sp>
        <p:nvSpPr>
          <p:cNvPr id="539670" name="Rectangle 22"/>
          <p:cNvSpPr>
            <a:spLocks noChangeArrowheads="1"/>
          </p:cNvSpPr>
          <p:nvPr/>
        </p:nvSpPr>
        <p:spPr bwMode="auto">
          <a:xfrm>
            <a:off x="5507038" y="5861050"/>
            <a:ext cx="3448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000000"/>
                </a:solidFill>
                <a:ea typeface="楷体_GB2312" pitchFamily="49" charset="-122"/>
              </a:rPr>
              <a:t>仍然指向孩子结点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96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96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966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539670"/>
                                        </p:tgtEl>
                                        <p:attrNameLst>
                                          <p:attrName>style.visibility</p:attrName>
                                        </p:attrNameLst>
                                      </p:cBhvr>
                                      <p:to>
                                        <p:strVal val="visible"/>
                                      </p:to>
                                    </p:set>
                                    <p:animEffect transition="in" filter="blinds(horizontal)">
                                      <p:cBhvr>
                                        <p:cTn id="19" dur="500"/>
                                        <p:tgtEl>
                                          <p:spTgt spid="539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66" grpId="0"/>
      <p:bldP spid="539667" grpId="0"/>
      <p:bldP spid="539668" grpId="0"/>
      <p:bldP spid="539670"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179388" y="188913"/>
            <a:ext cx="8748712"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a:solidFill>
                  <a:srgbClr val="000000"/>
                </a:solidFill>
                <a:ea typeface="楷体_GB2312" pitchFamily="49" charset="-122"/>
              </a:rPr>
              <a:t>二叉树的二叉线索存储表示</a:t>
            </a:r>
            <a:r>
              <a:rPr lang="en-US" altLang="zh-CN" sz="3200">
                <a:solidFill>
                  <a:srgbClr val="000000"/>
                </a:solidFill>
                <a:ea typeface="楷体_GB2312" pitchFamily="49" charset="-122"/>
              </a:rPr>
              <a:t>:                                                          </a:t>
            </a:r>
          </a:p>
          <a:p>
            <a:pPr eaLnBrk="1" hangingPunct="1"/>
            <a:r>
              <a:rPr lang="en-US" altLang="zh-CN" sz="3200">
                <a:solidFill>
                  <a:srgbClr val="000000"/>
                </a:solidFill>
                <a:ea typeface="楷体_GB2312" pitchFamily="49" charset="-122"/>
              </a:rPr>
              <a:t>Typedef enum PointerTag {Link,Thread};  </a:t>
            </a:r>
          </a:p>
          <a:p>
            <a:pPr eaLnBrk="1" hangingPunct="1"/>
            <a:r>
              <a:rPr lang="en-US" altLang="zh-CN" sz="3200">
                <a:solidFill>
                  <a:srgbClr val="000000"/>
                </a:solidFill>
                <a:ea typeface="楷体_GB2312" pitchFamily="49" charset="-122"/>
              </a:rPr>
              <a:t>                                   </a:t>
            </a:r>
            <a:r>
              <a:rPr lang="en-US" altLang="zh-CN" sz="2800">
                <a:solidFill>
                  <a:srgbClr val="000000"/>
                </a:solidFill>
                <a:ea typeface="楷体_GB2312" pitchFamily="49" charset="-122"/>
              </a:rPr>
              <a:t>//Link= =0:</a:t>
            </a:r>
            <a:r>
              <a:rPr lang="zh-CN" altLang="en-US" sz="2800">
                <a:solidFill>
                  <a:srgbClr val="000000"/>
                </a:solidFill>
                <a:ea typeface="楷体_GB2312" pitchFamily="49" charset="-122"/>
              </a:rPr>
              <a:t>指针</a:t>
            </a:r>
            <a:r>
              <a:rPr lang="en-US" altLang="zh-CN" sz="2800">
                <a:solidFill>
                  <a:srgbClr val="000000"/>
                </a:solidFill>
                <a:ea typeface="楷体_GB2312" pitchFamily="49" charset="-122"/>
              </a:rPr>
              <a:t>,Thread= =1:</a:t>
            </a:r>
            <a:r>
              <a:rPr lang="zh-CN" altLang="en-US" sz="2800">
                <a:solidFill>
                  <a:srgbClr val="000000"/>
                </a:solidFill>
                <a:ea typeface="楷体_GB2312" pitchFamily="49" charset="-122"/>
              </a:rPr>
              <a:t>线索</a:t>
            </a:r>
          </a:p>
          <a:p>
            <a:pPr eaLnBrk="1" hangingPunct="1"/>
            <a:r>
              <a:rPr lang="en-US" altLang="zh-CN" sz="3200">
                <a:solidFill>
                  <a:srgbClr val="000000"/>
                </a:solidFill>
                <a:ea typeface="楷体_GB2312" pitchFamily="49" charset="-122"/>
              </a:rPr>
              <a:t>Typedef struct BiThrNode{</a:t>
            </a:r>
          </a:p>
          <a:p>
            <a:pPr eaLnBrk="1" hangingPunct="1"/>
            <a:r>
              <a:rPr lang="en-US" altLang="zh-CN" sz="3200">
                <a:solidFill>
                  <a:srgbClr val="000000"/>
                </a:solidFill>
                <a:ea typeface="楷体_GB2312" pitchFamily="49" charset="-122"/>
              </a:rPr>
              <a:t>        TelemType  data;</a:t>
            </a:r>
          </a:p>
          <a:p>
            <a:pPr eaLnBrk="1" hangingPunct="1"/>
            <a:r>
              <a:rPr lang="en-US" altLang="zh-CN" sz="3200">
                <a:solidFill>
                  <a:srgbClr val="000000"/>
                </a:solidFill>
                <a:ea typeface="楷体_GB2312" pitchFamily="49" charset="-122"/>
              </a:rPr>
              <a:t>        struct BiTreeNode *lchild,*rchild;  //</a:t>
            </a:r>
            <a:r>
              <a:rPr lang="zh-CN" altLang="en-US" sz="3200">
                <a:solidFill>
                  <a:srgbClr val="000000"/>
                </a:solidFill>
                <a:ea typeface="楷体_GB2312" pitchFamily="49" charset="-122"/>
              </a:rPr>
              <a:t>左右指针                 </a:t>
            </a:r>
          </a:p>
          <a:p>
            <a:pPr eaLnBrk="1" hangingPunct="1"/>
            <a:r>
              <a:rPr lang="zh-CN" altLang="en-US" sz="3200">
                <a:solidFill>
                  <a:srgbClr val="000000"/>
                </a:solidFill>
                <a:ea typeface="楷体_GB2312" pitchFamily="49" charset="-122"/>
              </a:rPr>
              <a:t>         </a:t>
            </a:r>
            <a:r>
              <a:rPr lang="en-US" altLang="zh-CN" sz="3200">
                <a:solidFill>
                  <a:srgbClr val="000000"/>
                </a:solidFill>
                <a:ea typeface="楷体_GB2312" pitchFamily="49" charset="-122"/>
              </a:rPr>
              <a:t>PointerTag  Ltag, Rtag;  //</a:t>
            </a:r>
            <a:r>
              <a:rPr lang="zh-CN" altLang="en-US" sz="3200">
                <a:solidFill>
                  <a:srgbClr val="000000"/>
                </a:solidFill>
                <a:ea typeface="楷体_GB2312" pitchFamily="49" charset="-122"/>
              </a:rPr>
              <a:t>左右标志</a:t>
            </a:r>
          </a:p>
          <a:p>
            <a:pPr eaLnBrk="1" hangingPunct="1"/>
            <a:r>
              <a:rPr lang="zh-CN" altLang="en-US" sz="3200">
                <a:solidFill>
                  <a:srgbClr val="000000"/>
                </a:solidFill>
                <a:ea typeface="楷体_GB2312" pitchFamily="49" charset="-122"/>
              </a:rPr>
              <a:t>         </a:t>
            </a:r>
            <a:r>
              <a:rPr lang="en-US" altLang="zh-CN" sz="3200">
                <a:solidFill>
                  <a:srgbClr val="000000"/>
                </a:solidFill>
                <a:ea typeface="楷体_GB2312" pitchFamily="49" charset="-122"/>
              </a:rPr>
              <a:t>}BiTreeNode,*BiThrTree;         </a:t>
            </a:r>
          </a:p>
        </p:txBody>
      </p:sp>
      <p:grpSp>
        <p:nvGrpSpPr>
          <p:cNvPr id="449550" name="Group 14"/>
          <p:cNvGrpSpPr>
            <a:grpSpLocks/>
          </p:cNvGrpSpPr>
          <p:nvPr/>
        </p:nvGrpSpPr>
        <p:grpSpPr bwMode="auto">
          <a:xfrm>
            <a:off x="107950" y="4329113"/>
            <a:ext cx="9072563" cy="2413000"/>
            <a:chOff x="68" y="2727"/>
            <a:chExt cx="5715" cy="1520"/>
          </a:xfrm>
        </p:grpSpPr>
        <p:sp>
          <p:nvSpPr>
            <p:cNvPr id="116740" name="Rectangle 5"/>
            <p:cNvSpPr>
              <a:spLocks noChangeArrowheads="1"/>
            </p:cNvSpPr>
            <p:nvPr/>
          </p:nvSpPr>
          <p:spPr bwMode="auto">
            <a:xfrm>
              <a:off x="90" y="2727"/>
              <a:ext cx="5602"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为方便，在二叉树的线索链表上增加一个头结点，                                       其中</a:t>
              </a:r>
              <a:endParaRPr lang="zh-CN" altLang="en-US" b="1">
                <a:solidFill>
                  <a:srgbClr val="000000"/>
                </a:solidFill>
                <a:ea typeface="楷体_GB2312" pitchFamily="49" charset="-122"/>
              </a:endParaRPr>
            </a:p>
          </p:txBody>
        </p:sp>
        <p:grpSp>
          <p:nvGrpSpPr>
            <p:cNvPr id="116741" name="Group 11"/>
            <p:cNvGrpSpPr>
              <a:grpSpLocks/>
            </p:cNvGrpSpPr>
            <p:nvPr/>
          </p:nvGrpSpPr>
          <p:grpSpPr bwMode="auto">
            <a:xfrm>
              <a:off x="1746" y="3158"/>
              <a:ext cx="1200" cy="288"/>
              <a:chOff x="3264" y="1525"/>
              <a:chExt cx="1200" cy="288"/>
            </a:xfrm>
          </p:grpSpPr>
          <p:sp>
            <p:nvSpPr>
              <p:cNvPr id="116743" name="Rectangle 6"/>
              <p:cNvSpPr>
                <a:spLocks noChangeArrowheads="1"/>
              </p:cNvSpPr>
              <p:nvPr/>
            </p:nvSpPr>
            <p:spPr bwMode="auto">
              <a:xfrm>
                <a:off x="3264" y="152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4" name="Rectangle 7"/>
              <p:cNvSpPr>
                <a:spLocks noChangeArrowheads="1"/>
              </p:cNvSpPr>
              <p:nvPr/>
            </p:nvSpPr>
            <p:spPr bwMode="auto">
              <a:xfrm>
                <a:off x="3504" y="152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16745" name="Rectangle 8"/>
              <p:cNvSpPr>
                <a:spLocks noChangeArrowheads="1"/>
              </p:cNvSpPr>
              <p:nvPr/>
            </p:nvSpPr>
            <p:spPr bwMode="auto">
              <a:xfrm>
                <a:off x="3744" y="1525"/>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6" name="Rectangle 9"/>
              <p:cNvSpPr>
                <a:spLocks noChangeArrowheads="1"/>
              </p:cNvSpPr>
              <p:nvPr/>
            </p:nvSpPr>
            <p:spPr bwMode="auto">
              <a:xfrm>
                <a:off x="3984" y="152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6747" name="Rectangle 10"/>
              <p:cNvSpPr>
                <a:spLocks noChangeArrowheads="1"/>
              </p:cNvSpPr>
              <p:nvPr/>
            </p:nvSpPr>
            <p:spPr bwMode="auto">
              <a:xfrm>
                <a:off x="4224" y="152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6742" name="Rectangle 13"/>
            <p:cNvSpPr>
              <a:spLocks noChangeArrowheads="1"/>
            </p:cNvSpPr>
            <p:nvPr/>
          </p:nvSpPr>
          <p:spPr bwMode="auto">
            <a:xfrm>
              <a:off x="68" y="3575"/>
              <a:ext cx="5715"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000000"/>
                  </a:solidFill>
                  <a:ea typeface="楷体_GB2312" pitchFamily="49" charset="-122"/>
                </a:rPr>
                <a:t>LTag=0</a:t>
              </a: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lchild</a:t>
              </a:r>
              <a:r>
                <a:rPr lang="zh-CN" altLang="en-US" sz="3200" b="1">
                  <a:solidFill>
                    <a:srgbClr val="000000"/>
                  </a:solidFill>
                  <a:ea typeface="楷体_GB2312" pitchFamily="49" charset="-122"/>
                </a:rPr>
                <a:t>指向二叉树的根结点，</a:t>
              </a:r>
            </a:p>
            <a:p>
              <a:r>
                <a:rPr lang="en-US" altLang="zh-CN" sz="3200" b="1">
                  <a:solidFill>
                    <a:srgbClr val="000000"/>
                  </a:solidFill>
                  <a:ea typeface="楷体_GB2312" pitchFamily="49" charset="-122"/>
                </a:rPr>
                <a:t>RTag=1</a:t>
              </a: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rchild</a:t>
              </a:r>
              <a:r>
                <a:rPr lang="zh-CN" altLang="en-US" sz="3200" b="1">
                  <a:solidFill>
                    <a:srgbClr val="000000"/>
                  </a:solidFill>
                  <a:ea typeface="楷体_GB2312" pitchFamily="49" charset="-122"/>
                </a:rPr>
                <a:t>指向遍历时访问的最后一个结点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9550"/>
                                        </p:tgtEl>
                                        <p:attrNameLst>
                                          <p:attrName>style.visibility</p:attrName>
                                        </p:attrNameLst>
                                      </p:cBhvr>
                                      <p:to>
                                        <p:strVal val="visible"/>
                                      </p:to>
                                    </p:set>
                                    <p:animEffect transition="in" filter="blinds(horizontal)">
                                      <p:cBhvr>
                                        <p:cTn id="7" dur="500"/>
                                        <p:tgtEl>
                                          <p:spTgt spid="449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7762" name="Group 3"/>
          <p:cNvGrpSpPr>
            <a:grpSpLocks/>
          </p:cNvGrpSpPr>
          <p:nvPr/>
        </p:nvGrpSpPr>
        <p:grpSpPr bwMode="auto">
          <a:xfrm>
            <a:off x="323850" y="1989138"/>
            <a:ext cx="2514600" cy="3429000"/>
            <a:chOff x="288" y="1392"/>
            <a:chExt cx="1584" cy="2160"/>
          </a:xfrm>
        </p:grpSpPr>
        <p:sp>
          <p:nvSpPr>
            <p:cNvPr id="117822" name="Oval 4"/>
            <p:cNvSpPr>
              <a:spLocks noChangeArrowheads="1"/>
            </p:cNvSpPr>
            <p:nvPr/>
          </p:nvSpPr>
          <p:spPr bwMode="auto">
            <a:xfrm>
              <a:off x="1104" y="1392"/>
              <a:ext cx="336" cy="336"/>
            </a:xfrm>
            <a:prstGeom prst="ellipse">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A</a:t>
              </a:r>
            </a:p>
          </p:txBody>
        </p:sp>
        <p:sp>
          <p:nvSpPr>
            <p:cNvPr id="117823" name="Oval 5"/>
            <p:cNvSpPr>
              <a:spLocks noChangeArrowheads="1"/>
            </p:cNvSpPr>
            <p:nvPr/>
          </p:nvSpPr>
          <p:spPr bwMode="auto">
            <a:xfrm>
              <a:off x="672" y="1968"/>
              <a:ext cx="336" cy="336"/>
            </a:xfrm>
            <a:prstGeom prst="ellipse">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B</a:t>
              </a:r>
            </a:p>
          </p:txBody>
        </p:sp>
        <p:sp>
          <p:nvSpPr>
            <p:cNvPr id="117824" name="Oval 6"/>
            <p:cNvSpPr>
              <a:spLocks noChangeArrowheads="1"/>
            </p:cNvSpPr>
            <p:nvPr/>
          </p:nvSpPr>
          <p:spPr bwMode="auto">
            <a:xfrm>
              <a:off x="1440" y="1968"/>
              <a:ext cx="336" cy="336"/>
            </a:xfrm>
            <a:prstGeom prst="ellipse">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C</a:t>
              </a:r>
            </a:p>
          </p:txBody>
        </p:sp>
        <p:sp>
          <p:nvSpPr>
            <p:cNvPr id="117825" name="Oval 7"/>
            <p:cNvSpPr>
              <a:spLocks noChangeArrowheads="1"/>
            </p:cNvSpPr>
            <p:nvPr/>
          </p:nvSpPr>
          <p:spPr bwMode="auto">
            <a:xfrm>
              <a:off x="288" y="2592"/>
              <a:ext cx="336" cy="336"/>
            </a:xfrm>
            <a:prstGeom prst="ellipse">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D</a:t>
              </a:r>
            </a:p>
          </p:txBody>
        </p:sp>
        <p:sp>
          <p:nvSpPr>
            <p:cNvPr id="117826" name="Oval 8"/>
            <p:cNvSpPr>
              <a:spLocks noChangeArrowheads="1"/>
            </p:cNvSpPr>
            <p:nvPr/>
          </p:nvSpPr>
          <p:spPr bwMode="auto">
            <a:xfrm>
              <a:off x="1056" y="2544"/>
              <a:ext cx="336" cy="336"/>
            </a:xfrm>
            <a:prstGeom prst="ellipse">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E</a:t>
              </a:r>
            </a:p>
          </p:txBody>
        </p:sp>
        <p:sp>
          <p:nvSpPr>
            <p:cNvPr id="117827" name="Oval 9"/>
            <p:cNvSpPr>
              <a:spLocks noChangeArrowheads="1"/>
            </p:cNvSpPr>
            <p:nvPr/>
          </p:nvSpPr>
          <p:spPr bwMode="auto">
            <a:xfrm>
              <a:off x="1536" y="3168"/>
              <a:ext cx="336" cy="336"/>
            </a:xfrm>
            <a:prstGeom prst="ellipse">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G</a:t>
              </a:r>
            </a:p>
          </p:txBody>
        </p:sp>
        <p:sp>
          <p:nvSpPr>
            <p:cNvPr id="117828" name="Oval 10"/>
            <p:cNvSpPr>
              <a:spLocks noChangeArrowheads="1"/>
            </p:cNvSpPr>
            <p:nvPr/>
          </p:nvSpPr>
          <p:spPr bwMode="auto">
            <a:xfrm>
              <a:off x="720" y="3216"/>
              <a:ext cx="336" cy="336"/>
            </a:xfrm>
            <a:prstGeom prst="ellipse">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F</a:t>
              </a:r>
            </a:p>
          </p:txBody>
        </p:sp>
        <p:sp>
          <p:nvSpPr>
            <p:cNvPr id="117829" name="Line 11"/>
            <p:cNvSpPr>
              <a:spLocks noChangeShapeType="1"/>
            </p:cNvSpPr>
            <p:nvPr/>
          </p:nvSpPr>
          <p:spPr bwMode="auto">
            <a:xfrm flipH="1">
              <a:off x="912" y="1680"/>
              <a:ext cx="240" cy="288"/>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830" name="Line 12"/>
            <p:cNvSpPr>
              <a:spLocks noChangeShapeType="1"/>
            </p:cNvSpPr>
            <p:nvPr/>
          </p:nvSpPr>
          <p:spPr bwMode="auto">
            <a:xfrm flipH="1">
              <a:off x="528" y="2304"/>
              <a:ext cx="240" cy="288"/>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831" name="Line 13"/>
            <p:cNvSpPr>
              <a:spLocks noChangeShapeType="1"/>
            </p:cNvSpPr>
            <p:nvPr/>
          </p:nvSpPr>
          <p:spPr bwMode="auto">
            <a:xfrm flipH="1">
              <a:off x="912" y="2880"/>
              <a:ext cx="240" cy="288"/>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832" name="Line 14"/>
            <p:cNvSpPr>
              <a:spLocks noChangeShapeType="1"/>
            </p:cNvSpPr>
            <p:nvPr/>
          </p:nvSpPr>
          <p:spPr bwMode="auto">
            <a:xfrm>
              <a:off x="1344" y="1728"/>
              <a:ext cx="240" cy="240"/>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833" name="Line 15"/>
            <p:cNvSpPr>
              <a:spLocks noChangeShapeType="1"/>
            </p:cNvSpPr>
            <p:nvPr/>
          </p:nvSpPr>
          <p:spPr bwMode="auto">
            <a:xfrm>
              <a:off x="960" y="2256"/>
              <a:ext cx="288" cy="288"/>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834" name="Line 16"/>
            <p:cNvSpPr>
              <a:spLocks noChangeShapeType="1"/>
            </p:cNvSpPr>
            <p:nvPr/>
          </p:nvSpPr>
          <p:spPr bwMode="auto">
            <a:xfrm>
              <a:off x="1296" y="2832"/>
              <a:ext cx="288" cy="288"/>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7763" name="Text Box 17"/>
          <p:cNvSpPr txBox="1">
            <a:spLocks noChangeArrowheads="1"/>
          </p:cNvSpPr>
          <p:nvPr/>
        </p:nvSpPr>
        <p:spPr bwMode="auto">
          <a:xfrm>
            <a:off x="228600" y="5997575"/>
            <a:ext cx="455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2800">
                <a:solidFill>
                  <a:srgbClr val="000000"/>
                </a:solidFill>
                <a:latin typeface="Tahoma" pitchFamily="34" charset="0"/>
              </a:rPr>
              <a:t>中序遍历：</a:t>
            </a:r>
            <a:r>
              <a:rPr lang="en-US" altLang="zh-CN" sz="2800">
                <a:solidFill>
                  <a:srgbClr val="000000"/>
                </a:solidFill>
                <a:latin typeface="Tahoma" pitchFamily="34" charset="0"/>
              </a:rPr>
              <a:t>D B F E G A C</a:t>
            </a:r>
          </a:p>
        </p:txBody>
      </p:sp>
      <p:grpSp>
        <p:nvGrpSpPr>
          <p:cNvPr id="117764" name="Group 139"/>
          <p:cNvGrpSpPr>
            <a:grpSpLocks/>
          </p:cNvGrpSpPr>
          <p:nvPr/>
        </p:nvGrpSpPr>
        <p:grpSpPr bwMode="auto">
          <a:xfrm>
            <a:off x="3429000" y="2133600"/>
            <a:ext cx="5257800" cy="3810000"/>
            <a:chOff x="2160" y="1525"/>
            <a:chExt cx="3312" cy="2400"/>
          </a:xfrm>
        </p:grpSpPr>
        <p:sp>
          <p:nvSpPr>
            <p:cNvPr id="117766" name="Rectangle 19"/>
            <p:cNvSpPr>
              <a:spLocks noChangeArrowheads="1"/>
            </p:cNvSpPr>
            <p:nvPr/>
          </p:nvSpPr>
          <p:spPr bwMode="auto">
            <a:xfrm>
              <a:off x="3216" y="210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67" name="Rectangle 20"/>
            <p:cNvSpPr>
              <a:spLocks noChangeArrowheads="1"/>
            </p:cNvSpPr>
            <p:nvPr/>
          </p:nvSpPr>
          <p:spPr bwMode="auto">
            <a:xfrm>
              <a:off x="3456" y="210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17768" name="Rectangle 21"/>
            <p:cNvSpPr>
              <a:spLocks noChangeArrowheads="1"/>
            </p:cNvSpPr>
            <p:nvPr/>
          </p:nvSpPr>
          <p:spPr bwMode="auto">
            <a:xfrm>
              <a:off x="3936" y="210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17769" name="Rectangle 22"/>
            <p:cNvSpPr>
              <a:spLocks noChangeArrowheads="1"/>
            </p:cNvSpPr>
            <p:nvPr/>
          </p:nvSpPr>
          <p:spPr bwMode="auto">
            <a:xfrm>
              <a:off x="3696" y="210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A</a:t>
              </a:r>
            </a:p>
          </p:txBody>
        </p:sp>
        <p:sp>
          <p:nvSpPr>
            <p:cNvPr id="117770" name="Rectangle 23"/>
            <p:cNvSpPr>
              <a:spLocks noChangeArrowheads="1"/>
            </p:cNvSpPr>
            <p:nvPr/>
          </p:nvSpPr>
          <p:spPr bwMode="auto">
            <a:xfrm>
              <a:off x="4176" y="210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1" name="Rectangle 24"/>
            <p:cNvSpPr>
              <a:spLocks noChangeArrowheads="1"/>
            </p:cNvSpPr>
            <p:nvPr/>
          </p:nvSpPr>
          <p:spPr bwMode="auto">
            <a:xfrm>
              <a:off x="2640" y="258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2" name="Rectangle 25"/>
            <p:cNvSpPr>
              <a:spLocks noChangeArrowheads="1"/>
            </p:cNvSpPr>
            <p:nvPr/>
          </p:nvSpPr>
          <p:spPr bwMode="auto">
            <a:xfrm>
              <a:off x="2880" y="258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17773" name="Rectangle 26"/>
            <p:cNvSpPr>
              <a:spLocks noChangeArrowheads="1"/>
            </p:cNvSpPr>
            <p:nvPr/>
          </p:nvSpPr>
          <p:spPr bwMode="auto">
            <a:xfrm>
              <a:off x="3360" y="258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17774" name="Rectangle 27"/>
            <p:cNvSpPr>
              <a:spLocks noChangeArrowheads="1"/>
            </p:cNvSpPr>
            <p:nvPr/>
          </p:nvSpPr>
          <p:spPr bwMode="auto">
            <a:xfrm>
              <a:off x="3120" y="258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B</a:t>
              </a:r>
            </a:p>
          </p:txBody>
        </p:sp>
        <p:sp>
          <p:nvSpPr>
            <p:cNvPr id="117775" name="Rectangle 28"/>
            <p:cNvSpPr>
              <a:spLocks noChangeArrowheads="1"/>
            </p:cNvSpPr>
            <p:nvPr/>
          </p:nvSpPr>
          <p:spPr bwMode="auto">
            <a:xfrm>
              <a:off x="3600" y="258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6" name="Rectangle 29"/>
            <p:cNvSpPr>
              <a:spLocks noChangeArrowheads="1"/>
            </p:cNvSpPr>
            <p:nvPr/>
          </p:nvSpPr>
          <p:spPr bwMode="auto">
            <a:xfrm>
              <a:off x="4176" y="258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7" name="Rectangle 30"/>
            <p:cNvSpPr>
              <a:spLocks noChangeArrowheads="1"/>
            </p:cNvSpPr>
            <p:nvPr/>
          </p:nvSpPr>
          <p:spPr bwMode="auto">
            <a:xfrm>
              <a:off x="4656" y="258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C</a:t>
              </a:r>
            </a:p>
          </p:txBody>
        </p:sp>
        <p:sp>
          <p:nvSpPr>
            <p:cNvPr id="117778" name="Rectangle 31"/>
            <p:cNvSpPr>
              <a:spLocks noChangeArrowheads="1"/>
            </p:cNvSpPr>
            <p:nvPr/>
          </p:nvSpPr>
          <p:spPr bwMode="auto">
            <a:xfrm>
              <a:off x="5136" y="258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9" name="Rectangle 32"/>
            <p:cNvSpPr>
              <a:spLocks noChangeArrowheads="1"/>
            </p:cNvSpPr>
            <p:nvPr/>
          </p:nvSpPr>
          <p:spPr bwMode="auto">
            <a:xfrm>
              <a:off x="2160" y="306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0" name="Rectangle 33"/>
            <p:cNvSpPr>
              <a:spLocks noChangeArrowheads="1"/>
            </p:cNvSpPr>
            <p:nvPr/>
          </p:nvSpPr>
          <p:spPr bwMode="auto">
            <a:xfrm>
              <a:off x="2400" y="306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7781" name="Rectangle 34"/>
            <p:cNvSpPr>
              <a:spLocks noChangeArrowheads="1"/>
            </p:cNvSpPr>
            <p:nvPr/>
          </p:nvSpPr>
          <p:spPr bwMode="auto">
            <a:xfrm>
              <a:off x="2640" y="306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D</a:t>
              </a:r>
            </a:p>
          </p:txBody>
        </p:sp>
        <p:sp>
          <p:nvSpPr>
            <p:cNvPr id="117782" name="Rectangle 35"/>
            <p:cNvSpPr>
              <a:spLocks noChangeArrowheads="1"/>
            </p:cNvSpPr>
            <p:nvPr/>
          </p:nvSpPr>
          <p:spPr bwMode="auto">
            <a:xfrm>
              <a:off x="3120" y="306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3" name="Rectangle 36"/>
            <p:cNvSpPr>
              <a:spLocks noChangeArrowheads="1"/>
            </p:cNvSpPr>
            <p:nvPr/>
          </p:nvSpPr>
          <p:spPr bwMode="auto">
            <a:xfrm>
              <a:off x="3504" y="306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4" name="Rectangle 37"/>
            <p:cNvSpPr>
              <a:spLocks noChangeArrowheads="1"/>
            </p:cNvSpPr>
            <p:nvPr/>
          </p:nvSpPr>
          <p:spPr bwMode="auto">
            <a:xfrm>
              <a:off x="3744" y="306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17785" name="Rectangle 38"/>
            <p:cNvSpPr>
              <a:spLocks noChangeArrowheads="1"/>
            </p:cNvSpPr>
            <p:nvPr/>
          </p:nvSpPr>
          <p:spPr bwMode="auto">
            <a:xfrm>
              <a:off x="4224" y="306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17786" name="Rectangle 39"/>
            <p:cNvSpPr>
              <a:spLocks noChangeArrowheads="1"/>
            </p:cNvSpPr>
            <p:nvPr/>
          </p:nvSpPr>
          <p:spPr bwMode="auto">
            <a:xfrm>
              <a:off x="3984" y="306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E</a:t>
              </a:r>
            </a:p>
          </p:txBody>
        </p:sp>
        <p:sp>
          <p:nvSpPr>
            <p:cNvPr id="117787" name="Rectangle 40"/>
            <p:cNvSpPr>
              <a:spLocks noChangeArrowheads="1"/>
            </p:cNvSpPr>
            <p:nvPr/>
          </p:nvSpPr>
          <p:spPr bwMode="auto">
            <a:xfrm>
              <a:off x="4464" y="306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8" name="Rectangle 41"/>
            <p:cNvSpPr>
              <a:spLocks noChangeArrowheads="1"/>
            </p:cNvSpPr>
            <p:nvPr/>
          </p:nvSpPr>
          <p:spPr bwMode="auto">
            <a:xfrm>
              <a:off x="2880" y="363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9" name="Rectangle 42"/>
            <p:cNvSpPr>
              <a:spLocks noChangeArrowheads="1"/>
            </p:cNvSpPr>
            <p:nvPr/>
          </p:nvSpPr>
          <p:spPr bwMode="auto">
            <a:xfrm>
              <a:off x="3360" y="3637"/>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F</a:t>
              </a:r>
            </a:p>
          </p:txBody>
        </p:sp>
        <p:sp>
          <p:nvSpPr>
            <p:cNvPr id="117790" name="Rectangle 43"/>
            <p:cNvSpPr>
              <a:spLocks noChangeArrowheads="1"/>
            </p:cNvSpPr>
            <p:nvPr/>
          </p:nvSpPr>
          <p:spPr bwMode="auto">
            <a:xfrm>
              <a:off x="3840" y="363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1" name="Rectangle 44"/>
            <p:cNvSpPr>
              <a:spLocks noChangeArrowheads="1"/>
            </p:cNvSpPr>
            <p:nvPr/>
          </p:nvSpPr>
          <p:spPr bwMode="auto">
            <a:xfrm>
              <a:off x="4272" y="363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2" name="Rectangle 45"/>
            <p:cNvSpPr>
              <a:spLocks noChangeArrowheads="1"/>
            </p:cNvSpPr>
            <p:nvPr/>
          </p:nvSpPr>
          <p:spPr bwMode="auto">
            <a:xfrm>
              <a:off x="4752" y="3637"/>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G</a:t>
              </a:r>
            </a:p>
          </p:txBody>
        </p:sp>
        <p:sp>
          <p:nvSpPr>
            <p:cNvPr id="117793" name="Rectangle 46"/>
            <p:cNvSpPr>
              <a:spLocks noChangeArrowheads="1"/>
            </p:cNvSpPr>
            <p:nvPr/>
          </p:nvSpPr>
          <p:spPr bwMode="auto">
            <a:xfrm>
              <a:off x="5232" y="363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4" name="Line 47"/>
            <p:cNvSpPr>
              <a:spLocks noChangeShapeType="1"/>
            </p:cNvSpPr>
            <p:nvPr/>
          </p:nvSpPr>
          <p:spPr bwMode="auto">
            <a:xfrm flipH="1">
              <a:off x="3168" y="2245"/>
              <a:ext cx="192" cy="336"/>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795" name="Line 48"/>
            <p:cNvSpPr>
              <a:spLocks noChangeShapeType="1"/>
            </p:cNvSpPr>
            <p:nvPr/>
          </p:nvSpPr>
          <p:spPr bwMode="auto">
            <a:xfrm flipH="1">
              <a:off x="2544" y="2725"/>
              <a:ext cx="192" cy="336"/>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796" name="Line 49"/>
            <p:cNvSpPr>
              <a:spLocks noChangeShapeType="1"/>
            </p:cNvSpPr>
            <p:nvPr/>
          </p:nvSpPr>
          <p:spPr bwMode="auto">
            <a:xfrm>
              <a:off x="4320" y="2245"/>
              <a:ext cx="432" cy="336"/>
            </a:xfrm>
            <a:prstGeom prst="line">
              <a:avLst/>
            </a:prstGeom>
            <a:noFill/>
            <a:ln w="1905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797" name="Line 50"/>
            <p:cNvSpPr>
              <a:spLocks noChangeShapeType="1"/>
            </p:cNvSpPr>
            <p:nvPr/>
          </p:nvSpPr>
          <p:spPr bwMode="auto">
            <a:xfrm>
              <a:off x="3696" y="2725"/>
              <a:ext cx="432" cy="336"/>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798" name="Line 51"/>
            <p:cNvSpPr>
              <a:spLocks noChangeShapeType="1"/>
            </p:cNvSpPr>
            <p:nvPr/>
          </p:nvSpPr>
          <p:spPr bwMode="auto">
            <a:xfrm flipH="1">
              <a:off x="3456" y="3205"/>
              <a:ext cx="192" cy="432"/>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799" name="Line 52"/>
            <p:cNvSpPr>
              <a:spLocks noChangeShapeType="1"/>
            </p:cNvSpPr>
            <p:nvPr/>
          </p:nvSpPr>
          <p:spPr bwMode="auto">
            <a:xfrm>
              <a:off x="4608" y="3157"/>
              <a:ext cx="288" cy="480"/>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800" name="Rectangle 53"/>
            <p:cNvSpPr>
              <a:spLocks noChangeArrowheads="1"/>
            </p:cNvSpPr>
            <p:nvPr/>
          </p:nvSpPr>
          <p:spPr bwMode="auto">
            <a:xfrm>
              <a:off x="2880" y="306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7801" name="Rectangle 54"/>
            <p:cNvSpPr>
              <a:spLocks noChangeArrowheads="1"/>
            </p:cNvSpPr>
            <p:nvPr/>
          </p:nvSpPr>
          <p:spPr bwMode="auto">
            <a:xfrm>
              <a:off x="3120" y="363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7802" name="Rectangle 55"/>
            <p:cNvSpPr>
              <a:spLocks noChangeArrowheads="1"/>
            </p:cNvSpPr>
            <p:nvPr/>
          </p:nvSpPr>
          <p:spPr bwMode="auto">
            <a:xfrm>
              <a:off x="3600" y="363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7803" name="Rectangle 56"/>
            <p:cNvSpPr>
              <a:spLocks noChangeArrowheads="1"/>
            </p:cNvSpPr>
            <p:nvPr/>
          </p:nvSpPr>
          <p:spPr bwMode="auto">
            <a:xfrm>
              <a:off x="4512" y="363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7804" name="Rectangle 57"/>
            <p:cNvSpPr>
              <a:spLocks noChangeArrowheads="1"/>
            </p:cNvSpPr>
            <p:nvPr/>
          </p:nvSpPr>
          <p:spPr bwMode="auto">
            <a:xfrm>
              <a:off x="4992" y="363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7805" name="Rectangle 58"/>
            <p:cNvSpPr>
              <a:spLocks noChangeArrowheads="1"/>
            </p:cNvSpPr>
            <p:nvPr/>
          </p:nvSpPr>
          <p:spPr bwMode="auto">
            <a:xfrm>
              <a:off x="4416" y="258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7806" name="Rectangle 59"/>
            <p:cNvSpPr>
              <a:spLocks noChangeArrowheads="1"/>
            </p:cNvSpPr>
            <p:nvPr/>
          </p:nvSpPr>
          <p:spPr bwMode="auto">
            <a:xfrm>
              <a:off x="4896" y="258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7807" name="Line 60"/>
            <p:cNvSpPr>
              <a:spLocks noChangeShapeType="1"/>
            </p:cNvSpPr>
            <p:nvPr/>
          </p:nvSpPr>
          <p:spPr bwMode="auto">
            <a:xfrm flipV="1">
              <a:off x="3216" y="2869"/>
              <a:ext cx="48" cy="288"/>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808" name="Line 61"/>
            <p:cNvSpPr>
              <a:spLocks noChangeShapeType="1"/>
            </p:cNvSpPr>
            <p:nvPr/>
          </p:nvSpPr>
          <p:spPr bwMode="auto">
            <a:xfrm flipV="1">
              <a:off x="3024" y="2869"/>
              <a:ext cx="432" cy="864"/>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809" name="Line 62"/>
            <p:cNvSpPr>
              <a:spLocks noChangeShapeType="1"/>
            </p:cNvSpPr>
            <p:nvPr/>
          </p:nvSpPr>
          <p:spPr bwMode="auto">
            <a:xfrm flipV="1">
              <a:off x="3936" y="3345"/>
              <a:ext cx="96" cy="432"/>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810" name="Line 63"/>
            <p:cNvSpPr>
              <a:spLocks noChangeShapeType="1"/>
            </p:cNvSpPr>
            <p:nvPr/>
          </p:nvSpPr>
          <p:spPr bwMode="auto">
            <a:xfrm flipH="1" flipV="1">
              <a:off x="4272" y="3349"/>
              <a:ext cx="96" cy="480"/>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811" name="Line 64"/>
            <p:cNvSpPr>
              <a:spLocks noChangeShapeType="1"/>
            </p:cNvSpPr>
            <p:nvPr/>
          </p:nvSpPr>
          <p:spPr bwMode="auto">
            <a:xfrm flipH="1" flipV="1">
              <a:off x="3936" y="2389"/>
              <a:ext cx="1392" cy="1392"/>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812" name="Line 65"/>
            <p:cNvSpPr>
              <a:spLocks noChangeShapeType="1"/>
            </p:cNvSpPr>
            <p:nvPr/>
          </p:nvSpPr>
          <p:spPr bwMode="auto">
            <a:xfrm flipH="1" flipV="1">
              <a:off x="4176" y="2389"/>
              <a:ext cx="144" cy="240"/>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813" name="Line 66"/>
            <p:cNvSpPr>
              <a:spLocks noChangeShapeType="1"/>
            </p:cNvSpPr>
            <p:nvPr/>
          </p:nvSpPr>
          <p:spPr bwMode="auto">
            <a:xfrm flipH="1" flipV="1">
              <a:off x="4468" y="1758"/>
              <a:ext cx="860" cy="967"/>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814" name="Line 67"/>
            <p:cNvSpPr>
              <a:spLocks noChangeShapeType="1"/>
            </p:cNvSpPr>
            <p:nvPr/>
          </p:nvSpPr>
          <p:spPr bwMode="auto">
            <a:xfrm flipV="1">
              <a:off x="2256" y="1861"/>
              <a:ext cx="1008" cy="1248"/>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815" name="Rectangle 68"/>
            <p:cNvSpPr>
              <a:spLocks noChangeArrowheads="1"/>
            </p:cNvSpPr>
            <p:nvPr/>
          </p:nvSpPr>
          <p:spPr bwMode="auto">
            <a:xfrm>
              <a:off x="3264" y="152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16" name="Rectangle 69"/>
            <p:cNvSpPr>
              <a:spLocks noChangeArrowheads="1"/>
            </p:cNvSpPr>
            <p:nvPr/>
          </p:nvSpPr>
          <p:spPr bwMode="auto">
            <a:xfrm>
              <a:off x="3504" y="152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17817" name="Rectangle 70"/>
            <p:cNvSpPr>
              <a:spLocks noChangeArrowheads="1"/>
            </p:cNvSpPr>
            <p:nvPr/>
          </p:nvSpPr>
          <p:spPr bwMode="auto">
            <a:xfrm>
              <a:off x="3744" y="1525"/>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18" name="Rectangle 71"/>
            <p:cNvSpPr>
              <a:spLocks noChangeArrowheads="1"/>
            </p:cNvSpPr>
            <p:nvPr/>
          </p:nvSpPr>
          <p:spPr bwMode="auto">
            <a:xfrm>
              <a:off x="3984" y="152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7819" name="Rectangle 72"/>
            <p:cNvSpPr>
              <a:spLocks noChangeArrowheads="1"/>
            </p:cNvSpPr>
            <p:nvPr/>
          </p:nvSpPr>
          <p:spPr bwMode="auto">
            <a:xfrm>
              <a:off x="4224" y="152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20" name="Line 73"/>
            <p:cNvSpPr>
              <a:spLocks noChangeShapeType="1"/>
            </p:cNvSpPr>
            <p:nvPr/>
          </p:nvSpPr>
          <p:spPr bwMode="auto">
            <a:xfrm>
              <a:off x="3408" y="1669"/>
              <a:ext cx="0" cy="432"/>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821" name="Line 74"/>
            <p:cNvSpPr>
              <a:spLocks noChangeShapeType="1"/>
            </p:cNvSpPr>
            <p:nvPr/>
          </p:nvSpPr>
          <p:spPr bwMode="auto">
            <a:xfrm>
              <a:off x="4286" y="1712"/>
              <a:ext cx="562" cy="869"/>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7765" name="Rectangle 81"/>
          <p:cNvSpPr>
            <a:spLocks noChangeArrowheads="1"/>
          </p:cNvSpPr>
          <p:nvPr/>
        </p:nvSpPr>
        <p:spPr bwMode="auto">
          <a:xfrm>
            <a:off x="179388" y="260350"/>
            <a:ext cx="83534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zh-CN" altLang="en-US" sz="3200" b="1">
                <a:solidFill>
                  <a:srgbClr val="000000"/>
                </a:solidFill>
                <a:ea typeface="楷体_GB2312" pitchFamily="49" charset="-122"/>
              </a:rPr>
              <a:t>二叉树中序遍历中，第一个结点的</a:t>
            </a:r>
            <a:r>
              <a:rPr lang="en-US" altLang="zh-CN" sz="3200" b="1">
                <a:solidFill>
                  <a:srgbClr val="000000"/>
                </a:solidFill>
                <a:ea typeface="楷体_GB2312" pitchFamily="49" charset="-122"/>
              </a:rPr>
              <a:t>lchild</a:t>
            </a:r>
            <a:r>
              <a:rPr lang="zh-CN" altLang="en-US" sz="3200" b="1">
                <a:solidFill>
                  <a:srgbClr val="000000"/>
                </a:solidFill>
                <a:ea typeface="楷体_GB2312" pitchFamily="49" charset="-122"/>
              </a:rPr>
              <a:t>和最后一个结点的</a:t>
            </a:r>
            <a:r>
              <a:rPr lang="en-US" altLang="zh-CN" sz="3200" b="1">
                <a:solidFill>
                  <a:srgbClr val="000000"/>
                </a:solidFill>
                <a:ea typeface="楷体_GB2312" pitchFamily="49" charset="-122"/>
              </a:rPr>
              <a:t>rchild</a:t>
            </a:r>
            <a:r>
              <a:rPr lang="zh-CN" altLang="en-US" sz="3200" b="1">
                <a:solidFill>
                  <a:srgbClr val="000000"/>
                </a:solidFill>
                <a:ea typeface="楷体_GB2312" pitchFamily="49" charset="-122"/>
              </a:rPr>
              <a:t>指向该头结点</a:t>
            </a: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60" descr="问号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80963"/>
            <a:ext cx="140017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7" name="AutoShape 61"/>
          <p:cNvSpPr>
            <a:spLocks noChangeArrowheads="1"/>
          </p:cNvSpPr>
          <p:nvPr/>
        </p:nvSpPr>
        <p:spPr bwMode="auto">
          <a:xfrm>
            <a:off x="107950" y="188913"/>
            <a:ext cx="3959225" cy="1582737"/>
          </a:xfrm>
          <a:prstGeom prst="cloudCallout">
            <a:avLst>
              <a:gd name="adj1" fmla="val 71454"/>
              <a:gd name="adj2" fmla="val 50704"/>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solidFill>
                  <a:srgbClr val="000000"/>
                </a:solidFill>
                <a:ea typeface="楷体_GB2312" pitchFamily="49" charset="-122"/>
              </a:rPr>
              <a:t>如何在中序线索树中找结点的直接后继</a:t>
            </a:r>
          </a:p>
        </p:txBody>
      </p:sp>
      <p:sp>
        <p:nvSpPr>
          <p:cNvPr id="473150" name="Text Box 62"/>
          <p:cNvSpPr txBox="1">
            <a:spLocks noChangeArrowheads="1"/>
          </p:cNvSpPr>
          <p:nvPr/>
        </p:nvSpPr>
        <p:spPr bwMode="auto">
          <a:xfrm>
            <a:off x="466725" y="4868863"/>
            <a:ext cx="3168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以中序遍历为例</a:t>
            </a:r>
          </a:p>
        </p:txBody>
      </p:sp>
      <p:sp>
        <p:nvSpPr>
          <p:cNvPr id="473152" name="Text Box 64"/>
          <p:cNvSpPr txBox="1">
            <a:spLocks noChangeArrowheads="1"/>
          </p:cNvSpPr>
          <p:nvPr/>
        </p:nvSpPr>
        <p:spPr bwMode="auto">
          <a:xfrm>
            <a:off x="3851275" y="4868863"/>
            <a:ext cx="51133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中序遍历：</a:t>
            </a:r>
            <a:r>
              <a:rPr lang="en-US" altLang="zh-CN" sz="3200" b="1">
                <a:solidFill>
                  <a:srgbClr val="000000"/>
                </a:solidFill>
                <a:ea typeface="楷体_GB2312" pitchFamily="49" charset="-122"/>
              </a:rPr>
              <a:t>D B F E G A C</a:t>
            </a:r>
          </a:p>
        </p:txBody>
      </p:sp>
      <p:grpSp>
        <p:nvGrpSpPr>
          <p:cNvPr id="118790" name="Group 65"/>
          <p:cNvGrpSpPr>
            <a:grpSpLocks/>
          </p:cNvGrpSpPr>
          <p:nvPr/>
        </p:nvGrpSpPr>
        <p:grpSpPr bwMode="auto">
          <a:xfrm>
            <a:off x="3635375" y="555625"/>
            <a:ext cx="5257800" cy="3810000"/>
            <a:chOff x="2160" y="1655"/>
            <a:chExt cx="3312" cy="2400"/>
          </a:xfrm>
        </p:grpSpPr>
        <p:sp>
          <p:nvSpPr>
            <p:cNvPr id="118791" name="Rectangle 66"/>
            <p:cNvSpPr>
              <a:spLocks noChangeArrowheads="1"/>
            </p:cNvSpPr>
            <p:nvPr/>
          </p:nvSpPr>
          <p:spPr bwMode="auto">
            <a:xfrm>
              <a:off x="3216" y="223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92" name="Rectangle 67"/>
            <p:cNvSpPr>
              <a:spLocks noChangeArrowheads="1"/>
            </p:cNvSpPr>
            <p:nvPr/>
          </p:nvSpPr>
          <p:spPr bwMode="auto">
            <a:xfrm>
              <a:off x="3456" y="223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18793" name="Rectangle 68"/>
            <p:cNvSpPr>
              <a:spLocks noChangeArrowheads="1"/>
            </p:cNvSpPr>
            <p:nvPr/>
          </p:nvSpPr>
          <p:spPr bwMode="auto">
            <a:xfrm>
              <a:off x="3936" y="223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18794" name="Rectangle 69"/>
            <p:cNvSpPr>
              <a:spLocks noChangeArrowheads="1"/>
            </p:cNvSpPr>
            <p:nvPr/>
          </p:nvSpPr>
          <p:spPr bwMode="auto">
            <a:xfrm>
              <a:off x="3696" y="223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A</a:t>
              </a:r>
            </a:p>
          </p:txBody>
        </p:sp>
        <p:sp>
          <p:nvSpPr>
            <p:cNvPr id="118795" name="Rectangle 70"/>
            <p:cNvSpPr>
              <a:spLocks noChangeArrowheads="1"/>
            </p:cNvSpPr>
            <p:nvPr/>
          </p:nvSpPr>
          <p:spPr bwMode="auto">
            <a:xfrm>
              <a:off x="4176" y="223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96" name="Rectangle 71"/>
            <p:cNvSpPr>
              <a:spLocks noChangeArrowheads="1"/>
            </p:cNvSpPr>
            <p:nvPr/>
          </p:nvSpPr>
          <p:spPr bwMode="auto">
            <a:xfrm>
              <a:off x="2640" y="271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97" name="Rectangle 72"/>
            <p:cNvSpPr>
              <a:spLocks noChangeArrowheads="1"/>
            </p:cNvSpPr>
            <p:nvPr/>
          </p:nvSpPr>
          <p:spPr bwMode="auto">
            <a:xfrm>
              <a:off x="2880" y="271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18798" name="Rectangle 73"/>
            <p:cNvSpPr>
              <a:spLocks noChangeArrowheads="1"/>
            </p:cNvSpPr>
            <p:nvPr/>
          </p:nvSpPr>
          <p:spPr bwMode="auto">
            <a:xfrm>
              <a:off x="3360" y="271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18799" name="Rectangle 74"/>
            <p:cNvSpPr>
              <a:spLocks noChangeArrowheads="1"/>
            </p:cNvSpPr>
            <p:nvPr/>
          </p:nvSpPr>
          <p:spPr bwMode="auto">
            <a:xfrm>
              <a:off x="3120" y="271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B</a:t>
              </a:r>
            </a:p>
          </p:txBody>
        </p:sp>
        <p:sp>
          <p:nvSpPr>
            <p:cNvPr id="118800" name="Rectangle 75"/>
            <p:cNvSpPr>
              <a:spLocks noChangeArrowheads="1"/>
            </p:cNvSpPr>
            <p:nvPr/>
          </p:nvSpPr>
          <p:spPr bwMode="auto">
            <a:xfrm>
              <a:off x="3600" y="271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01" name="Rectangle 76"/>
            <p:cNvSpPr>
              <a:spLocks noChangeArrowheads="1"/>
            </p:cNvSpPr>
            <p:nvPr/>
          </p:nvSpPr>
          <p:spPr bwMode="auto">
            <a:xfrm>
              <a:off x="4176" y="271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02" name="Rectangle 77"/>
            <p:cNvSpPr>
              <a:spLocks noChangeArrowheads="1"/>
            </p:cNvSpPr>
            <p:nvPr/>
          </p:nvSpPr>
          <p:spPr bwMode="auto">
            <a:xfrm>
              <a:off x="4656" y="271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C</a:t>
              </a:r>
            </a:p>
          </p:txBody>
        </p:sp>
        <p:sp>
          <p:nvSpPr>
            <p:cNvPr id="118803" name="Rectangle 78"/>
            <p:cNvSpPr>
              <a:spLocks noChangeArrowheads="1"/>
            </p:cNvSpPr>
            <p:nvPr/>
          </p:nvSpPr>
          <p:spPr bwMode="auto">
            <a:xfrm>
              <a:off x="5136" y="271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04" name="Rectangle 79"/>
            <p:cNvSpPr>
              <a:spLocks noChangeArrowheads="1"/>
            </p:cNvSpPr>
            <p:nvPr/>
          </p:nvSpPr>
          <p:spPr bwMode="auto">
            <a:xfrm>
              <a:off x="2160" y="319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05" name="Rectangle 80"/>
            <p:cNvSpPr>
              <a:spLocks noChangeArrowheads="1"/>
            </p:cNvSpPr>
            <p:nvPr/>
          </p:nvSpPr>
          <p:spPr bwMode="auto">
            <a:xfrm>
              <a:off x="2400" y="319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8806" name="Rectangle 81"/>
            <p:cNvSpPr>
              <a:spLocks noChangeArrowheads="1"/>
            </p:cNvSpPr>
            <p:nvPr/>
          </p:nvSpPr>
          <p:spPr bwMode="auto">
            <a:xfrm>
              <a:off x="2640" y="319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D</a:t>
              </a:r>
            </a:p>
          </p:txBody>
        </p:sp>
        <p:sp>
          <p:nvSpPr>
            <p:cNvPr id="118807" name="Rectangle 82"/>
            <p:cNvSpPr>
              <a:spLocks noChangeArrowheads="1"/>
            </p:cNvSpPr>
            <p:nvPr/>
          </p:nvSpPr>
          <p:spPr bwMode="auto">
            <a:xfrm>
              <a:off x="3120" y="319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08" name="Rectangle 83"/>
            <p:cNvSpPr>
              <a:spLocks noChangeArrowheads="1"/>
            </p:cNvSpPr>
            <p:nvPr/>
          </p:nvSpPr>
          <p:spPr bwMode="auto">
            <a:xfrm>
              <a:off x="3504" y="319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09" name="Rectangle 84"/>
            <p:cNvSpPr>
              <a:spLocks noChangeArrowheads="1"/>
            </p:cNvSpPr>
            <p:nvPr/>
          </p:nvSpPr>
          <p:spPr bwMode="auto">
            <a:xfrm>
              <a:off x="3744" y="319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18810" name="Rectangle 85"/>
            <p:cNvSpPr>
              <a:spLocks noChangeArrowheads="1"/>
            </p:cNvSpPr>
            <p:nvPr/>
          </p:nvSpPr>
          <p:spPr bwMode="auto">
            <a:xfrm>
              <a:off x="4224" y="319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18811" name="Rectangle 86"/>
            <p:cNvSpPr>
              <a:spLocks noChangeArrowheads="1"/>
            </p:cNvSpPr>
            <p:nvPr/>
          </p:nvSpPr>
          <p:spPr bwMode="auto">
            <a:xfrm>
              <a:off x="3984" y="319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E</a:t>
              </a:r>
            </a:p>
          </p:txBody>
        </p:sp>
        <p:sp>
          <p:nvSpPr>
            <p:cNvPr id="118812" name="Rectangle 87"/>
            <p:cNvSpPr>
              <a:spLocks noChangeArrowheads="1"/>
            </p:cNvSpPr>
            <p:nvPr/>
          </p:nvSpPr>
          <p:spPr bwMode="auto">
            <a:xfrm>
              <a:off x="4464" y="319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13" name="Rectangle 88"/>
            <p:cNvSpPr>
              <a:spLocks noChangeArrowheads="1"/>
            </p:cNvSpPr>
            <p:nvPr/>
          </p:nvSpPr>
          <p:spPr bwMode="auto">
            <a:xfrm>
              <a:off x="2880"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14" name="Rectangle 89"/>
            <p:cNvSpPr>
              <a:spLocks noChangeArrowheads="1"/>
            </p:cNvSpPr>
            <p:nvPr/>
          </p:nvSpPr>
          <p:spPr bwMode="auto">
            <a:xfrm>
              <a:off x="3360" y="3767"/>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F</a:t>
              </a:r>
            </a:p>
          </p:txBody>
        </p:sp>
        <p:sp>
          <p:nvSpPr>
            <p:cNvPr id="118815" name="Rectangle 90"/>
            <p:cNvSpPr>
              <a:spLocks noChangeArrowheads="1"/>
            </p:cNvSpPr>
            <p:nvPr/>
          </p:nvSpPr>
          <p:spPr bwMode="auto">
            <a:xfrm>
              <a:off x="3840"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16" name="Rectangle 91"/>
            <p:cNvSpPr>
              <a:spLocks noChangeArrowheads="1"/>
            </p:cNvSpPr>
            <p:nvPr/>
          </p:nvSpPr>
          <p:spPr bwMode="auto">
            <a:xfrm>
              <a:off x="4272"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17" name="Rectangle 92"/>
            <p:cNvSpPr>
              <a:spLocks noChangeArrowheads="1"/>
            </p:cNvSpPr>
            <p:nvPr/>
          </p:nvSpPr>
          <p:spPr bwMode="auto">
            <a:xfrm>
              <a:off x="4752" y="3767"/>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G</a:t>
              </a:r>
            </a:p>
          </p:txBody>
        </p:sp>
        <p:sp>
          <p:nvSpPr>
            <p:cNvPr id="118818" name="Rectangle 93"/>
            <p:cNvSpPr>
              <a:spLocks noChangeArrowheads="1"/>
            </p:cNvSpPr>
            <p:nvPr/>
          </p:nvSpPr>
          <p:spPr bwMode="auto">
            <a:xfrm>
              <a:off x="5232"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19" name="Line 94"/>
            <p:cNvSpPr>
              <a:spLocks noChangeShapeType="1"/>
            </p:cNvSpPr>
            <p:nvPr/>
          </p:nvSpPr>
          <p:spPr bwMode="auto">
            <a:xfrm flipH="1">
              <a:off x="3168" y="2375"/>
              <a:ext cx="192" cy="336"/>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820" name="Line 95"/>
            <p:cNvSpPr>
              <a:spLocks noChangeShapeType="1"/>
            </p:cNvSpPr>
            <p:nvPr/>
          </p:nvSpPr>
          <p:spPr bwMode="auto">
            <a:xfrm flipH="1">
              <a:off x="2544" y="2855"/>
              <a:ext cx="192" cy="336"/>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821" name="Line 96"/>
            <p:cNvSpPr>
              <a:spLocks noChangeShapeType="1"/>
            </p:cNvSpPr>
            <p:nvPr/>
          </p:nvSpPr>
          <p:spPr bwMode="auto">
            <a:xfrm>
              <a:off x="4320" y="2375"/>
              <a:ext cx="432" cy="336"/>
            </a:xfrm>
            <a:prstGeom prst="line">
              <a:avLst/>
            </a:prstGeom>
            <a:noFill/>
            <a:ln w="1905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822" name="Line 97"/>
            <p:cNvSpPr>
              <a:spLocks noChangeShapeType="1"/>
            </p:cNvSpPr>
            <p:nvPr/>
          </p:nvSpPr>
          <p:spPr bwMode="auto">
            <a:xfrm>
              <a:off x="3696" y="2855"/>
              <a:ext cx="432" cy="336"/>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823" name="Line 98"/>
            <p:cNvSpPr>
              <a:spLocks noChangeShapeType="1"/>
            </p:cNvSpPr>
            <p:nvPr/>
          </p:nvSpPr>
          <p:spPr bwMode="auto">
            <a:xfrm flipH="1">
              <a:off x="3456" y="3335"/>
              <a:ext cx="192" cy="432"/>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824" name="Line 99"/>
            <p:cNvSpPr>
              <a:spLocks noChangeShapeType="1"/>
            </p:cNvSpPr>
            <p:nvPr/>
          </p:nvSpPr>
          <p:spPr bwMode="auto">
            <a:xfrm>
              <a:off x="4608" y="3287"/>
              <a:ext cx="288" cy="480"/>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825" name="Rectangle 100"/>
            <p:cNvSpPr>
              <a:spLocks noChangeArrowheads="1"/>
            </p:cNvSpPr>
            <p:nvPr/>
          </p:nvSpPr>
          <p:spPr bwMode="auto">
            <a:xfrm>
              <a:off x="2880" y="319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8826" name="Rectangle 101"/>
            <p:cNvSpPr>
              <a:spLocks noChangeArrowheads="1"/>
            </p:cNvSpPr>
            <p:nvPr/>
          </p:nvSpPr>
          <p:spPr bwMode="auto">
            <a:xfrm>
              <a:off x="3120"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8827" name="Rectangle 102"/>
            <p:cNvSpPr>
              <a:spLocks noChangeArrowheads="1"/>
            </p:cNvSpPr>
            <p:nvPr/>
          </p:nvSpPr>
          <p:spPr bwMode="auto">
            <a:xfrm>
              <a:off x="3600"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8828" name="Rectangle 103"/>
            <p:cNvSpPr>
              <a:spLocks noChangeArrowheads="1"/>
            </p:cNvSpPr>
            <p:nvPr/>
          </p:nvSpPr>
          <p:spPr bwMode="auto">
            <a:xfrm>
              <a:off x="4512"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8829" name="Rectangle 104"/>
            <p:cNvSpPr>
              <a:spLocks noChangeArrowheads="1"/>
            </p:cNvSpPr>
            <p:nvPr/>
          </p:nvSpPr>
          <p:spPr bwMode="auto">
            <a:xfrm>
              <a:off x="4992"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8830" name="Rectangle 105"/>
            <p:cNvSpPr>
              <a:spLocks noChangeArrowheads="1"/>
            </p:cNvSpPr>
            <p:nvPr/>
          </p:nvSpPr>
          <p:spPr bwMode="auto">
            <a:xfrm>
              <a:off x="4416" y="271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8831" name="Rectangle 106"/>
            <p:cNvSpPr>
              <a:spLocks noChangeArrowheads="1"/>
            </p:cNvSpPr>
            <p:nvPr/>
          </p:nvSpPr>
          <p:spPr bwMode="auto">
            <a:xfrm>
              <a:off x="4896" y="271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8832" name="Line 107"/>
            <p:cNvSpPr>
              <a:spLocks noChangeShapeType="1"/>
            </p:cNvSpPr>
            <p:nvPr/>
          </p:nvSpPr>
          <p:spPr bwMode="auto">
            <a:xfrm flipV="1">
              <a:off x="3216" y="2999"/>
              <a:ext cx="48" cy="288"/>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833" name="Line 108"/>
            <p:cNvSpPr>
              <a:spLocks noChangeShapeType="1"/>
            </p:cNvSpPr>
            <p:nvPr/>
          </p:nvSpPr>
          <p:spPr bwMode="auto">
            <a:xfrm flipV="1">
              <a:off x="3024" y="2999"/>
              <a:ext cx="432" cy="864"/>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834" name="Line 109"/>
            <p:cNvSpPr>
              <a:spLocks noChangeShapeType="1"/>
            </p:cNvSpPr>
            <p:nvPr/>
          </p:nvSpPr>
          <p:spPr bwMode="auto">
            <a:xfrm flipV="1">
              <a:off x="3936" y="3475"/>
              <a:ext cx="96" cy="432"/>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835" name="Line 110"/>
            <p:cNvSpPr>
              <a:spLocks noChangeShapeType="1"/>
            </p:cNvSpPr>
            <p:nvPr/>
          </p:nvSpPr>
          <p:spPr bwMode="auto">
            <a:xfrm flipH="1" flipV="1">
              <a:off x="4272" y="3479"/>
              <a:ext cx="96" cy="480"/>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836" name="Line 111"/>
            <p:cNvSpPr>
              <a:spLocks noChangeShapeType="1"/>
            </p:cNvSpPr>
            <p:nvPr/>
          </p:nvSpPr>
          <p:spPr bwMode="auto">
            <a:xfrm flipH="1" flipV="1">
              <a:off x="3936" y="2519"/>
              <a:ext cx="1392" cy="1392"/>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837" name="Line 112"/>
            <p:cNvSpPr>
              <a:spLocks noChangeShapeType="1"/>
            </p:cNvSpPr>
            <p:nvPr/>
          </p:nvSpPr>
          <p:spPr bwMode="auto">
            <a:xfrm flipH="1" flipV="1">
              <a:off x="4176" y="2519"/>
              <a:ext cx="144" cy="240"/>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838" name="Line 113"/>
            <p:cNvSpPr>
              <a:spLocks noChangeShapeType="1"/>
            </p:cNvSpPr>
            <p:nvPr/>
          </p:nvSpPr>
          <p:spPr bwMode="auto">
            <a:xfrm flipH="1" flipV="1">
              <a:off x="4468" y="1888"/>
              <a:ext cx="860" cy="967"/>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839" name="Line 114"/>
            <p:cNvSpPr>
              <a:spLocks noChangeShapeType="1"/>
            </p:cNvSpPr>
            <p:nvPr/>
          </p:nvSpPr>
          <p:spPr bwMode="auto">
            <a:xfrm flipV="1">
              <a:off x="2256" y="1991"/>
              <a:ext cx="1008" cy="1248"/>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840" name="Rectangle 115"/>
            <p:cNvSpPr>
              <a:spLocks noChangeArrowheads="1"/>
            </p:cNvSpPr>
            <p:nvPr/>
          </p:nvSpPr>
          <p:spPr bwMode="auto">
            <a:xfrm>
              <a:off x="3264" y="165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41" name="Rectangle 116"/>
            <p:cNvSpPr>
              <a:spLocks noChangeArrowheads="1"/>
            </p:cNvSpPr>
            <p:nvPr/>
          </p:nvSpPr>
          <p:spPr bwMode="auto">
            <a:xfrm>
              <a:off x="3504" y="165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18842" name="Rectangle 117"/>
            <p:cNvSpPr>
              <a:spLocks noChangeArrowheads="1"/>
            </p:cNvSpPr>
            <p:nvPr/>
          </p:nvSpPr>
          <p:spPr bwMode="auto">
            <a:xfrm>
              <a:off x="3744" y="1655"/>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43" name="Rectangle 118"/>
            <p:cNvSpPr>
              <a:spLocks noChangeArrowheads="1"/>
            </p:cNvSpPr>
            <p:nvPr/>
          </p:nvSpPr>
          <p:spPr bwMode="auto">
            <a:xfrm>
              <a:off x="3984" y="165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8844" name="Rectangle 119"/>
            <p:cNvSpPr>
              <a:spLocks noChangeArrowheads="1"/>
            </p:cNvSpPr>
            <p:nvPr/>
          </p:nvSpPr>
          <p:spPr bwMode="auto">
            <a:xfrm>
              <a:off x="4224" y="165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45" name="Line 120"/>
            <p:cNvSpPr>
              <a:spLocks noChangeShapeType="1"/>
            </p:cNvSpPr>
            <p:nvPr/>
          </p:nvSpPr>
          <p:spPr bwMode="auto">
            <a:xfrm>
              <a:off x="3408" y="1799"/>
              <a:ext cx="0" cy="432"/>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846" name="Line 121"/>
            <p:cNvSpPr>
              <a:spLocks noChangeShapeType="1"/>
            </p:cNvSpPr>
            <p:nvPr/>
          </p:nvSpPr>
          <p:spPr bwMode="auto">
            <a:xfrm>
              <a:off x="4286" y="1842"/>
              <a:ext cx="562" cy="869"/>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73150"/>
                                        </p:tgtEl>
                                        <p:attrNameLst>
                                          <p:attrName>style.visibility</p:attrName>
                                        </p:attrNameLst>
                                      </p:cBhvr>
                                      <p:to>
                                        <p:strVal val="visible"/>
                                      </p:to>
                                    </p:set>
                                    <p:animEffect transition="in" filter="blinds(horizontal)">
                                      <p:cBhvr>
                                        <p:cTn id="7" dur="500"/>
                                        <p:tgtEl>
                                          <p:spTgt spid="47315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3152"/>
                                        </p:tgtEl>
                                        <p:attrNameLst>
                                          <p:attrName>style.visibility</p:attrName>
                                        </p:attrNameLst>
                                      </p:cBhvr>
                                      <p:to>
                                        <p:strVal val="visible"/>
                                      </p:to>
                                    </p:set>
                                    <p:animEffect transition="in" filter="blinds(horizontal)">
                                      <p:cBhvr>
                                        <p:cTn id="10" dur="500"/>
                                        <p:tgtEl>
                                          <p:spTgt spid="473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50" grpId="0"/>
      <p:bldP spid="473152"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4"/>
          <p:cNvSpPr txBox="1">
            <a:spLocks noChangeArrowheads="1"/>
          </p:cNvSpPr>
          <p:nvPr/>
        </p:nvSpPr>
        <p:spPr bwMode="auto">
          <a:xfrm>
            <a:off x="107950" y="192088"/>
            <a:ext cx="87122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若</a:t>
            </a:r>
            <a:r>
              <a:rPr lang="en-US" altLang="zh-CN" sz="3200" b="1">
                <a:solidFill>
                  <a:srgbClr val="000000"/>
                </a:solidFill>
                <a:ea typeface="楷体_GB2312" pitchFamily="49" charset="-122"/>
              </a:rPr>
              <a:t>RTag=1(</a:t>
            </a:r>
            <a:r>
              <a:rPr lang="zh-CN" altLang="en-US" sz="3200" b="1">
                <a:solidFill>
                  <a:srgbClr val="000000"/>
                </a:solidFill>
                <a:ea typeface="楷体_GB2312" pitchFamily="49" charset="-122"/>
              </a:rPr>
              <a:t>叶子结点</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，则右链是</a:t>
            </a:r>
            <a:r>
              <a:rPr lang="zh-CN" altLang="en-US" sz="3200" b="1">
                <a:solidFill>
                  <a:srgbClr val="CC0066"/>
                </a:solidFill>
                <a:ea typeface="楷体_GB2312" pitchFamily="49" charset="-122"/>
              </a:rPr>
              <a:t>线索</a:t>
            </a:r>
            <a:r>
              <a:rPr lang="zh-CN" altLang="en-US" sz="3200" b="1">
                <a:solidFill>
                  <a:srgbClr val="000000"/>
                </a:solidFill>
                <a:ea typeface="楷体_GB2312" pitchFamily="49" charset="-122"/>
              </a:rPr>
              <a:t>，其</a:t>
            </a:r>
            <a:r>
              <a:rPr lang="en-US" altLang="zh-CN" sz="3200" b="1">
                <a:solidFill>
                  <a:srgbClr val="000000"/>
                </a:solidFill>
                <a:ea typeface="楷体_GB2312" pitchFamily="49" charset="-122"/>
              </a:rPr>
              <a:t>rchild</a:t>
            </a:r>
            <a:r>
              <a:rPr lang="zh-CN" altLang="en-US" sz="3200" b="1">
                <a:solidFill>
                  <a:srgbClr val="000000"/>
                </a:solidFill>
                <a:ea typeface="楷体_GB2312" pitchFamily="49" charset="-122"/>
              </a:rPr>
              <a:t>直接指向该结点的直接后继。</a:t>
            </a:r>
          </a:p>
        </p:txBody>
      </p:sp>
      <p:grpSp>
        <p:nvGrpSpPr>
          <p:cNvPr id="119811" name="Group 6"/>
          <p:cNvGrpSpPr>
            <a:grpSpLocks/>
          </p:cNvGrpSpPr>
          <p:nvPr/>
        </p:nvGrpSpPr>
        <p:grpSpPr bwMode="auto">
          <a:xfrm>
            <a:off x="3851275" y="1706563"/>
            <a:ext cx="5257800" cy="3810000"/>
            <a:chOff x="2160" y="1655"/>
            <a:chExt cx="3312" cy="2400"/>
          </a:xfrm>
        </p:grpSpPr>
        <p:sp>
          <p:nvSpPr>
            <p:cNvPr id="119814" name="Rectangle 7"/>
            <p:cNvSpPr>
              <a:spLocks noChangeArrowheads="1"/>
            </p:cNvSpPr>
            <p:nvPr/>
          </p:nvSpPr>
          <p:spPr bwMode="auto">
            <a:xfrm>
              <a:off x="3216" y="223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15" name="Rectangle 8"/>
            <p:cNvSpPr>
              <a:spLocks noChangeArrowheads="1"/>
            </p:cNvSpPr>
            <p:nvPr/>
          </p:nvSpPr>
          <p:spPr bwMode="auto">
            <a:xfrm>
              <a:off x="3456" y="223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19816" name="Rectangle 9"/>
            <p:cNvSpPr>
              <a:spLocks noChangeArrowheads="1"/>
            </p:cNvSpPr>
            <p:nvPr/>
          </p:nvSpPr>
          <p:spPr bwMode="auto">
            <a:xfrm>
              <a:off x="3936" y="223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19817" name="Rectangle 10"/>
            <p:cNvSpPr>
              <a:spLocks noChangeArrowheads="1"/>
            </p:cNvSpPr>
            <p:nvPr/>
          </p:nvSpPr>
          <p:spPr bwMode="auto">
            <a:xfrm>
              <a:off x="3696" y="223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A</a:t>
              </a:r>
            </a:p>
          </p:txBody>
        </p:sp>
        <p:sp>
          <p:nvSpPr>
            <p:cNvPr id="119818" name="Rectangle 11"/>
            <p:cNvSpPr>
              <a:spLocks noChangeArrowheads="1"/>
            </p:cNvSpPr>
            <p:nvPr/>
          </p:nvSpPr>
          <p:spPr bwMode="auto">
            <a:xfrm>
              <a:off x="4176" y="223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19" name="Rectangle 12"/>
            <p:cNvSpPr>
              <a:spLocks noChangeArrowheads="1"/>
            </p:cNvSpPr>
            <p:nvPr/>
          </p:nvSpPr>
          <p:spPr bwMode="auto">
            <a:xfrm>
              <a:off x="2640" y="271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20" name="Rectangle 13"/>
            <p:cNvSpPr>
              <a:spLocks noChangeArrowheads="1"/>
            </p:cNvSpPr>
            <p:nvPr/>
          </p:nvSpPr>
          <p:spPr bwMode="auto">
            <a:xfrm>
              <a:off x="2880" y="271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19821" name="Rectangle 14"/>
            <p:cNvSpPr>
              <a:spLocks noChangeArrowheads="1"/>
            </p:cNvSpPr>
            <p:nvPr/>
          </p:nvSpPr>
          <p:spPr bwMode="auto">
            <a:xfrm>
              <a:off x="3360" y="271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19822" name="Rectangle 15"/>
            <p:cNvSpPr>
              <a:spLocks noChangeArrowheads="1"/>
            </p:cNvSpPr>
            <p:nvPr/>
          </p:nvSpPr>
          <p:spPr bwMode="auto">
            <a:xfrm>
              <a:off x="3120" y="271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B</a:t>
              </a:r>
            </a:p>
          </p:txBody>
        </p:sp>
        <p:sp>
          <p:nvSpPr>
            <p:cNvPr id="119823" name="Rectangle 16"/>
            <p:cNvSpPr>
              <a:spLocks noChangeArrowheads="1"/>
            </p:cNvSpPr>
            <p:nvPr/>
          </p:nvSpPr>
          <p:spPr bwMode="auto">
            <a:xfrm>
              <a:off x="3600" y="271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24" name="Rectangle 17"/>
            <p:cNvSpPr>
              <a:spLocks noChangeArrowheads="1"/>
            </p:cNvSpPr>
            <p:nvPr/>
          </p:nvSpPr>
          <p:spPr bwMode="auto">
            <a:xfrm>
              <a:off x="4176" y="271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25" name="Rectangle 18"/>
            <p:cNvSpPr>
              <a:spLocks noChangeArrowheads="1"/>
            </p:cNvSpPr>
            <p:nvPr/>
          </p:nvSpPr>
          <p:spPr bwMode="auto">
            <a:xfrm>
              <a:off x="4656" y="271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C</a:t>
              </a:r>
            </a:p>
          </p:txBody>
        </p:sp>
        <p:sp>
          <p:nvSpPr>
            <p:cNvPr id="119826" name="Rectangle 19"/>
            <p:cNvSpPr>
              <a:spLocks noChangeArrowheads="1"/>
            </p:cNvSpPr>
            <p:nvPr/>
          </p:nvSpPr>
          <p:spPr bwMode="auto">
            <a:xfrm>
              <a:off x="5136" y="271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27" name="Rectangle 20"/>
            <p:cNvSpPr>
              <a:spLocks noChangeArrowheads="1"/>
            </p:cNvSpPr>
            <p:nvPr/>
          </p:nvSpPr>
          <p:spPr bwMode="auto">
            <a:xfrm>
              <a:off x="2160" y="319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28" name="Rectangle 21"/>
            <p:cNvSpPr>
              <a:spLocks noChangeArrowheads="1"/>
            </p:cNvSpPr>
            <p:nvPr/>
          </p:nvSpPr>
          <p:spPr bwMode="auto">
            <a:xfrm>
              <a:off x="2400" y="319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9829" name="Rectangle 22"/>
            <p:cNvSpPr>
              <a:spLocks noChangeArrowheads="1"/>
            </p:cNvSpPr>
            <p:nvPr/>
          </p:nvSpPr>
          <p:spPr bwMode="auto">
            <a:xfrm>
              <a:off x="2640" y="319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D</a:t>
              </a:r>
            </a:p>
          </p:txBody>
        </p:sp>
        <p:sp>
          <p:nvSpPr>
            <p:cNvPr id="119830" name="Rectangle 23"/>
            <p:cNvSpPr>
              <a:spLocks noChangeArrowheads="1"/>
            </p:cNvSpPr>
            <p:nvPr/>
          </p:nvSpPr>
          <p:spPr bwMode="auto">
            <a:xfrm>
              <a:off x="3120" y="319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31" name="Rectangle 24"/>
            <p:cNvSpPr>
              <a:spLocks noChangeArrowheads="1"/>
            </p:cNvSpPr>
            <p:nvPr/>
          </p:nvSpPr>
          <p:spPr bwMode="auto">
            <a:xfrm>
              <a:off x="3504" y="319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32" name="Rectangle 25"/>
            <p:cNvSpPr>
              <a:spLocks noChangeArrowheads="1"/>
            </p:cNvSpPr>
            <p:nvPr/>
          </p:nvSpPr>
          <p:spPr bwMode="auto">
            <a:xfrm>
              <a:off x="3744" y="319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19833" name="Rectangle 26"/>
            <p:cNvSpPr>
              <a:spLocks noChangeArrowheads="1"/>
            </p:cNvSpPr>
            <p:nvPr/>
          </p:nvSpPr>
          <p:spPr bwMode="auto">
            <a:xfrm>
              <a:off x="4224" y="319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19834" name="Rectangle 27"/>
            <p:cNvSpPr>
              <a:spLocks noChangeArrowheads="1"/>
            </p:cNvSpPr>
            <p:nvPr/>
          </p:nvSpPr>
          <p:spPr bwMode="auto">
            <a:xfrm>
              <a:off x="3984" y="319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E</a:t>
              </a:r>
            </a:p>
          </p:txBody>
        </p:sp>
        <p:sp>
          <p:nvSpPr>
            <p:cNvPr id="119835" name="Rectangle 28"/>
            <p:cNvSpPr>
              <a:spLocks noChangeArrowheads="1"/>
            </p:cNvSpPr>
            <p:nvPr/>
          </p:nvSpPr>
          <p:spPr bwMode="auto">
            <a:xfrm>
              <a:off x="4464" y="319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36" name="Rectangle 29"/>
            <p:cNvSpPr>
              <a:spLocks noChangeArrowheads="1"/>
            </p:cNvSpPr>
            <p:nvPr/>
          </p:nvSpPr>
          <p:spPr bwMode="auto">
            <a:xfrm>
              <a:off x="2880"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37" name="Rectangle 30"/>
            <p:cNvSpPr>
              <a:spLocks noChangeArrowheads="1"/>
            </p:cNvSpPr>
            <p:nvPr/>
          </p:nvSpPr>
          <p:spPr bwMode="auto">
            <a:xfrm>
              <a:off x="3360" y="3767"/>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F</a:t>
              </a:r>
            </a:p>
          </p:txBody>
        </p:sp>
        <p:sp>
          <p:nvSpPr>
            <p:cNvPr id="119838" name="Rectangle 31"/>
            <p:cNvSpPr>
              <a:spLocks noChangeArrowheads="1"/>
            </p:cNvSpPr>
            <p:nvPr/>
          </p:nvSpPr>
          <p:spPr bwMode="auto">
            <a:xfrm>
              <a:off x="3840"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39" name="Rectangle 32"/>
            <p:cNvSpPr>
              <a:spLocks noChangeArrowheads="1"/>
            </p:cNvSpPr>
            <p:nvPr/>
          </p:nvSpPr>
          <p:spPr bwMode="auto">
            <a:xfrm>
              <a:off x="4272"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40" name="Rectangle 33"/>
            <p:cNvSpPr>
              <a:spLocks noChangeArrowheads="1"/>
            </p:cNvSpPr>
            <p:nvPr/>
          </p:nvSpPr>
          <p:spPr bwMode="auto">
            <a:xfrm>
              <a:off x="4752" y="3767"/>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G</a:t>
              </a:r>
            </a:p>
          </p:txBody>
        </p:sp>
        <p:sp>
          <p:nvSpPr>
            <p:cNvPr id="119841" name="Rectangle 34"/>
            <p:cNvSpPr>
              <a:spLocks noChangeArrowheads="1"/>
            </p:cNvSpPr>
            <p:nvPr/>
          </p:nvSpPr>
          <p:spPr bwMode="auto">
            <a:xfrm>
              <a:off x="5232"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42" name="Line 35"/>
            <p:cNvSpPr>
              <a:spLocks noChangeShapeType="1"/>
            </p:cNvSpPr>
            <p:nvPr/>
          </p:nvSpPr>
          <p:spPr bwMode="auto">
            <a:xfrm flipH="1">
              <a:off x="3168" y="2375"/>
              <a:ext cx="192" cy="336"/>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43" name="Line 36"/>
            <p:cNvSpPr>
              <a:spLocks noChangeShapeType="1"/>
            </p:cNvSpPr>
            <p:nvPr/>
          </p:nvSpPr>
          <p:spPr bwMode="auto">
            <a:xfrm flipH="1">
              <a:off x="2544" y="2855"/>
              <a:ext cx="192" cy="336"/>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44" name="Line 37"/>
            <p:cNvSpPr>
              <a:spLocks noChangeShapeType="1"/>
            </p:cNvSpPr>
            <p:nvPr/>
          </p:nvSpPr>
          <p:spPr bwMode="auto">
            <a:xfrm>
              <a:off x="4320" y="2375"/>
              <a:ext cx="432" cy="336"/>
            </a:xfrm>
            <a:prstGeom prst="line">
              <a:avLst/>
            </a:prstGeom>
            <a:noFill/>
            <a:ln w="1905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45" name="Line 38"/>
            <p:cNvSpPr>
              <a:spLocks noChangeShapeType="1"/>
            </p:cNvSpPr>
            <p:nvPr/>
          </p:nvSpPr>
          <p:spPr bwMode="auto">
            <a:xfrm>
              <a:off x="3696" y="2855"/>
              <a:ext cx="432" cy="336"/>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46" name="Line 39"/>
            <p:cNvSpPr>
              <a:spLocks noChangeShapeType="1"/>
            </p:cNvSpPr>
            <p:nvPr/>
          </p:nvSpPr>
          <p:spPr bwMode="auto">
            <a:xfrm flipH="1">
              <a:off x="3456" y="3335"/>
              <a:ext cx="192" cy="432"/>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47" name="Line 40"/>
            <p:cNvSpPr>
              <a:spLocks noChangeShapeType="1"/>
            </p:cNvSpPr>
            <p:nvPr/>
          </p:nvSpPr>
          <p:spPr bwMode="auto">
            <a:xfrm>
              <a:off x="4608" y="3287"/>
              <a:ext cx="288" cy="480"/>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48" name="Rectangle 41"/>
            <p:cNvSpPr>
              <a:spLocks noChangeArrowheads="1"/>
            </p:cNvSpPr>
            <p:nvPr/>
          </p:nvSpPr>
          <p:spPr bwMode="auto">
            <a:xfrm>
              <a:off x="2880" y="319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9849" name="Rectangle 42"/>
            <p:cNvSpPr>
              <a:spLocks noChangeArrowheads="1"/>
            </p:cNvSpPr>
            <p:nvPr/>
          </p:nvSpPr>
          <p:spPr bwMode="auto">
            <a:xfrm>
              <a:off x="3120"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9850" name="Rectangle 43"/>
            <p:cNvSpPr>
              <a:spLocks noChangeArrowheads="1"/>
            </p:cNvSpPr>
            <p:nvPr/>
          </p:nvSpPr>
          <p:spPr bwMode="auto">
            <a:xfrm>
              <a:off x="3600"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9851" name="Rectangle 44"/>
            <p:cNvSpPr>
              <a:spLocks noChangeArrowheads="1"/>
            </p:cNvSpPr>
            <p:nvPr/>
          </p:nvSpPr>
          <p:spPr bwMode="auto">
            <a:xfrm>
              <a:off x="4512"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9852" name="Rectangle 45"/>
            <p:cNvSpPr>
              <a:spLocks noChangeArrowheads="1"/>
            </p:cNvSpPr>
            <p:nvPr/>
          </p:nvSpPr>
          <p:spPr bwMode="auto">
            <a:xfrm>
              <a:off x="4992"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9853" name="Rectangle 46"/>
            <p:cNvSpPr>
              <a:spLocks noChangeArrowheads="1"/>
            </p:cNvSpPr>
            <p:nvPr/>
          </p:nvSpPr>
          <p:spPr bwMode="auto">
            <a:xfrm>
              <a:off x="4416" y="271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9854" name="Rectangle 47"/>
            <p:cNvSpPr>
              <a:spLocks noChangeArrowheads="1"/>
            </p:cNvSpPr>
            <p:nvPr/>
          </p:nvSpPr>
          <p:spPr bwMode="auto">
            <a:xfrm>
              <a:off x="4896" y="271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9855" name="Line 48"/>
            <p:cNvSpPr>
              <a:spLocks noChangeShapeType="1"/>
            </p:cNvSpPr>
            <p:nvPr/>
          </p:nvSpPr>
          <p:spPr bwMode="auto">
            <a:xfrm flipV="1">
              <a:off x="3216" y="2999"/>
              <a:ext cx="48" cy="288"/>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56" name="Line 49"/>
            <p:cNvSpPr>
              <a:spLocks noChangeShapeType="1"/>
            </p:cNvSpPr>
            <p:nvPr/>
          </p:nvSpPr>
          <p:spPr bwMode="auto">
            <a:xfrm flipV="1">
              <a:off x="3024" y="2999"/>
              <a:ext cx="432" cy="864"/>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57" name="Line 50"/>
            <p:cNvSpPr>
              <a:spLocks noChangeShapeType="1"/>
            </p:cNvSpPr>
            <p:nvPr/>
          </p:nvSpPr>
          <p:spPr bwMode="auto">
            <a:xfrm flipV="1">
              <a:off x="3936" y="3475"/>
              <a:ext cx="96" cy="432"/>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58" name="Line 51"/>
            <p:cNvSpPr>
              <a:spLocks noChangeShapeType="1"/>
            </p:cNvSpPr>
            <p:nvPr/>
          </p:nvSpPr>
          <p:spPr bwMode="auto">
            <a:xfrm flipH="1" flipV="1">
              <a:off x="4272" y="3479"/>
              <a:ext cx="96" cy="480"/>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59" name="Line 52"/>
            <p:cNvSpPr>
              <a:spLocks noChangeShapeType="1"/>
            </p:cNvSpPr>
            <p:nvPr/>
          </p:nvSpPr>
          <p:spPr bwMode="auto">
            <a:xfrm flipH="1" flipV="1">
              <a:off x="3936" y="2519"/>
              <a:ext cx="1392" cy="1392"/>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60" name="Line 53"/>
            <p:cNvSpPr>
              <a:spLocks noChangeShapeType="1"/>
            </p:cNvSpPr>
            <p:nvPr/>
          </p:nvSpPr>
          <p:spPr bwMode="auto">
            <a:xfrm flipH="1" flipV="1">
              <a:off x="4176" y="2519"/>
              <a:ext cx="144" cy="240"/>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61" name="Line 54"/>
            <p:cNvSpPr>
              <a:spLocks noChangeShapeType="1"/>
            </p:cNvSpPr>
            <p:nvPr/>
          </p:nvSpPr>
          <p:spPr bwMode="auto">
            <a:xfrm flipH="1" flipV="1">
              <a:off x="4468" y="1888"/>
              <a:ext cx="860" cy="967"/>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62" name="Line 55"/>
            <p:cNvSpPr>
              <a:spLocks noChangeShapeType="1"/>
            </p:cNvSpPr>
            <p:nvPr/>
          </p:nvSpPr>
          <p:spPr bwMode="auto">
            <a:xfrm flipV="1">
              <a:off x="2256" y="1991"/>
              <a:ext cx="1008" cy="1248"/>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63" name="Rectangle 56"/>
            <p:cNvSpPr>
              <a:spLocks noChangeArrowheads="1"/>
            </p:cNvSpPr>
            <p:nvPr/>
          </p:nvSpPr>
          <p:spPr bwMode="auto">
            <a:xfrm>
              <a:off x="3264" y="165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64" name="Rectangle 57"/>
            <p:cNvSpPr>
              <a:spLocks noChangeArrowheads="1"/>
            </p:cNvSpPr>
            <p:nvPr/>
          </p:nvSpPr>
          <p:spPr bwMode="auto">
            <a:xfrm>
              <a:off x="3504" y="165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19865" name="Rectangle 58"/>
            <p:cNvSpPr>
              <a:spLocks noChangeArrowheads="1"/>
            </p:cNvSpPr>
            <p:nvPr/>
          </p:nvSpPr>
          <p:spPr bwMode="auto">
            <a:xfrm>
              <a:off x="3744" y="1655"/>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66" name="Rectangle 59"/>
            <p:cNvSpPr>
              <a:spLocks noChangeArrowheads="1"/>
            </p:cNvSpPr>
            <p:nvPr/>
          </p:nvSpPr>
          <p:spPr bwMode="auto">
            <a:xfrm>
              <a:off x="3984" y="165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19867" name="Rectangle 60"/>
            <p:cNvSpPr>
              <a:spLocks noChangeArrowheads="1"/>
            </p:cNvSpPr>
            <p:nvPr/>
          </p:nvSpPr>
          <p:spPr bwMode="auto">
            <a:xfrm>
              <a:off x="4224" y="165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68" name="Line 61"/>
            <p:cNvSpPr>
              <a:spLocks noChangeShapeType="1"/>
            </p:cNvSpPr>
            <p:nvPr/>
          </p:nvSpPr>
          <p:spPr bwMode="auto">
            <a:xfrm>
              <a:off x="3408" y="1799"/>
              <a:ext cx="0" cy="432"/>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69" name="Line 62"/>
            <p:cNvSpPr>
              <a:spLocks noChangeShapeType="1"/>
            </p:cNvSpPr>
            <p:nvPr/>
          </p:nvSpPr>
          <p:spPr bwMode="auto">
            <a:xfrm>
              <a:off x="4286" y="1842"/>
              <a:ext cx="562" cy="869"/>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9812" name="Text Box 63"/>
          <p:cNvSpPr txBox="1">
            <a:spLocks noChangeArrowheads="1"/>
          </p:cNvSpPr>
          <p:nvPr/>
        </p:nvSpPr>
        <p:spPr bwMode="auto">
          <a:xfrm>
            <a:off x="4140200" y="6162675"/>
            <a:ext cx="47704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中序遍历：</a:t>
            </a:r>
            <a:r>
              <a:rPr lang="en-US" altLang="zh-CN" sz="3200" b="1">
                <a:solidFill>
                  <a:srgbClr val="000000"/>
                </a:solidFill>
                <a:ea typeface="楷体_GB2312" pitchFamily="49" charset="-122"/>
              </a:rPr>
              <a:t>D B F E G A C</a:t>
            </a:r>
          </a:p>
        </p:txBody>
      </p:sp>
      <p:sp>
        <p:nvSpPr>
          <p:cNvPr id="119813" name="Text Box 66"/>
          <p:cNvSpPr txBox="1">
            <a:spLocks noChangeArrowheads="1"/>
          </p:cNvSpPr>
          <p:nvPr/>
        </p:nvSpPr>
        <p:spPr bwMode="auto">
          <a:xfrm>
            <a:off x="34925" y="1268413"/>
            <a:ext cx="3968750" cy="386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ts val="4200"/>
              </a:lnSpc>
            </a:pPr>
            <a:r>
              <a:rPr lang="zh-CN" altLang="en-US" sz="3200" b="1">
                <a:solidFill>
                  <a:srgbClr val="000000"/>
                </a:solidFill>
                <a:ea typeface="楷体_GB2312" pitchFamily="49" charset="-122"/>
              </a:rPr>
              <a:t>若</a:t>
            </a:r>
            <a:r>
              <a:rPr lang="en-US" altLang="zh-CN" sz="3200" b="1">
                <a:solidFill>
                  <a:srgbClr val="000000"/>
                </a:solidFill>
                <a:ea typeface="楷体_GB2312" pitchFamily="49" charset="-122"/>
              </a:rPr>
              <a:t>RTag=0(</a:t>
            </a:r>
            <a:r>
              <a:rPr lang="zh-CN" altLang="en-US" sz="3200" b="1">
                <a:solidFill>
                  <a:srgbClr val="000000"/>
                </a:solidFill>
                <a:ea typeface="楷体_GB2312" pitchFamily="49" charset="-122"/>
              </a:rPr>
              <a:t>非叶结点</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，则右链是</a:t>
            </a:r>
            <a:r>
              <a:rPr lang="zh-CN" altLang="en-US" sz="3200" b="1">
                <a:solidFill>
                  <a:srgbClr val="FF0000"/>
                </a:solidFill>
                <a:ea typeface="楷体_GB2312" pitchFamily="49" charset="-122"/>
              </a:rPr>
              <a:t>指针</a:t>
            </a:r>
            <a:r>
              <a:rPr lang="zh-CN" altLang="en-US" sz="3200" b="1">
                <a:solidFill>
                  <a:srgbClr val="000000"/>
                </a:solidFill>
                <a:ea typeface="楷体_GB2312" pitchFamily="49" charset="-122"/>
              </a:rPr>
              <a:t>。根据中序遍历规则，非叶结点的直接后继应是右子树中最左下的结点，即右子树的左链尾</a:t>
            </a:r>
            <a:r>
              <a:rPr lang="en-US" altLang="zh-CN" sz="3200" b="1">
                <a:solidFill>
                  <a:srgbClr val="000000"/>
                </a:solidFill>
                <a:ea typeface="楷体_GB2312" pitchFamily="49" charset="-122"/>
              </a:rPr>
              <a:t>(LTag=1)</a:t>
            </a:r>
            <a:r>
              <a:rPr lang="zh-CN" altLang="en-US" sz="3200" b="1">
                <a:solidFill>
                  <a:srgbClr val="000000"/>
                </a:solidFill>
                <a:ea typeface="楷体_GB2312" pitchFamily="49" charset="-122"/>
              </a:rPr>
              <a:t>的结点。</a:t>
            </a: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5" name="Text Box 5"/>
          <p:cNvSpPr txBox="1">
            <a:spLocks noChangeArrowheads="1"/>
          </p:cNvSpPr>
          <p:nvPr/>
        </p:nvSpPr>
        <p:spPr bwMode="auto">
          <a:xfrm>
            <a:off x="5437188" y="860425"/>
            <a:ext cx="3455987"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例如，找</a:t>
            </a:r>
            <a:r>
              <a:rPr lang="en-US" altLang="zh-CN" sz="3200" b="1">
                <a:solidFill>
                  <a:srgbClr val="000000"/>
                </a:solidFill>
                <a:ea typeface="楷体_GB2312" pitchFamily="49" charset="-122"/>
              </a:rPr>
              <a:t>B</a:t>
            </a:r>
            <a:r>
              <a:rPr lang="zh-CN" altLang="en-US" sz="3200" b="1">
                <a:solidFill>
                  <a:srgbClr val="000000"/>
                </a:solidFill>
                <a:ea typeface="楷体_GB2312" pitchFamily="49" charset="-122"/>
              </a:rPr>
              <a:t>的后继时，先沿右指针找到其右子树的根结点</a:t>
            </a:r>
            <a:r>
              <a:rPr lang="en-US" altLang="zh-CN" sz="3200" b="1">
                <a:solidFill>
                  <a:srgbClr val="000000"/>
                </a:solidFill>
                <a:ea typeface="楷体_GB2312" pitchFamily="49" charset="-122"/>
              </a:rPr>
              <a:t>E</a:t>
            </a:r>
            <a:r>
              <a:rPr lang="zh-CN" altLang="en-US" sz="3200" b="1">
                <a:solidFill>
                  <a:srgbClr val="000000"/>
                </a:solidFill>
                <a:ea typeface="楷体_GB2312" pitchFamily="49" charset="-122"/>
              </a:rPr>
              <a:t>，然后沿其左指针往下，直至左标志为</a:t>
            </a:r>
            <a:r>
              <a:rPr lang="en-US" altLang="zh-CN" sz="3200" b="1">
                <a:solidFill>
                  <a:srgbClr val="000000"/>
                </a:solidFill>
                <a:ea typeface="楷体_GB2312" pitchFamily="49" charset="-122"/>
              </a:rPr>
              <a:t>1</a:t>
            </a:r>
            <a:r>
              <a:rPr lang="zh-CN" altLang="en-US" sz="3200" b="1">
                <a:solidFill>
                  <a:srgbClr val="000000"/>
                </a:solidFill>
                <a:ea typeface="楷体_GB2312" pitchFamily="49" charset="-122"/>
              </a:rPr>
              <a:t>的结点</a:t>
            </a:r>
            <a:r>
              <a:rPr lang="en-US" altLang="zh-CN" sz="3200" b="1">
                <a:solidFill>
                  <a:srgbClr val="000000"/>
                </a:solidFill>
                <a:ea typeface="楷体_GB2312" pitchFamily="49" charset="-122"/>
              </a:rPr>
              <a:t>(F)</a:t>
            </a:r>
            <a:r>
              <a:rPr lang="zh-CN" altLang="en-US" sz="3200" b="1">
                <a:solidFill>
                  <a:srgbClr val="000000"/>
                </a:solidFill>
                <a:ea typeface="楷体_GB2312" pitchFamily="49" charset="-122"/>
              </a:rPr>
              <a:t>，即为</a:t>
            </a:r>
            <a:r>
              <a:rPr lang="en-US" altLang="zh-CN" sz="3200" b="1">
                <a:solidFill>
                  <a:srgbClr val="000000"/>
                </a:solidFill>
                <a:ea typeface="楷体_GB2312" pitchFamily="49" charset="-122"/>
              </a:rPr>
              <a:t>B</a:t>
            </a:r>
            <a:r>
              <a:rPr lang="zh-CN" altLang="en-US" sz="3200" b="1">
                <a:solidFill>
                  <a:srgbClr val="000000"/>
                </a:solidFill>
                <a:ea typeface="楷体_GB2312" pitchFamily="49" charset="-122"/>
              </a:rPr>
              <a:t>的后继。</a:t>
            </a:r>
            <a:endParaRPr lang="en-US" altLang="zh-CN" sz="3200" b="1">
              <a:solidFill>
                <a:srgbClr val="000000"/>
              </a:solidFill>
              <a:ea typeface="楷体_GB2312" pitchFamily="49" charset="-122"/>
            </a:endParaRPr>
          </a:p>
        </p:txBody>
      </p:sp>
      <p:grpSp>
        <p:nvGrpSpPr>
          <p:cNvPr id="120835" name="Group 6"/>
          <p:cNvGrpSpPr>
            <a:grpSpLocks/>
          </p:cNvGrpSpPr>
          <p:nvPr/>
        </p:nvGrpSpPr>
        <p:grpSpPr bwMode="auto">
          <a:xfrm>
            <a:off x="107950" y="836613"/>
            <a:ext cx="5257800" cy="3810000"/>
            <a:chOff x="2160" y="1655"/>
            <a:chExt cx="3312" cy="2400"/>
          </a:xfrm>
        </p:grpSpPr>
        <p:sp>
          <p:nvSpPr>
            <p:cNvPr id="120837" name="Rectangle 7"/>
            <p:cNvSpPr>
              <a:spLocks noChangeArrowheads="1"/>
            </p:cNvSpPr>
            <p:nvPr/>
          </p:nvSpPr>
          <p:spPr bwMode="auto">
            <a:xfrm>
              <a:off x="3216" y="223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38" name="Rectangle 8"/>
            <p:cNvSpPr>
              <a:spLocks noChangeArrowheads="1"/>
            </p:cNvSpPr>
            <p:nvPr/>
          </p:nvSpPr>
          <p:spPr bwMode="auto">
            <a:xfrm>
              <a:off x="3456" y="223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20839" name="Rectangle 9"/>
            <p:cNvSpPr>
              <a:spLocks noChangeArrowheads="1"/>
            </p:cNvSpPr>
            <p:nvPr/>
          </p:nvSpPr>
          <p:spPr bwMode="auto">
            <a:xfrm>
              <a:off x="3936" y="223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20840" name="Rectangle 10"/>
            <p:cNvSpPr>
              <a:spLocks noChangeArrowheads="1"/>
            </p:cNvSpPr>
            <p:nvPr/>
          </p:nvSpPr>
          <p:spPr bwMode="auto">
            <a:xfrm>
              <a:off x="3696" y="223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A</a:t>
              </a:r>
            </a:p>
          </p:txBody>
        </p:sp>
        <p:sp>
          <p:nvSpPr>
            <p:cNvPr id="120841" name="Rectangle 11"/>
            <p:cNvSpPr>
              <a:spLocks noChangeArrowheads="1"/>
            </p:cNvSpPr>
            <p:nvPr/>
          </p:nvSpPr>
          <p:spPr bwMode="auto">
            <a:xfrm>
              <a:off x="4176" y="223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2" name="Rectangle 12"/>
            <p:cNvSpPr>
              <a:spLocks noChangeArrowheads="1"/>
            </p:cNvSpPr>
            <p:nvPr/>
          </p:nvSpPr>
          <p:spPr bwMode="auto">
            <a:xfrm>
              <a:off x="2640" y="271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3" name="Rectangle 13"/>
            <p:cNvSpPr>
              <a:spLocks noChangeArrowheads="1"/>
            </p:cNvSpPr>
            <p:nvPr/>
          </p:nvSpPr>
          <p:spPr bwMode="auto">
            <a:xfrm>
              <a:off x="2880" y="271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20844" name="Rectangle 14"/>
            <p:cNvSpPr>
              <a:spLocks noChangeArrowheads="1"/>
            </p:cNvSpPr>
            <p:nvPr/>
          </p:nvSpPr>
          <p:spPr bwMode="auto">
            <a:xfrm>
              <a:off x="3360" y="271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20845" name="Rectangle 15"/>
            <p:cNvSpPr>
              <a:spLocks noChangeArrowheads="1"/>
            </p:cNvSpPr>
            <p:nvPr/>
          </p:nvSpPr>
          <p:spPr bwMode="auto">
            <a:xfrm>
              <a:off x="3120" y="271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B</a:t>
              </a:r>
            </a:p>
          </p:txBody>
        </p:sp>
        <p:sp>
          <p:nvSpPr>
            <p:cNvPr id="120846" name="Rectangle 16"/>
            <p:cNvSpPr>
              <a:spLocks noChangeArrowheads="1"/>
            </p:cNvSpPr>
            <p:nvPr/>
          </p:nvSpPr>
          <p:spPr bwMode="auto">
            <a:xfrm>
              <a:off x="3600" y="271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7" name="Rectangle 17"/>
            <p:cNvSpPr>
              <a:spLocks noChangeArrowheads="1"/>
            </p:cNvSpPr>
            <p:nvPr/>
          </p:nvSpPr>
          <p:spPr bwMode="auto">
            <a:xfrm>
              <a:off x="4176" y="271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8" name="Rectangle 18"/>
            <p:cNvSpPr>
              <a:spLocks noChangeArrowheads="1"/>
            </p:cNvSpPr>
            <p:nvPr/>
          </p:nvSpPr>
          <p:spPr bwMode="auto">
            <a:xfrm>
              <a:off x="4656" y="271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C</a:t>
              </a:r>
            </a:p>
          </p:txBody>
        </p:sp>
        <p:sp>
          <p:nvSpPr>
            <p:cNvPr id="120849" name="Rectangle 19"/>
            <p:cNvSpPr>
              <a:spLocks noChangeArrowheads="1"/>
            </p:cNvSpPr>
            <p:nvPr/>
          </p:nvSpPr>
          <p:spPr bwMode="auto">
            <a:xfrm>
              <a:off x="5136" y="271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0" name="Rectangle 20"/>
            <p:cNvSpPr>
              <a:spLocks noChangeArrowheads="1"/>
            </p:cNvSpPr>
            <p:nvPr/>
          </p:nvSpPr>
          <p:spPr bwMode="auto">
            <a:xfrm>
              <a:off x="2160" y="319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1" name="Rectangle 21"/>
            <p:cNvSpPr>
              <a:spLocks noChangeArrowheads="1"/>
            </p:cNvSpPr>
            <p:nvPr/>
          </p:nvSpPr>
          <p:spPr bwMode="auto">
            <a:xfrm>
              <a:off x="2400" y="319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0852" name="Rectangle 22"/>
            <p:cNvSpPr>
              <a:spLocks noChangeArrowheads="1"/>
            </p:cNvSpPr>
            <p:nvPr/>
          </p:nvSpPr>
          <p:spPr bwMode="auto">
            <a:xfrm>
              <a:off x="2640" y="319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D</a:t>
              </a:r>
            </a:p>
          </p:txBody>
        </p:sp>
        <p:sp>
          <p:nvSpPr>
            <p:cNvPr id="120853" name="Rectangle 23"/>
            <p:cNvSpPr>
              <a:spLocks noChangeArrowheads="1"/>
            </p:cNvSpPr>
            <p:nvPr/>
          </p:nvSpPr>
          <p:spPr bwMode="auto">
            <a:xfrm>
              <a:off x="3120" y="319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4" name="Rectangle 24"/>
            <p:cNvSpPr>
              <a:spLocks noChangeArrowheads="1"/>
            </p:cNvSpPr>
            <p:nvPr/>
          </p:nvSpPr>
          <p:spPr bwMode="auto">
            <a:xfrm>
              <a:off x="3504" y="319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5" name="Rectangle 25"/>
            <p:cNvSpPr>
              <a:spLocks noChangeArrowheads="1"/>
            </p:cNvSpPr>
            <p:nvPr/>
          </p:nvSpPr>
          <p:spPr bwMode="auto">
            <a:xfrm>
              <a:off x="3744" y="319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20856" name="Rectangle 26"/>
            <p:cNvSpPr>
              <a:spLocks noChangeArrowheads="1"/>
            </p:cNvSpPr>
            <p:nvPr/>
          </p:nvSpPr>
          <p:spPr bwMode="auto">
            <a:xfrm>
              <a:off x="4224" y="319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20857" name="Rectangle 27"/>
            <p:cNvSpPr>
              <a:spLocks noChangeArrowheads="1"/>
            </p:cNvSpPr>
            <p:nvPr/>
          </p:nvSpPr>
          <p:spPr bwMode="auto">
            <a:xfrm>
              <a:off x="3984" y="319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E</a:t>
              </a:r>
            </a:p>
          </p:txBody>
        </p:sp>
        <p:sp>
          <p:nvSpPr>
            <p:cNvPr id="120858" name="Rectangle 28"/>
            <p:cNvSpPr>
              <a:spLocks noChangeArrowheads="1"/>
            </p:cNvSpPr>
            <p:nvPr/>
          </p:nvSpPr>
          <p:spPr bwMode="auto">
            <a:xfrm>
              <a:off x="4464" y="319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9" name="Rectangle 29"/>
            <p:cNvSpPr>
              <a:spLocks noChangeArrowheads="1"/>
            </p:cNvSpPr>
            <p:nvPr/>
          </p:nvSpPr>
          <p:spPr bwMode="auto">
            <a:xfrm>
              <a:off x="2880"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60" name="Rectangle 30"/>
            <p:cNvSpPr>
              <a:spLocks noChangeArrowheads="1"/>
            </p:cNvSpPr>
            <p:nvPr/>
          </p:nvSpPr>
          <p:spPr bwMode="auto">
            <a:xfrm>
              <a:off x="3360" y="3767"/>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F</a:t>
              </a:r>
            </a:p>
          </p:txBody>
        </p:sp>
        <p:sp>
          <p:nvSpPr>
            <p:cNvPr id="120861" name="Rectangle 31"/>
            <p:cNvSpPr>
              <a:spLocks noChangeArrowheads="1"/>
            </p:cNvSpPr>
            <p:nvPr/>
          </p:nvSpPr>
          <p:spPr bwMode="auto">
            <a:xfrm>
              <a:off x="3840"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62" name="Rectangle 32"/>
            <p:cNvSpPr>
              <a:spLocks noChangeArrowheads="1"/>
            </p:cNvSpPr>
            <p:nvPr/>
          </p:nvSpPr>
          <p:spPr bwMode="auto">
            <a:xfrm>
              <a:off x="4272"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63" name="Rectangle 33"/>
            <p:cNvSpPr>
              <a:spLocks noChangeArrowheads="1"/>
            </p:cNvSpPr>
            <p:nvPr/>
          </p:nvSpPr>
          <p:spPr bwMode="auto">
            <a:xfrm>
              <a:off x="4752" y="3767"/>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G</a:t>
              </a:r>
            </a:p>
          </p:txBody>
        </p:sp>
        <p:sp>
          <p:nvSpPr>
            <p:cNvPr id="120864" name="Rectangle 34"/>
            <p:cNvSpPr>
              <a:spLocks noChangeArrowheads="1"/>
            </p:cNvSpPr>
            <p:nvPr/>
          </p:nvSpPr>
          <p:spPr bwMode="auto">
            <a:xfrm>
              <a:off x="5232"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65" name="Line 35"/>
            <p:cNvSpPr>
              <a:spLocks noChangeShapeType="1"/>
            </p:cNvSpPr>
            <p:nvPr/>
          </p:nvSpPr>
          <p:spPr bwMode="auto">
            <a:xfrm flipH="1">
              <a:off x="3168" y="2375"/>
              <a:ext cx="192" cy="336"/>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66" name="Line 36"/>
            <p:cNvSpPr>
              <a:spLocks noChangeShapeType="1"/>
            </p:cNvSpPr>
            <p:nvPr/>
          </p:nvSpPr>
          <p:spPr bwMode="auto">
            <a:xfrm flipH="1">
              <a:off x="2544" y="2855"/>
              <a:ext cx="192" cy="336"/>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67" name="Line 37"/>
            <p:cNvSpPr>
              <a:spLocks noChangeShapeType="1"/>
            </p:cNvSpPr>
            <p:nvPr/>
          </p:nvSpPr>
          <p:spPr bwMode="auto">
            <a:xfrm>
              <a:off x="4320" y="2375"/>
              <a:ext cx="432" cy="336"/>
            </a:xfrm>
            <a:prstGeom prst="line">
              <a:avLst/>
            </a:prstGeom>
            <a:noFill/>
            <a:ln w="1905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68" name="Line 38"/>
            <p:cNvSpPr>
              <a:spLocks noChangeShapeType="1"/>
            </p:cNvSpPr>
            <p:nvPr/>
          </p:nvSpPr>
          <p:spPr bwMode="auto">
            <a:xfrm>
              <a:off x="3696" y="2855"/>
              <a:ext cx="432" cy="336"/>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69" name="Line 39"/>
            <p:cNvSpPr>
              <a:spLocks noChangeShapeType="1"/>
            </p:cNvSpPr>
            <p:nvPr/>
          </p:nvSpPr>
          <p:spPr bwMode="auto">
            <a:xfrm flipH="1">
              <a:off x="3456" y="3335"/>
              <a:ext cx="192" cy="432"/>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70" name="Line 40"/>
            <p:cNvSpPr>
              <a:spLocks noChangeShapeType="1"/>
            </p:cNvSpPr>
            <p:nvPr/>
          </p:nvSpPr>
          <p:spPr bwMode="auto">
            <a:xfrm>
              <a:off x="4608" y="3287"/>
              <a:ext cx="288" cy="480"/>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71" name="Rectangle 41"/>
            <p:cNvSpPr>
              <a:spLocks noChangeArrowheads="1"/>
            </p:cNvSpPr>
            <p:nvPr/>
          </p:nvSpPr>
          <p:spPr bwMode="auto">
            <a:xfrm>
              <a:off x="2880" y="319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0872" name="Rectangle 42"/>
            <p:cNvSpPr>
              <a:spLocks noChangeArrowheads="1"/>
            </p:cNvSpPr>
            <p:nvPr/>
          </p:nvSpPr>
          <p:spPr bwMode="auto">
            <a:xfrm>
              <a:off x="3120"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0873" name="Rectangle 43"/>
            <p:cNvSpPr>
              <a:spLocks noChangeArrowheads="1"/>
            </p:cNvSpPr>
            <p:nvPr/>
          </p:nvSpPr>
          <p:spPr bwMode="auto">
            <a:xfrm>
              <a:off x="3600"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0874" name="Rectangle 44"/>
            <p:cNvSpPr>
              <a:spLocks noChangeArrowheads="1"/>
            </p:cNvSpPr>
            <p:nvPr/>
          </p:nvSpPr>
          <p:spPr bwMode="auto">
            <a:xfrm>
              <a:off x="4512"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0875" name="Rectangle 45"/>
            <p:cNvSpPr>
              <a:spLocks noChangeArrowheads="1"/>
            </p:cNvSpPr>
            <p:nvPr/>
          </p:nvSpPr>
          <p:spPr bwMode="auto">
            <a:xfrm>
              <a:off x="4992"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0876" name="Rectangle 46"/>
            <p:cNvSpPr>
              <a:spLocks noChangeArrowheads="1"/>
            </p:cNvSpPr>
            <p:nvPr/>
          </p:nvSpPr>
          <p:spPr bwMode="auto">
            <a:xfrm>
              <a:off x="4416" y="271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0877" name="Rectangle 47"/>
            <p:cNvSpPr>
              <a:spLocks noChangeArrowheads="1"/>
            </p:cNvSpPr>
            <p:nvPr/>
          </p:nvSpPr>
          <p:spPr bwMode="auto">
            <a:xfrm>
              <a:off x="4896" y="271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0878" name="Line 48"/>
            <p:cNvSpPr>
              <a:spLocks noChangeShapeType="1"/>
            </p:cNvSpPr>
            <p:nvPr/>
          </p:nvSpPr>
          <p:spPr bwMode="auto">
            <a:xfrm flipV="1">
              <a:off x="3216" y="2999"/>
              <a:ext cx="48" cy="288"/>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79" name="Line 49"/>
            <p:cNvSpPr>
              <a:spLocks noChangeShapeType="1"/>
            </p:cNvSpPr>
            <p:nvPr/>
          </p:nvSpPr>
          <p:spPr bwMode="auto">
            <a:xfrm flipV="1">
              <a:off x="3024" y="2999"/>
              <a:ext cx="432" cy="864"/>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80" name="Line 50"/>
            <p:cNvSpPr>
              <a:spLocks noChangeShapeType="1"/>
            </p:cNvSpPr>
            <p:nvPr/>
          </p:nvSpPr>
          <p:spPr bwMode="auto">
            <a:xfrm flipV="1">
              <a:off x="3936" y="3475"/>
              <a:ext cx="96" cy="432"/>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81" name="Line 51"/>
            <p:cNvSpPr>
              <a:spLocks noChangeShapeType="1"/>
            </p:cNvSpPr>
            <p:nvPr/>
          </p:nvSpPr>
          <p:spPr bwMode="auto">
            <a:xfrm flipH="1" flipV="1">
              <a:off x="4272" y="3479"/>
              <a:ext cx="96" cy="480"/>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82" name="Line 52"/>
            <p:cNvSpPr>
              <a:spLocks noChangeShapeType="1"/>
            </p:cNvSpPr>
            <p:nvPr/>
          </p:nvSpPr>
          <p:spPr bwMode="auto">
            <a:xfrm flipH="1" flipV="1">
              <a:off x="3936" y="2519"/>
              <a:ext cx="1392" cy="1392"/>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83" name="Line 53"/>
            <p:cNvSpPr>
              <a:spLocks noChangeShapeType="1"/>
            </p:cNvSpPr>
            <p:nvPr/>
          </p:nvSpPr>
          <p:spPr bwMode="auto">
            <a:xfrm flipH="1" flipV="1">
              <a:off x="4176" y="2519"/>
              <a:ext cx="144" cy="240"/>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84" name="Line 54"/>
            <p:cNvSpPr>
              <a:spLocks noChangeShapeType="1"/>
            </p:cNvSpPr>
            <p:nvPr/>
          </p:nvSpPr>
          <p:spPr bwMode="auto">
            <a:xfrm flipH="1" flipV="1">
              <a:off x="4468" y="1888"/>
              <a:ext cx="860" cy="967"/>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85" name="Line 55"/>
            <p:cNvSpPr>
              <a:spLocks noChangeShapeType="1"/>
            </p:cNvSpPr>
            <p:nvPr/>
          </p:nvSpPr>
          <p:spPr bwMode="auto">
            <a:xfrm flipV="1">
              <a:off x="2256" y="1991"/>
              <a:ext cx="1008" cy="1248"/>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86" name="Rectangle 56"/>
            <p:cNvSpPr>
              <a:spLocks noChangeArrowheads="1"/>
            </p:cNvSpPr>
            <p:nvPr/>
          </p:nvSpPr>
          <p:spPr bwMode="auto">
            <a:xfrm>
              <a:off x="3264" y="165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7" name="Rectangle 57"/>
            <p:cNvSpPr>
              <a:spLocks noChangeArrowheads="1"/>
            </p:cNvSpPr>
            <p:nvPr/>
          </p:nvSpPr>
          <p:spPr bwMode="auto">
            <a:xfrm>
              <a:off x="3504" y="165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20888" name="Rectangle 58"/>
            <p:cNvSpPr>
              <a:spLocks noChangeArrowheads="1"/>
            </p:cNvSpPr>
            <p:nvPr/>
          </p:nvSpPr>
          <p:spPr bwMode="auto">
            <a:xfrm>
              <a:off x="3744" y="1655"/>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9" name="Rectangle 59"/>
            <p:cNvSpPr>
              <a:spLocks noChangeArrowheads="1"/>
            </p:cNvSpPr>
            <p:nvPr/>
          </p:nvSpPr>
          <p:spPr bwMode="auto">
            <a:xfrm>
              <a:off x="3984" y="165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0890" name="Rectangle 60"/>
            <p:cNvSpPr>
              <a:spLocks noChangeArrowheads="1"/>
            </p:cNvSpPr>
            <p:nvPr/>
          </p:nvSpPr>
          <p:spPr bwMode="auto">
            <a:xfrm>
              <a:off x="4224" y="165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91" name="Line 61"/>
            <p:cNvSpPr>
              <a:spLocks noChangeShapeType="1"/>
            </p:cNvSpPr>
            <p:nvPr/>
          </p:nvSpPr>
          <p:spPr bwMode="auto">
            <a:xfrm>
              <a:off x="3408" y="1799"/>
              <a:ext cx="0" cy="432"/>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92" name="Line 62"/>
            <p:cNvSpPr>
              <a:spLocks noChangeShapeType="1"/>
            </p:cNvSpPr>
            <p:nvPr/>
          </p:nvSpPr>
          <p:spPr bwMode="auto">
            <a:xfrm>
              <a:off x="4286" y="1842"/>
              <a:ext cx="562" cy="869"/>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0836" name="Text Box 63"/>
          <p:cNvSpPr txBox="1">
            <a:spLocks noChangeArrowheads="1"/>
          </p:cNvSpPr>
          <p:nvPr/>
        </p:nvSpPr>
        <p:spPr bwMode="auto">
          <a:xfrm>
            <a:off x="611188" y="4941888"/>
            <a:ext cx="51133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中序遍历：</a:t>
            </a:r>
            <a:r>
              <a:rPr lang="en-US" altLang="zh-CN" sz="3200" b="1">
                <a:solidFill>
                  <a:srgbClr val="000000"/>
                </a:solidFill>
                <a:ea typeface="楷体_GB2312" pitchFamily="49" charset="-122"/>
              </a:rPr>
              <a:t>D B F E G A 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45"/>
                                        </p:tgtEl>
                                        <p:attrNameLst>
                                          <p:attrName>style.visibility</p:attrName>
                                        </p:attrNameLst>
                                      </p:cBhvr>
                                      <p:to>
                                        <p:strVal val="visible"/>
                                      </p:to>
                                    </p:set>
                                    <p:animEffect transition="in" filter="blinds(horizontal)">
                                      <p:cBhvr>
                                        <p:cTn id="7" dur="500"/>
                                        <p:tgtEl>
                                          <p:spTgt spid="573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5"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60" descr="问号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61938"/>
            <a:ext cx="140017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59" name="AutoShape 61"/>
          <p:cNvSpPr>
            <a:spLocks noChangeArrowheads="1"/>
          </p:cNvSpPr>
          <p:nvPr/>
        </p:nvSpPr>
        <p:spPr bwMode="auto">
          <a:xfrm>
            <a:off x="0" y="333375"/>
            <a:ext cx="3600450" cy="1582738"/>
          </a:xfrm>
          <a:prstGeom prst="cloudCallout">
            <a:avLst>
              <a:gd name="adj1" fmla="val 79981"/>
              <a:gd name="adj2" fmla="val 45986"/>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solidFill>
                  <a:srgbClr val="000000"/>
                </a:solidFill>
                <a:ea typeface="楷体_GB2312" pitchFamily="49" charset="-122"/>
              </a:rPr>
              <a:t>如何在中序线索树中找结点的直接前驱</a:t>
            </a:r>
          </a:p>
        </p:txBody>
      </p:sp>
      <p:grpSp>
        <p:nvGrpSpPr>
          <p:cNvPr id="121860" name="Group 64"/>
          <p:cNvGrpSpPr>
            <a:grpSpLocks/>
          </p:cNvGrpSpPr>
          <p:nvPr/>
        </p:nvGrpSpPr>
        <p:grpSpPr bwMode="auto">
          <a:xfrm>
            <a:off x="2987675" y="1052513"/>
            <a:ext cx="5257800" cy="3810000"/>
            <a:chOff x="2160" y="1655"/>
            <a:chExt cx="3312" cy="2400"/>
          </a:xfrm>
        </p:grpSpPr>
        <p:sp>
          <p:nvSpPr>
            <p:cNvPr id="121861" name="Rectangle 65"/>
            <p:cNvSpPr>
              <a:spLocks noChangeArrowheads="1"/>
            </p:cNvSpPr>
            <p:nvPr/>
          </p:nvSpPr>
          <p:spPr bwMode="auto">
            <a:xfrm>
              <a:off x="3216" y="223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2" name="Rectangle 66"/>
            <p:cNvSpPr>
              <a:spLocks noChangeArrowheads="1"/>
            </p:cNvSpPr>
            <p:nvPr/>
          </p:nvSpPr>
          <p:spPr bwMode="auto">
            <a:xfrm>
              <a:off x="3456" y="223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21863" name="Rectangle 67"/>
            <p:cNvSpPr>
              <a:spLocks noChangeArrowheads="1"/>
            </p:cNvSpPr>
            <p:nvPr/>
          </p:nvSpPr>
          <p:spPr bwMode="auto">
            <a:xfrm>
              <a:off x="3936" y="223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21864" name="Rectangle 68"/>
            <p:cNvSpPr>
              <a:spLocks noChangeArrowheads="1"/>
            </p:cNvSpPr>
            <p:nvPr/>
          </p:nvSpPr>
          <p:spPr bwMode="auto">
            <a:xfrm>
              <a:off x="3696" y="223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A</a:t>
              </a:r>
            </a:p>
          </p:txBody>
        </p:sp>
        <p:sp>
          <p:nvSpPr>
            <p:cNvPr id="121865" name="Rectangle 69"/>
            <p:cNvSpPr>
              <a:spLocks noChangeArrowheads="1"/>
            </p:cNvSpPr>
            <p:nvPr/>
          </p:nvSpPr>
          <p:spPr bwMode="auto">
            <a:xfrm>
              <a:off x="4176" y="223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6" name="Rectangle 70"/>
            <p:cNvSpPr>
              <a:spLocks noChangeArrowheads="1"/>
            </p:cNvSpPr>
            <p:nvPr/>
          </p:nvSpPr>
          <p:spPr bwMode="auto">
            <a:xfrm>
              <a:off x="2640" y="271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7" name="Rectangle 71"/>
            <p:cNvSpPr>
              <a:spLocks noChangeArrowheads="1"/>
            </p:cNvSpPr>
            <p:nvPr/>
          </p:nvSpPr>
          <p:spPr bwMode="auto">
            <a:xfrm>
              <a:off x="2880" y="271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21868" name="Rectangle 72"/>
            <p:cNvSpPr>
              <a:spLocks noChangeArrowheads="1"/>
            </p:cNvSpPr>
            <p:nvPr/>
          </p:nvSpPr>
          <p:spPr bwMode="auto">
            <a:xfrm>
              <a:off x="3360" y="271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21869" name="Rectangle 73"/>
            <p:cNvSpPr>
              <a:spLocks noChangeArrowheads="1"/>
            </p:cNvSpPr>
            <p:nvPr/>
          </p:nvSpPr>
          <p:spPr bwMode="auto">
            <a:xfrm>
              <a:off x="3120" y="271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B</a:t>
              </a:r>
            </a:p>
          </p:txBody>
        </p:sp>
        <p:sp>
          <p:nvSpPr>
            <p:cNvPr id="121870" name="Rectangle 74"/>
            <p:cNvSpPr>
              <a:spLocks noChangeArrowheads="1"/>
            </p:cNvSpPr>
            <p:nvPr/>
          </p:nvSpPr>
          <p:spPr bwMode="auto">
            <a:xfrm>
              <a:off x="3600" y="271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1" name="Rectangle 75"/>
            <p:cNvSpPr>
              <a:spLocks noChangeArrowheads="1"/>
            </p:cNvSpPr>
            <p:nvPr/>
          </p:nvSpPr>
          <p:spPr bwMode="auto">
            <a:xfrm>
              <a:off x="4176" y="271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2" name="Rectangle 76"/>
            <p:cNvSpPr>
              <a:spLocks noChangeArrowheads="1"/>
            </p:cNvSpPr>
            <p:nvPr/>
          </p:nvSpPr>
          <p:spPr bwMode="auto">
            <a:xfrm>
              <a:off x="4656" y="271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C</a:t>
              </a:r>
            </a:p>
          </p:txBody>
        </p:sp>
        <p:sp>
          <p:nvSpPr>
            <p:cNvPr id="121873" name="Rectangle 77"/>
            <p:cNvSpPr>
              <a:spLocks noChangeArrowheads="1"/>
            </p:cNvSpPr>
            <p:nvPr/>
          </p:nvSpPr>
          <p:spPr bwMode="auto">
            <a:xfrm>
              <a:off x="5136" y="271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4" name="Rectangle 78"/>
            <p:cNvSpPr>
              <a:spLocks noChangeArrowheads="1"/>
            </p:cNvSpPr>
            <p:nvPr/>
          </p:nvSpPr>
          <p:spPr bwMode="auto">
            <a:xfrm>
              <a:off x="2160" y="319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5" name="Rectangle 79"/>
            <p:cNvSpPr>
              <a:spLocks noChangeArrowheads="1"/>
            </p:cNvSpPr>
            <p:nvPr/>
          </p:nvSpPr>
          <p:spPr bwMode="auto">
            <a:xfrm>
              <a:off x="2400" y="319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1876" name="Rectangle 80"/>
            <p:cNvSpPr>
              <a:spLocks noChangeArrowheads="1"/>
            </p:cNvSpPr>
            <p:nvPr/>
          </p:nvSpPr>
          <p:spPr bwMode="auto">
            <a:xfrm>
              <a:off x="2640" y="319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D</a:t>
              </a:r>
            </a:p>
          </p:txBody>
        </p:sp>
        <p:sp>
          <p:nvSpPr>
            <p:cNvPr id="121877" name="Rectangle 81"/>
            <p:cNvSpPr>
              <a:spLocks noChangeArrowheads="1"/>
            </p:cNvSpPr>
            <p:nvPr/>
          </p:nvSpPr>
          <p:spPr bwMode="auto">
            <a:xfrm>
              <a:off x="3120" y="319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8" name="Rectangle 82"/>
            <p:cNvSpPr>
              <a:spLocks noChangeArrowheads="1"/>
            </p:cNvSpPr>
            <p:nvPr/>
          </p:nvSpPr>
          <p:spPr bwMode="auto">
            <a:xfrm>
              <a:off x="3504" y="319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9" name="Rectangle 83"/>
            <p:cNvSpPr>
              <a:spLocks noChangeArrowheads="1"/>
            </p:cNvSpPr>
            <p:nvPr/>
          </p:nvSpPr>
          <p:spPr bwMode="auto">
            <a:xfrm>
              <a:off x="3744" y="319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21880" name="Rectangle 84"/>
            <p:cNvSpPr>
              <a:spLocks noChangeArrowheads="1"/>
            </p:cNvSpPr>
            <p:nvPr/>
          </p:nvSpPr>
          <p:spPr bwMode="auto">
            <a:xfrm>
              <a:off x="4224" y="319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21881" name="Rectangle 85"/>
            <p:cNvSpPr>
              <a:spLocks noChangeArrowheads="1"/>
            </p:cNvSpPr>
            <p:nvPr/>
          </p:nvSpPr>
          <p:spPr bwMode="auto">
            <a:xfrm>
              <a:off x="3984" y="319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E</a:t>
              </a:r>
            </a:p>
          </p:txBody>
        </p:sp>
        <p:sp>
          <p:nvSpPr>
            <p:cNvPr id="121882" name="Rectangle 86"/>
            <p:cNvSpPr>
              <a:spLocks noChangeArrowheads="1"/>
            </p:cNvSpPr>
            <p:nvPr/>
          </p:nvSpPr>
          <p:spPr bwMode="auto">
            <a:xfrm>
              <a:off x="4464" y="319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83" name="Rectangle 87"/>
            <p:cNvSpPr>
              <a:spLocks noChangeArrowheads="1"/>
            </p:cNvSpPr>
            <p:nvPr/>
          </p:nvSpPr>
          <p:spPr bwMode="auto">
            <a:xfrm>
              <a:off x="2880"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84" name="Rectangle 88"/>
            <p:cNvSpPr>
              <a:spLocks noChangeArrowheads="1"/>
            </p:cNvSpPr>
            <p:nvPr/>
          </p:nvSpPr>
          <p:spPr bwMode="auto">
            <a:xfrm>
              <a:off x="3360" y="3767"/>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F</a:t>
              </a:r>
            </a:p>
          </p:txBody>
        </p:sp>
        <p:sp>
          <p:nvSpPr>
            <p:cNvPr id="121885" name="Rectangle 89"/>
            <p:cNvSpPr>
              <a:spLocks noChangeArrowheads="1"/>
            </p:cNvSpPr>
            <p:nvPr/>
          </p:nvSpPr>
          <p:spPr bwMode="auto">
            <a:xfrm>
              <a:off x="3840"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86" name="Rectangle 90"/>
            <p:cNvSpPr>
              <a:spLocks noChangeArrowheads="1"/>
            </p:cNvSpPr>
            <p:nvPr/>
          </p:nvSpPr>
          <p:spPr bwMode="auto">
            <a:xfrm>
              <a:off x="4272"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87" name="Rectangle 91"/>
            <p:cNvSpPr>
              <a:spLocks noChangeArrowheads="1"/>
            </p:cNvSpPr>
            <p:nvPr/>
          </p:nvSpPr>
          <p:spPr bwMode="auto">
            <a:xfrm>
              <a:off x="4752" y="3767"/>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G</a:t>
              </a:r>
            </a:p>
          </p:txBody>
        </p:sp>
        <p:sp>
          <p:nvSpPr>
            <p:cNvPr id="121888" name="Rectangle 92"/>
            <p:cNvSpPr>
              <a:spLocks noChangeArrowheads="1"/>
            </p:cNvSpPr>
            <p:nvPr/>
          </p:nvSpPr>
          <p:spPr bwMode="auto">
            <a:xfrm>
              <a:off x="5232"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89" name="Line 93"/>
            <p:cNvSpPr>
              <a:spLocks noChangeShapeType="1"/>
            </p:cNvSpPr>
            <p:nvPr/>
          </p:nvSpPr>
          <p:spPr bwMode="auto">
            <a:xfrm flipH="1">
              <a:off x="3168" y="2375"/>
              <a:ext cx="192" cy="336"/>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90" name="Line 94"/>
            <p:cNvSpPr>
              <a:spLocks noChangeShapeType="1"/>
            </p:cNvSpPr>
            <p:nvPr/>
          </p:nvSpPr>
          <p:spPr bwMode="auto">
            <a:xfrm flipH="1">
              <a:off x="2544" y="2855"/>
              <a:ext cx="192" cy="336"/>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91" name="Line 95"/>
            <p:cNvSpPr>
              <a:spLocks noChangeShapeType="1"/>
            </p:cNvSpPr>
            <p:nvPr/>
          </p:nvSpPr>
          <p:spPr bwMode="auto">
            <a:xfrm>
              <a:off x="4320" y="2375"/>
              <a:ext cx="432" cy="336"/>
            </a:xfrm>
            <a:prstGeom prst="line">
              <a:avLst/>
            </a:prstGeom>
            <a:noFill/>
            <a:ln w="1905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92" name="Line 96"/>
            <p:cNvSpPr>
              <a:spLocks noChangeShapeType="1"/>
            </p:cNvSpPr>
            <p:nvPr/>
          </p:nvSpPr>
          <p:spPr bwMode="auto">
            <a:xfrm>
              <a:off x="3696" y="2855"/>
              <a:ext cx="432" cy="336"/>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93" name="Line 97"/>
            <p:cNvSpPr>
              <a:spLocks noChangeShapeType="1"/>
            </p:cNvSpPr>
            <p:nvPr/>
          </p:nvSpPr>
          <p:spPr bwMode="auto">
            <a:xfrm flipH="1">
              <a:off x="3456" y="3335"/>
              <a:ext cx="192" cy="432"/>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94" name="Line 98"/>
            <p:cNvSpPr>
              <a:spLocks noChangeShapeType="1"/>
            </p:cNvSpPr>
            <p:nvPr/>
          </p:nvSpPr>
          <p:spPr bwMode="auto">
            <a:xfrm>
              <a:off x="4608" y="3287"/>
              <a:ext cx="288" cy="480"/>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95" name="Rectangle 99"/>
            <p:cNvSpPr>
              <a:spLocks noChangeArrowheads="1"/>
            </p:cNvSpPr>
            <p:nvPr/>
          </p:nvSpPr>
          <p:spPr bwMode="auto">
            <a:xfrm>
              <a:off x="2880" y="319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1896" name="Rectangle 100"/>
            <p:cNvSpPr>
              <a:spLocks noChangeArrowheads="1"/>
            </p:cNvSpPr>
            <p:nvPr/>
          </p:nvSpPr>
          <p:spPr bwMode="auto">
            <a:xfrm>
              <a:off x="3120"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1897" name="Rectangle 101"/>
            <p:cNvSpPr>
              <a:spLocks noChangeArrowheads="1"/>
            </p:cNvSpPr>
            <p:nvPr/>
          </p:nvSpPr>
          <p:spPr bwMode="auto">
            <a:xfrm>
              <a:off x="3600"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1898" name="Rectangle 102"/>
            <p:cNvSpPr>
              <a:spLocks noChangeArrowheads="1"/>
            </p:cNvSpPr>
            <p:nvPr/>
          </p:nvSpPr>
          <p:spPr bwMode="auto">
            <a:xfrm>
              <a:off x="4512"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1899" name="Rectangle 103"/>
            <p:cNvSpPr>
              <a:spLocks noChangeArrowheads="1"/>
            </p:cNvSpPr>
            <p:nvPr/>
          </p:nvSpPr>
          <p:spPr bwMode="auto">
            <a:xfrm>
              <a:off x="4992"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1900" name="Rectangle 104"/>
            <p:cNvSpPr>
              <a:spLocks noChangeArrowheads="1"/>
            </p:cNvSpPr>
            <p:nvPr/>
          </p:nvSpPr>
          <p:spPr bwMode="auto">
            <a:xfrm>
              <a:off x="4416" y="271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1901" name="Rectangle 105"/>
            <p:cNvSpPr>
              <a:spLocks noChangeArrowheads="1"/>
            </p:cNvSpPr>
            <p:nvPr/>
          </p:nvSpPr>
          <p:spPr bwMode="auto">
            <a:xfrm>
              <a:off x="4896" y="271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1902" name="Line 106"/>
            <p:cNvSpPr>
              <a:spLocks noChangeShapeType="1"/>
            </p:cNvSpPr>
            <p:nvPr/>
          </p:nvSpPr>
          <p:spPr bwMode="auto">
            <a:xfrm flipV="1">
              <a:off x="3216" y="2999"/>
              <a:ext cx="48" cy="288"/>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903" name="Line 107"/>
            <p:cNvSpPr>
              <a:spLocks noChangeShapeType="1"/>
            </p:cNvSpPr>
            <p:nvPr/>
          </p:nvSpPr>
          <p:spPr bwMode="auto">
            <a:xfrm flipV="1">
              <a:off x="3024" y="2999"/>
              <a:ext cx="432" cy="864"/>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904" name="Line 108"/>
            <p:cNvSpPr>
              <a:spLocks noChangeShapeType="1"/>
            </p:cNvSpPr>
            <p:nvPr/>
          </p:nvSpPr>
          <p:spPr bwMode="auto">
            <a:xfrm flipV="1">
              <a:off x="3936" y="3475"/>
              <a:ext cx="96" cy="432"/>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905" name="Line 109"/>
            <p:cNvSpPr>
              <a:spLocks noChangeShapeType="1"/>
            </p:cNvSpPr>
            <p:nvPr/>
          </p:nvSpPr>
          <p:spPr bwMode="auto">
            <a:xfrm flipH="1" flipV="1">
              <a:off x="4272" y="3479"/>
              <a:ext cx="96" cy="480"/>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906" name="Line 110"/>
            <p:cNvSpPr>
              <a:spLocks noChangeShapeType="1"/>
            </p:cNvSpPr>
            <p:nvPr/>
          </p:nvSpPr>
          <p:spPr bwMode="auto">
            <a:xfrm flipH="1" flipV="1">
              <a:off x="3936" y="2519"/>
              <a:ext cx="1392" cy="1392"/>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907" name="Line 111"/>
            <p:cNvSpPr>
              <a:spLocks noChangeShapeType="1"/>
            </p:cNvSpPr>
            <p:nvPr/>
          </p:nvSpPr>
          <p:spPr bwMode="auto">
            <a:xfrm flipH="1" flipV="1">
              <a:off x="4176" y="2519"/>
              <a:ext cx="144" cy="240"/>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908" name="Line 112"/>
            <p:cNvSpPr>
              <a:spLocks noChangeShapeType="1"/>
            </p:cNvSpPr>
            <p:nvPr/>
          </p:nvSpPr>
          <p:spPr bwMode="auto">
            <a:xfrm flipH="1" flipV="1">
              <a:off x="4468" y="1888"/>
              <a:ext cx="860" cy="967"/>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909" name="Line 113"/>
            <p:cNvSpPr>
              <a:spLocks noChangeShapeType="1"/>
            </p:cNvSpPr>
            <p:nvPr/>
          </p:nvSpPr>
          <p:spPr bwMode="auto">
            <a:xfrm flipV="1">
              <a:off x="2256" y="1991"/>
              <a:ext cx="1008" cy="1248"/>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910" name="Rectangle 114"/>
            <p:cNvSpPr>
              <a:spLocks noChangeArrowheads="1"/>
            </p:cNvSpPr>
            <p:nvPr/>
          </p:nvSpPr>
          <p:spPr bwMode="auto">
            <a:xfrm>
              <a:off x="3264" y="165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11" name="Rectangle 115"/>
            <p:cNvSpPr>
              <a:spLocks noChangeArrowheads="1"/>
            </p:cNvSpPr>
            <p:nvPr/>
          </p:nvSpPr>
          <p:spPr bwMode="auto">
            <a:xfrm>
              <a:off x="3504" y="165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21912" name="Rectangle 116"/>
            <p:cNvSpPr>
              <a:spLocks noChangeArrowheads="1"/>
            </p:cNvSpPr>
            <p:nvPr/>
          </p:nvSpPr>
          <p:spPr bwMode="auto">
            <a:xfrm>
              <a:off x="3744" y="1655"/>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13" name="Rectangle 117"/>
            <p:cNvSpPr>
              <a:spLocks noChangeArrowheads="1"/>
            </p:cNvSpPr>
            <p:nvPr/>
          </p:nvSpPr>
          <p:spPr bwMode="auto">
            <a:xfrm>
              <a:off x="3984" y="165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1914" name="Rectangle 118"/>
            <p:cNvSpPr>
              <a:spLocks noChangeArrowheads="1"/>
            </p:cNvSpPr>
            <p:nvPr/>
          </p:nvSpPr>
          <p:spPr bwMode="auto">
            <a:xfrm>
              <a:off x="4224" y="165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15" name="Line 119"/>
            <p:cNvSpPr>
              <a:spLocks noChangeShapeType="1"/>
            </p:cNvSpPr>
            <p:nvPr/>
          </p:nvSpPr>
          <p:spPr bwMode="auto">
            <a:xfrm>
              <a:off x="3408" y="1799"/>
              <a:ext cx="0" cy="432"/>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916" name="Line 120"/>
            <p:cNvSpPr>
              <a:spLocks noChangeShapeType="1"/>
            </p:cNvSpPr>
            <p:nvPr/>
          </p:nvSpPr>
          <p:spPr bwMode="auto">
            <a:xfrm>
              <a:off x="4286" y="1842"/>
              <a:ext cx="562" cy="869"/>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9" name="Text Box 5"/>
          <p:cNvSpPr txBox="1">
            <a:spLocks noChangeArrowheads="1"/>
          </p:cNvSpPr>
          <p:nvPr/>
        </p:nvSpPr>
        <p:spPr bwMode="auto">
          <a:xfrm>
            <a:off x="250825" y="4581525"/>
            <a:ext cx="8713788" cy="206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若</a:t>
            </a:r>
            <a:r>
              <a:rPr lang="en-US" altLang="zh-CN" sz="3200" b="1">
                <a:solidFill>
                  <a:srgbClr val="000000"/>
                </a:solidFill>
                <a:ea typeface="楷体_GB2312" pitchFamily="49" charset="-122"/>
              </a:rPr>
              <a:t>Ltag=0</a:t>
            </a:r>
            <a:r>
              <a:rPr lang="zh-CN" altLang="en-US" sz="3200" b="1">
                <a:solidFill>
                  <a:srgbClr val="000000"/>
                </a:solidFill>
                <a:ea typeface="楷体_GB2312" pitchFamily="49" charset="-122"/>
              </a:rPr>
              <a:t>（非叶结点） ，则左链是指针，其直接前驱应是其左子树中最右下方的结点，即左子树的右尾链（</a:t>
            </a:r>
            <a:r>
              <a:rPr lang="en-US" altLang="zh-CN" sz="3200" b="1">
                <a:solidFill>
                  <a:srgbClr val="000000"/>
                </a:solidFill>
                <a:ea typeface="楷体_GB2312" pitchFamily="49" charset="-122"/>
              </a:rPr>
              <a:t>RTag=1</a:t>
            </a:r>
            <a:r>
              <a:rPr lang="zh-CN" altLang="en-US" sz="3200" b="1">
                <a:solidFill>
                  <a:srgbClr val="000000"/>
                </a:solidFill>
                <a:ea typeface="楷体_GB2312" pitchFamily="49" charset="-122"/>
              </a:rPr>
              <a:t>）的结点。例如</a:t>
            </a:r>
            <a:r>
              <a:rPr lang="en-US" altLang="zh-CN" sz="3200" b="1">
                <a:solidFill>
                  <a:srgbClr val="000000"/>
                </a:solidFill>
                <a:ea typeface="楷体_GB2312" pitchFamily="49" charset="-122"/>
              </a:rPr>
              <a:t>A</a:t>
            </a:r>
            <a:r>
              <a:rPr lang="zh-CN" altLang="en-US" sz="3200" b="1">
                <a:solidFill>
                  <a:srgbClr val="000000"/>
                </a:solidFill>
                <a:ea typeface="楷体_GB2312" pitchFamily="49" charset="-122"/>
              </a:rPr>
              <a:t>的直接前驱是</a:t>
            </a:r>
            <a:r>
              <a:rPr lang="en-US" altLang="zh-CN" sz="3200" b="1">
                <a:solidFill>
                  <a:srgbClr val="000000"/>
                </a:solidFill>
                <a:ea typeface="楷体_GB2312" pitchFamily="49" charset="-122"/>
              </a:rPr>
              <a:t>G</a:t>
            </a:r>
            <a:r>
              <a:rPr lang="zh-CN" altLang="en-US" sz="3200" b="1">
                <a:solidFill>
                  <a:srgbClr val="000000"/>
                </a:solidFill>
                <a:ea typeface="楷体_GB2312" pitchFamily="49" charset="-122"/>
              </a:rPr>
              <a:t>。</a:t>
            </a:r>
          </a:p>
        </p:txBody>
      </p:sp>
      <p:grpSp>
        <p:nvGrpSpPr>
          <p:cNvPr id="122883" name="Group 8"/>
          <p:cNvGrpSpPr>
            <a:grpSpLocks/>
          </p:cNvGrpSpPr>
          <p:nvPr/>
        </p:nvGrpSpPr>
        <p:grpSpPr bwMode="auto">
          <a:xfrm>
            <a:off x="3635375" y="482600"/>
            <a:ext cx="5257800" cy="3810000"/>
            <a:chOff x="2160" y="1655"/>
            <a:chExt cx="3312" cy="2400"/>
          </a:xfrm>
        </p:grpSpPr>
        <p:sp>
          <p:nvSpPr>
            <p:cNvPr id="122885" name="Rectangle 9"/>
            <p:cNvSpPr>
              <a:spLocks noChangeArrowheads="1"/>
            </p:cNvSpPr>
            <p:nvPr/>
          </p:nvSpPr>
          <p:spPr bwMode="auto">
            <a:xfrm>
              <a:off x="3216" y="223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6" name="Rectangle 10"/>
            <p:cNvSpPr>
              <a:spLocks noChangeArrowheads="1"/>
            </p:cNvSpPr>
            <p:nvPr/>
          </p:nvSpPr>
          <p:spPr bwMode="auto">
            <a:xfrm>
              <a:off x="3456" y="223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22887" name="Rectangle 11"/>
            <p:cNvSpPr>
              <a:spLocks noChangeArrowheads="1"/>
            </p:cNvSpPr>
            <p:nvPr/>
          </p:nvSpPr>
          <p:spPr bwMode="auto">
            <a:xfrm>
              <a:off x="3936" y="223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22888" name="Rectangle 12"/>
            <p:cNvSpPr>
              <a:spLocks noChangeArrowheads="1"/>
            </p:cNvSpPr>
            <p:nvPr/>
          </p:nvSpPr>
          <p:spPr bwMode="auto">
            <a:xfrm>
              <a:off x="3696" y="223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A</a:t>
              </a:r>
            </a:p>
          </p:txBody>
        </p:sp>
        <p:sp>
          <p:nvSpPr>
            <p:cNvPr id="122889" name="Rectangle 13"/>
            <p:cNvSpPr>
              <a:spLocks noChangeArrowheads="1"/>
            </p:cNvSpPr>
            <p:nvPr/>
          </p:nvSpPr>
          <p:spPr bwMode="auto">
            <a:xfrm>
              <a:off x="4176" y="223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90" name="Rectangle 14"/>
            <p:cNvSpPr>
              <a:spLocks noChangeArrowheads="1"/>
            </p:cNvSpPr>
            <p:nvPr/>
          </p:nvSpPr>
          <p:spPr bwMode="auto">
            <a:xfrm>
              <a:off x="2640" y="271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91" name="Rectangle 15"/>
            <p:cNvSpPr>
              <a:spLocks noChangeArrowheads="1"/>
            </p:cNvSpPr>
            <p:nvPr/>
          </p:nvSpPr>
          <p:spPr bwMode="auto">
            <a:xfrm>
              <a:off x="2880" y="271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22892" name="Rectangle 16"/>
            <p:cNvSpPr>
              <a:spLocks noChangeArrowheads="1"/>
            </p:cNvSpPr>
            <p:nvPr/>
          </p:nvSpPr>
          <p:spPr bwMode="auto">
            <a:xfrm>
              <a:off x="3360" y="271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22893" name="Rectangle 17"/>
            <p:cNvSpPr>
              <a:spLocks noChangeArrowheads="1"/>
            </p:cNvSpPr>
            <p:nvPr/>
          </p:nvSpPr>
          <p:spPr bwMode="auto">
            <a:xfrm>
              <a:off x="3120" y="271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B</a:t>
              </a:r>
            </a:p>
          </p:txBody>
        </p:sp>
        <p:sp>
          <p:nvSpPr>
            <p:cNvPr id="122894" name="Rectangle 18"/>
            <p:cNvSpPr>
              <a:spLocks noChangeArrowheads="1"/>
            </p:cNvSpPr>
            <p:nvPr/>
          </p:nvSpPr>
          <p:spPr bwMode="auto">
            <a:xfrm>
              <a:off x="3600" y="271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95" name="Rectangle 19"/>
            <p:cNvSpPr>
              <a:spLocks noChangeArrowheads="1"/>
            </p:cNvSpPr>
            <p:nvPr/>
          </p:nvSpPr>
          <p:spPr bwMode="auto">
            <a:xfrm>
              <a:off x="4176" y="271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96" name="Rectangle 20"/>
            <p:cNvSpPr>
              <a:spLocks noChangeArrowheads="1"/>
            </p:cNvSpPr>
            <p:nvPr/>
          </p:nvSpPr>
          <p:spPr bwMode="auto">
            <a:xfrm>
              <a:off x="4656" y="271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C</a:t>
              </a:r>
            </a:p>
          </p:txBody>
        </p:sp>
        <p:sp>
          <p:nvSpPr>
            <p:cNvPr id="122897" name="Rectangle 21"/>
            <p:cNvSpPr>
              <a:spLocks noChangeArrowheads="1"/>
            </p:cNvSpPr>
            <p:nvPr/>
          </p:nvSpPr>
          <p:spPr bwMode="auto">
            <a:xfrm>
              <a:off x="5136" y="271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98" name="Rectangle 22"/>
            <p:cNvSpPr>
              <a:spLocks noChangeArrowheads="1"/>
            </p:cNvSpPr>
            <p:nvPr/>
          </p:nvSpPr>
          <p:spPr bwMode="auto">
            <a:xfrm>
              <a:off x="2160" y="319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99" name="Rectangle 23"/>
            <p:cNvSpPr>
              <a:spLocks noChangeArrowheads="1"/>
            </p:cNvSpPr>
            <p:nvPr/>
          </p:nvSpPr>
          <p:spPr bwMode="auto">
            <a:xfrm>
              <a:off x="2400" y="319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2900" name="Rectangle 24"/>
            <p:cNvSpPr>
              <a:spLocks noChangeArrowheads="1"/>
            </p:cNvSpPr>
            <p:nvPr/>
          </p:nvSpPr>
          <p:spPr bwMode="auto">
            <a:xfrm>
              <a:off x="2640" y="319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D</a:t>
              </a:r>
            </a:p>
          </p:txBody>
        </p:sp>
        <p:sp>
          <p:nvSpPr>
            <p:cNvPr id="122901" name="Rectangle 25"/>
            <p:cNvSpPr>
              <a:spLocks noChangeArrowheads="1"/>
            </p:cNvSpPr>
            <p:nvPr/>
          </p:nvSpPr>
          <p:spPr bwMode="auto">
            <a:xfrm>
              <a:off x="3120" y="319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2" name="Rectangle 26"/>
            <p:cNvSpPr>
              <a:spLocks noChangeArrowheads="1"/>
            </p:cNvSpPr>
            <p:nvPr/>
          </p:nvSpPr>
          <p:spPr bwMode="auto">
            <a:xfrm>
              <a:off x="3504" y="319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3" name="Rectangle 27"/>
            <p:cNvSpPr>
              <a:spLocks noChangeArrowheads="1"/>
            </p:cNvSpPr>
            <p:nvPr/>
          </p:nvSpPr>
          <p:spPr bwMode="auto">
            <a:xfrm>
              <a:off x="3744" y="319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22904" name="Rectangle 28"/>
            <p:cNvSpPr>
              <a:spLocks noChangeArrowheads="1"/>
            </p:cNvSpPr>
            <p:nvPr/>
          </p:nvSpPr>
          <p:spPr bwMode="auto">
            <a:xfrm>
              <a:off x="4224" y="319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22905" name="Rectangle 29"/>
            <p:cNvSpPr>
              <a:spLocks noChangeArrowheads="1"/>
            </p:cNvSpPr>
            <p:nvPr/>
          </p:nvSpPr>
          <p:spPr bwMode="auto">
            <a:xfrm>
              <a:off x="3984" y="3191"/>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E</a:t>
              </a:r>
            </a:p>
          </p:txBody>
        </p:sp>
        <p:sp>
          <p:nvSpPr>
            <p:cNvPr id="122906" name="Rectangle 30"/>
            <p:cNvSpPr>
              <a:spLocks noChangeArrowheads="1"/>
            </p:cNvSpPr>
            <p:nvPr/>
          </p:nvSpPr>
          <p:spPr bwMode="auto">
            <a:xfrm>
              <a:off x="4464" y="3191"/>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7" name="Rectangle 31"/>
            <p:cNvSpPr>
              <a:spLocks noChangeArrowheads="1"/>
            </p:cNvSpPr>
            <p:nvPr/>
          </p:nvSpPr>
          <p:spPr bwMode="auto">
            <a:xfrm>
              <a:off x="2880"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8" name="Rectangle 32"/>
            <p:cNvSpPr>
              <a:spLocks noChangeArrowheads="1"/>
            </p:cNvSpPr>
            <p:nvPr/>
          </p:nvSpPr>
          <p:spPr bwMode="auto">
            <a:xfrm>
              <a:off x="3360" y="3767"/>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F</a:t>
              </a:r>
            </a:p>
          </p:txBody>
        </p:sp>
        <p:sp>
          <p:nvSpPr>
            <p:cNvPr id="122909" name="Rectangle 33"/>
            <p:cNvSpPr>
              <a:spLocks noChangeArrowheads="1"/>
            </p:cNvSpPr>
            <p:nvPr/>
          </p:nvSpPr>
          <p:spPr bwMode="auto">
            <a:xfrm>
              <a:off x="3840"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0" name="Rectangle 34"/>
            <p:cNvSpPr>
              <a:spLocks noChangeArrowheads="1"/>
            </p:cNvSpPr>
            <p:nvPr/>
          </p:nvSpPr>
          <p:spPr bwMode="auto">
            <a:xfrm>
              <a:off x="4272"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1" name="Rectangle 35"/>
            <p:cNvSpPr>
              <a:spLocks noChangeArrowheads="1"/>
            </p:cNvSpPr>
            <p:nvPr/>
          </p:nvSpPr>
          <p:spPr bwMode="auto">
            <a:xfrm>
              <a:off x="4752" y="3767"/>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G</a:t>
              </a:r>
            </a:p>
          </p:txBody>
        </p:sp>
        <p:sp>
          <p:nvSpPr>
            <p:cNvPr id="122912" name="Rectangle 36"/>
            <p:cNvSpPr>
              <a:spLocks noChangeArrowheads="1"/>
            </p:cNvSpPr>
            <p:nvPr/>
          </p:nvSpPr>
          <p:spPr bwMode="auto">
            <a:xfrm>
              <a:off x="5232"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3" name="Line 37"/>
            <p:cNvSpPr>
              <a:spLocks noChangeShapeType="1"/>
            </p:cNvSpPr>
            <p:nvPr/>
          </p:nvSpPr>
          <p:spPr bwMode="auto">
            <a:xfrm flipH="1">
              <a:off x="3168" y="2375"/>
              <a:ext cx="192" cy="336"/>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14" name="Line 38"/>
            <p:cNvSpPr>
              <a:spLocks noChangeShapeType="1"/>
            </p:cNvSpPr>
            <p:nvPr/>
          </p:nvSpPr>
          <p:spPr bwMode="auto">
            <a:xfrm flipH="1">
              <a:off x="2544" y="2855"/>
              <a:ext cx="192" cy="336"/>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15" name="Line 39"/>
            <p:cNvSpPr>
              <a:spLocks noChangeShapeType="1"/>
            </p:cNvSpPr>
            <p:nvPr/>
          </p:nvSpPr>
          <p:spPr bwMode="auto">
            <a:xfrm>
              <a:off x="4320" y="2375"/>
              <a:ext cx="432" cy="336"/>
            </a:xfrm>
            <a:prstGeom prst="line">
              <a:avLst/>
            </a:prstGeom>
            <a:noFill/>
            <a:ln w="1905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16" name="Line 40"/>
            <p:cNvSpPr>
              <a:spLocks noChangeShapeType="1"/>
            </p:cNvSpPr>
            <p:nvPr/>
          </p:nvSpPr>
          <p:spPr bwMode="auto">
            <a:xfrm>
              <a:off x="3696" y="2855"/>
              <a:ext cx="432" cy="336"/>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17" name="Line 41"/>
            <p:cNvSpPr>
              <a:spLocks noChangeShapeType="1"/>
            </p:cNvSpPr>
            <p:nvPr/>
          </p:nvSpPr>
          <p:spPr bwMode="auto">
            <a:xfrm flipH="1">
              <a:off x="3456" y="3335"/>
              <a:ext cx="192" cy="432"/>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18" name="Line 42"/>
            <p:cNvSpPr>
              <a:spLocks noChangeShapeType="1"/>
            </p:cNvSpPr>
            <p:nvPr/>
          </p:nvSpPr>
          <p:spPr bwMode="auto">
            <a:xfrm>
              <a:off x="4608" y="3287"/>
              <a:ext cx="288" cy="480"/>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19" name="Rectangle 43"/>
            <p:cNvSpPr>
              <a:spLocks noChangeArrowheads="1"/>
            </p:cNvSpPr>
            <p:nvPr/>
          </p:nvSpPr>
          <p:spPr bwMode="auto">
            <a:xfrm>
              <a:off x="2880" y="319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2920" name="Rectangle 44"/>
            <p:cNvSpPr>
              <a:spLocks noChangeArrowheads="1"/>
            </p:cNvSpPr>
            <p:nvPr/>
          </p:nvSpPr>
          <p:spPr bwMode="auto">
            <a:xfrm>
              <a:off x="3120"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2921" name="Rectangle 45"/>
            <p:cNvSpPr>
              <a:spLocks noChangeArrowheads="1"/>
            </p:cNvSpPr>
            <p:nvPr/>
          </p:nvSpPr>
          <p:spPr bwMode="auto">
            <a:xfrm>
              <a:off x="3600"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2922" name="Rectangle 46"/>
            <p:cNvSpPr>
              <a:spLocks noChangeArrowheads="1"/>
            </p:cNvSpPr>
            <p:nvPr/>
          </p:nvSpPr>
          <p:spPr bwMode="auto">
            <a:xfrm>
              <a:off x="4512"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2923" name="Rectangle 47"/>
            <p:cNvSpPr>
              <a:spLocks noChangeArrowheads="1"/>
            </p:cNvSpPr>
            <p:nvPr/>
          </p:nvSpPr>
          <p:spPr bwMode="auto">
            <a:xfrm>
              <a:off x="4992" y="3767"/>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2924" name="Rectangle 48"/>
            <p:cNvSpPr>
              <a:spLocks noChangeArrowheads="1"/>
            </p:cNvSpPr>
            <p:nvPr/>
          </p:nvSpPr>
          <p:spPr bwMode="auto">
            <a:xfrm>
              <a:off x="4416" y="271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2925" name="Rectangle 49"/>
            <p:cNvSpPr>
              <a:spLocks noChangeArrowheads="1"/>
            </p:cNvSpPr>
            <p:nvPr/>
          </p:nvSpPr>
          <p:spPr bwMode="auto">
            <a:xfrm>
              <a:off x="4896" y="2711"/>
              <a:ext cx="240"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2926" name="Line 50"/>
            <p:cNvSpPr>
              <a:spLocks noChangeShapeType="1"/>
            </p:cNvSpPr>
            <p:nvPr/>
          </p:nvSpPr>
          <p:spPr bwMode="auto">
            <a:xfrm flipV="1">
              <a:off x="3216" y="2999"/>
              <a:ext cx="48" cy="288"/>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27" name="Line 51"/>
            <p:cNvSpPr>
              <a:spLocks noChangeShapeType="1"/>
            </p:cNvSpPr>
            <p:nvPr/>
          </p:nvSpPr>
          <p:spPr bwMode="auto">
            <a:xfrm flipV="1">
              <a:off x="3024" y="2999"/>
              <a:ext cx="432" cy="864"/>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28" name="Line 52"/>
            <p:cNvSpPr>
              <a:spLocks noChangeShapeType="1"/>
            </p:cNvSpPr>
            <p:nvPr/>
          </p:nvSpPr>
          <p:spPr bwMode="auto">
            <a:xfrm flipV="1">
              <a:off x="3936" y="3475"/>
              <a:ext cx="96" cy="432"/>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29" name="Line 53"/>
            <p:cNvSpPr>
              <a:spLocks noChangeShapeType="1"/>
            </p:cNvSpPr>
            <p:nvPr/>
          </p:nvSpPr>
          <p:spPr bwMode="auto">
            <a:xfrm flipH="1" flipV="1">
              <a:off x="4272" y="3479"/>
              <a:ext cx="96" cy="480"/>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30" name="Line 54"/>
            <p:cNvSpPr>
              <a:spLocks noChangeShapeType="1"/>
            </p:cNvSpPr>
            <p:nvPr/>
          </p:nvSpPr>
          <p:spPr bwMode="auto">
            <a:xfrm flipH="1" flipV="1">
              <a:off x="3936" y="2519"/>
              <a:ext cx="1392" cy="1392"/>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31" name="Line 55"/>
            <p:cNvSpPr>
              <a:spLocks noChangeShapeType="1"/>
            </p:cNvSpPr>
            <p:nvPr/>
          </p:nvSpPr>
          <p:spPr bwMode="auto">
            <a:xfrm flipH="1" flipV="1">
              <a:off x="4176" y="2519"/>
              <a:ext cx="144" cy="240"/>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32" name="Line 56"/>
            <p:cNvSpPr>
              <a:spLocks noChangeShapeType="1"/>
            </p:cNvSpPr>
            <p:nvPr/>
          </p:nvSpPr>
          <p:spPr bwMode="auto">
            <a:xfrm flipH="1" flipV="1">
              <a:off x="4468" y="1888"/>
              <a:ext cx="860" cy="967"/>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33" name="Line 57"/>
            <p:cNvSpPr>
              <a:spLocks noChangeShapeType="1"/>
            </p:cNvSpPr>
            <p:nvPr/>
          </p:nvSpPr>
          <p:spPr bwMode="auto">
            <a:xfrm flipV="1">
              <a:off x="2256" y="1991"/>
              <a:ext cx="1008" cy="1248"/>
            </a:xfrm>
            <a:prstGeom prst="line">
              <a:avLst/>
            </a:prstGeom>
            <a:noFill/>
            <a:ln w="28575">
              <a:solidFill>
                <a:srgbClr val="FF33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34" name="Rectangle 58"/>
            <p:cNvSpPr>
              <a:spLocks noChangeArrowheads="1"/>
            </p:cNvSpPr>
            <p:nvPr/>
          </p:nvSpPr>
          <p:spPr bwMode="auto">
            <a:xfrm>
              <a:off x="3264" y="165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35" name="Rectangle 59"/>
            <p:cNvSpPr>
              <a:spLocks noChangeArrowheads="1"/>
            </p:cNvSpPr>
            <p:nvPr/>
          </p:nvSpPr>
          <p:spPr bwMode="auto">
            <a:xfrm>
              <a:off x="3504" y="165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0</a:t>
              </a:r>
            </a:p>
          </p:txBody>
        </p:sp>
        <p:sp>
          <p:nvSpPr>
            <p:cNvPr id="122936" name="Rectangle 60"/>
            <p:cNvSpPr>
              <a:spLocks noChangeArrowheads="1"/>
            </p:cNvSpPr>
            <p:nvPr/>
          </p:nvSpPr>
          <p:spPr bwMode="auto">
            <a:xfrm>
              <a:off x="3744" y="1655"/>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37" name="Rectangle 61"/>
            <p:cNvSpPr>
              <a:spLocks noChangeArrowheads="1"/>
            </p:cNvSpPr>
            <p:nvPr/>
          </p:nvSpPr>
          <p:spPr bwMode="auto">
            <a:xfrm>
              <a:off x="3984" y="165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1</a:t>
              </a:r>
            </a:p>
          </p:txBody>
        </p:sp>
        <p:sp>
          <p:nvSpPr>
            <p:cNvPr id="122938" name="Rectangle 62"/>
            <p:cNvSpPr>
              <a:spLocks noChangeArrowheads="1"/>
            </p:cNvSpPr>
            <p:nvPr/>
          </p:nvSpPr>
          <p:spPr bwMode="auto">
            <a:xfrm>
              <a:off x="4224" y="1655"/>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39" name="Line 63"/>
            <p:cNvSpPr>
              <a:spLocks noChangeShapeType="1"/>
            </p:cNvSpPr>
            <p:nvPr/>
          </p:nvSpPr>
          <p:spPr bwMode="auto">
            <a:xfrm>
              <a:off x="3408" y="1799"/>
              <a:ext cx="0" cy="432"/>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40" name="Line 64"/>
            <p:cNvSpPr>
              <a:spLocks noChangeShapeType="1"/>
            </p:cNvSpPr>
            <p:nvPr/>
          </p:nvSpPr>
          <p:spPr bwMode="auto">
            <a:xfrm>
              <a:off x="4286" y="1842"/>
              <a:ext cx="562" cy="869"/>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2884" name="Rectangle 66"/>
          <p:cNvSpPr>
            <a:spLocks noChangeArrowheads="1"/>
          </p:cNvSpPr>
          <p:nvPr/>
        </p:nvSpPr>
        <p:spPr bwMode="auto">
          <a:xfrm>
            <a:off x="107950" y="333375"/>
            <a:ext cx="4897438"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00"/>
                </a:solidFill>
                <a:ea typeface="楷体_GB2312" pitchFamily="49" charset="-122"/>
              </a:rPr>
              <a:t>若</a:t>
            </a:r>
            <a:r>
              <a:rPr lang="en-US" altLang="zh-CN" sz="3200" b="1">
                <a:solidFill>
                  <a:srgbClr val="000000"/>
                </a:solidFill>
                <a:ea typeface="楷体_GB2312" pitchFamily="49" charset="-122"/>
              </a:rPr>
              <a:t>Ltag=1</a:t>
            </a:r>
            <a:r>
              <a:rPr lang="zh-CN" altLang="en-US" sz="3200" b="1">
                <a:solidFill>
                  <a:srgbClr val="000000"/>
                </a:solidFill>
                <a:ea typeface="楷体_GB2312" pitchFamily="49" charset="-122"/>
              </a:rPr>
              <a:t>（叶子结点），则左链是线索，其</a:t>
            </a:r>
            <a:r>
              <a:rPr lang="en-US" altLang="zh-CN" sz="3200" b="1">
                <a:solidFill>
                  <a:srgbClr val="000000"/>
                </a:solidFill>
                <a:ea typeface="楷体_GB2312" pitchFamily="49" charset="-122"/>
              </a:rPr>
              <a:t>lchild</a:t>
            </a:r>
            <a:r>
              <a:rPr lang="zh-CN" altLang="en-US" sz="3200" b="1">
                <a:solidFill>
                  <a:srgbClr val="000000"/>
                </a:solidFill>
                <a:ea typeface="楷体_GB2312" pitchFamily="49" charset="-122"/>
              </a:rPr>
              <a:t>直接指向其直接前驱；</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4469"/>
                                        </p:tgtEl>
                                        <p:attrNameLst>
                                          <p:attrName>style.visibility</p:attrName>
                                        </p:attrNameLst>
                                      </p:cBhvr>
                                      <p:to>
                                        <p:strVal val="visible"/>
                                      </p:to>
                                    </p:set>
                                    <p:animEffect transition="in" filter="blinds(horizontal)">
                                      <p:cBhvr>
                                        <p:cTn id="7" dur="500"/>
                                        <p:tgtEl>
                                          <p:spTgt spid="574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9"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6"/>
          <p:cNvSpPr>
            <a:spLocks noChangeArrowheads="1"/>
          </p:cNvSpPr>
          <p:nvPr/>
        </p:nvSpPr>
        <p:spPr bwMode="auto">
          <a:xfrm>
            <a:off x="142875" y="11113"/>
            <a:ext cx="8893175" cy="680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800"/>
              <a:t>Status InOrderThreading(BiThrTree &amp;Thrt, BiThrTree T){</a:t>
            </a:r>
          </a:p>
          <a:p>
            <a:r>
              <a:rPr lang="en-US" altLang="zh-CN" sz="2800"/>
              <a:t>  </a:t>
            </a:r>
            <a:r>
              <a:rPr lang="en-US" altLang="zh-CN" sz="2000"/>
              <a:t>// </a:t>
            </a:r>
            <a:r>
              <a:rPr lang="zh-CN" altLang="en-US" sz="2000"/>
              <a:t>算法</a:t>
            </a:r>
            <a:r>
              <a:rPr lang="en-US" altLang="zh-CN" sz="2000"/>
              <a:t>6.6    </a:t>
            </a:r>
            <a:r>
              <a:rPr lang="zh-CN" altLang="en-US" sz="2000"/>
              <a:t>中序线索化二叉树</a:t>
            </a:r>
          </a:p>
          <a:p>
            <a:r>
              <a:rPr lang="zh-CN" altLang="en-US" sz="2000"/>
              <a:t>   </a:t>
            </a:r>
            <a:r>
              <a:rPr lang="en-US" altLang="zh-CN" sz="2000"/>
              <a:t>// </a:t>
            </a:r>
            <a:r>
              <a:rPr lang="zh-CN" altLang="en-US" sz="2000"/>
              <a:t>中序遍历二叉树</a:t>
            </a:r>
            <a:r>
              <a:rPr lang="en-US" altLang="zh-CN" sz="2000"/>
              <a:t>T</a:t>
            </a:r>
            <a:r>
              <a:rPr lang="zh-CN" altLang="en-US" sz="2000"/>
              <a:t>，并将其中序线索化，</a:t>
            </a:r>
            <a:r>
              <a:rPr lang="en-US" altLang="zh-CN" sz="2000"/>
              <a:t>Thrt</a:t>
            </a:r>
            <a:r>
              <a:rPr lang="zh-CN" altLang="en-US" sz="2000"/>
              <a:t>指向头结点。</a:t>
            </a:r>
          </a:p>
          <a:p>
            <a:r>
              <a:rPr lang="zh-CN" altLang="en-US" sz="2800"/>
              <a:t>   </a:t>
            </a:r>
            <a:r>
              <a:rPr lang="en-US" altLang="zh-CN" sz="2800"/>
              <a:t>if (!(Thrt = (BiThrTree)malloc(sizeof(BiThrNode))))                      </a:t>
            </a:r>
          </a:p>
          <a:p>
            <a:r>
              <a:rPr lang="en-US" altLang="zh-CN" sz="2800"/>
              <a:t>                                   exit(OVERFLOW);</a:t>
            </a:r>
          </a:p>
          <a:p>
            <a:r>
              <a:rPr lang="en-US" altLang="zh-CN" sz="2800"/>
              <a:t>   Thrt-&gt;LTag = Link;  Thrt-&gt;RTag =Thread;  </a:t>
            </a:r>
            <a:r>
              <a:rPr lang="en-US" altLang="zh-CN" sz="2000"/>
              <a:t>// </a:t>
            </a:r>
            <a:r>
              <a:rPr lang="zh-CN" altLang="en-US" sz="2000"/>
              <a:t>建头结点</a:t>
            </a:r>
          </a:p>
          <a:p>
            <a:r>
              <a:rPr lang="zh-CN" altLang="en-US" sz="2800"/>
              <a:t>   </a:t>
            </a:r>
            <a:r>
              <a:rPr lang="en-US" altLang="zh-CN" sz="2800"/>
              <a:t>Thrt-&gt;rchild = Thrt;              </a:t>
            </a:r>
            <a:r>
              <a:rPr lang="en-US" altLang="zh-CN" sz="2000"/>
              <a:t>// </a:t>
            </a:r>
            <a:r>
              <a:rPr lang="zh-CN" altLang="en-US" sz="2000"/>
              <a:t>右指针回指</a:t>
            </a:r>
          </a:p>
          <a:p>
            <a:r>
              <a:rPr lang="zh-CN" altLang="en-US" sz="2800"/>
              <a:t>   </a:t>
            </a:r>
            <a:r>
              <a:rPr lang="en-US" altLang="zh-CN" sz="2800"/>
              <a:t>if (!T) Thrt-&gt;lchild = Thrt;      </a:t>
            </a:r>
            <a:r>
              <a:rPr lang="en-US" altLang="zh-CN" sz="2000"/>
              <a:t>// </a:t>
            </a:r>
            <a:r>
              <a:rPr lang="zh-CN" altLang="en-US" sz="2000"/>
              <a:t>若二叉树空，则左指针回指</a:t>
            </a:r>
          </a:p>
          <a:p>
            <a:r>
              <a:rPr lang="zh-CN" altLang="en-US" sz="2800"/>
              <a:t>   </a:t>
            </a:r>
            <a:r>
              <a:rPr lang="en-US" altLang="zh-CN" sz="2800"/>
              <a:t>else {</a:t>
            </a:r>
          </a:p>
          <a:p>
            <a:r>
              <a:rPr lang="en-US" altLang="zh-CN" sz="2800"/>
              <a:t>      Thrt-&gt;lchild = T;    pre = Thrt;</a:t>
            </a:r>
          </a:p>
          <a:p>
            <a:r>
              <a:rPr lang="en-US" altLang="zh-CN" sz="2800"/>
              <a:t>      InThreading(T);  </a:t>
            </a:r>
            <a:r>
              <a:rPr lang="en-US" altLang="zh-CN" sz="2000"/>
              <a:t>// </a:t>
            </a:r>
            <a:r>
              <a:rPr lang="zh-CN" altLang="en-US" sz="2000">
                <a:hlinkClick r:id="rId2" action="ppaction://hlinksldjump"/>
              </a:rPr>
              <a:t>算法</a:t>
            </a:r>
            <a:r>
              <a:rPr lang="en-US" altLang="zh-CN" sz="2000">
                <a:hlinkClick r:id="rId2" action="ppaction://hlinksldjump"/>
              </a:rPr>
              <a:t>6.7</a:t>
            </a:r>
            <a:r>
              <a:rPr lang="zh-CN" altLang="en-US" sz="2000">
                <a:hlinkClick r:id="rId2" action="ppaction://hlinksldjump"/>
              </a:rPr>
              <a:t>：</a:t>
            </a:r>
            <a:r>
              <a:rPr lang="zh-CN" altLang="en-US" sz="2000"/>
              <a:t>中序遍历进行中序线索化</a:t>
            </a:r>
          </a:p>
          <a:p>
            <a:r>
              <a:rPr lang="zh-CN" altLang="en-US" sz="2800"/>
              <a:t>      </a:t>
            </a:r>
            <a:r>
              <a:rPr lang="en-US" altLang="zh-CN" sz="2800"/>
              <a:t>pre-&gt;rchild = Thrt;  pre-&gt;RTag = Thread; </a:t>
            </a:r>
            <a:r>
              <a:rPr lang="en-US" altLang="zh-CN" sz="1600"/>
              <a:t>// </a:t>
            </a:r>
            <a:r>
              <a:rPr lang="zh-CN" altLang="en-US" sz="1600"/>
              <a:t>最后一个结点线索化</a:t>
            </a:r>
          </a:p>
          <a:p>
            <a:r>
              <a:rPr lang="zh-CN" altLang="en-US" sz="2800"/>
              <a:t>      </a:t>
            </a:r>
            <a:r>
              <a:rPr lang="en-US" altLang="zh-CN" sz="2800"/>
              <a:t>Thrt-&gt;rchild = pre;  </a:t>
            </a:r>
          </a:p>
          <a:p>
            <a:r>
              <a:rPr lang="en-US" altLang="zh-CN" sz="2800"/>
              <a:t>    }</a:t>
            </a:r>
          </a:p>
          <a:p>
            <a:r>
              <a:rPr lang="en-US" altLang="zh-CN" sz="2800"/>
              <a:t>   return OK;</a:t>
            </a:r>
          </a:p>
          <a:p>
            <a:r>
              <a:rPr lang="en-US" altLang="zh-CN" sz="2800"/>
              <a:t>} // InOrderThreading</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ext Box 5"/>
          <p:cNvSpPr txBox="1">
            <a:spLocks noChangeArrowheads="1"/>
          </p:cNvSpPr>
          <p:nvPr/>
        </p:nvSpPr>
        <p:spPr bwMode="auto">
          <a:xfrm>
            <a:off x="323850" y="476250"/>
            <a:ext cx="5184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latin typeface="楷体_GB2312" pitchFamily="49" charset="-122"/>
                <a:ea typeface="楷体_GB2312" pitchFamily="49" charset="-122"/>
              </a:rPr>
              <a:t>（</a:t>
            </a:r>
            <a:r>
              <a:rPr lang="en-US" altLang="zh-CN" sz="3200" b="1">
                <a:latin typeface="楷体_GB2312" pitchFamily="49" charset="-122"/>
                <a:ea typeface="楷体_GB2312" pitchFamily="49" charset="-122"/>
              </a:rPr>
              <a:t>2</a:t>
            </a:r>
            <a:r>
              <a:rPr lang="zh-CN" altLang="en-US" sz="3200" b="1">
                <a:latin typeface="楷体_GB2312" pitchFamily="49" charset="-122"/>
                <a:ea typeface="楷体_GB2312" pitchFamily="49" charset="-122"/>
              </a:rPr>
              <a:t>）嵌套集合法</a:t>
            </a:r>
          </a:p>
        </p:txBody>
      </p:sp>
      <p:sp>
        <p:nvSpPr>
          <p:cNvPr id="14339" name="Text Box 6"/>
          <p:cNvSpPr txBox="1">
            <a:spLocks noChangeArrowheads="1"/>
          </p:cNvSpPr>
          <p:nvPr/>
        </p:nvSpPr>
        <p:spPr bwMode="auto">
          <a:xfrm>
            <a:off x="250825" y="1557338"/>
            <a:ext cx="8210550"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latin typeface="楷体_GB2312" pitchFamily="49" charset="-122"/>
                <a:ea typeface="楷体_GB2312" pitchFamily="49" charset="-122"/>
              </a:rPr>
              <a:t>也称文氏图法，它是用集合以及集合的包含关系来描述树形结构，每个圆圈表示一个集合，套起来的圆圈表示包含关系。</a:t>
            </a:r>
          </a:p>
        </p:txBody>
      </p:sp>
      <p:graphicFrame>
        <p:nvGraphicFramePr>
          <p:cNvPr id="484360" name="Object 8"/>
          <p:cNvGraphicFramePr>
            <a:graphicFrameLocks noChangeAspect="1"/>
          </p:cNvGraphicFramePr>
          <p:nvPr/>
        </p:nvGraphicFramePr>
        <p:xfrm>
          <a:off x="5795963" y="3500438"/>
          <a:ext cx="2535237" cy="2370137"/>
        </p:xfrm>
        <a:graphic>
          <a:graphicData uri="http://schemas.openxmlformats.org/presentationml/2006/ole">
            <mc:AlternateContent xmlns:mc="http://schemas.openxmlformats.org/markup-compatibility/2006">
              <mc:Choice xmlns:v="urn:schemas-microsoft-com:vml" Requires="v">
                <p:oleObj spid="_x0000_s14388" name="VISIO" r:id="rId3" imgW="3168396" imgH="2965704" progId="Visio.Drawing.5">
                  <p:embed/>
                </p:oleObj>
              </mc:Choice>
              <mc:Fallback>
                <p:oleObj name="VISIO" r:id="rId3" imgW="3168396" imgH="2965704" progId="Visio.Drawing.5">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500438"/>
                        <a:ext cx="2535237" cy="237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4361" name="Text Box 9"/>
          <p:cNvSpPr txBox="1">
            <a:spLocks noChangeArrowheads="1"/>
          </p:cNvSpPr>
          <p:nvPr/>
        </p:nvSpPr>
        <p:spPr bwMode="auto">
          <a:xfrm>
            <a:off x="6372225" y="6165850"/>
            <a:ext cx="14097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2400" b="1">
                <a:solidFill>
                  <a:srgbClr val="000000"/>
                </a:solidFill>
              </a:rPr>
              <a:t>嵌套集合</a:t>
            </a:r>
          </a:p>
        </p:txBody>
      </p:sp>
      <p:graphicFrame>
        <p:nvGraphicFramePr>
          <p:cNvPr id="484362" name="Object 10"/>
          <p:cNvGraphicFramePr>
            <a:graphicFrameLocks noChangeAspect="1"/>
          </p:cNvGraphicFramePr>
          <p:nvPr/>
        </p:nvGraphicFramePr>
        <p:xfrm>
          <a:off x="755650" y="3429000"/>
          <a:ext cx="3886200" cy="2286000"/>
        </p:xfrm>
        <a:graphic>
          <a:graphicData uri="http://schemas.openxmlformats.org/presentationml/2006/ole">
            <mc:AlternateContent xmlns:mc="http://schemas.openxmlformats.org/markup-compatibility/2006">
              <mc:Choice xmlns:v="urn:schemas-microsoft-com:vml" Requires="v">
                <p:oleObj spid="_x0000_s14389" name="VISIO" r:id="rId5" imgW="6875780" imgH="3817620" progId="Visio.Drawing.5">
                  <p:embed/>
                </p:oleObj>
              </mc:Choice>
              <mc:Fallback>
                <p:oleObj name="VISIO" r:id="rId5" imgW="6875780" imgH="3817620" progId="Visio.Drawing.5">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429000"/>
                        <a:ext cx="3886200" cy="2286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4363" name="Text Box 11">
            <a:hlinkClick r:id="rId7" action="ppaction://hlinksldjump"/>
          </p:cNvPr>
          <p:cNvSpPr txBox="1">
            <a:spLocks noChangeArrowheads="1"/>
          </p:cNvSpPr>
          <p:nvPr/>
        </p:nvSpPr>
        <p:spPr bwMode="auto">
          <a:xfrm>
            <a:off x="7467600" y="381000"/>
            <a:ext cx="762000" cy="4349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just">
              <a:lnSpc>
                <a:spcPct val="125000"/>
              </a:lnSpc>
              <a:spcBef>
                <a:spcPct val="50000"/>
              </a:spcBef>
              <a:defRPr/>
            </a:pPr>
            <a:r>
              <a:rPr lang="zh-CN" altLang="en-US" sz="1800" b="1">
                <a:solidFill>
                  <a:schemeClr val="accent2"/>
                </a:solidFill>
                <a:effectLst>
                  <a:outerShdw blurRad="38100" dist="38100" dir="2700000" algn="tl">
                    <a:srgbClr val="C0C0C0"/>
                  </a:outerShdw>
                </a:effectLst>
              </a:rPr>
              <a:t>返回</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4843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43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84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61" grpId="0" animBg="1"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Rectangle 4"/>
          <p:cNvSpPr>
            <a:spLocks noChangeArrowheads="1"/>
          </p:cNvSpPr>
          <p:nvPr/>
        </p:nvSpPr>
        <p:spPr bwMode="auto">
          <a:xfrm>
            <a:off x="323850" y="404813"/>
            <a:ext cx="709930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800"/>
              <a:t>void InThreading(BiThrTree p) {  // </a:t>
            </a:r>
            <a:r>
              <a:rPr lang="zh-CN" altLang="en-US" sz="2800"/>
              <a:t>算法</a:t>
            </a:r>
            <a:r>
              <a:rPr lang="en-US" altLang="zh-CN" sz="2800"/>
              <a:t>6.7</a:t>
            </a:r>
          </a:p>
          <a:p>
            <a:r>
              <a:rPr lang="en-US" altLang="zh-CN" sz="2800"/>
              <a:t>  if (p) {</a:t>
            </a:r>
          </a:p>
          <a:p>
            <a:r>
              <a:rPr lang="en-US" altLang="zh-CN" sz="2800"/>
              <a:t>    InThreading(p-&gt;lchild);        // </a:t>
            </a:r>
            <a:r>
              <a:rPr lang="zh-CN" altLang="en-US" sz="2800"/>
              <a:t>左子树线索化</a:t>
            </a:r>
          </a:p>
          <a:p>
            <a:r>
              <a:rPr lang="zh-CN" altLang="en-US" sz="2800"/>
              <a:t>    </a:t>
            </a:r>
            <a:r>
              <a:rPr lang="en-US" altLang="zh-CN" sz="2800"/>
              <a:t>if (!p-&gt;lchild)        // </a:t>
            </a:r>
            <a:r>
              <a:rPr lang="zh-CN" altLang="en-US" sz="2800"/>
              <a:t>建前驱线索</a:t>
            </a:r>
          </a:p>
          <a:p>
            <a:r>
              <a:rPr lang="zh-CN" altLang="en-US" sz="2800"/>
              <a:t>      </a:t>
            </a:r>
            <a:r>
              <a:rPr lang="en-US" altLang="zh-CN" sz="2800"/>
              <a:t>{ p-&gt;LTag = Thread;  p-&gt;lchild = pre; }</a:t>
            </a:r>
          </a:p>
          <a:p>
            <a:r>
              <a:rPr lang="en-US" altLang="zh-CN" sz="2800"/>
              <a:t>    if (!pre-&gt;rchild)    // </a:t>
            </a:r>
            <a:r>
              <a:rPr lang="zh-CN" altLang="en-US" sz="2800"/>
              <a:t>建后继线索</a:t>
            </a:r>
          </a:p>
          <a:p>
            <a:r>
              <a:rPr lang="zh-CN" altLang="en-US" sz="2800"/>
              <a:t>      </a:t>
            </a:r>
            <a:r>
              <a:rPr lang="en-US" altLang="zh-CN" sz="2800"/>
              <a:t>{ pre-&gt;RTag = Thread;  pre-&gt;rchild = p; } </a:t>
            </a:r>
          </a:p>
          <a:p>
            <a:r>
              <a:rPr lang="en-US" altLang="zh-CN" sz="2800"/>
              <a:t>    pre = p;                       // </a:t>
            </a:r>
            <a:r>
              <a:rPr lang="zh-CN" altLang="en-US" sz="2800"/>
              <a:t>保持</a:t>
            </a:r>
            <a:r>
              <a:rPr lang="en-US" altLang="zh-CN" sz="2800"/>
              <a:t>pre</a:t>
            </a:r>
            <a:r>
              <a:rPr lang="zh-CN" altLang="en-US" sz="2800"/>
              <a:t>指向</a:t>
            </a:r>
            <a:r>
              <a:rPr lang="en-US" altLang="zh-CN" sz="2800"/>
              <a:t>p</a:t>
            </a:r>
            <a:r>
              <a:rPr lang="zh-CN" altLang="en-US" sz="2800"/>
              <a:t>的前驱</a:t>
            </a:r>
          </a:p>
          <a:p>
            <a:r>
              <a:rPr lang="zh-CN" altLang="en-US" sz="2800"/>
              <a:t>    </a:t>
            </a:r>
            <a:r>
              <a:rPr lang="en-US" altLang="zh-CN" sz="2800"/>
              <a:t>InThreading(p-&gt;rchild);     // </a:t>
            </a:r>
            <a:r>
              <a:rPr lang="zh-CN" altLang="en-US" sz="2800"/>
              <a:t>右子树线索化</a:t>
            </a:r>
          </a:p>
          <a:p>
            <a:r>
              <a:rPr lang="zh-CN" altLang="en-US" sz="2800"/>
              <a:t>  </a:t>
            </a:r>
            <a:r>
              <a:rPr lang="en-US" altLang="zh-CN" sz="2800"/>
              <a:t>}</a:t>
            </a:r>
          </a:p>
          <a:p>
            <a:r>
              <a:rPr lang="en-US" altLang="zh-CN" sz="2800"/>
              <a:t>} // InThreading</a:t>
            </a:r>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4" name="Picture 4"/>
          <p:cNvPicPr>
            <a:picLocks noChangeAspect="1" noChangeArrowheads="1"/>
          </p:cNvPicPr>
          <p:nvPr/>
        </p:nvPicPr>
        <p:blipFill>
          <a:blip r:embed="rId2">
            <a:extLst>
              <a:ext uri="{28A0092B-C50C-407E-A947-70E740481C1C}">
                <a14:useLocalDpi xmlns:a14="http://schemas.microsoft.com/office/drawing/2010/main" val="0"/>
              </a:ext>
            </a:extLst>
          </a:blip>
          <a:srcRect l="6580" t="25241" r="60551" b="33833"/>
          <a:stretch>
            <a:fillRect/>
          </a:stretch>
        </p:blipFill>
        <p:spPr bwMode="auto">
          <a:xfrm>
            <a:off x="539750" y="404813"/>
            <a:ext cx="8064500" cy="567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4"/>
          <p:cNvSpPr txBox="1">
            <a:spLocks noChangeArrowheads="1"/>
          </p:cNvSpPr>
          <p:nvPr/>
        </p:nvSpPr>
        <p:spPr bwMode="auto">
          <a:xfrm>
            <a:off x="106363" y="201613"/>
            <a:ext cx="87137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习题</a:t>
            </a:r>
            <a:r>
              <a:rPr lang="en-US" altLang="zh-CN" sz="3200" b="1">
                <a:solidFill>
                  <a:srgbClr val="000000"/>
                </a:solidFill>
                <a:ea typeface="楷体_GB2312" pitchFamily="49" charset="-122"/>
              </a:rPr>
              <a:t>5</a:t>
            </a:r>
            <a:r>
              <a:rPr lang="zh-CN" altLang="en-US" sz="3200" b="1">
                <a:solidFill>
                  <a:srgbClr val="000000"/>
                </a:solidFill>
                <a:ea typeface="楷体_GB2312" pitchFamily="49" charset="-122"/>
              </a:rPr>
              <a:t>：在线索二叉树中，</a:t>
            </a:r>
            <a:r>
              <a:rPr lang="en-US" altLang="zh-CN" sz="3200" b="1">
                <a:solidFill>
                  <a:srgbClr val="000000"/>
                </a:solidFill>
                <a:ea typeface="楷体_GB2312" pitchFamily="49" charset="-122"/>
              </a:rPr>
              <a:t>t</a:t>
            </a:r>
            <a:r>
              <a:rPr lang="en-US" altLang="zh-CN" sz="3200" b="1" i="1">
                <a:solidFill>
                  <a:srgbClr val="000000"/>
                </a:solidFill>
                <a:ea typeface="楷体_GB2312" pitchFamily="49" charset="-122"/>
              </a:rPr>
              <a:t> </a:t>
            </a:r>
            <a:r>
              <a:rPr lang="zh-CN" altLang="en-US" sz="3200" b="1">
                <a:solidFill>
                  <a:srgbClr val="000000"/>
                </a:solidFill>
                <a:ea typeface="楷体_GB2312" pitchFamily="49" charset="-122"/>
              </a:rPr>
              <a:t>所指结点没有左子树的充要条件是（）</a:t>
            </a:r>
          </a:p>
        </p:txBody>
      </p:sp>
      <p:sp>
        <p:nvSpPr>
          <p:cNvPr id="126979" name="Text Box 5"/>
          <p:cNvSpPr txBox="1">
            <a:spLocks noChangeArrowheads="1"/>
          </p:cNvSpPr>
          <p:nvPr/>
        </p:nvSpPr>
        <p:spPr bwMode="auto">
          <a:xfrm>
            <a:off x="684213" y="1557338"/>
            <a:ext cx="6842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00000"/>
                </a:solidFill>
                <a:ea typeface="楷体_GB2312" pitchFamily="49" charset="-122"/>
              </a:rPr>
              <a:t>A</a:t>
            </a: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t-&gt;Lchild==NULL</a:t>
            </a:r>
          </a:p>
        </p:txBody>
      </p:sp>
      <p:sp>
        <p:nvSpPr>
          <p:cNvPr id="126980" name="Text Box 6"/>
          <p:cNvSpPr txBox="1">
            <a:spLocks noChangeArrowheads="1"/>
          </p:cNvSpPr>
          <p:nvPr/>
        </p:nvSpPr>
        <p:spPr bwMode="auto">
          <a:xfrm>
            <a:off x="684213" y="2128838"/>
            <a:ext cx="3671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00000"/>
                </a:solidFill>
                <a:ea typeface="楷体_GB2312" pitchFamily="49" charset="-122"/>
              </a:rPr>
              <a:t>B</a:t>
            </a: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t-&gt;Ltag==1</a:t>
            </a:r>
          </a:p>
        </p:txBody>
      </p:sp>
      <p:sp>
        <p:nvSpPr>
          <p:cNvPr id="126981" name="Text Box 7"/>
          <p:cNvSpPr txBox="1">
            <a:spLocks noChangeArrowheads="1"/>
          </p:cNvSpPr>
          <p:nvPr/>
        </p:nvSpPr>
        <p:spPr bwMode="auto">
          <a:xfrm>
            <a:off x="682625" y="2781300"/>
            <a:ext cx="82819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00000"/>
                </a:solidFill>
                <a:ea typeface="楷体_GB2312" pitchFamily="49" charset="-122"/>
              </a:rPr>
              <a:t>C</a:t>
            </a: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t-&gt;Ltag==1 &amp;&amp; </a:t>
            </a:r>
            <a:r>
              <a:rPr lang="en-US" altLang="zh-CN" b="1">
                <a:solidFill>
                  <a:srgbClr val="000000"/>
                </a:solidFill>
              </a:rPr>
              <a:t>t-&gt;Lchild==NULL</a:t>
            </a:r>
            <a:endParaRPr lang="en-US" altLang="zh-CN" sz="3200" b="1">
              <a:solidFill>
                <a:srgbClr val="000000"/>
              </a:solidFill>
              <a:ea typeface="楷体_GB2312" pitchFamily="49" charset="-122"/>
            </a:endParaRPr>
          </a:p>
        </p:txBody>
      </p:sp>
      <p:sp>
        <p:nvSpPr>
          <p:cNvPr id="126982" name="Text Box 8"/>
          <p:cNvSpPr txBox="1">
            <a:spLocks noChangeArrowheads="1"/>
          </p:cNvSpPr>
          <p:nvPr/>
        </p:nvSpPr>
        <p:spPr bwMode="auto">
          <a:xfrm>
            <a:off x="684213" y="3573463"/>
            <a:ext cx="4032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00000"/>
                </a:solidFill>
                <a:ea typeface="楷体_GB2312" pitchFamily="49" charset="-122"/>
              </a:rPr>
              <a:t>D</a:t>
            </a:r>
            <a:r>
              <a:rPr lang="zh-CN" altLang="en-US" sz="3200" b="1">
                <a:solidFill>
                  <a:srgbClr val="000000"/>
                </a:solidFill>
                <a:ea typeface="楷体_GB2312" pitchFamily="49" charset="-122"/>
              </a:rPr>
              <a:t>、以上都不对</a:t>
            </a:r>
          </a:p>
        </p:txBody>
      </p:sp>
      <p:sp>
        <p:nvSpPr>
          <p:cNvPr id="575497" name="Text Box 9"/>
          <p:cNvSpPr txBox="1">
            <a:spLocks noChangeArrowheads="1"/>
          </p:cNvSpPr>
          <p:nvPr/>
        </p:nvSpPr>
        <p:spPr bwMode="auto">
          <a:xfrm>
            <a:off x="539750" y="4868863"/>
            <a:ext cx="36718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答</a:t>
            </a:r>
            <a:r>
              <a:rPr lang="en-US" altLang="zh-CN" sz="3200" b="1">
                <a:solidFill>
                  <a:srgbClr val="000000"/>
                </a:solidFill>
                <a:ea typeface="楷体_GB2312" pitchFamily="49" charset="-122"/>
              </a:rPr>
              <a:t>】B</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5497"/>
                                        </p:tgtEl>
                                        <p:attrNameLst>
                                          <p:attrName>style.visibility</p:attrName>
                                        </p:attrNameLst>
                                      </p:cBhvr>
                                      <p:to>
                                        <p:strVal val="visible"/>
                                      </p:to>
                                    </p:set>
                                    <p:animEffect transition="in" filter="blinds(horizontal)">
                                      <p:cBhvr>
                                        <p:cTn id="7" dur="500"/>
                                        <p:tgtEl>
                                          <p:spTgt spid="575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7"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4"/>
          <p:cNvSpPr>
            <a:spLocks noChangeArrowheads="1"/>
          </p:cNvSpPr>
          <p:nvPr/>
        </p:nvSpPr>
        <p:spPr bwMode="auto">
          <a:xfrm>
            <a:off x="179388" y="765175"/>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spcBef>
                <a:spcPct val="20000"/>
              </a:spcBef>
              <a:buClr>
                <a:schemeClr val="bg2"/>
              </a:buClr>
              <a:buFont typeface="Monotype Sorts" pitchFamily="2" charset="2"/>
              <a:buNone/>
            </a:pPr>
            <a:r>
              <a:rPr lang="en-US" altLang="zh-CN" sz="3200" b="1">
                <a:solidFill>
                  <a:srgbClr val="080808"/>
                </a:solidFill>
                <a:ea typeface="楷体_GB2312" pitchFamily="49" charset="-122"/>
              </a:rPr>
              <a:t>6.4.1  </a:t>
            </a:r>
            <a:r>
              <a:rPr lang="zh-CN" altLang="en-US" sz="3200" b="1">
                <a:solidFill>
                  <a:srgbClr val="080808"/>
                </a:solidFill>
                <a:ea typeface="楷体_GB2312" pitchFamily="49" charset="-122"/>
              </a:rPr>
              <a:t>树的存储结构</a:t>
            </a:r>
          </a:p>
        </p:txBody>
      </p:sp>
      <p:sp>
        <p:nvSpPr>
          <p:cNvPr id="128003" name="Rectangle 5"/>
          <p:cNvSpPr>
            <a:spLocks noChangeArrowheads="1"/>
          </p:cNvSpPr>
          <p:nvPr/>
        </p:nvSpPr>
        <p:spPr bwMode="auto">
          <a:xfrm>
            <a:off x="2987675" y="44450"/>
            <a:ext cx="3155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80808"/>
                </a:solidFill>
                <a:latin typeface="隶书" pitchFamily="49" charset="-122"/>
                <a:ea typeface="隶书" pitchFamily="49" charset="-122"/>
              </a:rPr>
              <a:t>6.4  </a:t>
            </a:r>
            <a:r>
              <a:rPr lang="zh-CN" altLang="en-US">
                <a:solidFill>
                  <a:srgbClr val="080808"/>
                </a:solidFill>
                <a:latin typeface="隶书" pitchFamily="49" charset="-122"/>
                <a:ea typeface="隶书" pitchFamily="49" charset="-122"/>
              </a:rPr>
              <a:t>树和森林</a:t>
            </a:r>
          </a:p>
        </p:txBody>
      </p:sp>
      <p:sp>
        <p:nvSpPr>
          <p:cNvPr id="128004" name="Rectangle 10"/>
          <p:cNvSpPr>
            <a:spLocks noGrp="1" noChangeArrowheads="1"/>
          </p:cNvSpPr>
          <p:nvPr>
            <p:ph type="body" idx="1"/>
          </p:nvPr>
        </p:nvSpPr>
        <p:spPr>
          <a:xfrm>
            <a:off x="395288" y="1484313"/>
            <a:ext cx="8458200" cy="1800225"/>
          </a:xfrm>
          <a:noFill/>
        </p:spPr>
        <p:txBody>
          <a:bodyPr/>
          <a:lstStyle/>
          <a:p>
            <a:pPr eaLnBrk="1" hangingPunct="1"/>
            <a:r>
              <a:rPr lang="zh-CN" altLang="en-US" b="1" smtClean="0">
                <a:solidFill>
                  <a:srgbClr val="080808"/>
                </a:solidFill>
                <a:ea typeface="楷体_GB2312" pitchFamily="49" charset="-122"/>
              </a:rPr>
              <a:t>考虑存储结构时，主要考虑表示逻辑结构：</a:t>
            </a:r>
          </a:p>
          <a:p>
            <a:pPr lvl="1" eaLnBrk="1" hangingPunct="1"/>
            <a:r>
              <a:rPr lang="zh-CN" altLang="en-US" sz="3200" b="1" smtClean="0">
                <a:solidFill>
                  <a:srgbClr val="080808"/>
                </a:solidFill>
                <a:ea typeface="楷体_GB2312" pitchFamily="49" charset="-122"/>
              </a:rPr>
              <a:t>数据元素</a:t>
            </a:r>
          </a:p>
          <a:p>
            <a:pPr lvl="1" eaLnBrk="1" hangingPunct="1"/>
            <a:r>
              <a:rPr lang="zh-CN" altLang="en-US" sz="3200" b="1" smtClean="0">
                <a:solidFill>
                  <a:srgbClr val="080808"/>
                </a:solidFill>
                <a:ea typeface="楷体_GB2312" pitchFamily="49" charset="-122"/>
              </a:rPr>
              <a:t>数据元素之间的关系</a:t>
            </a:r>
          </a:p>
        </p:txBody>
      </p:sp>
      <p:sp>
        <p:nvSpPr>
          <p:cNvPr id="448523" name="Text Box 11"/>
          <p:cNvSpPr txBox="1">
            <a:spLocks noChangeArrowheads="1"/>
          </p:cNvSpPr>
          <p:nvPr/>
        </p:nvSpPr>
        <p:spPr bwMode="auto">
          <a:xfrm>
            <a:off x="395288" y="3573463"/>
            <a:ext cx="7351712" cy="608012"/>
          </a:xfrm>
          <a:prstGeom prst="rect">
            <a:avLst/>
          </a:prstGeom>
          <a:noFill/>
          <a:ln w="28575" cap="sq">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问题</a:t>
            </a:r>
            <a:r>
              <a:rPr lang="en-US" altLang="zh-CN" sz="3200" b="1">
                <a:solidFill>
                  <a:srgbClr val="000000"/>
                </a:solidFill>
                <a:ea typeface="楷体_GB2312" pitchFamily="49" charset="-122"/>
              </a:rPr>
              <a:t>1</a:t>
            </a:r>
            <a:r>
              <a:rPr lang="zh-CN" altLang="en-US" sz="3200" b="1">
                <a:solidFill>
                  <a:srgbClr val="000000"/>
                </a:solidFill>
                <a:ea typeface="楷体_GB2312" pitchFamily="49" charset="-122"/>
              </a:rPr>
              <a:t>：树是非线性结构，该怎样存储？</a:t>
            </a:r>
          </a:p>
        </p:txBody>
      </p:sp>
      <p:sp>
        <p:nvSpPr>
          <p:cNvPr id="448524" name="Rectangle 12"/>
          <p:cNvSpPr>
            <a:spLocks noChangeArrowheads="1"/>
          </p:cNvSpPr>
          <p:nvPr/>
        </p:nvSpPr>
        <p:spPr bwMode="auto">
          <a:xfrm>
            <a:off x="1403350" y="4508500"/>
            <a:ext cx="6303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000000"/>
                </a:solidFill>
                <a:ea typeface="楷体_GB2312" pitchFamily="49" charset="-122"/>
              </a:rPr>
              <a:t>仍然有顺序存储、链式存储等方式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8523"/>
                                        </p:tgtEl>
                                        <p:attrNameLst>
                                          <p:attrName>style.visibility</p:attrName>
                                        </p:attrNameLst>
                                      </p:cBhvr>
                                      <p:to>
                                        <p:strVal val="visible"/>
                                      </p:to>
                                    </p:set>
                                    <p:animEffect transition="in" filter="blinds(horizontal)">
                                      <p:cBhvr>
                                        <p:cTn id="7" dur="500"/>
                                        <p:tgtEl>
                                          <p:spTgt spid="4485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8524"/>
                                        </p:tgtEl>
                                        <p:attrNameLst>
                                          <p:attrName>style.visibility</p:attrName>
                                        </p:attrNameLst>
                                      </p:cBhvr>
                                      <p:to>
                                        <p:strVal val="visible"/>
                                      </p:to>
                                    </p:set>
                                    <p:animEffect transition="in" filter="blinds(horizontal)">
                                      <p:cBhvr>
                                        <p:cTn id="10" dur="500"/>
                                        <p:tgtEl>
                                          <p:spTgt spid="448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23" grpId="0" animBg="1"/>
      <p:bldP spid="448524" grpId="0"/>
    </p:bld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9026" name="Group 3"/>
          <p:cNvGrpSpPr>
            <a:grpSpLocks/>
          </p:cNvGrpSpPr>
          <p:nvPr/>
        </p:nvGrpSpPr>
        <p:grpSpPr bwMode="auto">
          <a:xfrm>
            <a:off x="466725" y="260350"/>
            <a:ext cx="2232025" cy="1871663"/>
            <a:chOff x="888" y="1344"/>
            <a:chExt cx="1368" cy="936"/>
          </a:xfrm>
        </p:grpSpPr>
        <p:sp>
          <p:nvSpPr>
            <p:cNvPr id="129033" name="Oval 4"/>
            <p:cNvSpPr>
              <a:spLocks noChangeArrowheads="1"/>
            </p:cNvSpPr>
            <p:nvPr/>
          </p:nvSpPr>
          <p:spPr bwMode="auto">
            <a:xfrm>
              <a:off x="1392" y="1344"/>
              <a:ext cx="216" cy="187"/>
            </a:xfrm>
            <a:prstGeom prst="ellipse">
              <a:avLst/>
            </a:prstGeom>
            <a:solidFill>
              <a:schemeClr val="accent1"/>
            </a:solidFill>
            <a:ln w="9525">
              <a:solidFill>
                <a:srgbClr val="000000"/>
              </a:solidFill>
              <a:round/>
              <a:headEnd/>
              <a:tailEnd/>
            </a:ln>
          </p:spPr>
          <p:txBody>
            <a:bodyPr/>
            <a:lstStyle/>
            <a:p>
              <a:pPr algn="just" eaLnBrk="0" hangingPunct="0"/>
              <a:r>
                <a:rPr kumimoji="0" lang="en-US" altLang="zh-CN" sz="1800" b="1">
                  <a:solidFill>
                    <a:srgbClr val="000000"/>
                  </a:solidFill>
                </a:rPr>
                <a:t>A</a:t>
              </a:r>
            </a:p>
          </p:txBody>
        </p:sp>
        <p:sp>
          <p:nvSpPr>
            <p:cNvPr id="129034" name="Oval 5"/>
            <p:cNvSpPr>
              <a:spLocks noChangeArrowheads="1"/>
            </p:cNvSpPr>
            <p:nvPr/>
          </p:nvSpPr>
          <p:spPr bwMode="auto">
            <a:xfrm>
              <a:off x="888" y="1719"/>
              <a:ext cx="216" cy="187"/>
            </a:xfrm>
            <a:prstGeom prst="ellipse">
              <a:avLst/>
            </a:prstGeom>
            <a:solidFill>
              <a:schemeClr val="accent1"/>
            </a:solidFill>
            <a:ln w="9525">
              <a:solidFill>
                <a:srgbClr val="000000"/>
              </a:solidFill>
              <a:round/>
              <a:headEnd/>
              <a:tailEnd/>
            </a:ln>
          </p:spPr>
          <p:txBody>
            <a:bodyPr/>
            <a:lstStyle/>
            <a:p>
              <a:pPr algn="just" eaLnBrk="0" hangingPunct="0"/>
              <a:r>
                <a:rPr kumimoji="0" lang="en-US" altLang="zh-CN" sz="1800" b="1">
                  <a:solidFill>
                    <a:srgbClr val="000000"/>
                  </a:solidFill>
                </a:rPr>
                <a:t>B</a:t>
              </a:r>
            </a:p>
          </p:txBody>
        </p:sp>
        <p:sp>
          <p:nvSpPr>
            <p:cNvPr id="129035" name="Oval 6"/>
            <p:cNvSpPr>
              <a:spLocks noChangeArrowheads="1"/>
            </p:cNvSpPr>
            <p:nvPr/>
          </p:nvSpPr>
          <p:spPr bwMode="auto">
            <a:xfrm>
              <a:off x="1248" y="2093"/>
              <a:ext cx="216" cy="187"/>
            </a:xfrm>
            <a:prstGeom prst="ellipse">
              <a:avLst/>
            </a:prstGeom>
            <a:solidFill>
              <a:schemeClr val="accent1"/>
            </a:solidFill>
            <a:ln w="9525">
              <a:solidFill>
                <a:srgbClr val="000000"/>
              </a:solidFill>
              <a:round/>
              <a:headEnd/>
              <a:tailEnd/>
            </a:ln>
          </p:spPr>
          <p:txBody>
            <a:bodyPr/>
            <a:lstStyle/>
            <a:p>
              <a:pPr algn="just" eaLnBrk="0" hangingPunct="0"/>
              <a:r>
                <a:rPr kumimoji="0" lang="en-US" altLang="zh-CN" sz="1800" b="1">
                  <a:solidFill>
                    <a:srgbClr val="000000"/>
                  </a:solidFill>
                </a:rPr>
                <a:t>E</a:t>
              </a:r>
            </a:p>
          </p:txBody>
        </p:sp>
        <p:sp>
          <p:nvSpPr>
            <p:cNvPr id="129036" name="Oval 7"/>
            <p:cNvSpPr>
              <a:spLocks noChangeArrowheads="1"/>
            </p:cNvSpPr>
            <p:nvPr/>
          </p:nvSpPr>
          <p:spPr bwMode="auto">
            <a:xfrm>
              <a:off x="1464" y="1719"/>
              <a:ext cx="216" cy="187"/>
            </a:xfrm>
            <a:prstGeom prst="ellipse">
              <a:avLst/>
            </a:prstGeom>
            <a:solidFill>
              <a:schemeClr val="accent1"/>
            </a:solidFill>
            <a:ln w="9525">
              <a:solidFill>
                <a:srgbClr val="000000"/>
              </a:solidFill>
              <a:round/>
              <a:headEnd/>
              <a:tailEnd/>
            </a:ln>
          </p:spPr>
          <p:txBody>
            <a:bodyPr/>
            <a:lstStyle/>
            <a:p>
              <a:pPr algn="just" eaLnBrk="0" hangingPunct="0"/>
              <a:r>
                <a:rPr kumimoji="0" lang="en-US" altLang="zh-CN" sz="1800" b="1">
                  <a:solidFill>
                    <a:srgbClr val="000000"/>
                  </a:solidFill>
                </a:rPr>
                <a:t>C</a:t>
              </a:r>
            </a:p>
          </p:txBody>
        </p:sp>
        <p:sp>
          <p:nvSpPr>
            <p:cNvPr id="129037" name="Oval 8"/>
            <p:cNvSpPr>
              <a:spLocks noChangeArrowheads="1"/>
            </p:cNvSpPr>
            <p:nvPr/>
          </p:nvSpPr>
          <p:spPr bwMode="auto">
            <a:xfrm>
              <a:off x="2040" y="1656"/>
              <a:ext cx="216" cy="187"/>
            </a:xfrm>
            <a:prstGeom prst="ellipse">
              <a:avLst/>
            </a:prstGeom>
            <a:solidFill>
              <a:schemeClr val="accent1"/>
            </a:solidFill>
            <a:ln w="9525">
              <a:solidFill>
                <a:srgbClr val="000000"/>
              </a:solidFill>
              <a:round/>
              <a:headEnd/>
              <a:tailEnd/>
            </a:ln>
          </p:spPr>
          <p:txBody>
            <a:bodyPr/>
            <a:lstStyle/>
            <a:p>
              <a:pPr algn="just" eaLnBrk="0" hangingPunct="0"/>
              <a:r>
                <a:rPr kumimoji="0" lang="en-US" altLang="zh-CN" sz="1800" b="1">
                  <a:solidFill>
                    <a:srgbClr val="000000"/>
                  </a:solidFill>
                </a:rPr>
                <a:t>D</a:t>
              </a:r>
            </a:p>
          </p:txBody>
        </p:sp>
        <p:sp>
          <p:nvSpPr>
            <p:cNvPr id="129038" name="Oval 9"/>
            <p:cNvSpPr>
              <a:spLocks noChangeArrowheads="1"/>
            </p:cNvSpPr>
            <p:nvPr/>
          </p:nvSpPr>
          <p:spPr bwMode="auto">
            <a:xfrm>
              <a:off x="1752" y="2093"/>
              <a:ext cx="216" cy="187"/>
            </a:xfrm>
            <a:prstGeom prst="ellipse">
              <a:avLst/>
            </a:prstGeom>
            <a:solidFill>
              <a:schemeClr val="accent1"/>
            </a:solidFill>
            <a:ln w="9525">
              <a:solidFill>
                <a:srgbClr val="000000"/>
              </a:solidFill>
              <a:round/>
              <a:headEnd/>
              <a:tailEnd/>
            </a:ln>
          </p:spPr>
          <p:txBody>
            <a:bodyPr/>
            <a:lstStyle/>
            <a:p>
              <a:pPr algn="just" eaLnBrk="0" hangingPunct="0"/>
              <a:r>
                <a:rPr kumimoji="0" lang="en-US" altLang="zh-CN" sz="1800" b="1">
                  <a:solidFill>
                    <a:srgbClr val="000000"/>
                  </a:solidFill>
                </a:rPr>
                <a:t>F</a:t>
              </a:r>
            </a:p>
          </p:txBody>
        </p:sp>
        <p:sp>
          <p:nvSpPr>
            <p:cNvPr id="129039" name="Line 10"/>
            <p:cNvSpPr>
              <a:spLocks noChangeShapeType="1"/>
            </p:cNvSpPr>
            <p:nvPr/>
          </p:nvSpPr>
          <p:spPr bwMode="auto">
            <a:xfrm flipV="1">
              <a:off x="1032" y="1469"/>
              <a:ext cx="360" cy="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0" name="Line 11"/>
            <p:cNvSpPr>
              <a:spLocks noChangeShapeType="1"/>
            </p:cNvSpPr>
            <p:nvPr/>
          </p:nvSpPr>
          <p:spPr bwMode="auto">
            <a:xfrm flipV="1">
              <a:off x="1536" y="1531"/>
              <a:ext cx="0" cy="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1" name="Line 12"/>
            <p:cNvSpPr>
              <a:spLocks noChangeShapeType="1"/>
            </p:cNvSpPr>
            <p:nvPr/>
          </p:nvSpPr>
          <p:spPr bwMode="auto">
            <a:xfrm flipH="1" flipV="1">
              <a:off x="1608" y="1469"/>
              <a:ext cx="504"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2" name="Line 13"/>
            <p:cNvSpPr>
              <a:spLocks noChangeShapeType="1"/>
            </p:cNvSpPr>
            <p:nvPr/>
          </p:nvSpPr>
          <p:spPr bwMode="auto">
            <a:xfrm flipV="1">
              <a:off x="1392" y="1906"/>
              <a:ext cx="144"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3" name="Line 14"/>
            <p:cNvSpPr>
              <a:spLocks noChangeShapeType="1"/>
            </p:cNvSpPr>
            <p:nvPr/>
          </p:nvSpPr>
          <p:spPr bwMode="auto">
            <a:xfrm flipH="1" flipV="1">
              <a:off x="1680" y="1906"/>
              <a:ext cx="144"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9027" name="Text Box 15"/>
          <p:cNvSpPr txBox="1">
            <a:spLocks noChangeArrowheads="1"/>
          </p:cNvSpPr>
          <p:nvPr/>
        </p:nvSpPr>
        <p:spPr bwMode="auto">
          <a:xfrm>
            <a:off x="250825" y="4868863"/>
            <a:ext cx="8137525" cy="10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800" b="1">
                <a:solidFill>
                  <a:srgbClr val="080808"/>
                </a:solidFill>
                <a:ea typeface="楷体_GB2312" pitchFamily="49" charset="-122"/>
              </a:rPr>
              <a:t>3. </a:t>
            </a:r>
            <a:r>
              <a:rPr lang="zh-CN" altLang="en-US" sz="2800" b="1">
                <a:solidFill>
                  <a:srgbClr val="080808"/>
                </a:solidFill>
                <a:ea typeface="楷体_GB2312" pitchFamily="49" charset="-122"/>
              </a:rPr>
              <a:t>任一数据元素，纵向有孩子，横向有兄弟</a:t>
            </a:r>
            <a:r>
              <a:rPr lang="en-US" altLang="zh-CN" b="1">
                <a:solidFill>
                  <a:srgbClr val="080808"/>
                </a:solidFill>
              </a:rPr>
              <a:t>——</a:t>
            </a:r>
            <a:r>
              <a:rPr lang="zh-CN" altLang="en-US" sz="2800" b="1">
                <a:solidFill>
                  <a:srgbClr val="080808"/>
                </a:solidFill>
                <a:ea typeface="楷体_GB2312" pitchFamily="49" charset="-122"/>
              </a:rPr>
              <a:t>从纵向和横向描述树</a:t>
            </a:r>
          </a:p>
        </p:txBody>
      </p:sp>
      <p:sp>
        <p:nvSpPr>
          <p:cNvPr id="129028" name="Rectangle 18"/>
          <p:cNvSpPr>
            <a:spLocks noChangeArrowheads="1"/>
          </p:cNvSpPr>
          <p:nvPr/>
        </p:nvSpPr>
        <p:spPr bwMode="auto">
          <a:xfrm>
            <a:off x="250825" y="2276475"/>
            <a:ext cx="83534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080808"/>
                </a:solidFill>
                <a:ea typeface="楷体_GB2312" pitchFamily="49" charset="-122"/>
              </a:rPr>
              <a:t>1. </a:t>
            </a:r>
            <a:r>
              <a:rPr lang="zh-CN" altLang="en-US" sz="2800" b="1">
                <a:solidFill>
                  <a:srgbClr val="080808"/>
                </a:solidFill>
                <a:ea typeface="楷体_GB2312" pitchFamily="49" charset="-122"/>
              </a:rPr>
              <a:t>除根外的任一个数据元素，都有且仅有一个双亲</a:t>
            </a:r>
            <a:r>
              <a:rPr lang="en-US" altLang="zh-CN" sz="2800" b="1">
                <a:solidFill>
                  <a:srgbClr val="080808"/>
                </a:solidFill>
                <a:ea typeface="楷体_GB2312" pitchFamily="49" charset="-122"/>
              </a:rPr>
              <a:t>——</a:t>
            </a:r>
            <a:r>
              <a:rPr lang="zh-CN" altLang="en-US" sz="2800" b="1">
                <a:solidFill>
                  <a:srgbClr val="080808"/>
                </a:solidFill>
                <a:ea typeface="楷体_GB2312" pitchFamily="49" charset="-122"/>
              </a:rPr>
              <a:t>从纵向，向上描述树； </a:t>
            </a:r>
          </a:p>
        </p:txBody>
      </p:sp>
      <p:sp>
        <p:nvSpPr>
          <p:cNvPr id="129029" name="Rectangle 19"/>
          <p:cNvSpPr>
            <a:spLocks noChangeArrowheads="1"/>
          </p:cNvSpPr>
          <p:nvPr/>
        </p:nvSpPr>
        <p:spPr bwMode="auto">
          <a:xfrm>
            <a:off x="184150" y="3429000"/>
            <a:ext cx="8275638"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080808"/>
                </a:solidFill>
                <a:ea typeface="楷体_GB2312" pitchFamily="49" charset="-122"/>
              </a:rPr>
              <a:t>2. </a:t>
            </a:r>
            <a:r>
              <a:rPr lang="zh-CN" altLang="en-US" sz="2800" b="1">
                <a:solidFill>
                  <a:srgbClr val="080808"/>
                </a:solidFill>
                <a:ea typeface="楷体_GB2312" pitchFamily="49" charset="-122"/>
              </a:rPr>
              <a:t>任一数据元素，有</a:t>
            </a:r>
            <a:r>
              <a:rPr lang="en-US" altLang="zh-CN" sz="2800" b="1">
                <a:solidFill>
                  <a:srgbClr val="080808"/>
                </a:solidFill>
                <a:ea typeface="楷体_GB2312" pitchFamily="49" charset="-122"/>
              </a:rPr>
              <a:t>0</a:t>
            </a:r>
            <a:r>
              <a:rPr lang="zh-CN" altLang="en-US" sz="2800" b="1">
                <a:solidFill>
                  <a:srgbClr val="080808"/>
                </a:solidFill>
                <a:ea typeface="楷体_GB2312" pitchFamily="49" charset="-122"/>
              </a:rPr>
              <a:t>个或多个孩子</a:t>
            </a:r>
            <a:r>
              <a:rPr lang="en-US" altLang="zh-CN" b="1">
                <a:solidFill>
                  <a:srgbClr val="080808"/>
                </a:solidFill>
              </a:rPr>
              <a:t>——</a:t>
            </a:r>
            <a:r>
              <a:rPr lang="zh-CN" altLang="en-US" sz="2800" b="1">
                <a:solidFill>
                  <a:srgbClr val="080808"/>
                </a:solidFill>
                <a:ea typeface="楷体_GB2312" pitchFamily="49" charset="-122"/>
              </a:rPr>
              <a:t>从纵向，向下描述树 ；</a:t>
            </a:r>
          </a:p>
        </p:txBody>
      </p:sp>
      <p:sp>
        <p:nvSpPr>
          <p:cNvPr id="314388" name="Text Box 20">
            <a:hlinkClick r:id="" action="ppaction://hlinkshowjump?jump=nextslide"/>
          </p:cNvPr>
          <p:cNvSpPr txBox="1">
            <a:spLocks noChangeArrowheads="1"/>
          </p:cNvSpPr>
          <p:nvPr/>
        </p:nvSpPr>
        <p:spPr bwMode="auto">
          <a:xfrm>
            <a:off x="4859338" y="2852738"/>
            <a:ext cx="22240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FF"/>
                </a:solidFill>
                <a:ea typeface="楷体_GB2312" pitchFamily="49" charset="-122"/>
              </a:rPr>
              <a:t>双亲表示法</a:t>
            </a:r>
            <a:endParaRPr lang="zh-CN" altLang="en-US" sz="3200">
              <a:ea typeface="楷体_GB2312" pitchFamily="49" charset="-122"/>
            </a:endParaRPr>
          </a:p>
        </p:txBody>
      </p:sp>
      <p:sp>
        <p:nvSpPr>
          <p:cNvPr id="314389" name="Text Box 21">
            <a:hlinkClick r:id="rId2" action="ppaction://hlinksldjump" highlightClick="1"/>
          </p:cNvPr>
          <p:cNvSpPr txBox="1">
            <a:spLocks noChangeArrowheads="1"/>
          </p:cNvSpPr>
          <p:nvPr/>
        </p:nvSpPr>
        <p:spPr bwMode="auto">
          <a:xfrm>
            <a:off x="2916238" y="4149725"/>
            <a:ext cx="3040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FF"/>
                </a:solidFill>
                <a:ea typeface="楷体_GB2312" pitchFamily="49" charset="-122"/>
              </a:rPr>
              <a:t>孩子链表表示法</a:t>
            </a:r>
            <a:endParaRPr lang="zh-CN" altLang="en-US" sz="3200">
              <a:ea typeface="楷体_GB2312" pitchFamily="49" charset="-122"/>
            </a:endParaRPr>
          </a:p>
        </p:txBody>
      </p:sp>
      <p:sp>
        <p:nvSpPr>
          <p:cNvPr id="314390" name="Text Box 22">
            <a:hlinkClick r:id="rId3" action="ppaction://hlinksldjump" highlightClick="1"/>
          </p:cNvPr>
          <p:cNvSpPr txBox="1">
            <a:spLocks noChangeArrowheads="1"/>
          </p:cNvSpPr>
          <p:nvPr/>
        </p:nvSpPr>
        <p:spPr bwMode="auto">
          <a:xfrm>
            <a:off x="2484438" y="5805488"/>
            <a:ext cx="6291262"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3200" b="1">
                <a:solidFill>
                  <a:srgbClr val="0000FF"/>
                </a:solidFill>
                <a:ea typeface="楷体_GB2312" pitchFamily="49" charset="-122"/>
              </a:rPr>
              <a:t>二叉链表</a:t>
            </a:r>
            <a:r>
              <a:rPr lang="en-US" altLang="zh-CN" sz="3200" b="1">
                <a:solidFill>
                  <a:srgbClr val="0000FF"/>
                </a:solidFill>
                <a:ea typeface="楷体_GB2312" pitchFamily="49" charset="-122"/>
              </a:rPr>
              <a:t>(</a:t>
            </a:r>
            <a:r>
              <a:rPr lang="zh-CN" altLang="en-US" sz="3200" b="1">
                <a:solidFill>
                  <a:srgbClr val="0000FF"/>
                </a:solidFill>
                <a:ea typeface="楷体_GB2312" pitchFamily="49" charset="-122"/>
              </a:rPr>
              <a:t>孩子</a:t>
            </a:r>
            <a:r>
              <a:rPr lang="en-US" altLang="zh-CN" sz="3200" b="1">
                <a:solidFill>
                  <a:srgbClr val="0000FF"/>
                </a:solidFill>
                <a:ea typeface="楷体_GB2312" pitchFamily="49" charset="-122"/>
              </a:rPr>
              <a:t>-</a:t>
            </a:r>
            <a:r>
              <a:rPr lang="zh-CN" altLang="en-US" sz="3200" b="1">
                <a:solidFill>
                  <a:srgbClr val="0000FF"/>
                </a:solidFill>
                <a:ea typeface="楷体_GB2312" pitchFamily="49" charset="-122"/>
              </a:rPr>
              <a:t>兄弟）存储表示法</a:t>
            </a:r>
            <a:endParaRPr lang="zh-CN" altLang="en-US" sz="320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4388"/>
                                        </p:tgtEl>
                                        <p:attrNameLst>
                                          <p:attrName>style.visibility</p:attrName>
                                        </p:attrNameLst>
                                      </p:cBhvr>
                                      <p:to>
                                        <p:strVal val="visible"/>
                                      </p:to>
                                    </p:set>
                                    <p:animEffect transition="in" filter="wipe(left)">
                                      <p:cBhvr>
                                        <p:cTn id="7" dur="500"/>
                                        <p:tgtEl>
                                          <p:spTgt spid="31438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4389"/>
                                        </p:tgtEl>
                                        <p:attrNameLst>
                                          <p:attrName>style.visibility</p:attrName>
                                        </p:attrNameLst>
                                      </p:cBhvr>
                                      <p:to>
                                        <p:strVal val="visible"/>
                                      </p:to>
                                    </p:set>
                                    <p:animEffect transition="in" filter="wipe(left)">
                                      <p:cBhvr>
                                        <p:cTn id="11" dur="500"/>
                                        <p:tgtEl>
                                          <p:spTgt spid="31438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4390"/>
                                        </p:tgtEl>
                                        <p:attrNameLst>
                                          <p:attrName>style.visibility</p:attrName>
                                        </p:attrNameLst>
                                      </p:cBhvr>
                                      <p:to>
                                        <p:strVal val="visible"/>
                                      </p:to>
                                    </p:set>
                                    <p:animEffect transition="in" filter="wipe(left)">
                                      <p:cBhvr>
                                        <p:cTn id="15" dur="500"/>
                                        <p:tgtEl>
                                          <p:spTgt spid="314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88" grpId="0" autoUpdateAnimBg="0"/>
      <p:bldP spid="314389" grpId="0" autoUpdateAnimBg="0"/>
      <p:bldP spid="314390" grpId="0"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60" name="Text Box 4"/>
          <p:cNvSpPr txBox="1">
            <a:spLocks noChangeArrowheads="1"/>
          </p:cNvSpPr>
          <p:nvPr/>
        </p:nvSpPr>
        <p:spPr bwMode="auto">
          <a:xfrm>
            <a:off x="34925" y="3644900"/>
            <a:ext cx="3943350" cy="1727200"/>
          </a:xfrm>
          <a:prstGeom prst="rect">
            <a:avLst/>
          </a:prstGeom>
          <a:noFill/>
          <a:ln w="28575" cap="sq">
            <a:solidFill>
              <a:srgbClr val="99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10000"/>
              </a:lnSpc>
            </a:pPr>
            <a:r>
              <a:rPr lang="en-US" altLang="zh-CN" sz="2400" b="1">
                <a:solidFill>
                  <a:schemeClr val="tx2"/>
                </a:solidFill>
                <a:ea typeface="楷体_GB2312" pitchFamily="49" charset="-122"/>
              </a:rPr>
              <a:t>typedef struct</a:t>
            </a:r>
            <a:r>
              <a:rPr lang="en-US" altLang="zh-CN" sz="2400">
                <a:solidFill>
                  <a:schemeClr val="tx2"/>
                </a:solidFill>
                <a:ea typeface="楷体_GB2312" pitchFamily="49" charset="-122"/>
              </a:rPr>
              <a:t> PTNode </a:t>
            </a:r>
            <a:r>
              <a:rPr lang="en-US" altLang="zh-CN" sz="2400" b="1">
                <a:solidFill>
                  <a:schemeClr val="tx2"/>
                </a:solidFill>
                <a:ea typeface="楷体_GB2312" pitchFamily="49" charset="-122"/>
              </a:rPr>
              <a:t>{</a:t>
            </a:r>
            <a:endParaRPr lang="en-US" altLang="zh-CN" sz="2400">
              <a:solidFill>
                <a:schemeClr val="tx2"/>
              </a:solidFill>
              <a:ea typeface="楷体_GB2312" pitchFamily="49" charset="-122"/>
            </a:endParaRPr>
          </a:p>
          <a:p>
            <a:pPr eaLnBrk="1" hangingPunct="1">
              <a:lnSpc>
                <a:spcPct val="110000"/>
              </a:lnSpc>
            </a:pPr>
            <a:r>
              <a:rPr lang="en-US" altLang="zh-CN" sz="2400">
                <a:solidFill>
                  <a:schemeClr val="tx2"/>
                </a:solidFill>
                <a:ea typeface="楷体_GB2312" pitchFamily="49" charset="-122"/>
              </a:rPr>
              <a:t>   Elem  data;</a:t>
            </a:r>
          </a:p>
          <a:p>
            <a:pPr eaLnBrk="1" hangingPunct="1">
              <a:lnSpc>
                <a:spcPct val="110000"/>
              </a:lnSpc>
            </a:pPr>
            <a:r>
              <a:rPr lang="en-US" altLang="zh-CN" sz="2400">
                <a:solidFill>
                  <a:schemeClr val="tx2"/>
                </a:solidFill>
                <a:ea typeface="楷体_GB2312" pitchFamily="49" charset="-122"/>
              </a:rPr>
              <a:t>   </a:t>
            </a:r>
            <a:r>
              <a:rPr lang="en-US" altLang="zh-CN" sz="2400" b="1">
                <a:solidFill>
                  <a:schemeClr val="tx2"/>
                </a:solidFill>
                <a:ea typeface="楷体_GB2312" pitchFamily="49" charset="-122"/>
              </a:rPr>
              <a:t>int</a:t>
            </a:r>
            <a:r>
              <a:rPr lang="en-US" altLang="zh-CN" sz="2400">
                <a:solidFill>
                  <a:schemeClr val="tx2"/>
                </a:solidFill>
                <a:ea typeface="楷体_GB2312" pitchFamily="49" charset="-122"/>
              </a:rPr>
              <a:t>    parent;   // </a:t>
            </a:r>
            <a:r>
              <a:rPr lang="zh-CN" altLang="en-US" sz="2400">
                <a:solidFill>
                  <a:schemeClr val="tx2"/>
                </a:solidFill>
                <a:ea typeface="楷体_GB2312" pitchFamily="49" charset="-122"/>
              </a:rPr>
              <a:t>双亲位置域</a:t>
            </a:r>
          </a:p>
          <a:p>
            <a:pPr eaLnBrk="1" hangingPunct="1">
              <a:lnSpc>
                <a:spcPct val="110000"/>
              </a:lnSpc>
            </a:pPr>
            <a:r>
              <a:rPr lang="en-US" altLang="zh-CN" sz="2400" b="1">
                <a:solidFill>
                  <a:schemeClr val="tx2"/>
                </a:solidFill>
                <a:ea typeface="楷体_GB2312" pitchFamily="49" charset="-122"/>
              </a:rPr>
              <a:t>}</a:t>
            </a:r>
            <a:r>
              <a:rPr lang="en-US" altLang="zh-CN" sz="2400">
                <a:solidFill>
                  <a:schemeClr val="tx2"/>
                </a:solidFill>
                <a:ea typeface="楷体_GB2312" pitchFamily="49" charset="-122"/>
              </a:rPr>
              <a:t> PTNode; </a:t>
            </a:r>
          </a:p>
        </p:txBody>
      </p:sp>
      <p:sp>
        <p:nvSpPr>
          <p:cNvPr id="121865" name="Rectangle 9"/>
          <p:cNvSpPr>
            <a:spLocks noChangeArrowheads="1"/>
          </p:cNvSpPr>
          <p:nvPr/>
        </p:nvSpPr>
        <p:spPr bwMode="auto">
          <a:xfrm>
            <a:off x="323850" y="1412875"/>
            <a:ext cx="4238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chemeClr val="tx2"/>
                </a:solidFill>
                <a:ea typeface="楷体_GB2312" pitchFamily="49" charset="-122"/>
              </a:rPr>
              <a:t>#define</a:t>
            </a:r>
            <a:r>
              <a:rPr lang="en-US" altLang="zh-CN" sz="2400">
                <a:solidFill>
                  <a:schemeClr val="tx2"/>
                </a:solidFill>
                <a:ea typeface="楷体_GB2312" pitchFamily="49" charset="-122"/>
              </a:rPr>
              <a:t> MAX_TREE_SIZE  100</a:t>
            </a:r>
            <a:endParaRPr lang="en-US" altLang="zh-CN" sz="2400">
              <a:ea typeface="楷体_GB2312" pitchFamily="49" charset="-122"/>
            </a:endParaRPr>
          </a:p>
        </p:txBody>
      </p:sp>
      <p:sp>
        <p:nvSpPr>
          <p:cNvPr id="121866" name="Rectangle 10"/>
          <p:cNvSpPr>
            <a:spLocks noChangeArrowheads="1"/>
          </p:cNvSpPr>
          <p:nvPr/>
        </p:nvSpPr>
        <p:spPr bwMode="auto">
          <a:xfrm>
            <a:off x="323850" y="2205038"/>
            <a:ext cx="1951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990033"/>
                </a:solidFill>
                <a:ea typeface="楷体_GB2312" pitchFamily="49" charset="-122"/>
              </a:rPr>
              <a:t>结点结构</a:t>
            </a:r>
            <a:r>
              <a:rPr lang="en-US" altLang="zh-CN" sz="3200" b="1">
                <a:solidFill>
                  <a:srgbClr val="990033"/>
                </a:solidFill>
                <a:ea typeface="楷体_GB2312" pitchFamily="49" charset="-122"/>
              </a:rPr>
              <a:t>:</a:t>
            </a:r>
          </a:p>
        </p:txBody>
      </p:sp>
      <p:sp>
        <p:nvSpPr>
          <p:cNvPr id="121867" name="Text Box 11"/>
          <p:cNvSpPr txBox="1">
            <a:spLocks noChangeArrowheads="1"/>
          </p:cNvSpPr>
          <p:nvPr/>
        </p:nvSpPr>
        <p:spPr bwMode="auto">
          <a:xfrm>
            <a:off x="250825" y="836613"/>
            <a:ext cx="35385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00099"/>
                </a:solidFill>
                <a:ea typeface="隶书" pitchFamily="49" charset="-122"/>
              </a:rPr>
              <a:t>C</a:t>
            </a:r>
            <a:r>
              <a:rPr lang="zh-CN" altLang="zh-CN" sz="3200" b="1">
                <a:solidFill>
                  <a:srgbClr val="000099"/>
                </a:solidFill>
                <a:latin typeface="隶书" pitchFamily="49" charset="-122"/>
                <a:ea typeface="隶书" pitchFamily="49" charset="-122"/>
              </a:rPr>
              <a:t>语言的类型描述:</a:t>
            </a:r>
            <a:endParaRPr lang="en-US" altLang="zh-CN" sz="3200"/>
          </a:p>
        </p:txBody>
      </p:sp>
      <p:sp>
        <p:nvSpPr>
          <p:cNvPr id="130054" name="Text Box 1033"/>
          <p:cNvSpPr txBox="1">
            <a:spLocks noChangeArrowheads="1"/>
          </p:cNvSpPr>
          <p:nvPr/>
        </p:nvSpPr>
        <p:spPr bwMode="auto">
          <a:xfrm>
            <a:off x="207963" y="115888"/>
            <a:ext cx="317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FF"/>
                </a:solidFill>
                <a:ea typeface="隶书" pitchFamily="49" charset="-122"/>
              </a:rPr>
              <a:t>一、双亲表示法</a:t>
            </a:r>
            <a:r>
              <a:rPr lang="en-US" altLang="zh-CN" sz="3200" b="1">
                <a:solidFill>
                  <a:srgbClr val="0000FF"/>
                </a:solidFill>
                <a:ea typeface="隶书" pitchFamily="49" charset="-122"/>
              </a:rPr>
              <a:t>:</a:t>
            </a:r>
            <a:endParaRPr lang="en-US" altLang="zh-CN" sz="3200"/>
          </a:p>
        </p:txBody>
      </p:sp>
      <p:graphicFrame>
        <p:nvGraphicFramePr>
          <p:cNvPr id="130077" name="Group 1053"/>
          <p:cNvGraphicFramePr>
            <a:graphicFrameLocks noGrp="1"/>
          </p:cNvGraphicFramePr>
          <p:nvPr/>
        </p:nvGraphicFramePr>
        <p:xfrm>
          <a:off x="323850" y="2852738"/>
          <a:ext cx="2663825" cy="647700"/>
        </p:xfrm>
        <a:graphic>
          <a:graphicData uri="http://schemas.openxmlformats.org/drawingml/2006/table">
            <a:tbl>
              <a:tblPr/>
              <a:tblGrid>
                <a:gridCol w="1079500"/>
                <a:gridCol w="1584325"/>
              </a:tblGrid>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3600" b="1" i="0" u="none" strike="noStrike" cap="none" normalizeH="0" baseline="0" smtClean="0">
                          <a:ln>
                            <a:noFill/>
                          </a:ln>
                          <a:solidFill>
                            <a:srgbClr val="990000"/>
                          </a:solidFill>
                          <a:effectLst/>
                          <a:latin typeface="Times New Roman" pitchFamily="18" charset="0"/>
                          <a:ea typeface="宋体" pitchFamily="2" charset="-122"/>
                        </a:rPr>
                        <a:t>data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3600" b="1" i="0" u="none" strike="noStrike" cap="none" normalizeH="0" baseline="0" smtClean="0">
                          <a:ln>
                            <a:noFill/>
                          </a:ln>
                          <a:solidFill>
                            <a:srgbClr val="990000"/>
                          </a:solidFill>
                          <a:effectLst/>
                          <a:latin typeface="Times New Roman" pitchFamily="18" charset="0"/>
                          <a:ea typeface="宋体" pitchFamily="2" charset="-122"/>
                        </a:rPr>
                        <a:t>parent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130068" name="Text Box 1044"/>
          <p:cNvSpPr txBox="1">
            <a:spLocks noChangeArrowheads="1"/>
          </p:cNvSpPr>
          <p:nvPr/>
        </p:nvSpPr>
        <p:spPr bwMode="auto">
          <a:xfrm>
            <a:off x="4140200" y="3646488"/>
            <a:ext cx="4968875" cy="1727200"/>
          </a:xfrm>
          <a:prstGeom prst="rect">
            <a:avLst/>
          </a:prstGeom>
          <a:noFill/>
          <a:ln w="28575" cap="sq">
            <a:solidFill>
              <a:srgbClr val="99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10000"/>
              </a:lnSpc>
            </a:pPr>
            <a:r>
              <a:rPr lang="en-US" altLang="zh-CN" sz="2400" b="1">
                <a:solidFill>
                  <a:schemeClr val="tx2"/>
                </a:solidFill>
                <a:ea typeface="楷体_GB2312" pitchFamily="49" charset="-122"/>
              </a:rPr>
              <a:t>typedef struct {</a:t>
            </a:r>
            <a:endParaRPr lang="en-US" altLang="zh-CN" sz="2400">
              <a:solidFill>
                <a:schemeClr val="tx2"/>
              </a:solidFill>
              <a:ea typeface="楷体_GB2312" pitchFamily="49" charset="-122"/>
            </a:endParaRPr>
          </a:p>
          <a:p>
            <a:pPr eaLnBrk="1" hangingPunct="1">
              <a:lnSpc>
                <a:spcPct val="110000"/>
              </a:lnSpc>
            </a:pPr>
            <a:r>
              <a:rPr lang="en-US" altLang="zh-CN" sz="2400">
                <a:solidFill>
                  <a:schemeClr val="tx2"/>
                </a:solidFill>
                <a:ea typeface="楷体_GB2312" pitchFamily="49" charset="-122"/>
              </a:rPr>
              <a:t> PTNode  nodes [MAX_TREE_SIZE]; </a:t>
            </a:r>
            <a:r>
              <a:rPr lang="en-US" altLang="zh-CN" sz="2400" b="1">
                <a:solidFill>
                  <a:schemeClr val="tx2"/>
                </a:solidFill>
                <a:ea typeface="楷体_GB2312" pitchFamily="49" charset="-122"/>
              </a:rPr>
              <a:t>int</a:t>
            </a:r>
            <a:r>
              <a:rPr lang="en-US" altLang="zh-CN" sz="2400">
                <a:solidFill>
                  <a:schemeClr val="tx2"/>
                </a:solidFill>
                <a:ea typeface="楷体_GB2312" pitchFamily="49" charset="-122"/>
              </a:rPr>
              <a:t>  r, n;  // </a:t>
            </a:r>
            <a:r>
              <a:rPr lang="zh-CN" altLang="en-US" sz="2400">
                <a:solidFill>
                  <a:schemeClr val="tx2"/>
                </a:solidFill>
                <a:ea typeface="隶书" pitchFamily="49" charset="-122"/>
              </a:rPr>
              <a:t>根结点的位置和结点个数</a:t>
            </a:r>
            <a:endParaRPr lang="zh-CN" altLang="en-US" sz="2400">
              <a:solidFill>
                <a:schemeClr val="tx2"/>
              </a:solidFill>
              <a:ea typeface="楷体_GB2312" pitchFamily="49" charset="-122"/>
            </a:endParaRPr>
          </a:p>
          <a:p>
            <a:pPr eaLnBrk="1" hangingPunct="1">
              <a:lnSpc>
                <a:spcPct val="110000"/>
              </a:lnSpc>
            </a:pPr>
            <a:r>
              <a:rPr lang="zh-CN" altLang="en-US" sz="2400">
                <a:solidFill>
                  <a:schemeClr val="tx2"/>
                </a:solidFill>
                <a:ea typeface="楷体_GB2312" pitchFamily="49" charset="-122"/>
              </a:rPr>
              <a:t>   </a:t>
            </a:r>
            <a:r>
              <a:rPr lang="en-US" altLang="zh-CN" sz="2400" b="1">
                <a:solidFill>
                  <a:schemeClr val="tx2"/>
                </a:solidFill>
                <a:ea typeface="楷体_GB2312" pitchFamily="49" charset="-122"/>
              </a:rPr>
              <a:t>}</a:t>
            </a:r>
            <a:r>
              <a:rPr lang="en-US" altLang="zh-CN" sz="2400">
                <a:solidFill>
                  <a:schemeClr val="tx2"/>
                </a:solidFill>
                <a:ea typeface="楷体_GB2312" pitchFamily="49" charset="-122"/>
              </a:rPr>
              <a:t> PTree;</a:t>
            </a:r>
            <a:endParaRPr lang="en-US" altLang="zh-CN" sz="2400">
              <a:solidFill>
                <a:schemeClr val="tx2"/>
              </a:solidFill>
            </a:endParaRPr>
          </a:p>
        </p:txBody>
      </p:sp>
      <p:sp>
        <p:nvSpPr>
          <p:cNvPr id="130069" name="Rectangle 1045"/>
          <p:cNvSpPr>
            <a:spLocks noChangeArrowheads="1"/>
          </p:cNvSpPr>
          <p:nvPr/>
        </p:nvSpPr>
        <p:spPr bwMode="auto">
          <a:xfrm>
            <a:off x="5003800" y="2439988"/>
            <a:ext cx="15430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zh-CN" altLang="en-US" sz="3200" b="1">
                <a:solidFill>
                  <a:srgbClr val="990033"/>
                </a:solidFill>
                <a:ea typeface="楷体_GB2312" pitchFamily="49" charset="-122"/>
              </a:rPr>
              <a:t>树结构</a:t>
            </a:r>
            <a:r>
              <a:rPr lang="en-US" altLang="zh-CN" sz="3200" b="1">
                <a:solidFill>
                  <a:srgbClr val="990033"/>
                </a:solidFill>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1867"/>
                                        </p:tgtEl>
                                        <p:attrNameLst>
                                          <p:attrName>style.visibility</p:attrName>
                                        </p:attrNameLst>
                                      </p:cBhvr>
                                      <p:to>
                                        <p:strVal val="visible"/>
                                      </p:to>
                                    </p:set>
                                    <p:animEffect transition="in" filter="wipe(left)">
                                      <p:cBhvr>
                                        <p:cTn id="7" dur="500"/>
                                        <p:tgtEl>
                                          <p:spTgt spid="1218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1865"/>
                                        </p:tgtEl>
                                        <p:attrNameLst>
                                          <p:attrName>style.visibility</p:attrName>
                                        </p:attrNameLst>
                                      </p:cBhvr>
                                      <p:to>
                                        <p:strVal val="visible"/>
                                      </p:to>
                                    </p:set>
                                    <p:animEffect transition="in" filter="wipe(left)">
                                      <p:cBhvr>
                                        <p:cTn id="12" dur="500"/>
                                        <p:tgtEl>
                                          <p:spTgt spid="1218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1866"/>
                                        </p:tgtEl>
                                        <p:attrNameLst>
                                          <p:attrName>style.visibility</p:attrName>
                                        </p:attrNameLst>
                                      </p:cBhvr>
                                      <p:to>
                                        <p:strVal val="visible"/>
                                      </p:to>
                                    </p:set>
                                    <p:animEffect transition="in" filter="wipe(left)">
                                      <p:cBhvr>
                                        <p:cTn id="17" dur="500"/>
                                        <p:tgtEl>
                                          <p:spTgt spid="1218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21860"/>
                                        </p:tgtEl>
                                        <p:attrNameLst>
                                          <p:attrName>style.visibility</p:attrName>
                                        </p:attrNameLst>
                                      </p:cBhvr>
                                      <p:to>
                                        <p:strVal val="visible"/>
                                      </p:to>
                                    </p:set>
                                    <p:animEffect transition="in" filter="strips(downRight)">
                                      <p:cBhvr>
                                        <p:cTn id="22" dur="500"/>
                                        <p:tgtEl>
                                          <p:spTgt spid="121860"/>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30069"/>
                                        </p:tgtEl>
                                        <p:attrNameLst>
                                          <p:attrName>style.visibility</p:attrName>
                                        </p:attrNameLst>
                                      </p:cBhvr>
                                      <p:to>
                                        <p:strVal val="visible"/>
                                      </p:to>
                                    </p:set>
                                    <p:animEffect transition="in" filter="wipe(up)">
                                      <p:cBhvr>
                                        <p:cTn id="26" dur="500"/>
                                        <p:tgtEl>
                                          <p:spTgt spid="13006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iterate type="lt">
                                    <p:tmPct val="100000"/>
                                  </p:iterate>
                                  <p:childTnLst>
                                    <p:set>
                                      <p:cBhvr>
                                        <p:cTn id="30" dur="1" fill="hold">
                                          <p:stCondLst>
                                            <p:cond delay="0"/>
                                          </p:stCondLst>
                                        </p:cTn>
                                        <p:tgtEl>
                                          <p:spTgt spid="130068"/>
                                        </p:tgtEl>
                                        <p:attrNameLst>
                                          <p:attrName>style.visibility</p:attrName>
                                        </p:attrNameLst>
                                      </p:cBhvr>
                                      <p:to>
                                        <p:strVal val="visible"/>
                                      </p:to>
                                    </p:set>
                                    <p:animEffect transition="in" filter="strips(downRight)">
                                      <p:cBhvr>
                                        <p:cTn id="31" dur="75"/>
                                        <p:tgtEl>
                                          <p:spTgt spid="130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nimBg="1" autoUpdateAnimBg="0"/>
      <p:bldP spid="121865" grpId="0" autoUpdateAnimBg="0"/>
      <p:bldP spid="121866" grpId="0" autoUpdateAnimBg="0"/>
      <p:bldP spid="121867" grpId="0" autoUpdateAnimBg="0"/>
      <p:bldP spid="130068" grpId="0" animBg="1" autoUpdateAnimBg="0"/>
      <p:bldP spid="130069" grpId="0"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1074" name="Group 38"/>
          <p:cNvGrpSpPr>
            <a:grpSpLocks/>
          </p:cNvGrpSpPr>
          <p:nvPr/>
        </p:nvGrpSpPr>
        <p:grpSpPr bwMode="auto">
          <a:xfrm>
            <a:off x="107950" y="765175"/>
            <a:ext cx="2867025" cy="5078413"/>
            <a:chOff x="294" y="482"/>
            <a:chExt cx="1806" cy="3199"/>
          </a:xfrm>
        </p:grpSpPr>
        <p:sp>
          <p:nvSpPr>
            <p:cNvPr id="131076" name="Text Box 25"/>
            <p:cNvSpPr txBox="1">
              <a:spLocks noChangeArrowheads="1"/>
            </p:cNvSpPr>
            <p:nvPr/>
          </p:nvSpPr>
          <p:spPr bwMode="auto">
            <a:xfrm>
              <a:off x="294" y="935"/>
              <a:ext cx="1563" cy="2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a:solidFill>
                    <a:srgbClr val="990033"/>
                  </a:solidFill>
                </a:rPr>
                <a:t>0</a:t>
              </a:r>
              <a:r>
                <a:rPr lang="en-US" altLang="zh-CN" sz="4000"/>
                <a:t>    </a:t>
              </a:r>
              <a:r>
                <a:rPr lang="en-US" altLang="zh-CN" sz="4000" b="1">
                  <a:solidFill>
                    <a:schemeClr val="tx2"/>
                  </a:solidFill>
                </a:rPr>
                <a:t>A</a:t>
              </a:r>
              <a:r>
                <a:rPr lang="en-US" altLang="zh-CN" sz="4000"/>
                <a:t>     </a:t>
              </a:r>
              <a:r>
                <a:rPr lang="en-US" altLang="zh-CN" sz="4000">
                  <a:solidFill>
                    <a:srgbClr val="CC0000"/>
                  </a:solidFill>
                  <a:latin typeface="Symbol" pitchFamily="18" charset="2"/>
                </a:rPr>
                <a:t>-</a:t>
              </a:r>
              <a:r>
                <a:rPr lang="en-US" altLang="zh-CN" sz="4000">
                  <a:solidFill>
                    <a:srgbClr val="CC0000"/>
                  </a:solidFill>
                </a:rPr>
                <a:t>1</a:t>
              </a:r>
              <a:endParaRPr lang="en-US" altLang="zh-CN" sz="4000"/>
            </a:p>
            <a:p>
              <a:pPr eaLnBrk="1" hangingPunct="1"/>
              <a:r>
                <a:rPr lang="en-US" altLang="zh-CN" sz="4000">
                  <a:solidFill>
                    <a:srgbClr val="990033"/>
                  </a:solidFill>
                </a:rPr>
                <a:t>1</a:t>
              </a:r>
              <a:r>
                <a:rPr lang="en-US" altLang="zh-CN" sz="4000"/>
                <a:t>   </a:t>
              </a:r>
              <a:r>
                <a:rPr lang="en-US" altLang="zh-CN" sz="4000" b="1"/>
                <a:t> </a:t>
              </a:r>
              <a:r>
                <a:rPr lang="en-US" altLang="zh-CN" sz="4000" b="1">
                  <a:solidFill>
                    <a:schemeClr val="tx2"/>
                  </a:solidFill>
                </a:rPr>
                <a:t>B</a:t>
              </a:r>
              <a:r>
                <a:rPr lang="en-US" altLang="zh-CN" sz="4000"/>
                <a:t>      </a:t>
              </a:r>
              <a:r>
                <a:rPr lang="en-US" altLang="zh-CN" sz="4000">
                  <a:solidFill>
                    <a:srgbClr val="0000FF"/>
                  </a:solidFill>
                </a:rPr>
                <a:t>0</a:t>
              </a:r>
              <a:endParaRPr lang="en-US" altLang="zh-CN" sz="4000"/>
            </a:p>
            <a:p>
              <a:pPr eaLnBrk="1" hangingPunct="1"/>
              <a:r>
                <a:rPr lang="en-US" altLang="zh-CN" sz="4000">
                  <a:solidFill>
                    <a:srgbClr val="990033"/>
                  </a:solidFill>
                </a:rPr>
                <a:t>2  </a:t>
              </a:r>
              <a:r>
                <a:rPr lang="en-US" altLang="zh-CN" sz="4000"/>
                <a:t>  </a:t>
              </a:r>
              <a:r>
                <a:rPr lang="en-US" altLang="zh-CN" sz="4000" b="1">
                  <a:solidFill>
                    <a:schemeClr val="tx2"/>
                  </a:solidFill>
                </a:rPr>
                <a:t>C</a:t>
              </a:r>
              <a:r>
                <a:rPr lang="en-US" altLang="zh-CN" sz="4000"/>
                <a:t>    </a:t>
              </a:r>
              <a:r>
                <a:rPr lang="en-US" altLang="zh-CN" sz="4000">
                  <a:solidFill>
                    <a:srgbClr val="0000FF"/>
                  </a:solidFill>
                </a:rPr>
                <a:t>  0</a:t>
              </a:r>
              <a:endParaRPr lang="en-US" altLang="zh-CN" sz="4000"/>
            </a:p>
            <a:p>
              <a:pPr eaLnBrk="1" hangingPunct="1"/>
              <a:r>
                <a:rPr lang="en-US" altLang="zh-CN" sz="4000">
                  <a:solidFill>
                    <a:srgbClr val="990033"/>
                  </a:solidFill>
                </a:rPr>
                <a:t>3</a:t>
              </a:r>
              <a:r>
                <a:rPr lang="en-US" altLang="zh-CN" sz="4000"/>
                <a:t>    </a:t>
              </a:r>
              <a:r>
                <a:rPr lang="en-US" altLang="zh-CN" sz="4000" b="1">
                  <a:solidFill>
                    <a:schemeClr val="tx2"/>
                  </a:solidFill>
                </a:rPr>
                <a:t>D</a:t>
              </a:r>
              <a:r>
                <a:rPr lang="en-US" altLang="zh-CN" sz="4000"/>
                <a:t>    </a:t>
              </a:r>
              <a:r>
                <a:rPr lang="en-US" altLang="zh-CN" sz="4000">
                  <a:solidFill>
                    <a:srgbClr val="0000FF"/>
                  </a:solidFill>
                </a:rPr>
                <a:t>  0</a:t>
              </a:r>
              <a:endParaRPr lang="en-US" altLang="zh-CN" sz="4000"/>
            </a:p>
            <a:p>
              <a:pPr eaLnBrk="1" hangingPunct="1"/>
              <a:r>
                <a:rPr lang="en-US" altLang="zh-CN" sz="4000">
                  <a:solidFill>
                    <a:srgbClr val="990033"/>
                  </a:solidFill>
                </a:rPr>
                <a:t>4</a:t>
              </a:r>
              <a:r>
                <a:rPr lang="en-US" altLang="zh-CN" sz="4000"/>
                <a:t>    </a:t>
              </a:r>
              <a:r>
                <a:rPr lang="en-US" altLang="zh-CN" sz="4000" b="1">
                  <a:solidFill>
                    <a:schemeClr val="tx2"/>
                  </a:solidFill>
                </a:rPr>
                <a:t>E</a:t>
              </a:r>
              <a:r>
                <a:rPr lang="en-US" altLang="zh-CN" sz="4000"/>
                <a:t>      </a:t>
              </a:r>
              <a:r>
                <a:rPr lang="en-US" altLang="zh-CN" sz="4000">
                  <a:solidFill>
                    <a:srgbClr val="0000FF"/>
                  </a:solidFill>
                </a:rPr>
                <a:t>2 </a:t>
              </a:r>
              <a:endParaRPr lang="en-US" altLang="zh-CN" sz="4000"/>
            </a:p>
            <a:p>
              <a:pPr eaLnBrk="1" hangingPunct="1"/>
              <a:r>
                <a:rPr lang="en-US" altLang="zh-CN" sz="4000">
                  <a:solidFill>
                    <a:srgbClr val="990033"/>
                  </a:solidFill>
                </a:rPr>
                <a:t>5</a:t>
              </a:r>
              <a:r>
                <a:rPr lang="en-US" altLang="zh-CN" sz="4000"/>
                <a:t>    </a:t>
              </a:r>
              <a:r>
                <a:rPr lang="en-US" altLang="zh-CN" sz="4000" b="1">
                  <a:solidFill>
                    <a:schemeClr val="tx2"/>
                  </a:solidFill>
                </a:rPr>
                <a:t>F</a:t>
              </a:r>
              <a:r>
                <a:rPr lang="en-US" altLang="zh-CN" sz="4000"/>
                <a:t>      </a:t>
              </a:r>
              <a:r>
                <a:rPr lang="en-US" altLang="zh-CN" sz="4000">
                  <a:solidFill>
                    <a:srgbClr val="0000FF"/>
                  </a:solidFill>
                </a:rPr>
                <a:t>2</a:t>
              </a:r>
              <a:endParaRPr lang="en-US" altLang="zh-CN" sz="4000"/>
            </a:p>
            <a:p>
              <a:pPr eaLnBrk="1" hangingPunct="1"/>
              <a:r>
                <a:rPr lang="en-US" altLang="zh-CN" sz="4000">
                  <a:solidFill>
                    <a:srgbClr val="990033"/>
                  </a:solidFill>
                </a:rPr>
                <a:t>6</a:t>
              </a:r>
              <a:r>
                <a:rPr lang="en-US" altLang="zh-CN" sz="4000"/>
                <a:t>    </a:t>
              </a:r>
              <a:r>
                <a:rPr lang="en-US" altLang="zh-CN" sz="4000" b="1">
                  <a:solidFill>
                    <a:schemeClr val="tx2"/>
                  </a:solidFill>
                </a:rPr>
                <a:t>G</a:t>
              </a:r>
              <a:r>
                <a:rPr lang="en-US" altLang="zh-CN" sz="4000"/>
                <a:t>     </a:t>
              </a:r>
              <a:r>
                <a:rPr lang="en-US" altLang="zh-CN" sz="4000">
                  <a:solidFill>
                    <a:srgbClr val="0000FF"/>
                  </a:solidFill>
                </a:rPr>
                <a:t>5</a:t>
              </a:r>
              <a:endParaRPr lang="en-US" altLang="zh-CN" sz="4000"/>
            </a:p>
          </p:txBody>
        </p:sp>
        <p:grpSp>
          <p:nvGrpSpPr>
            <p:cNvPr id="131077" name="Group 37"/>
            <p:cNvGrpSpPr>
              <a:grpSpLocks/>
            </p:cNvGrpSpPr>
            <p:nvPr/>
          </p:nvGrpSpPr>
          <p:grpSpPr bwMode="auto">
            <a:xfrm>
              <a:off x="612" y="935"/>
              <a:ext cx="1406" cy="2722"/>
              <a:chOff x="567" y="935"/>
              <a:chExt cx="1509" cy="2999"/>
            </a:xfrm>
          </p:grpSpPr>
          <p:sp>
            <p:nvSpPr>
              <p:cNvPr id="131079" name="Rectangle 26"/>
              <p:cNvSpPr>
                <a:spLocks noChangeArrowheads="1"/>
              </p:cNvSpPr>
              <p:nvPr/>
            </p:nvSpPr>
            <p:spPr bwMode="auto">
              <a:xfrm>
                <a:off x="567" y="935"/>
                <a:ext cx="1488" cy="299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0" name="Line 27"/>
              <p:cNvSpPr>
                <a:spLocks noChangeShapeType="1"/>
              </p:cNvSpPr>
              <p:nvPr/>
            </p:nvSpPr>
            <p:spPr bwMode="auto">
              <a:xfrm>
                <a:off x="588" y="1342"/>
                <a:ext cx="148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1" name="Line 28"/>
              <p:cNvSpPr>
                <a:spLocks noChangeShapeType="1"/>
              </p:cNvSpPr>
              <p:nvPr/>
            </p:nvSpPr>
            <p:spPr bwMode="auto">
              <a:xfrm>
                <a:off x="588" y="1774"/>
                <a:ext cx="148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2" name="Line 29"/>
              <p:cNvSpPr>
                <a:spLocks noChangeShapeType="1"/>
              </p:cNvSpPr>
              <p:nvPr/>
            </p:nvSpPr>
            <p:spPr bwMode="auto">
              <a:xfrm>
                <a:off x="588" y="2206"/>
                <a:ext cx="148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3" name="Line 30"/>
              <p:cNvSpPr>
                <a:spLocks noChangeShapeType="1"/>
              </p:cNvSpPr>
              <p:nvPr/>
            </p:nvSpPr>
            <p:spPr bwMode="auto">
              <a:xfrm>
                <a:off x="588" y="2638"/>
                <a:ext cx="148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4" name="Line 31"/>
              <p:cNvSpPr>
                <a:spLocks noChangeShapeType="1"/>
              </p:cNvSpPr>
              <p:nvPr/>
            </p:nvSpPr>
            <p:spPr bwMode="auto">
              <a:xfrm>
                <a:off x="588" y="3070"/>
                <a:ext cx="148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5" name="Line 32"/>
              <p:cNvSpPr>
                <a:spLocks noChangeShapeType="1"/>
              </p:cNvSpPr>
              <p:nvPr/>
            </p:nvSpPr>
            <p:spPr bwMode="auto">
              <a:xfrm>
                <a:off x="588" y="3502"/>
                <a:ext cx="148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6" name="Line 33"/>
              <p:cNvSpPr>
                <a:spLocks noChangeShapeType="1"/>
              </p:cNvSpPr>
              <p:nvPr/>
            </p:nvSpPr>
            <p:spPr bwMode="auto">
              <a:xfrm>
                <a:off x="1164" y="958"/>
                <a:ext cx="0" cy="297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1078" name="Text Box 34"/>
            <p:cNvSpPr txBox="1">
              <a:spLocks noChangeArrowheads="1"/>
            </p:cNvSpPr>
            <p:nvPr/>
          </p:nvSpPr>
          <p:spPr bwMode="auto">
            <a:xfrm>
              <a:off x="530" y="482"/>
              <a:ext cx="157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990033"/>
                  </a:solidFill>
                </a:rPr>
                <a:t>data   parent</a:t>
              </a:r>
              <a:endParaRPr lang="en-US" altLang="zh-CN" sz="2400">
                <a:solidFill>
                  <a:srgbClr val="990033"/>
                </a:solidFill>
              </a:endParaRPr>
            </a:p>
          </p:txBody>
        </p:sp>
      </p:grpSp>
      <p:sp>
        <p:nvSpPr>
          <p:cNvPr id="131075" name="Rectangle 36"/>
          <p:cNvSpPr>
            <a:spLocks noChangeArrowheads="1"/>
          </p:cNvSpPr>
          <p:nvPr/>
        </p:nvSpPr>
        <p:spPr bwMode="auto">
          <a:xfrm>
            <a:off x="2987675" y="1268413"/>
            <a:ext cx="6013450" cy="496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bg2"/>
              </a:buClr>
              <a:buFont typeface="Monotype Sorts" pitchFamily="2" charset="2"/>
              <a:buChar char="§"/>
            </a:pPr>
            <a:r>
              <a:rPr lang="zh-CN" altLang="en-US" sz="2800" b="1">
                <a:solidFill>
                  <a:srgbClr val="000000"/>
                </a:solidFill>
                <a:ea typeface="楷体_GB2312" pitchFamily="49" charset="-122"/>
              </a:rPr>
              <a:t>一个静态数组，存放所有的结点</a:t>
            </a:r>
          </a:p>
          <a:p>
            <a:pPr marL="342900" indent="-342900">
              <a:spcBef>
                <a:spcPct val="20000"/>
              </a:spcBef>
              <a:buClr>
                <a:schemeClr val="bg2"/>
              </a:buClr>
              <a:buFont typeface="Monotype Sorts" pitchFamily="2" charset="2"/>
              <a:buChar char="§"/>
            </a:pPr>
            <a:r>
              <a:rPr lang="zh-CN" altLang="en-US" sz="2800" b="1">
                <a:solidFill>
                  <a:srgbClr val="000000"/>
                </a:solidFill>
                <a:ea typeface="楷体_GB2312" pitchFamily="49" charset="-122"/>
              </a:rPr>
              <a:t>数组的每个数据元素，包括两部分：</a:t>
            </a:r>
            <a:r>
              <a:rPr lang="en-US" altLang="zh-CN" sz="2800" b="1">
                <a:solidFill>
                  <a:srgbClr val="000000"/>
                </a:solidFill>
                <a:ea typeface="楷体_GB2312" pitchFamily="49" charset="-122"/>
              </a:rPr>
              <a:t>data</a:t>
            </a:r>
            <a:r>
              <a:rPr lang="zh-CN" altLang="en-US" sz="2800" b="1">
                <a:solidFill>
                  <a:srgbClr val="000000"/>
                </a:solidFill>
                <a:ea typeface="楷体_GB2312" pitchFamily="49" charset="-122"/>
              </a:rPr>
              <a:t>和</a:t>
            </a:r>
            <a:r>
              <a:rPr lang="en-US" altLang="zh-CN" sz="2800" b="1">
                <a:solidFill>
                  <a:srgbClr val="000000"/>
                </a:solidFill>
                <a:ea typeface="楷体_GB2312" pitchFamily="49" charset="-122"/>
              </a:rPr>
              <a:t>parent</a:t>
            </a:r>
            <a:r>
              <a:rPr lang="zh-CN" altLang="en-US" sz="2800" b="1">
                <a:solidFill>
                  <a:srgbClr val="000000"/>
                </a:solidFill>
                <a:ea typeface="楷体_GB2312" pitchFamily="49" charset="-122"/>
              </a:rPr>
              <a:t>。</a:t>
            </a:r>
            <a:r>
              <a:rPr lang="en-US" altLang="zh-CN" sz="2800" b="1">
                <a:solidFill>
                  <a:srgbClr val="000000"/>
                </a:solidFill>
                <a:ea typeface="楷体_GB2312" pitchFamily="49" charset="-122"/>
              </a:rPr>
              <a:t>parent</a:t>
            </a:r>
            <a:r>
              <a:rPr lang="zh-CN" altLang="en-US" sz="2800" b="1">
                <a:solidFill>
                  <a:srgbClr val="000000"/>
                </a:solidFill>
                <a:ea typeface="楷体_GB2312" pitchFamily="49" charset="-122"/>
              </a:rPr>
              <a:t>域中整数表示该结点的双亲结点在数组中的位置；根结点的</a:t>
            </a:r>
            <a:r>
              <a:rPr lang="en-US" altLang="zh-CN" sz="2800" b="1">
                <a:solidFill>
                  <a:srgbClr val="000000"/>
                </a:solidFill>
                <a:ea typeface="楷体_GB2312" pitchFamily="49" charset="-122"/>
              </a:rPr>
              <a:t>parent</a:t>
            </a:r>
            <a:r>
              <a:rPr lang="zh-CN" altLang="en-US" sz="2800" b="1">
                <a:solidFill>
                  <a:srgbClr val="000000"/>
                </a:solidFill>
                <a:ea typeface="楷体_GB2312" pitchFamily="49" charset="-122"/>
              </a:rPr>
              <a:t>域为</a:t>
            </a:r>
            <a:r>
              <a:rPr lang="en-US" altLang="zh-CN" sz="2800" b="1">
                <a:solidFill>
                  <a:srgbClr val="000000"/>
                </a:solidFill>
                <a:ea typeface="楷体_GB2312" pitchFamily="49" charset="-122"/>
              </a:rPr>
              <a:t>-1</a:t>
            </a:r>
            <a:r>
              <a:rPr lang="zh-CN" altLang="en-US" sz="2800" b="1">
                <a:solidFill>
                  <a:srgbClr val="000000"/>
                </a:solidFill>
                <a:ea typeface="楷体_GB2312" pitchFamily="49" charset="-122"/>
              </a:rPr>
              <a:t>。</a:t>
            </a:r>
          </a:p>
          <a:p>
            <a:pPr marL="342900" indent="-342900">
              <a:spcBef>
                <a:spcPct val="20000"/>
              </a:spcBef>
              <a:buClr>
                <a:schemeClr val="bg2"/>
              </a:buClr>
              <a:buFont typeface="Monotype Sorts" pitchFamily="2" charset="2"/>
              <a:buChar char="§"/>
            </a:pPr>
            <a:r>
              <a:rPr lang="zh-CN" altLang="en-US" sz="2800" b="1">
                <a:solidFill>
                  <a:srgbClr val="000000"/>
                </a:solidFill>
                <a:ea typeface="楷体_GB2312" pitchFamily="49" charset="-122"/>
              </a:rPr>
              <a:t>特点：</a:t>
            </a:r>
          </a:p>
          <a:p>
            <a:pPr marL="742950" lvl="1" indent="-285750">
              <a:spcBef>
                <a:spcPct val="20000"/>
              </a:spcBef>
              <a:buClr>
                <a:schemeClr val="bg2"/>
              </a:buClr>
              <a:buSzPct val="50000"/>
              <a:buFont typeface="Monotype Sorts" pitchFamily="2" charset="2"/>
              <a:buChar char="l"/>
            </a:pPr>
            <a:r>
              <a:rPr lang="en-US" altLang="zh-CN" sz="2800" b="1">
                <a:solidFill>
                  <a:srgbClr val="000000"/>
                </a:solidFill>
                <a:ea typeface="楷体_GB2312" pitchFamily="49" charset="-122"/>
              </a:rPr>
              <a:t>1. </a:t>
            </a:r>
            <a:r>
              <a:rPr lang="zh-CN" altLang="en-US" sz="2800" b="1">
                <a:solidFill>
                  <a:srgbClr val="000000"/>
                </a:solidFill>
                <a:ea typeface="楷体_GB2312" pitchFamily="49" charset="-122"/>
              </a:rPr>
              <a:t>顺序存储结构；</a:t>
            </a:r>
          </a:p>
          <a:p>
            <a:pPr marL="742950" lvl="1" indent="-285750">
              <a:spcBef>
                <a:spcPct val="20000"/>
              </a:spcBef>
              <a:buClr>
                <a:schemeClr val="bg2"/>
              </a:buClr>
              <a:buSzPct val="50000"/>
              <a:buFont typeface="Monotype Sorts" pitchFamily="2" charset="2"/>
              <a:buChar char="l"/>
            </a:pPr>
            <a:r>
              <a:rPr lang="en-US" altLang="zh-CN" sz="2800" b="1">
                <a:solidFill>
                  <a:srgbClr val="000000"/>
                </a:solidFill>
                <a:ea typeface="楷体_GB2312" pitchFamily="49" charset="-122"/>
              </a:rPr>
              <a:t>2. </a:t>
            </a:r>
            <a:r>
              <a:rPr lang="zh-CN" altLang="en-US" sz="2800" b="1">
                <a:solidFill>
                  <a:srgbClr val="000000"/>
                </a:solidFill>
                <a:ea typeface="楷体_GB2312" pitchFamily="49" charset="-122"/>
              </a:rPr>
              <a:t>方便找结点的双亲；</a:t>
            </a:r>
          </a:p>
          <a:p>
            <a:pPr marL="742950" lvl="1" indent="-285750">
              <a:spcBef>
                <a:spcPct val="20000"/>
              </a:spcBef>
              <a:buClr>
                <a:schemeClr val="bg2"/>
              </a:buClr>
              <a:buSzPct val="50000"/>
              <a:buFont typeface="Monotype Sorts" pitchFamily="2" charset="2"/>
              <a:buChar char="l"/>
            </a:pPr>
            <a:r>
              <a:rPr lang="en-US" altLang="zh-CN" sz="2800" b="1">
                <a:solidFill>
                  <a:srgbClr val="000000"/>
                </a:solidFill>
                <a:ea typeface="楷体_GB2312" pitchFamily="49" charset="-122"/>
              </a:rPr>
              <a:t>3.</a:t>
            </a:r>
            <a:r>
              <a:rPr lang="zh-CN" altLang="en-US" sz="2800" b="1">
                <a:solidFill>
                  <a:srgbClr val="000000"/>
                </a:solidFill>
                <a:ea typeface="楷体_GB2312" pitchFamily="49" charset="-122"/>
              </a:rPr>
              <a:t>找结点的孩子结点时需要扫描整个数组</a:t>
            </a:r>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61828" name="Group 1060"/>
          <p:cNvGrpSpPr>
            <a:grpSpLocks/>
          </p:cNvGrpSpPr>
          <p:nvPr/>
        </p:nvGrpSpPr>
        <p:grpSpPr bwMode="auto">
          <a:xfrm>
            <a:off x="395288" y="1268413"/>
            <a:ext cx="2590800" cy="4191000"/>
            <a:chOff x="432" y="1152"/>
            <a:chExt cx="1632" cy="2640"/>
          </a:xfrm>
        </p:grpSpPr>
        <p:sp>
          <p:nvSpPr>
            <p:cNvPr id="132111" name="Oval 1026"/>
            <p:cNvSpPr>
              <a:spLocks noChangeArrowheads="1"/>
            </p:cNvSpPr>
            <p:nvPr/>
          </p:nvSpPr>
          <p:spPr bwMode="auto">
            <a:xfrm>
              <a:off x="1056" y="1248"/>
              <a:ext cx="384" cy="384"/>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2" name="Text Box 1027"/>
            <p:cNvSpPr txBox="1">
              <a:spLocks noChangeArrowheads="1"/>
            </p:cNvSpPr>
            <p:nvPr/>
          </p:nvSpPr>
          <p:spPr bwMode="auto">
            <a:xfrm>
              <a:off x="1056" y="1152"/>
              <a:ext cx="37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400"/>
                <a:t>A</a:t>
              </a:r>
              <a:endParaRPr lang="en-US" altLang="zh-CN" sz="2400"/>
            </a:p>
          </p:txBody>
        </p:sp>
        <p:sp>
          <p:nvSpPr>
            <p:cNvPr id="132113" name="Oval 1029"/>
            <p:cNvSpPr>
              <a:spLocks noChangeArrowheads="1"/>
            </p:cNvSpPr>
            <p:nvPr/>
          </p:nvSpPr>
          <p:spPr bwMode="auto">
            <a:xfrm>
              <a:off x="1056" y="1920"/>
              <a:ext cx="384" cy="384"/>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4" name="Oval 1030"/>
            <p:cNvSpPr>
              <a:spLocks noChangeArrowheads="1"/>
            </p:cNvSpPr>
            <p:nvPr/>
          </p:nvSpPr>
          <p:spPr bwMode="auto">
            <a:xfrm>
              <a:off x="432" y="1920"/>
              <a:ext cx="384" cy="384"/>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5" name="Oval 1031"/>
            <p:cNvSpPr>
              <a:spLocks noChangeArrowheads="1"/>
            </p:cNvSpPr>
            <p:nvPr/>
          </p:nvSpPr>
          <p:spPr bwMode="auto">
            <a:xfrm>
              <a:off x="1680" y="1920"/>
              <a:ext cx="384" cy="384"/>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6" name="Oval 1032"/>
            <p:cNvSpPr>
              <a:spLocks noChangeArrowheads="1"/>
            </p:cNvSpPr>
            <p:nvPr/>
          </p:nvSpPr>
          <p:spPr bwMode="auto">
            <a:xfrm>
              <a:off x="816" y="2640"/>
              <a:ext cx="384" cy="384"/>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7" name="Oval 1033"/>
            <p:cNvSpPr>
              <a:spLocks noChangeArrowheads="1"/>
            </p:cNvSpPr>
            <p:nvPr/>
          </p:nvSpPr>
          <p:spPr bwMode="auto">
            <a:xfrm>
              <a:off x="1392" y="2640"/>
              <a:ext cx="384" cy="384"/>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8" name="Oval 1034"/>
            <p:cNvSpPr>
              <a:spLocks noChangeArrowheads="1"/>
            </p:cNvSpPr>
            <p:nvPr/>
          </p:nvSpPr>
          <p:spPr bwMode="auto">
            <a:xfrm>
              <a:off x="1392" y="3360"/>
              <a:ext cx="384" cy="384"/>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9" name="Text Box 1035"/>
            <p:cNvSpPr txBox="1">
              <a:spLocks noChangeArrowheads="1"/>
            </p:cNvSpPr>
            <p:nvPr/>
          </p:nvSpPr>
          <p:spPr bwMode="auto">
            <a:xfrm>
              <a:off x="480" y="1872"/>
              <a:ext cx="35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400"/>
                <a:t>B</a:t>
              </a:r>
              <a:endParaRPr lang="en-US" altLang="zh-CN" sz="2400"/>
            </a:p>
          </p:txBody>
        </p:sp>
        <p:sp>
          <p:nvSpPr>
            <p:cNvPr id="132120" name="Text Box 1036"/>
            <p:cNvSpPr txBox="1">
              <a:spLocks noChangeArrowheads="1"/>
            </p:cNvSpPr>
            <p:nvPr/>
          </p:nvSpPr>
          <p:spPr bwMode="auto">
            <a:xfrm>
              <a:off x="1056" y="1872"/>
              <a:ext cx="35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400"/>
                <a:t>C</a:t>
              </a:r>
              <a:endParaRPr lang="en-US" altLang="zh-CN" sz="2400"/>
            </a:p>
          </p:txBody>
        </p:sp>
        <p:sp>
          <p:nvSpPr>
            <p:cNvPr id="132121" name="Text Box 1037"/>
            <p:cNvSpPr txBox="1">
              <a:spLocks noChangeArrowheads="1"/>
            </p:cNvSpPr>
            <p:nvPr/>
          </p:nvSpPr>
          <p:spPr bwMode="auto">
            <a:xfrm>
              <a:off x="1680" y="1872"/>
              <a:ext cx="37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400"/>
                <a:t>D</a:t>
              </a:r>
              <a:endParaRPr lang="en-US" altLang="zh-CN" sz="2400"/>
            </a:p>
          </p:txBody>
        </p:sp>
        <p:sp>
          <p:nvSpPr>
            <p:cNvPr id="132122" name="Text Box 1038"/>
            <p:cNvSpPr txBox="1">
              <a:spLocks noChangeArrowheads="1"/>
            </p:cNvSpPr>
            <p:nvPr/>
          </p:nvSpPr>
          <p:spPr bwMode="auto">
            <a:xfrm>
              <a:off x="864" y="2592"/>
              <a:ext cx="33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400"/>
                <a:t>E</a:t>
              </a:r>
              <a:endParaRPr lang="en-US" altLang="zh-CN" sz="2400"/>
            </a:p>
          </p:txBody>
        </p:sp>
        <p:sp>
          <p:nvSpPr>
            <p:cNvPr id="132123" name="Text Box 1039"/>
            <p:cNvSpPr txBox="1">
              <a:spLocks noChangeArrowheads="1"/>
            </p:cNvSpPr>
            <p:nvPr/>
          </p:nvSpPr>
          <p:spPr bwMode="auto">
            <a:xfrm>
              <a:off x="1440" y="2592"/>
              <a:ext cx="3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400"/>
                <a:t>F</a:t>
              </a:r>
              <a:endParaRPr lang="en-US" altLang="zh-CN" sz="2400"/>
            </a:p>
          </p:txBody>
        </p:sp>
        <p:sp>
          <p:nvSpPr>
            <p:cNvPr id="132124" name="Text Box 1040"/>
            <p:cNvSpPr txBox="1">
              <a:spLocks noChangeArrowheads="1"/>
            </p:cNvSpPr>
            <p:nvPr/>
          </p:nvSpPr>
          <p:spPr bwMode="auto">
            <a:xfrm>
              <a:off x="1392" y="3312"/>
              <a:ext cx="37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400"/>
                <a:t>G</a:t>
              </a:r>
              <a:endParaRPr lang="en-US" altLang="zh-CN" sz="2400"/>
            </a:p>
          </p:txBody>
        </p:sp>
        <p:sp>
          <p:nvSpPr>
            <p:cNvPr id="132125" name="Line 1041"/>
            <p:cNvSpPr>
              <a:spLocks noChangeShapeType="1"/>
            </p:cNvSpPr>
            <p:nvPr/>
          </p:nvSpPr>
          <p:spPr bwMode="auto">
            <a:xfrm>
              <a:off x="1248" y="163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6" name="Line 1042"/>
            <p:cNvSpPr>
              <a:spLocks noChangeShapeType="1"/>
            </p:cNvSpPr>
            <p:nvPr/>
          </p:nvSpPr>
          <p:spPr bwMode="auto">
            <a:xfrm>
              <a:off x="1440" y="1536"/>
              <a:ext cx="384" cy="384"/>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7" name="Line 1043"/>
            <p:cNvSpPr>
              <a:spLocks noChangeShapeType="1"/>
            </p:cNvSpPr>
            <p:nvPr/>
          </p:nvSpPr>
          <p:spPr bwMode="auto">
            <a:xfrm flipH="1">
              <a:off x="624" y="1536"/>
              <a:ext cx="480" cy="384"/>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8" name="Line 1044"/>
            <p:cNvSpPr>
              <a:spLocks noChangeShapeType="1"/>
            </p:cNvSpPr>
            <p:nvPr/>
          </p:nvSpPr>
          <p:spPr bwMode="auto">
            <a:xfrm flipH="1">
              <a:off x="1008" y="2256"/>
              <a:ext cx="96" cy="384"/>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9" name="Line 1045"/>
            <p:cNvSpPr>
              <a:spLocks noChangeShapeType="1"/>
            </p:cNvSpPr>
            <p:nvPr/>
          </p:nvSpPr>
          <p:spPr bwMode="auto">
            <a:xfrm>
              <a:off x="1392" y="2256"/>
              <a:ext cx="192" cy="384"/>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0" name="Line 1046"/>
            <p:cNvSpPr>
              <a:spLocks noChangeShapeType="1"/>
            </p:cNvSpPr>
            <p:nvPr/>
          </p:nvSpPr>
          <p:spPr bwMode="auto">
            <a:xfrm>
              <a:off x="1584" y="3024"/>
              <a:ext cx="0" cy="33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1816" name="Text Box 1048"/>
          <p:cNvSpPr txBox="1">
            <a:spLocks noChangeArrowheads="1"/>
          </p:cNvSpPr>
          <p:nvPr/>
        </p:nvSpPr>
        <p:spPr bwMode="auto">
          <a:xfrm>
            <a:off x="7451725" y="1773238"/>
            <a:ext cx="11049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400">
                <a:solidFill>
                  <a:srgbClr val="000099"/>
                </a:solidFill>
              </a:rPr>
              <a:t>r =0</a:t>
            </a:r>
          </a:p>
          <a:p>
            <a:pPr eaLnBrk="1" hangingPunct="1"/>
            <a:r>
              <a:rPr lang="en-US" altLang="zh-CN" sz="4400">
                <a:solidFill>
                  <a:srgbClr val="000099"/>
                </a:solidFill>
              </a:rPr>
              <a:t>n=7</a:t>
            </a:r>
            <a:endParaRPr lang="en-US" altLang="zh-CN" sz="2400"/>
          </a:p>
        </p:txBody>
      </p:sp>
      <p:grpSp>
        <p:nvGrpSpPr>
          <p:cNvPr id="161829" name="Group 1061"/>
          <p:cNvGrpSpPr>
            <a:grpSpLocks/>
          </p:cNvGrpSpPr>
          <p:nvPr/>
        </p:nvGrpSpPr>
        <p:grpSpPr bwMode="auto">
          <a:xfrm>
            <a:off x="4267200" y="1589088"/>
            <a:ext cx="2971800" cy="4811712"/>
            <a:chOff x="2688" y="1001"/>
            <a:chExt cx="1872" cy="3031"/>
          </a:xfrm>
        </p:grpSpPr>
        <p:sp>
          <p:nvSpPr>
            <p:cNvPr id="132102" name="Text Box 1047"/>
            <p:cNvSpPr txBox="1">
              <a:spLocks noChangeArrowheads="1"/>
            </p:cNvSpPr>
            <p:nvPr/>
          </p:nvSpPr>
          <p:spPr bwMode="auto">
            <a:xfrm>
              <a:off x="2688" y="1001"/>
              <a:ext cx="1707" cy="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400">
                  <a:solidFill>
                    <a:srgbClr val="990033"/>
                  </a:solidFill>
                </a:rPr>
                <a:t>0</a:t>
              </a:r>
              <a:r>
                <a:rPr lang="en-US" altLang="zh-CN" sz="4400"/>
                <a:t>    </a:t>
              </a:r>
              <a:r>
                <a:rPr lang="en-US" altLang="zh-CN" sz="4400" b="1">
                  <a:solidFill>
                    <a:schemeClr val="tx2"/>
                  </a:solidFill>
                </a:rPr>
                <a:t>A</a:t>
              </a:r>
              <a:r>
                <a:rPr lang="en-US" altLang="zh-CN" sz="4400"/>
                <a:t>     </a:t>
              </a:r>
              <a:r>
                <a:rPr lang="en-US" altLang="zh-CN" sz="4400">
                  <a:solidFill>
                    <a:srgbClr val="CC0000"/>
                  </a:solidFill>
                  <a:latin typeface="Symbol" pitchFamily="18" charset="2"/>
                </a:rPr>
                <a:t>-</a:t>
              </a:r>
              <a:r>
                <a:rPr lang="en-US" altLang="zh-CN" sz="4400">
                  <a:solidFill>
                    <a:srgbClr val="CC0000"/>
                  </a:solidFill>
                </a:rPr>
                <a:t>1</a:t>
              </a:r>
              <a:endParaRPr lang="en-US" altLang="zh-CN" sz="4400"/>
            </a:p>
            <a:p>
              <a:pPr eaLnBrk="1" hangingPunct="1"/>
              <a:r>
                <a:rPr lang="en-US" altLang="zh-CN" sz="4400">
                  <a:solidFill>
                    <a:srgbClr val="990033"/>
                  </a:solidFill>
                </a:rPr>
                <a:t>1</a:t>
              </a:r>
              <a:r>
                <a:rPr lang="en-US" altLang="zh-CN" sz="4400"/>
                <a:t>   </a:t>
              </a:r>
              <a:r>
                <a:rPr lang="en-US" altLang="zh-CN" sz="4400" b="1"/>
                <a:t> </a:t>
              </a:r>
              <a:r>
                <a:rPr lang="en-US" altLang="zh-CN" sz="4400" b="1">
                  <a:solidFill>
                    <a:schemeClr val="tx2"/>
                  </a:solidFill>
                </a:rPr>
                <a:t>B</a:t>
              </a:r>
              <a:r>
                <a:rPr lang="en-US" altLang="zh-CN" sz="4400"/>
                <a:t>      </a:t>
              </a:r>
              <a:r>
                <a:rPr lang="en-US" altLang="zh-CN" sz="4400">
                  <a:solidFill>
                    <a:srgbClr val="0000FF"/>
                  </a:solidFill>
                </a:rPr>
                <a:t>0</a:t>
              </a:r>
              <a:endParaRPr lang="en-US" altLang="zh-CN" sz="4400"/>
            </a:p>
            <a:p>
              <a:pPr eaLnBrk="1" hangingPunct="1"/>
              <a:r>
                <a:rPr lang="en-US" altLang="zh-CN" sz="4400">
                  <a:solidFill>
                    <a:srgbClr val="990033"/>
                  </a:solidFill>
                </a:rPr>
                <a:t>2  </a:t>
              </a:r>
              <a:r>
                <a:rPr lang="en-US" altLang="zh-CN" sz="4400"/>
                <a:t>  </a:t>
              </a:r>
              <a:r>
                <a:rPr lang="en-US" altLang="zh-CN" sz="4400" b="1">
                  <a:solidFill>
                    <a:schemeClr val="tx2"/>
                  </a:solidFill>
                </a:rPr>
                <a:t>C</a:t>
              </a:r>
              <a:r>
                <a:rPr lang="en-US" altLang="zh-CN" sz="4400"/>
                <a:t>    </a:t>
              </a:r>
              <a:r>
                <a:rPr lang="en-US" altLang="zh-CN" sz="4400">
                  <a:solidFill>
                    <a:srgbClr val="0000FF"/>
                  </a:solidFill>
                </a:rPr>
                <a:t>  0</a:t>
              </a:r>
              <a:endParaRPr lang="en-US" altLang="zh-CN" sz="4400"/>
            </a:p>
            <a:p>
              <a:pPr eaLnBrk="1" hangingPunct="1"/>
              <a:r>
                <a:rPr lang="en-US" altLang="zh-CN" sz="4400">
                  <a:solidFill>
                    <a:srgbClr val="990033"/>
                  </a:solidFill>
                </a:rPr>
                <a:t>3</a:t>
              </a:r>
              <a:r>
                <a:rPr lang="en-US" altLang="zh-CN" sz="4400"/>
                <a:t>    </a:t>
              </a:r>
              <a:r>
                <a:rPr lang="en-US" altLang="zh-CN" sz="4400" b="1">
                  <a:solidFill>
                    <a:schemeClr val="tx2"/>
                  </a:solidFill>
                </a:rPr>
                <a:t>D</a:t>
              </a:r>
              <a:r>
                <a:rPr lang="en-US" altLang="zh-CN" sz="4400"/>
                <a:t>    </a:t>
              </a:r>
              <a:r>
                <a:rPr lang="en-US" altLang="zh-CN" sz="4400">
                  <a:solidFill>
                    <a:srgbClr val="0000FF"/>
                  </a:solidFill>
                </a:rPr>
                <a:t>  0</a:t>
              </a:r>
              <a:endParaRPr lang="en-US" altLang="zh-CN" sz="4400"/>
            </a:p>
            <a:p>
              <a:pPr eaLnBrk="1" hangingPunct="1"/>
              <a:r>
                <a:rPr lang="en-US" altLang="zh-CN" sz="4400">
                  <a:solidFill>
                    <a:srgbClr val="990033"/>
                  </a:solidFill>
                </a:rPr>
                <a:t>4</a:t>
              </a:r>
              <a:r>
                <a:rPr lang="en-US" altLang="zh-CN" sz="4400"/>
                <a:t>    </a:t>
              </a:r>
              <a:r>
                <a:rPr lang="en-US" altLang="zh-CN" sz="4400" b="1">
                  <a:solidFill>
                    <a:schemeClr val="tx2"/>
                  </a:solidFill>
                </a:rPr>
                <a:t>E</a:t>
              </a:r>
              <a:r>
                <a:rPr lang="en-US" altLang="zh-CN" sz="4400"/>
                <a:t>      </a:t>
              </a:r>
              <a:r>
                <a:rPr lang="en-US" altLang="zh-CN" sz="4400">
                  <a:solidFill>
                    <a:srgbClr val="0000FF"/>
                  </a:solidFill>
                </a:rPr>
                <a:t>2 </a:t>
              </a:r>
              <a:endParaRPr lang="en-US" altLang="zh-CN" sz="4400"/>
            </a:p>
            <a:p>
              <a:pPr eaLnBrk="1" hangingPunct="1"/>
              <a:r>
                <a:rPr lang="en-US" altLang="zh-CN" sz="4400">
                  <a:solidFill>
                    <a:srgbClr val="990033"/>
                  </a:solidFill>
                </a:rPr>
                <a:t>5</a:t>
              </a:r>
              <a:r>
                <a:rPr lang="en-US" altLang="zh-CN" sz="4400"/>
                <a:t>    </a:t>
              </a:r>
              <a:r>
                <a:rPr lang="en-US" altLang="zh-CN" sz="4400" b="1">
                  <a:solidFill>
                    <a:schemeClr val="tx2"/>
                  </a:solidFill>
                </a:rPr>
                <a:t>F</a:t>
              </a:r>
              <a:r>
                <a:rPr lang="en-US" altLang="zh-CN" sz="4400"/>
                <a:t>      </a:t>
              </a:r>
              <a:r>
                <a:rPr lang="en-US" altLang="zh-CN" sz="4400">
                  <a:solidFill>
                    <a:srgbClr val="0000FF"/>
                  </a:solidFill>
                </a:rPr>
                <a:t>2</a:t>
              </a:r>
              <a:endParaRPr lang="en-US" altLang="zh-CN" sz="4400"/>
            </a:p>
            <a:p>
              <a:pPr eaLnBrk="1" hangingPunct="1"/>
              <a:r>
                <a:rPr lang="en-US" altLang="zh-CN" sz="4400">
                  <a:solidFill>
                    <a:srgbClr val="990033"/>
                  </a:solidFill>
                </a:rPr>
                <a:t>6</a:t>
              </a:r>
              <a:r>
                <a:rPr lang="en-US" altLang="zh-CN" sz="4400"/>
                <a:t>    </a:t>
              </a:r>
              <a:r>
                <a:rPr lang="en-US" altLang="zh-CN" sz="4400" b="1">
                  <a:solidFill>
                    <a:schemeClr val="tx2"/>
                  </a:solidFill>
                </a:rPr>
                <a:t>G</a:t>
              </a:r>
              <a:r>
                <a:rPr lang="en-US" altLang="zh-CN" sz="4400"/>
                <a:t>     </a:t>
              </a:r>
              <a:r>
                <a:rPr lang="en-US" altLang="zh-CN" sz="4400">
                  <a:solidFill>
                    <a:srgbClr val="0000FF"/>
                  </a:solidFill>
                </a:rPr>
                <a:t>5</a:t>
              </a:r>
              <a:endParaRPr lang="en-US" altLang="zh-CN" sz="2400"/>
            </a:p>
          </p:txBody>
        </p:sp>
        <p:sp>
          <p:nvSpPr>
            <p:cNvPr id="132103" name="Rectangle 1049"/>
            <p:cNvSpPr>
              <a:spLocks noChangeArrowheads="1"/>
            </p:cNvSpPr>
            <p:nvPr/>
          </p:nvSpPr>
          <p:spPr bwMode="auto">
            <a:xfrm>
              <a:off x="3072" y="1056"/>
              <a:ext cx="1488" cy="29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4" name="Line 1050"/>
            <p:cNvSpPr>
              <a:spLocks noChangeShapeType="1"/>
            </p:cNvSpPr>
            <p:nvPr/>
          </p:nvSpPr>
          <p:spPr bwMode="auto">
            <a:xfrm>
              <a:off x="3072" y="1440"/>
              <a:ext cx="148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5" name="Line 1051"/>
            <p:cNvSpPr>
              <a:spLocks noChangeShapeType="1"/>
            </p:cNvSpPr>
            <p:nvPr/>
          </p:nvSpPr>
          <p:spPr bwMode="auto">
            <a:xfrm>
              <a:off x="3072" y="1872"/>
              <a:ext cx="148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6" name="Line 1052"/>
            <p:cNvSpPr>
              <a:spLocks noChangeShapeType="1"/>
            </p:cNvSpPr>
            <p:nvPr/>
          </p:nvSpPr>
          <p:spPr bwMode="auto">
            <a:xfrm>
              <a:off x="3072" y="2304"/>
              <a:ext cx="148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7" name="Line 1053"/>
            <p:cNvSpPr>
              <a:spLocks noChangeShapeType="1"/>
            </p:cNvSpPr>
            <p:nvPr/>
          </p:nvSpPr>
          <p:spPr bwMode="auto">
            <a:xfrm>
              <a:off x="3072" y="2736"/>
              <a:ext cx="148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8" name="Line 1054"/>
            <p:cNvSpPr>
              <a:spLocks noChangeShapeType="1"/>
            </p:cNvSpPr>
            <p:nvPr/>
          </p:nvSpPr>
          <p:spPr bwMode="auto">
            <a:xfrm>
              <a:off x="3072" y="3168"/>
              <a:ext cx="148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9" name="Line 1055"/>
            <p:cNvSpPr>
              <a:spLocks noChangeShapeType="1"/>
            </p:cNvSpPr>
            <p:nvPr/>
          </p:nvSpPr>
          <p:spPr bwMode="auto">
            <a:xfrm>
              <a:off x="3072" y="3600"/>
              <a:ext cx="148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0" name="Line 1056"/>
            <p:cNvSpPr>
              <a:spLocks noChangeShapeType="1"/>
            </p:cNvSpPr>
            <p:nvPr/>
          </p:nvSpPr>
          <p:spPr bwMode="auto">
            <a:xfrm>
              <a:off x="3648" y="1056"/>
              <a:ext cx="0" cy="297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1825" name="Text Box 1057"/>
          <p:cNvSpPr txBox="1">
            <a:spLocks noChangeArrowheads="1"/>
          </p:cNvSpPr>
          <p:nvPr/>
        </p:nvSpPr>
        <p:spPr bwMode="auto">
          <a:xfrm>
            <a:off x="4876800" y="990600"/>
            <a:ext cx="2492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990033"/>
                </a:solidFill>
              </a:rPr>
              <a:t>data  parent</a:t>
            </a:r>
            <a:endParaRPr lang="en-US" altLang="zh-CN" sz="2400">
              <a:solidFill>
                <a:srgbClr val="990033"/>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61829"/>
                                        </p:tgtEl>
                                        <p:attrNameLst>
                                          <p:attrName>style.visibility</p:attrName>
                                        </p:attrNameLst>
                                      </p:cBhvr>
                                      <p:to>
                                        <p:strVal val="visible"/>
                                      </p:to>
                                    </p:set>
                                    <p:animEffect transition="in" filter="wipe(up)">
                                      <p:cBhvr>
                                        <p:cTn id="7" dur="500"/>
                                        <p:tgtEl>
                                          <p:spTgt spid="161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1825"/>
                                        </p:tgtEl>
                                        <p:attrNameLst>
                                          <p:attrName>style.visibility</p:attrName>
                                        </p:attrNameLst>
                                      </p:cBhvr>
                                      <p:to>
                                        <p:strVal val="visible"/>
                                      </p:to>
                                    </p:set>
                                    <p:animEffect transition="in" filter="wipe(left)">
                                      <p:cBhvr>
                                        <p:cTn id="12" dur="500"/>
                                        <p:tgtEl>
                                          <p:spTgt spid="1618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1816"/>
                                        </p:tgtEl>
                                        <p:attrNameLst>
                                          <p:attrName>style.visibility</p:attrName>
                                        </p:attrNameLst>
                                      </p:cBhvr>
                                      <p:to>
                                        <p:strVal val="visible"/>
                                      </p:to>
                                    </p:set>
                                    <p:animEffect transition="in" filter="wipe(up)">
                                      <p:cBhvr>
                                        <p:cTn id="17" dur="500"/>
                                        <p:tgtEl>
                                          <p:spTgt spid="1618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61828"/>
                                        </p:tgtEl>
                                        <p:attrNameLst>
                                          <p:attrName>style.visibility</p:attrName>
                                        </p:attrNameLst>
                                      </p:cBhvr>
                                      <p:to>
                                        <p:strVal val="visible"/>
                                      </p:to>
                                    </p:set>
                                    <p:animEffect transition="in" filter="wipe(up)">
                                      <p:cBhvr>
                                        <p:cTn id="22" dur="500"/>
                                        <p:tgtEl>
                                          <p:spTgt spid="161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16" grpId="0" autoUpdateAnimBg="0"/>
      <p:bldP spid="161825"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5"/>
          <p:cNvSpPr>
            <a:spLocks noChangeArrowheads="1"/>
          </p:cNvSpPr>
          <p:nvPr/>
        </p:nvSpPr>
        <p:spPr bwMode="auto">
          <a:xfrm>
            <a:off x="107950" y="1085850"/>
            <a:ext cx="8893175" cy="320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buClr>
                <a:schemeClr val="bg2"/>
              </a:buClr>
              <a:buFont typeface="Monotype Sorts" pitchFamily="2" charset="2"/>
              <a:buNone/>
            </a:pPr>
            <a:r>
              <a:rPr lang="zh-CN" altLang="en-US" sz="3200" b="1">
                <a:solidFill>
                  <a:srgbClr val="000000"/>
                </a:solidFill>
                <a:ea typeface="楷体_GB2312" pitchFamily="49" charset="-122"/>
              </a:rPr>
              <a:t>这是树的链式存储结构。每个结点的孩子用单链表存储，称为孩子链表。</a:t>
            </a:r>
          </a:p>
          <a:p>
            <a:pPr>
              <a:lnSpc>
                <a:spcPct val="120000"/>
              </a:lnSpc>
              <a:spcBef>
                <a:spcPct val="20000"/>
              </a:spcBef>
              <a:buClr>
                <a:schemeClr val="bg2"/>
              </a:buClr>
              <a:buFont typeface="Monotype Sorts" pitchFamily="2" charset="2"/>
              <a:buNone/>
            </a:pPr>
            <a:r>
              <a:rPr lang="zh-CN" altLang="en-US" sz="3200" b="1">
                <a:solidFill>
                  <a:srgbClr val="000000"/>
                </a:solidFill>
                <a:ea typeface="楷体_GB2312" pitchFamily="49" charset="-122"/>
              </a:rPr>
              <a:t>　 </a:t>
            </a:r>
            <a:r>
              <a:rPr lang="en-US" altLang="zh-CN" sz="3200" b="1">
                <a:solidFill>
                  <a:srgbClr val="000000"/>
                </a:solidFill>
                <a:ea typeface="楷体_GB2312" pitchFamily="49" charset="-122"/>
              </a:rPr>
              <a:t>n</a:t>
            </a:r>
            <a:r>
              <a:rPr lang="zh-CN" altLang="en-US" sz="3200" b="1">
                <a:solidFill>
                  <a:srgbClr val="000000"/>
                </a:solidFill>
                <a:ea typeface="楷体_GB2312" pitchFamily="49" charset="-122"/>
              </a:rPr>
              <a:t>个结点可以有</a:t>
            </a:r>
            <a:r>
              <a:rPr lang="en-US" altLang="zh-CN" sz="3200" b="1">
                <a:solidFill>
                  <a:srgbClr val="000000"/>
                </a:solidFill>
                <a:ea typeface="楷体_GB2312" pitchFamily="49" charset="-122"/>
              </a:rPr>
              <a:t>n</a:t>
            </a:r>
            <a:r>
              <a:rPr lang="zh-CN" altLang="en-US" sz="3200" b="1">
                <a:solidFill>
                  <a:srgbClr val="000000"/>
                </a:solidFill>
                <a:ea typeface="楷体_GB2312" pitchFamily="49" charset="-122"/>
              </a:rPr>
              <a:t>个孩子链表（叶结点的孩子链表为空表）。</a:t>
            </a:r>
          </a:p>
          <a:p>
            <a:pPr>
              <a:lnSpc>
                <a:spcPct val="120000"/>
              </a:lnSpc>
              <a:spcBef>
                <a:spcPct val="20000"/>
              </a:spcBef>
              <a:buClr>
                <a:schemeClr val="bg2"/>
              </a:buClr>
              <a:buFont typeface="Monotype Sorts" pitchFamily="2" charset="2"/>
              <a:buNone/>
            </a:pPr>
            <a:r>
              <a:rPr lang="zh-CN" altLang="en-US" sz="3200" b="1">
                <a:solidFill>
                  <a:srgbClr val="000000"/>
                </a:solidFill>
                <a:ea typeface="楷体_GB2312" pitchFamily="49" charset="-122"/>
              </a:rPr>
              <a:t>　 </a:t>
            </a:r>
            <a:r>
              <a:rPr lang="en-US" altLang="zh-CN" sz="3200" b="1">
                <a:solidFill>
                  <a:srgbClr val="000000"/>
                </a:solidFill>
                <a:ea typeface="楷体_GB2312" pitchFamily="49" charset="-122"/>
              </a:rPr>
              <a:t>n</a:t>
            </a:r>
            <a:r>
              <a:rPr lang="zh-CN" altLang="en-US" sz="3200" b="1">
                <a:solidFill>
                  <a:srgbClr val="000000"/>
                </a:solidFill>
                <a:ea typeface="楷体_GB2312" pitchFamily="49" charset="-122"/>
              </a:rPr>
              <a:t>个孩子链表的头指针用一个向量表示。</a:t>
            </a:r>
          </a:p>
        </p:txBody>
      </p:sp>
      <p:sp>
        <p:nvSpPr>
          <p:cNvPr id="133123" name="Text Box 6"/>
          <p:cNvSpPr txBox="1">
            <a:spLocks noChangeArrowheads="1"/>
          </p:cNvSpPr>
          <p:nvPr/>
        </p:nvSpPr>
        <p:spPr bwMode="auto">
          <a:xfrm>
            <a:off x="304800" y="328613"/>
            <a:ext cx="59928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FF"/>
                </a:solidFill>
                <a:ea typeface="楷体_GB2312" pitchFamily="49" charset="-122"/>
              </a:rPr>
              <a:t>二、孩子链表表示法</a:t>
            </a:r>
            <a:endParaRPr lang="zh-CN" altLang="en-US" sz="3200">
              <a:ea typeface="楷体_GB2312" pitchFamily="49" charset="-122"/>
            </a:endParaRPr>
          </a:p>
        </p:txBody>
      </p:sp>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146" name="Object 4"/>
          <p:cNvGraphicFramePr>
            <a:graphicFrameLocks noChangeAspect="1"/>
          </p:cNvGraphicFramePr>
          <p:nvPr/>
        </p:nvGraphicFramePr>
        <p:xfrm>
          <a:off x="2051050" y="3160713"/>
          <a:ext cx="6911975" cy="3724275"/>
        </p:xfrm>
        <a:graphic>
          <a:graphicData uri="http://schemas.openxmlformats.org/presentationml/2006/ole">
            <mc:AlternateContent xmlns:mc="http://schemas.openxmlformats.org/markup-compatibility/2006">
              <mc:Choice xmlns:v="urn:schemas-microsoft-com:vml" Requires="v">
                <p:oleObj spid="_x0000_s134200" r:id="rId3" imgW="4405056" imgH="1674187" progId="Visio.Drawing.11">
                  <p:embed/>
                </p:oleObj>
              </mc:Choice>
              <mc:Fallback>
                <p:oleObj r:id="rId3" imgW="4405056" imgH="1674187"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40407"/>
                      <a:stretch>
                        <a:fillRect/>
                      </a:stretch>
                    </p:blipFill>
                    <p:spPr bwMode="auto">
                      <a:xfrm>
                        <a:off x="2051050" y="3160713"/>
                        <a:ext cx="69119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41714" name="Group 18"/>
          <p:cNvGrpSpPr>
            <a:grpSpLocks/>
          </p:cNvGrpSpPr>
          <p:nvPr/>
        </p:nvGrpSpPr>
        <p:grpSpPr bwMode="auto">
          <a:xfrm>
            <a:off x="4138613" y="2003425"/>
            <a:ext cx="4897437" cy="3678238"/>
            <a:chOff x="2607" y="1068"/>
            <a:chExt cx="3085" cy="2317"/>
          </a:xfrm>
        </p:grpSpPr>
        <p:sp>
          <p:nvSpPr>
            <p:cNvPr id="134153" name="Rectangle 6"/>
            <p:cNvSpPr>
              <a:spLocks noChangeArrowheads="1"/>
            </p:cNvSpPr>
            <p:nvPr/>
          </p:nvSpPr>
          <p:spPr bwMode="auto">
            <a:xfrm>
              <a:off x="2607" y="1706"/>
              <a:ext cx="3085" cy="1679"/>
            </a:xfrm>
            <a:prstGeom prst="rect">
              <a:avLst/>
            </a:prstGeom>
            <a:noFill/>
            <a:ln w="38100">
              <a:solidFill>
                <a:srgbClr val="990000"/>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4" name="Rectangle 9"/>
            <p:cNvSpPr>
              <a:spLocks noChangeArrowheads="1"/>
            </p:cNvSpPr>
            <p:nvPr/>
          </p:nvSpPr>
          <p:spPr bwMode="auto">
            <a:xfrm>
              <a:off x="3606" y="1068"/>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tx2"/>
                </a:buClr>
              </a:pPr>
              <a:r>
                <a:rPr lang="zh-CN" altLang="en-US" sz="2400" b="1">
                  <a:solidFill>
                    <a:srgbClr val="800080"/>
                  </a:solidFill>
                  <a:latin typeface="宋体" pitchFamily="2" charset="-122"/>
                </a:rPr>
                <a:t>孩子链表</a:t>
              </a:r>
            </a:p>
          </p:txBody>
        </p:sp>
        <p:sp>
          <p:nvSpPr>
            <p:cNvPr id="134155" name="AutoShape 11"/>
            <p:cNvSpPr>
              <a:spLocks noChangeArrowheads="1"/>
            </p:cNvSpPr>
            <p:nvPr/>
          </p:nvSpPr>
          <p:spPr bwMode="auto">
            <a:xfrm>
              <a:off x="3923" y="1389"/>
              <a:ext cx="136" cy="272"/>
            </a:xfrm>
            <a:prstGeom prst="downArrow">
              <a:avLst>
                <a:gd name="adj1" fmla="val 50000"/>
                <a:gd name="adj2" fmla="val 5000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nvGrpSpPr>
          <p:cNvPr id="541713" name="Group 17"/>
          <p:cNvGrpSpPr>
            <a:grpSpLocks/>
          </p:cNvGrpSpPr>
          <p:nvPr/>
        </p:nvGrpSpPr>
        <p:grpSpPr bwMode="auto">
          <a:xfrm>
            <a:off x="2052638" y="2152650"/>
            <a:ext cx="2085975" cy="4105275"/>
            <a:chOff x="1293" y="1162"/>
            <a:chExt cx="1314" cy="2586"/>
          </a:xfrm>
        </p:grpSpPr>
        <p:sp>
          <p:nvSpPr>
            <p:cNvPr id="134150" name="Text Box 5"/>
            <p:cNvSpPr txBox="1">
              <a:spLocks noChangeArrowheads="1"/>
            </p:cNvSpPr>
            <p:nvPr/>
          </p:nvSpPr>
          <p:spPr bwMode="auto">
            <a:xfrm>
              <a:off x="1428" y="1162"/>
              <a:ext cx="1179"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20000"/>
                </a:spcBef>
                <a:buClr>
                  <a:schemeClr val="tx2"/>
                </a:buClr>
              </a:pPr>
              <a:r>
                <a:rPr lang="zh-CN" altLang="en-US" sz="2400" b="1">
                  <a:solidFill>
                    <a:srgbClr val="800080"/>
                  </a:solidFill>
                  <a:latin typeface="宋体" pitchFamily="2" charset="-122"/>
                </a:rPr>
                <a:t>头指针向量　</a:t>
              </a:r>
            </a:p>
          </p:txBody>
        </p:sp>
        <p:sp>
          <p:nvSpPr>
            <p:cNvPr id="134151" name="AutoShape 13"/>
            <p:cNvSpPr>
              <a:spLocks noChangeArrowheads="1"/>
            </p:cNvSpPr>
            <p:nvPr/>
          </p:nvSpPr>
          <p:spPr bwMode="auto">
            <a:xfrm>
              <a:off x="1791" y="1435"/>
              <a:ext cx="181" cy="272"/>
            </a:xfrm>
            <a:prstGeom prst="downArrow">
              <a:avLst>
                <a:gd name="adj1" fmla="val 50000"/>
                <a:gd name="adj2" fmla="val 37569"/>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34152" name="Rectangle 14"/>
            <p:cNvSpPr>
              <a:spLocks noChangeArrowheads="1"/>
            </p:cNvSpPr>
            <p:nvPr/>
          </p:nvSpPr>
          <p:spPr bwMode="auto">
            <a:xfrm>
              <a:off x="1293" y="1752"/>
              <a:ext cx="1133" cy="1996"/>
            </a:xfrm>
            <a:prstGeom prst="rect">
              <a:avLst/>
            </a:prstGeom>
            <a:noFill/>
            <a:ln w="38100">
              <a:solidFill>
                <a:srgbClr val="006600"/>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34149" name="Object 16"/>
          <p:cNvGraphicFramePr>
            <a:graphicFrameLocks noChangeAspect="1"/>
          </p:cNvGraphicFramePr>
          <p:nvPr/>
        </p:nvGraphicFramePr>
        <p:xfrm>
          <a:off x="179388" y="0"/>
          <a:ext cx="2411412" cy="3375025"/>
        </p:xfrm>
        <a:graphic>
          <a:graphicData uri="http://schemas.openxmlformats.org/presentationml/2006/ole">
            <mc:AlternateContent xmlns:mc="http://schemas.openxmlformats.org/markup-compatibility/2006">
              <mc:Choice xmlns:v="urn:schemas-microsoft-com:vml" Requires="v">
                <p:oleObj spid="_x0000_s134201" r:id="rId5" imgW="4405056" imgH="1674187" progId="Visio.Drawing.11">
                  <p:embed/>
                </p:oleObj>
              </mc:Choice>
              <mc:Fallback>
                <p:oleObj r:id="rId5" imgW="4405056" imgH="1674187" progId="Visio.Drawing.11">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r="72661"/>
                      <a:stretch>
                        <a:fillRect/>
                      </a:stretch>
                    </p:blipFill>
                    <p:spPr bwMode="auto">
                      <a:xfrm>
                        <a:off x="179388" y="0"/>
                        <a:ext cx="2411412"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17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1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6"/>
          <p:cNvSpPr txBox="1">
            <a:spLocks noChangeArrowheads="1"/>
          </p:cNvSpPr>
          <p:nvPr/>
        </p:nvSpPr>
        <p:spPr bwMode="auto">
          <a:xfrm>
            <a:off x="252413" y="333375"/>
            <a:ext cx="5184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latin typeface="楷体_GB2312" pitchFamily="49" charset="-122"/>
                <a:ea typeface="楷体_GB2312" pitchFamily="49" charset="-122"/>
              </a:rPr>
              <a:t>（</a:t>
            </a:r>
            <a:r>
              <a:rPr lang="en-US" altLang="zh-CN" sz="3200" b="1">
                <a:latin typeface="楷体_GB2312" pitchFamily="49" charset="-122"/>
                <a:ea typeface="楷体_GB2312" pitchFamily="49" charset="-122"/>
              </a:rPr>
              <a:t>3</a:t>
            </a:r>
            <a:r>
              <a:rPr lang="zh-CN" altLang="en-US" sz="3200" b="1">
                <a:latin typeface="楷体_GB2312" pitchFamily="49" charset="-122"/>
                <a:ea typeface="楷体_GB2312" pitchFamily="49" charset="-122"/>
              </a:rPr>
              <a:t>）凹入法</a:t>
            </a:r>
          </a:p>
        </p:txBody>
      </p:sp>
      <p:sp>
        <p:nvSpPr>
          <p:cNvPr id="15363" name="Text Box 7"/>
          <p:cNvSpPr txBox="1">
            <a:spLocks noChangeArrowheads="1"/>
          </p:cNvSpPr>
          <p:nvPr/>
        </p:nvSpPr>
        <p:spPr bwMode="auto">
          <a:xfrm>
            <a:off x="323850" y="981075"/>
            <a:ext cx="821055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latin typeface="楷体_GB2312" pitchFamily="49" charset="-122"/>
                <a:ea typeface="楷体_GB2312" pitchFamily="49" charset="-122"/>
              </a:rPr>
              <a:t>用不同宽度的行来显示各结点，行的凹入程度体现了各结点集合的包含关系。树的凹入表示法主要用于树的屏幕显示和打印输出。</a:t>
            </a:r>
          </a:p>
        </p:txBody>
      </p:sp>
      <p:graphicFrame>
        <p:nvGraphicFramePr>
          <p:cNvPr id="485384" name="Object 8"/>
          <p:cNvGraphicFramePr>
            <a:graphicFrameLocks noChangeAspect="1"/>
          </p:cNvGraphicFramePr>
          <p:nvPr/>
        </p:nvGraphicFramePr>
        <p:xfrm>
          <a:off x="395288" y="3716338"/>
          <a:ext cx="3886200" cy="2286000"/>
        </p:xfrm>
        <a:graphic>
          <a:graphicData uri="http://schemas.openxmlformats.org/presentationml/2006/ole">
            <mc:AlternateContent xmlns:mc="http://schemas.openxmlformats.org/markup-compatibility/2006">
              <mc:Choice xmlns:v="urn:schemas-microsoft-com:vml" Requires="v">
                <p:oleObj spid="_x0000_s15412" name="VISIO" r:id="rId3" imgW="6875780" imgH="3817620" progId="Visio.Drawing.5">
                  <p:embed/>
                </p:oleObj>
              </mc:Choice>
              <mc:Fallback>
                <p:oleObj name="VISIO" r:id="rId3" imgW="6875780" imgH="3817620" progId="Visio.Drawing.5">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716338"/>
                        <a:ext cx="3886200" cy="2286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5385" name="Object 9"/>
          <p:cNvGraphicFramePr>
            <a:graphicFrameLocks noChangeAspect="1"/>
          </p:cNvGraphicFramePr>
          <p:nvPr/>
        </p:nvGraphicFramePr>
        <p:xfrm>
          <a:off x="5795963" y="2852738"/>
          <a:ext cx="1949450" cy="3130550"/>
        </p:xfrm>
        <a:graphic>
          <a:graphicData uri="http://schemas.openxmlformats.org/presentationml/2006/ole">
            <mc:AlternateContent xmlns:mc="http://schemas.openxmlformats.org/markup-compatibility/2006">
              <mc:Choice xmlns:v="urn:schemas-microsoft-com:vml" Requires="v">
                <p:oleObj spid="_x0000_s15413" name="VISIO" r:id="rId5" imgW="2375916" imgH="3816096" progId="Visio.Drawing.5">
                  <p:embed/>
                </p:oleObj>
              </mc:Choice>
              <mc:Fallback>
                <p:oleObj name="VISIO" r:id="rId5" imgW="2375916" imgH="3816096" progId="Visio.Drawing.5">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2852738"/>
                        <a:ext cx="1949450" cy="313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5386" name="Text Box 10"/>
          <p:cNvSpPr txBox="1">
            <a:spLocks noChangeArrowheads="1"/>
          </p:cNvSpPr>
          <p:nvPr/>
        </p:nvSpPr>
        <p:spPr bwMode="auto">
          <a:xfrm>
            <a:off x="6176963" y="6053138"/>
            <a:ext cx="14097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2400" b="1">
                <a:solidFill>
                  <a:srgbClr val="000000"/>
                </a:solidFill>
              </a:rPr>
              <a:t>凹入表示</a:t>
            </a:r>
          </a:p>
        </p:txBody>
      </p:sp>
      <p:sp>
        <p:nvSpPr>
          <p:cNvPr id="485387" name="Text Box 11">
            <a:hlinkClick r:id="rId7" action="ppaction://hlinksldjump"/>
          </p:cNvPr>
          <p:cNvSpPr txBox="1">
            <a:spLocks noChangeArrowheads="1"/>
          </p:cNvSpPr>
          <p:nvPr/>
        </p:nvSpPr>
        <p:spPr bwMode="auto">
          <a:xfrm>
            <a:off x="7467600" y="381000"/>
            <a:ext cx="762000" cy="4349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just">
              <a:lnSpc>
                <a:spcPct val="125000"/>
              </a:lnSpc>
              <a:spcBef>
                <a:spcPct val="50000"/>
              </a:spcBef>
              <a:defRPr/>
            </a:pPr>
            <a:r>
              <a:rPr lang="zh-CN" altLang="en-US" sz="1800" b="1">
                <a:solidFill>
                  <a:schemeClr val="accent2"/>
                </a:solidFill>
                <a:effectLst>
                  <a:outerShdw blurRad="38100" dist="38100" dir="2700000" algn="tl">
                    <a:srgbClr val="C0C0C0"/>
                  </a:outerShdw>
                </a:effectLst>
              </a:rPr>
              <a:t>返回</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8538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485385"/>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485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6" grpId="0" animBg="1"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1588" y="2492375"/>
            <a:ext cx="4065588" cy="2224088"/>
          </a:xfrm>
          <a:prstGeom prst="rect">
            <a:avLst/>
          </a:prstGeom>
          <a:noFill/>
          <a:ln w="28575" cap="sq">
            <a:solidFill>
              <a:srgbClr val="99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15000"/>
              </a:lnSpc>
            </a:pPr>
            <a:r>
              <a:rPr lang="en-US" altLang="zh-CN" sz="2400" b="1">
                <a:solidFill>
                  <a:schemeClr val="tx2"/>
                </a:solidFill>
                <a:ea typeface="楷体_GB2312" pitchFamily="49" charset="-122"/>
              </a:rPr>
              <a:t>typedef struct CTNode {</a:t>
            </a:r>
          </a:p>
          <a:p>
            <a:pPr eaLnBrk="1" hangingPunct="1">
              <a:lnSpc>
                <a:spcPct val="115000"/>
              </a:lnSpc>
            </a:pPr>
            <a:r>
              <a:rPr lang="en-US" altLang="zh-CN" sz="2400" b="1">
                <a:solidFill>
                  <a:schemeClr val="tx2"/>
                </a:solidFill>
                <a:ea typeface="楷体_GB2312" pitchFamily="49" charset="-122"/>
              </a:rPr>
              <a:t>     int    child; //</a:t>
            </a:r>
            <a:r>
              <a:rPr lang="zh-CN" altLang="en-US" sz="2400" b="1">
                <a:solidFill>
                  <a:schemeClr val="tx2"/>
                </a:solidFill>
                <a:ea typeface="楷体_GB2312" pitchFamily="49" charset="-122"/>
              </a:rPr>
              <a:t>该结点在数</a:t>
            </a:r>
          </a:p>
          <a:p>
            <a:pPr eaLnBrk="1" hangingPunct="1">
              <a:lnSpc>
                <a:spcPct val="115000"/>
              </a:lnSpc>
            </a:pPr>
            <a:r>
              <a:rPr lang="zh-CN" altLang="en-US" sz="2400" b="1">
                <a:solidFill>
                  <a:schemeClr val="tx2"/>
                </a:solidFill>
                <a:ea typeface="楷体_GB2312" pitchFamily="49" charset="-122"/>
              </a:rPr>
              <a:t>                        </a:t>
            </a:r>
            <a:r>
              <a:rPr lang="en-US" altLang="zh-CN" sz="2400" b="1">
                <a:solidFill>
                  <a:schemeClr val="tx2"/>
                </a:solidFill>
                <a:ea typeface="楷体_GB2312" pitchFamily="49" charset="-122"/>
              </a:rPr>
              <a:t>//</a:t>
            </a:r>
            <a:r>
              <a:rPr lang="zh-CN" altLang="en-US" sz="2400" b="1">
                <a:solidFill>
                  <a:schemeClr val="tx2"/>
                </a:solidFill>
                <a:ea typeface="楷体_GB2312" pitchFamily="49" charset="-122"/>
              </a:rPr>
              <a:t>组中的下标</a:t>
            </a:r>
          </a:p>
          <a:p>
            <a:pPr eaLnBrk="1" hangingPunct="1">
              <a:lnSpc>
                <a:spcPct val="115000"/>
              </a:lnSpc>
            </a:pPr>
            <a:r>
              <a:rPr lang="zh-CN" altLang="en-US" sz="2400" b="1">
                <a:solidFill>
                  <a:schemeClr val="tx2"/>
                </a:solidFill>
                <a:ea typeface="楷体_GB2312" pitchFamily="49" charset="-122"/>
              </a:rPr>
              <a:t>     </a:t>
            </a:r>
            <a:r>
              <a:rPr lang="en-US" altLang="zh-CN" sz="2400" b="1">
                <a:solidFill>
                  <a:schemeClr val="tx2"/>
                </a:solidFill>
                <a:ea typeface="楷体_GB2312" pitchFamily="49" charset="-122"/>
              </a:rPr>
              <a:t>struct CTNode *nextchild;</a:t>
            </a:r>
          </a:p>
          <a:p>
            <a:pPr eaLnBrk="1" hangingPunct="1">
              <a:lnSpc>
                <a:spcPct val="115000"/>
              </a:lnSpc>
            </a:pPr>
            <a:r>
              <a:rPr lang="en-US" altLang="zh-CN" sz="2400" b="1">
                <a:solidFill>
                  <a:schemeClr val="tx2"/>
                </a:solidFill>
                <a:ea typeface="楷体_GB2312" pitchFamily="49" charset="-122"/>
              </a:rPr>
              <a:t>} *ChildPtr;</a:t>
            </a:r>
          </a:p>
        </p:txBody>
      </p:sp>
      <p:sp>
        <p:nvSpPr>
          <p:cNvPr id="135171" name="Rectangle 4"/>
          <p:cNvSpPr>
            <a:spLocks noChangeArrowheads="1"/>
          </p:cNvSpPr>
          <p:nvPr/>
        </p:nvSpPr>
        <p:spPr bwMode="auto">
          <a:xfrm>
            <a:off x="395288" y="876300"/>
            <a:ext cx="2632075"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zh-CN" altLang="en-US" sz="3200" b="1">
                <a:solidFill>
                  <a:srgbClr val="990033"/>
                </a:solidFill>
                <a:ea typeface="楷体_GB2312" pitchFamily="49" charset="-122"/>
              </a:rPr>
              <a:t>孩子结点结构</a:t>
            </a:r>
          </a:p>
        </p:txBody>
      </p:sp>
      <p:sp>
        <p:nvSpPr>
          <p:cNvPr id="135172" name="Text Box 7"/>
          <p:cNvSpPr txBox="1">
            <a:spLocks noChangeArrowheads="1"/>
          </p:cNvSpPr>
          <p:nvPr/>
        </p:nvSpPr>
        <p:spPr bwMode="auto">
          <a:xfrm>
            <a:off x="250825" y="260350"/>
            <a:ext cx="3468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00099"/>
                </a:solidFill>
                <a:ea typeface="楷体_GB2312" pitchFamily="49" charset="-122"/>
              </a:rPr>
              <a:t>C</a:t>
            </a:r>
            <a:r>
              <a:rPr lang="zh-CN" altLang="zh-CN" sz="3200" b="1">
                <a:solidFill>
                  <a:srgbClr val="000099"/>
                </a:solidFill>
                <a:ea typeface="楷体_GB2312" pitchFamily="49" charset="-122"/>
              </a:rPr>
              <a:t>语言的类型描述:</a:t>
            </a:r>
            <a:endParaRPr lang="en-US" altLang="zh-CN" sz="3200">
              <a:ea typeface="楷体_GB2312" pitchFamily="49" charset="-122"/>
            </a:endParaRPr>
          </a:p>
        </p:txBody>
      </p:sp>
      <p:graphicFrame>
        <p:nvGraphicFramePr>
          <p:cNvPr id="123929" name="Group 25"/>
          <p:cNvGraphicFramePr>
            <a:graphicFrameLocks noGrp="1"/>
          </p:cNvGraphicFramePr>
          <p:nvPr/>
        </p:nvGraphicFramePr>
        <p:xfrm>
          <a:off x="323850" y="1700213"/>
          <a:ext cx="2592388" cy="576262"/>
        </p:xfrm>
        <a:graphic>
          <a:graphicData uri="http://schemas.openxmlformats.org/drawingml/2006/table">
            <a:tbl>
              <a:tblPr/>
              <a:tblGrid>
                <a:gridCol w="935038"/>
                <a:gridCol w="1657350"/>
              </a:tblGrid>
              <a:tr h="576262">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800" b="1" i="0" u="none" strike="noStrike" cap="none" normalizeH="0" baseline="0" smtClean="0">
                          <a:ln>
                            <a:noFill/>
                          </a:ln>
                          <a:solidFill>
                            <a:srgbClr val="990000"/>
                          </a:solidFill>
                          <a:effectLst/>
                          <a:latin typeface="Times New Roman" pitchFamily="18" charset="0"/>
                          <a:ea typeface="宋体" pitchFamily="2" charset="-122"/>
                        </a:rPr>
                        <a:t>child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800" b="1" i="0" u="none" strike="noStrike" cap="none" normalizeH="0" baseline="0" smtClean="0">
                          <a:ln>
                            <a:noFill/>
                          </a:ln>
                          <a:solidFill>
                            <a:srgbClr val="990000"/>
                          </a:solidFill>
                          <a:effectLst/>
                          <a:latin typeface="Times New Roman" pitchFamily="18" charset="0"/>
                          <a:ea typeface="宋体" pitchFamily="2" charset="-122"/>
                        </a:rPr>
                        <a:t>nextchild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135181" name="Text Box 26"/>
          <p:cNvSpPr txBox="1">
            <a:spLocks noChangeArrowheads="1"/>
          </p:cNvSpPr>
          <p:nvPr/>
        </p:nvSpPr>
        <p:spPr bwMode="auto">
          <a:xfrm>
            <a:off x="4138613" y="2492375"/>
            <a:ext cx="4897437" cy="2311400"/>
          </a:xfrm>
          <a:prstGeom prst="rect">
            <a:avLst/>
          </a:prstGeom>
          <a:noFill/>
          <a:ln w="28575" cap="sq">
            <a:solidFill>
              <a:srgbClr val="99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400" b="1">
                <a:solidFill>
                  <a:schemeClr val="tx2"/>
                </a:solidFill>
                <a:ea typeface="楷体_GB2312" pitchFamily="49" charset="-122"/>
              </a:rPr>
              <a:t>typedef struct {</a:t>
            </a:r>
          </a:p>
          <a:p>
            <a:pPr eaLnBrk="1" hangingPunct="1"/>
            <a:r>
              <a:rPr lang="en-US" altLang="zh-CN" sz="2400" b="1">
                <a:solidFill>
                  <a:schemeClr val="tx2"/>
                </a:solidFill>
                <a:ea typeface="楷体_GB2312" pitchFamily="49" charset="-122"/>
              </a:rPr>
              <a:t> Elem    data;    //</a:t>
            </a:r>
            <a:r>
              <a:rPr lang="zh-CN" altLang="en-US" sz="2400" b="1">
                <a:solidFill>
                  <a:schemeClr val="tx2"/>
                </a:solidFill>
                <a:ea typeface="楷体_GB2312" pitchFamily="49" charset="-122"/>
              </a:rPr>
              <a:t>结点的数据元素</a:t>
            </a:r>
          </a:p>
          <a:p>
            <a:pPr eaLnBrk="1" hangingPunct="1"/>
            <a:r>
              <a:rPr lang="en-US" altLang="zh-CN" sz="2400" b="1">
                <a:solidFill>
                  <a:schemeClr val="tx2"/>
                </a:solidFill>
                <a:ea typeface="楷体_GB2312" pitchFamily="49" charset="-122"/>
              </a:rPr>
              <a:t>ChildPtr  firstchild;  // </a:t>
            </a:r>
            <a:r>
              <a:rPr lang="zh-CN" altLang="en-US" sz="2400" b="1">
                <a:solidFill>
                  <a:schemeClr val="tx2"/>
                </a:solidFill>
                <a:ea typeface="楷体_GB2312" pitchFamily="49" charset="-122"/>
              </a:rPr>
              <a:t>孩子链表头指</a:t>
            </a:r>
          </a:p>
          <a:p>
            <a:pPr eaLnBrk="1" hangingPunct="1"/>
            <a:r>
              <a:rPr lang="zh-CN" altLang="en-US" sz="2400" b="1">
                <a:solidFill>
                  <a:schemeClr val="tx2"/>
                </a:solidFill>
                <a:ea typeface="楷体_GB2312" pitchFamily="49" charset="-122"/>
              </a:rPr>
              <a:t>                                 </a:t>
            </a:r>
            <a:r>
              <a:rPr lang="en-US" altLang="zh-CN" sz="2400" b="1">
                <a:solidFill>
                  <a:schemeClr val="tx2"/>
                </a:solidFill>
                <a:ea typeface="楷体_GB2312" pitchFamily="49" charset="-122"/>
              </a:rPr>
              <a:t>//</a:t>
            </a:r>
            <a:r>
              <a:rPr lang="zh-CN" altLang="en-US" sz="2400" b="1">
                <a:solidFill>
                  <a:schemeClr val="tx2"/>
                </a:solidFill>
                <a:ea typeface="楷体_GB2312" pitchFamily="49" charset="-122"/>
              </a:rPr>
              <a:t>针</a:t>
            </a:r>
          </a:p>
          <a:p>
            <a:pPr eaLnBrk="1" hangingPunct="1"/>
            <a:r>
              <a:rPr lang="en-US" altLang="zh-CN" sz="2400" b="1">
                <a:solidFill>
                  <a:schemeClr val="tx2"/>
                </a:solidFill>
                <a:ea typeface="楷体_GB2312" pitchFamily="49" charset="-122"/>
              </a:rPr>
              <a:t>} CTBox;</a:t>
            </a:r>
          </a:p>
        </p:txBody>
      </p:sp>
      <p:sp>
        <p:nvSpPr>
          <p:cNvPr id="135182" name="Rectangle 27"/>
          <p:cNvSpPr>
            <a:spLocks noChangeArrowheads="1"/>
          </p:cNvSpPr>
          <p:nvPr/>
        </p:nvSpPr>
        <p:spPr bwMode="auto">
          <a:xfrm>
            <a:off x="5005388" y="1003300"/>
            <a:ext cx="2632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990033"/>
                </a:solidFill>
                <a:ea typeface="楷体_GB2312" pitchFamily="49" charset="-122"/>
              </a:rPr>
              <a:t>孩子链表结构</a:t>
            </a:r>
          </a:p>
        </p:txBody>
      </p:sp>
      <p:graphicFrame>
        <p:nvGraphicFramePr>
          <p:cNvPr id="123932" name="Group 28"/>
          <p:cNvGraphicFramePr>
            <a:graphicFrameLocks noGrp="1"/>
          </p:cNvGraphicFramePr>
          <p:nvPr/>
        </p:nvGraphicFramePr>
        <p:xfrm>
          <a:off x="5005388" y="1651000"/>
          <a:ext cx="2592387" cy="576263"/>
        </p:xfrm>
        <a:graphic>
          <a:graphicData uri="http://schemas.openxmlformats.org/drawingml/2006/table">
            <a:tbl>
              <a:tblPr/>
              <a:tblGrid>
                <a:gridCol w="935037"/>
                <a:gridCol w="1657350"/>
              </a:tblGrid>
              <a:tr h="576263">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800" b="1" i="0" u="none" strike="noStrike" cap="none" normalizeH="0" baseline="0" smtClean="0">
                          <a:ln>
                            <a:noFill/>
                          </a:ln>
                          <a:solidFill>
                            <a:srgbClr val="990000"/>
                          </a:solidFill>
                          <a:effectLst/>
                          <a:latin typeface="Times New Roman" pitchFamily="18" charset="0"/>
                          <a:ea typeface="宋体" pitchFamily="2" charset="-122"/>
                        </a:rPr>
                        <a:t>data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800" b="1" i="0" u="none" strike="noStrike" cap="none" normalizeH="0" baseline="0" smtClean="0">
                          <a:ln>
                            <a:noFill/>
                          </a:ln>
                          <a:solidFill>
                            <a:srgbClr val="990000"/>
                          </a:solidFill>
                          <a:effectLst/>
                          <a:latin typeface="Times New Roman" pitchFamily="18" charset="0"/>
                          <a:ea typeface="宋体" pitchFamily="2" charset="-122"/>
                        </a:rPr>
                        <a:t>firstchild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135191" name="Text Box 36"/>
          <p:cNvSpPr txBox="1">
            <a:spLocks noChangeArrowheads="1"/>
          </p:cNvSpPr>
          <p:nvPr/>
        </p:nvSpPr>
        <p:spPr bwMode="auto">
          <a:xfrm>
            <a:off x="1692275" y="4894263"/>
            <a:ext cx="5502275" cy="1803400"/>
          </a:xfrm>
          <a:prstGeom prst="rect">
            <a:avLst/>
          </a:prstGeom>
          <a:noFill/>
          <a:ln w="28575" cap="sq">
            <a:solidFill>
              <a:srgbClr val="99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15000"/>
              </a:lnSpc>
            </a:pPr>
            <a:r>
              <a:rPr lang="en-US" altLang="zh-CN" sz="2400" b="1">
                <a:solidFill>
                  <a:schemeClr val="tx2"/>
                </a:solidFill>
                <a:ea typeface="楷体_GB2312" pitchFamily="49" charset="-122"/>
              </a:rPr>
              <a:t>typedef struct {</a:t>
            </a:r>
          </a:p>
          <a:p>
            <a:pPr eaLnBrk="1" hangingPunct="1">
              <a:lnSpc>
                <a:spcPct val="115000"/>
              </a:lnSpc>
            </a:pPr>
            <a:r>
              <a:rPr lang="en-US" altLang="zh-CN" sz="2400" b="1">
                <a:solidFill>
                  <a:schemeClr val="tx2"/>
                </a:solidFill>
                <a:ea typeface="楷体_GB2312" pitchFamily="49" charset="-122"/>
              </a:rPr>
              <a:t>     CTBox  nodes[MAX_TREE_SIZE];</a:t>
            </a:r>
          </a:p>
          <a:p>
            <a:pPr eaLnBrk="1" hangingPunct="1">
              <a:lnSpc>
                <a:spcPct val="115000"/>
              </a:lnSpc>
            </a:pPr>
            <a:r>
              <a:rPr lang="en-US" altLang="zh-CN" sz="2400" b="1">
                <a:solidFill>
                  <a:schemeClr val="tx2"/>
                </a:solidFill>
                <a:ea typeface="楷体_GB2312" pitchFamily="49" charset="-122"/>
              </a:rPr>
              <a:t>     int    n, r;     // </a:t>
            </a:r>
            <a:r>
              <a:rPr lang="zh-CN" altLang="en-US" sz="2400" b="1">
                <a:solidFill>
                  <a:schemeClr val="tx2"/>
                </a:solidFill>
                <a:ea typeface="楷体_GB2312" pitchFamily="49" charset="-122"/>
              </a:rPr>
              <a:t>结点数和根结点的位置</a:t>
            </a:r>
          </a:p>
          <a:p>
            <a:pPr eaLnBrk="1" hangingPunct="1">
              <a:lnSpc>
                <a:spcPct val="115000"/>
              </a:lnSpc>
            </a:pPr>
            <a:r>
              <a:rPr lang="zh-CN" altLang="en-US" sz="2400" b="1">
                <a:solidFill>
                  <a:schemeClr val="tx2"/>
                </a:solidFill>
                <a:ea typeface="楷体_GB2312" pitchFamily="49" charset="-122"/>
              </a:rPr>
              <a:t>   </a:t>
            </a:r>
            <a:r>
              <a:rPr lang="en-US" altLang="zh-CN" sz="2400" b="1">
                <a:solidFill>
                  <a:schemeClr val="tx2"/>
                </a:solidFill>
                <a:ea typeface="楷体_GB2312" pitchFamily="49" charset="-122"/>
              </a:rPr>
              <a:t>} CTree;</a:t>
            </a:r>
          </a:p>
        </p:txBody>
      </p:sp>
      <p:sp>
        <p:nvSpPr>
          <p:cNvPr id="135192" name="Rectangle 37"/>
          <p:cNvSpPr>
            <a:spLocks noChangeArrowheads="1"/>
          </p:cNvSpPr>
          <p:nvPr/>
        </p:nvSpPr>
        <p:spPr bwMode="auto">
          <a:xfrm>
            <a:off x="250825" y="4837113"/>
            <a:ext cx="1408113"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zh-CN" altLang="en-US" sz="3200" b="1">
                <a:solidFill>
                  <a:srgbClr val="990033"/>
                </a:solidFill>
                <a:ea typeface="楷体_GB2312" pitchFamily="49" charset="-122"/>
              </a:rPr>
              <a:t>树结构</a:t>
            </a:r>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4" name="Text Box 3"/>
          <p:cNvSpPr txBox="1">
            <a:spLocks noChangeArrowheads="1"/>
          </p:cNvSpPr>
          <p:nvPr/>
        </p:nvSpPr>
        <p:spPr bwMode="auto">
          <a:xfrm>
            <a:off x="530225" y="115888"/>
            <a:ext cx="426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990033"/>
                </a:solidFill>
              </a:rPr>
              <a:t> </a:t>
            </a:r>
            <a:r>
              <a:rPr lang="en-US" altLang="zh-CN" sz="3200" b="1">
                <a:solidFill>
                  <a:schemeClr val="tx2"/>
                </a:solidFill>
              </a:rPr>
              <a:t>data</a:t>
            </a:r>
            <a:r>
              <a:rPr lang="en-US" altLang="zh-CN" sz="3200" b="1">
                <a:solidFill>
                  <a:srgbClr val="990033"/>
                </a:solidFill>
              </a:rPr>
              <a:t>  firstchild</a:t>
            </a:r>
          </a:p>
        </p:txBody>
      </p:sp>
      <p:sp>
        <p:nvSpPr>
          <p:cNvPr id="136195" name="Text Box 25"/>
          <p:cNvSpPr txBox="1">
            <a:spLocks noChangeArrowheads="1"/>
          </p:cNvSpPr>
          <p:nvPr/>
        </p:nvSpPr>
        <p:spPr bwMode="auto">
          <a:xfrm>
            <a:off x="163513" y="788988"/>
            <a:ext cx="1704975"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400">
                <a:solidFill>
                  <a:srgbClr val="990033"/>
                </a:solidFill>
              </a:rPr>
              <a:t>0</a:t>
            </a:r>
            <a:r>
              <a:rPr lang="en-US" altLang="zh-CN" sz="4400"/>
              <a:t>   </a:t>
            </a:r>
            <a:r>
              <a:rPr lang="en-US" altLang="zh-CN" sz="4400" b="1">
                <a:solidFill>
                  <a:schemeClr val="tx2"/>
                </a:solidFill>
              </a:rPr>
              <a:t>A</a:t>
            </a:r>
            <a:endParaRPr lang="en-US" altLang="zh-CN" sz="4400">
              <a:solidFill>
                <a:srgbClr val="FFFFCC"/>
              </a:solidFill>
            </a:endParaRPr>
          </a:p>
          <a:p>
            <a:pPr eaLnBrk="1" hangingPunct="1"/>
            <a:r>
              <a:rPr lang="en-US" altLang="zh-CN" sz="4400">
                <a:solidFill>
                  <a:srgbClr val="990033"/>
                </a:solidFill>
              </a:rPr>
              <a:t>1</a:t>
            </a:r>
            <a:r>
              <a:rPr lang="en-US" altLang="zh-CN" sz="4400"/>
              <a:t>   </a:t>
            </a:r>
            <a:r>
              <a:rPr lang="en-US" altLang="zh-CN" sz="4400" b="1">
                <a:solidFill>
                  <a:schemeClr val="tx2"/>
                </a:solidFill>
              </a:rPr>
              <a:t>B</a:t>
            </a:r>
            <a:endParaRPr lang="en-US" altLang="zh-CN" sz="4400">
              <a:solidFill>
                <a:srgbClr val="FFFFCC"/>
              </a:solidFill>
            </a:endParaRPr>
          </a:p>
          <a:p>
            <a:pPr eaLnBrk="1" hangingPunct="1"/>
            <a:r>
              <a:rPr lang="en-US" altLang="zh-CN" sz="4400">
                <a:solidFill>
                  <a:srgbClr val="990033"/>
                </a:solidFill>
              </a:rPr>
              <a:t>2  </a:t>
            </a:r>
            <a:r>
              <a:rPr lang="en-US" altLang="zh-CN" sz="4400"/>
              <a:t> </a:t>
            </a:r>
            <a:r>
              <a:rPr lang="en-US" altLang="zh-CN" sz="4400" b="1">
                <a:solidFill>
                  <a:schemeClr val="tx2"/>
                </a:solidFill>
              </a:rPr>
              <a:t>C</a:t>
            </a:r>
            <a:r>
              <a:rPr lang="en-US" altLang="zh-CN" sz="4400"/>
              <a:t>  </a:t>
            </a:r>
            <a:r>
              <a:rPr lang="en-US" altLang="zh-CN" sz="4400">
                <a:solidFill>
                  <a:srgbClr val="0000FF"/>
                </a:solidFill>
              </a:rPr>
              <a:t> </a:t>
            </a:r>
            <a:endParaRPr lang="en-US" altLang="zh-CN" sz="4400">
              <a:solidFill>
                <a:srgbClr val="FFFFCC"/>
              </a:solidFill>
            </a:endParaRPr>
          </a:p>
          <a:p>
            <a:pPr eaLnBrk="1" hangingPunct="1"/>
            <a:r>
              <a:rPr lang="en-US" altLang="zh-CN" sz="4400">
                <a:solidFill>
                  <a:srgbClr val="990033"/>
                </a:solidFill>
              </a:rPr>
              <a:t>3</a:t>
            </a:r>
            <a:r>
              <a:rPr lang="en-US" altLang="zh-CN" sz="4400"/>
              <a:t>   </a:t>
            </a:r>
            <a:r>
              <a:rPr lang="en-US" altLang="zh-CN" sz="4400" b="1">
                <a:solidFill>
                  <a:schemeClr val="tx2"/>
                </a:solidFill>
              </a:rPr>
              <a:t>D</a:t>
            </a:r>
            <a:r>
              <a:rPr lang="en-US" altLang="zh-CN" sz="4400"/>
              <a:t>  </a:t>
            </a:r>
            <a:r>
              <a:rPr lang="en-US" altLang="zh-CN" sz="4400">
                <a:solidFill>
                  <a:srgbClr val="0000FF"/>
                </a:solidFill>
              </a:rPr>
              <a:t> </a:t>
            </a:r>
            <a:endParaRPr lang="en-US" altLang="zh-CN" sz="4400">
              <a:solidFill>
                <a:srgbClr val="FFFFCC"/>
              </a:solidFill>
            </a:endParaRPr>
          </a:p>
          <a:p>
            <a:pPr eaLnBrk="1" hangingPunct="1"/>
            <a:r>
              <a:rPr lang="en-US" altLang="zh-CN" sz="4400">
                <a:solidFill>
                  <a:srgbClr val="990033"/>
                </a:solidFill>
              </a:rPr>
              <a:t>4</a:t>
            </a:r>
            <a:r>
              <a:rPr lang="en-US" altLang="zh-CN" sz="4400"/>
              <a:t>   </a:t>
            </a:r>
            <a:r>
              <a:rPr lang="en-US" altLang="zh-CN" sz="4400" b="1">
                <a:solidFill>
                  <a:schemeClr val="tx2"/>
                </a:solidFill>
              </a:rPr>
              <a:t>E</a:t>
            </a:r>
            <a:r>
              <a:rPr lang="en-US" altLang="zh-CN" sz="4400"/>
              <a:t>   </a:t>
            </a:r>
            <a:endParaRPr lang="en-US" altLang="zh-CN" sz="4400">
              <a:solidFill>
                <a:srgbClr val="FFFFCC"/>
              </a:solidFill>
            </a:endParaRPr>
          </a:p>
          <a:p>
            <a:pPr eaLnBrk="1" hangingPunct="1"/>
            <a:r>
              <a:rPr lang="en-US" altLang="zh-CN" sz="4400">
                <a:solidFill>
                  <a:srgbClr val="990033"/>
                </a:solidFill>
              </a:rPr>
              <a:t>5</a:t>
            </a:r>
            <a:r>
              <a:rPr lang="en-US" altLang="zh-CN" sz="4400"/>
              <a:t>   </a:t>
            </a:r>
            <a:r>
              <a:rPr lang="en-US" altLang="zh-CN" sz="4400" b="1">
                <a:solidFill>
                  <a:schemeClr val="tx2"/>
                </a:solidFill>
              </a:rPr>
              <a:t>F</a:t>
            </a:r>
            <a:r>
              <a:rPr lang="en-US" altLang="zh-CN" sz="4400"/>
              <a:t>   </a:t>
            </a:r>
            <a:endParaRPr lang="en-US" altLang="zh-CN" sz="4400">
              <a:solidFill>
                <a:srgbClr val="FFFFCC"/>
              </a:solidFill>
            </a:endParaRPr>
          </a:p>
          <a:p>
            <a:pPr eaLnBrk="1" hangingPunct="1"/>
            <a:r>
              <a:rPr lang="en-US" altLang="zh-CN" sz="4400">
                <a:solidFill>
                  <a:srgbClr val="990033"/>
                </a:solidFill>
              </a:rPr>
              <a:t>6</a:t>
            </a:r>
            <a:r>
              <a:rPr lang="en-US" altLang="zh-CN" sz="4400"/>
              <a:t>   </a:t>
            </a:r>
            <a:r>
              <a:rPr lang="en-US" altLang="zh-CN" sz="4400" b="1">
                <a:solidFill>
                  <a:schemeClr val="tx2"/>
                </a:solidFill>
              </a:rPr>
              <a:t>G</a:t>
            </a:r>
            <a:r>
              <a:rPr lang="en-US" altLang="zh-CN" sz="4400"/>
              <a:t>  </a:t>
            </a:r>
            <a:endParaRPr lang="en-US" altLang="zh-CN" sz="2400">
              <a:solidFill>
                <a:srgbClr val="FFFFCC"/>
              </a:solidFill>
            </a:endParaRPr>
          </a:p>
        </p:txBody>
      </p:sp>
      <p:sp>
        <p:nvSpPr>
          <p:cNvPr id="136196" name="Rectangle 26"/>
          <p:cNvSpPr>
            <a:spLocks noChangeArrowheads="1"/>
          </p:cNvSpPr>
          <p:nvPr/>
        </p:nvSpPr>
        <p:spPr bwMode="auto">
          <a:xfrm>
            <a:off x="739775" y="792163"/>
            <a:ext cx="1563688" cy="4724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6197" name="Group 74"/>
          <p:cNvGrpSpPr>
            <a:grpSpLocks/>
          </p:cNvGrpSpPr>
          <p:nvPr/>
        </p:nvGrpSpPr>
        <p:grpSpPr bwMode="auto">
          <a:xfrm>
            <a:off x="758825" y="1411288"/>
            <a:ext cx="1563688" cy="3429000"/>
            <a:chOff x="443" y="1116"/>
            <a:chExt cx="1200" cy="2160"/>
          </a:xfrm>
        </p:grpSpPr>
        <p:sp>
          <p:nvSpPr>
            <p:cNvPr id="136238" name="Line 27"/>
            <p:cNvSpPr>
              <a:spLocks noChangeShapeType="1"/>
            </p:cNvSpPr>
            <p:nvPr/>
          </p:nvSpPr>
          <p:spPr bwMode="auto">
            <a:xfrm>
              <a:off x="443" y="1116"/>
              <a:ext cx="1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39" name="Line 28"/>
            <p:cNvSpPr>
              <a:spLocks noChangeShapeType="1"/>
            </p:cNvSpPr>
            <p:nvPr/>
          </p:nvSpPr>
          <p:spPr bwMode="auto">
            <a:xfrm>
              <a:off x="443" y="1548"/>
              <a:ext cx="1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40" name="Line 29"/>
            <p:cNvSpPr>
              <a:spLocks noChangeShapeType="1"/>
            </p:cNvSpPr>
            <p:nvPr/>
          </p:nvSpPr>
          <p:spPr bwMode="auto">
            <a:xfrm>
              <a:off x="443" y="1980"/>
              <a:ext cx="1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41" name="Line 30"/>
            <p:cNvSpPr>
              <a:spLocks noChangeShapeType="1"/>
            </p:cNvSpPr>
            <p:nvPr/>
          </p:nvSpPr>
          <p:spPr bwMode="auto">
            <a:xfrm>
              <a:off x="443" y="2412"/>
              <a:ext cx="1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42" name="Line 31"/>
            <p:cNvSpPr>
              <a:spLocks noChangeShapeType="1"/>
            </p:cNvSpPr>
            <p:nvPr/>
          </p:nvSpPr>
          <p:spPr bwMode="auto">
            <a:xfrm>
              <a:off x="443" y="2844"/>
              <a:ext cx="1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43" name="Line 32"/>
            <p:cNvSpPr>
              <a:spLocks noChangeShapeType="1"/>
            </p:cNvSpPr>
            <p:nvPr/>
          </p:nvSpPr>
          <p:spPr bwMode="auto">
            <a:xfrm>
              <a:off x="443" y="3276"/>
              <a:ext cx="1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6198" name="Line 33"/>
          <p:cNvSpPr>
            <a:spLocks noChangeShapeType="1"/>
          </p:cNvSpPr>
          <p:nvPr/>
        </p:nvSpPr>
        <p:spPr bwMode="auto">
          <a:xfrm>
            <a:off x="1531938" y="817563"/>
            <a:ext cx="0" cy="4724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199" name="Line 34"/>
          <p:cNvSpPr>
            <a:spLocks noChangeShapeType="1"/>
          </p:cNvSpPr>
          <p:nvPr/>
        </p:nvSpPr>
        <p:spPr bwMode="auto">
          <a:xfrm flipH="1">
            <a:off x="1963738" y="4383088"/>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00" name="Line 35"/>
          <p:cNvSpPr>
            <a:spLocks noChangeShapeType="1"/>
          </p:cNvSpPr>
          <p:nvPr/>
        </p:nvSpPr>
        <p:spPr bwMode="auto">
          <a:xfrm>
            <a:off x="2039938" y="4383088"/>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01" name="Line 36"/>
          <p:cNvSpPr>
            <a:spLocks noChangeShapeType="1"/>
          </p:cNvSpPr>
          <p:nvPr/>
        </p:nvSpPr>
        <p:spPr bwMode="auto">
          <a:xfrm flipH="1">
            <a:off x="1963738" y="5068888"/>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02" name="Line 37"/>
          <p:cNvSpPr>
            <a:spLocks noChangeShapeType="1"/>
          </p:cNvSpPr>
          <p:nvPr/>
        </p:nvSpPr>
        <p:spPr bwMode="auto">
          <a:xfrm>
            <a:off x="2039938" y="5068888"/>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03" name="Line 38"/>
          <p:cNvSpPr>
            <a:spLocks noChangeShapeType="1"/>
          </p:cNvSpPr>
          <p:nvPr/>
        </p:nvSpPr>
        <p:spPr bwMode="auto">
          <a:xfrm flipH="1">
            <a:off x="1963738" y="3011488"/>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04" name="Line 39"/>
          <p:cNvSpPr>
            <a:spLocks noChangeShapeType="1"/>
          </p:cNvSpPr>
          <p:nvPr/>
        </p:nvSpPr>
        <p:spPr bwMode="auto">
          <a:xfrm>
            <a:off x="2039938" y="3011488"/>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05" name="Line 40"/>
          <p:cNvSpPr>
            <a:spLocks noChangeShapeType="1"/>
          </p:cNvSpPr>
          <p:nvPr/>
        </p:nvSpPr>
        <p:spPr bwMode="auto">
          <a:xfrm flipH="1">
            <a:off x="1963738" y="1639888"/>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06" name="Line 41"/>
          <p:cNvSpPr>
            <a:spLocks noChangeShapeType="1"/>
          </p:cNvSpPr>
          <p:nvPr/>
        </p:nvSpPr>
        <p:spPr bwMode="auto">
          <a:xfrm>
            <a:off x="2039938" y="1639888"/>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6207" name="Group 42"/>
          <p:cNvGrpSpPr>
            <a:grpSpLocks/>
          </p:cNvGrpSpPr>
          <p:nvPr/>
        </p:nvGrpSpPr>
        <p:grpSpPr bwMode="auto">
          <a:xfrm>
            <a:off x="2106613" y="3468688"/>
            <a:ext cx="1066800" cy="641350"/>
            <a:chOff x="3648" y="2832"/>
            <a:chExt cx="672" cy="404"/>
          </a:xfrm>
        </p:grpSpPr>
        <p:sp>
          <p:nvSpPr>
            <p:cNvPr id="136232" name="Text Box 43"/>
            <p:cNvSpPr txBox="1">
              <a:spLocks noChangeArrowheads="1"/>
            </p:cNvSpPr>
            <p:nvPr/>
          </p:nvSpPr>
          <p:spPr bwMode="auto">
            <a:xfrm>
              <a:off x="3936" y="2832"/>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a:solidFill>
                    <a:srgbClr val="990000"/>
                  </a:solidFill>
                </a:rPr>
                <a:t>6</a:t>
              </a:r>
              <a:endParaRPr lang="en-US" altLang="zh-CN" sz="2400">
                <a:solidFill>
                  <a:srgbClr val="990000"/>
                </a:solidFill>
              </a:endParaRPr>
            </a:p>
          </p:txBody>
        </p:sp>
        <p:sp>
          <p:nvSpPr>
            <p:cNvPr id="136233" name="Rectangle 44"/>
            <p:cNvSpPr>
              <a:spLocks noChangeArrowheads="1"/>
            </p:cNvSpPr>
            <p:nvPr/>
          </p:nvSpPr>
          <p:spPr bwMode="auto">
            <a:xfrm>
              <a:off x="3936" y="2928"/>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34" name="Line 45"/>
            <p:cNvSpPr>
              <a:spLocks noChangeShapeType="1"/>
            </p:cNvSpPr>
            <p:nvPr/>
          </p:nvSpPr>
          <p:spPr bwMode="auto">
            <a:xfrm>
              <a:off x="4176" y="2928"/>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35" name="Line 46"/>
            <p:cNvSpPr>
              <a:spLocks noChangeShapeType="1"/>
            </p:cNvSpPr>
            <p:nvPr/>
          </p:nvSpPr>
          <p:spPr bwMode="auto">
            <a:xfrm>
              <a:off x="3648" y="3072"/>
              <a:ext cx="288" cy="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36" name="Line 47"/>
            <p:cNvSpPr>
              <a:spLocks noChangeShapeType="1"/>
            </p:cNvSpPr>
            <p:nvPr/>
          </p:nvSpPr>
          <p:spPr bwMode="auto">
            <a:xfrm flipH="1">
              <a:off x="4224" y="2976"/>
              <a:ext cx="48" cy="144"/>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37" name="Line 48"/>
            <p:cNvSpPr>
              <a:spLocks noChangeShapeType="1"/>
            </p:cNvSpPr>
            <p:nvPr/>
          </p:nvSpPr>
          <p:spPr bwMode="auto">
            <a:xfrm>
              <a:off x="4272" y="2976"/>
              <a:ext cx="48" cy="144"/>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6208" name="Group 49"/>
          <p:cNvGrpSpPr>
            <a:grpSpLocks/>
          </p:cNvGrpSpPr>
          <p:nvPr/>
        </p:nvGrpSpPr>
        <p:grpSpPr bwMode="auto">
          <a:xfrm>
            <a:off x="2106613" y="2097088"/>
            <a:ext cx="1981200" cy="641350"/>
            <a:chOff x="3648" y="1968"/>
            <a:chExt cx="1248" cy="404"/>
          </a:xfrm>
        </p:grpSpPr>
        <p:sp>
          <p:nvSpPr>
            <p:cNvPr id="136223" name="Text Box 50"/>
            <p:cNvSpPr txBox="1">
              <a:spLocks noChangeArrowheads="1"/>
            </p:cNvSpPr>
            <p:nvPr/>
          </p:nvSpPr>
          <p:spPr bwMode="auto">
            <a:xfrm>
              <a:off x="3936" y="1968"/>
              <a:ext cx="83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a:solidFill>
                    <a:srgbClr val="990000"/>
                  </a:solidFill>
                </a:rPr>
                <a:t>4      5</a:t>
              </a:r>
              <a:endParaRPr lang="en-US" altLang="zh-CN" sz="2400">
                <a:solidFill>
                  <a:srgbClr val="990000"/>
                </a:solidFill>
              </a:endParaRPr>
            </a:p>
          </p:txBody>
        </p:sp>
        <p:sp>
          <p:nvSpPr>
            <p:cNvPr id="136224" name="Rectangle 51"/>
            <p:cNvSpPr>
              <a:spLocks noChangeArrowheads="1"/>
            </p:cNvSpPr>
            <p:nvPr/>
          </p:nvSpPr>
          <p:spPr bwMode="auto">
            <a:xfrm>
              <a:off x="3936" y="2064"/>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25" name="Line 52"/>
            <p:cNvSpPr>
              <a:spLocks noChangeShapeType="1"/>
            </p:cNvSpPr>
            <p:nvPr/>
          </p:nvSpPr>
          <p:spPr bwMode="auto">
            <a:xfrm>
              <a:off x="4176" y="2064"/>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26" name="Line 53"/>
            <p:cNvSpPr>
              <a:spLocks noChangeShapeType="1"/>
            </p:cNvSpPr>
            <p:nvPr/>
          </p:nvSpPr>
          <p:spPr bwMode="auto">
            <a:xfrm>
              <a:off x="3648" y="2208"/>
              <a:ext cx="288" cy="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27" name="Rectangle 54"/>
            <p:cNvSpPr>
              <a:spLocks noChangeArrowheads="1"/>
            </p:cNvSpPr>
            <p:nvPr/>
          </p:nvSpPr>
          <p:spPr bwMode="auto">
            <a:xfrm>
              <a:off x="4512" y="2064"/>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28" name="Line 55"/>
            <p:cNvSpPr>
              <a:spLocks noChangeShapeType="1"/>
            </p:cNvSpPr>
            <p:nvPr/>
          </p:nvSpPr>
          <p:spPr bwMode="auto">
            <a:xfrm>
              <a:off x="4752" y="2064"/>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29" name="Line 56"/>
            <p:cNvSpPr>
              <a:spLocks noChangeShapeType="1"/>
            </p:cNvSpPr>
            <p:nvPr/>
          </p:nvSpPr>
          <p:spPr bwMode="auto">
            <a:xfrm>
              <a:off x="4224" y="2208"/>
              <a:ext cx="288" cy="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30" name="Line 57"/>
            <p:cNvSpPr>
              <a:spLocks noChangeShapeType="1"/>
            </p:cNvSpPr>
            <p:nvPr/>
          </p:nvSpPr>
          <p:spPr bwMode="auto">
            <a:xfrm flipH="1">
              <a:off x="4800" y="2112"/>
              <a:ext cx="48" cy="144"/>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31" name="Line 58"/>
            <p:cNvSpPr>
              <a:spLocks noChangeShapeType="1"/>
            </p:cNvSpPr>
            <p:nvPr/>
          </p:nvSpPr>
          <p:spPr bwMode="auto">
            <a:xfrm>
              <a:off x="4848" y="2112"/>
              <a:ext cx="48" cy="144"/>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6209" name="Group 59"/>
          <p:cNvGrpSpPr>
            <a:grpSpLocks/>
          </p:cNvGrpSpPr>
          <p:nvPr/>
        </p:nvGrpSpPr>
        <p:grpSpPr bwMode="auto">
          <a:xfrm>
            <a:off x="1963738" y="801688"/>
            <a:ext cx="2895600" cy="641350"/>
            <a:chOff x="3648" y="1152"/>
            <a:chExt cx="1824" cy="404"/>
          </a:xfrm>
        </p:grpSpPr>
        <p:sp>
          <p:nvSpPr>
            <p:cNvPr id="136211" name="Text Box 60"/>
            <p:cNvSpPr txBox="1">
              <a:spLocks noChangeArrowheads="1"/>
            </p:cNvSpPr>
            <p:nvPr/>
          </p:nvSpPr>
          <p:spPr bwMode="auto">
            <a:xfrm>
              <a:off x="3792" y="1152"/>
              <a:ext cx="155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a:t>  </a:t>
              </a:r>
              <a:r>
                <a:rPr lang="en-US" altLang="zh-CN">
                  <a:solidFill>
                    <a:srgbClr val="990000"/>
                  </a:solidFill>
                </a:rPr>
                <a:t>1      2      3</a:t>
              </a:r>
              <a:endParaRPr lang="en-US" altLang="zh-CN" sz="2400">
                <a:solidFill>
                  <a:srgbClr val="990000"/>
                </a:solidFill>
              </a:endParaRPr>
            </a:p>
          </p:txBody>
        </p:sp>
        <p:sp>
          <p:nvSpPr>
            <p:cNvPr id="136212" name="Rectangle 61"/>
            <p:cNvSpPr>
              <a:spLocks noChangeArrowheads="1"/>
            </p:cNvSpPr>
            <p:nvPr/>
          </p:nvSpPr>
          <p:spPr bwMode="auto">
            <a:xfrm>
              <a:off x="3936" y="1248"/>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13" name="Line 62"/>
            <p:cNvSpPr>
              <a:spLocks noChangeShapeType="1"/>
            </p:cNvSpPr>
            <p:nvPr/>
          </p:nvSpPr>
          <p:spPr bwMode="auto">
            <a:xfrm>
              <a:off x="4176" y="1248"/>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14" name="Line 63"/>
            <p:cNvSpPr>
              <a:spLocks noChangeShapeType="1"/>
            </p:cNvSpPr>
            <p:nvPr/>
          </p:nvSpPr>
          <p:spPr bwMode="auto">
            <a:xfrm>
              <a:off x="3648" y="1392"/>
              <a:ext cx="288" cy="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15" name="Rectangle 64"/>
            <p:cNvSpPr>
              <a:spLocks noChangeArrowheads="1"/>
            </p:cNvSpPr>
            <p:nvPr/>
          </p:nvSpPr>
          <p:spPr bwMode="auto">
            <a:xfrm>
              <a:off x="4512" y="1248"/>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16" name="Line 65"/>
            <p:cNvSpPr>
              <a:spLocks noChangeShapeType="1"/>
            </p:cNvSpPr>
            <p:nvPr/>
          </p:nvSpPr>
          <p:spPr bwMode="auto">
            <a:xfrm>
              <a:off x="4752" y="1248"/>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17" name="Line 66"/>
            <p:cNvSpPr>
              <a:spLocks noChangeShapeType="1"/>
            </p:cNvSpPr>
            <p:nvPr/>
          </p:nvSpPr>
          <p:spPr bwMode="auto">
            <a:xfrm>
              <a:off x="4224" y="1392"/>
              <a:ext cx="288" cy="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18" name="Rectangle 67"/>
            <p:cNvSpPr>
              <a:spLocks noChangeArrowheads="1"/>
            </p:cNvSpPr>
            <p:nvPr/>
          </p:nvSpPr>
          <p:spPr bwMode="auto">
            <a:xfrm>
              <a:off x="5088" y="1248"/>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19" name="Line 68"/>
            <p:cNvSpPr>
              <a:spLocks noChangeShapeType="1"/>
            </p:cNvSpPr>
            <p:nvPr/>
          </p:nvSpPr>
          <p:spPr bwMode="auto">
            <a:xfrm>
              <a:off x="5328" y="1248"/>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20" name="Line 69"/>
            <p:cNvSpPr>
              <a:spLocks noChangeShapeType="1"/>
            </p:cNvSpPr>
            <p:nvPr/>
          </p:nvSpPr>
          <p:spPr bwMode="auto">
            <a:xfrm>
              <a:off x="4800" y="1392"/>
              <a:ext cx="288" cy="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21" name="Line 70"/>
            <p:cNvSpPr>
              <a:spLocks noChangeShapeType="1"/>
            </p:cNvSpPr>
            <p:nvPr/>
          </p:nvSpPr>
          <p:spPr bwMode="auto">
            <a:xfrm flipH="1">
              <a:off x="5376" y="1296"/>
              <a:ext cx="48" cy="144"/>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22" name="Line 71"/>
            <p:cNvSpPr>
              <a:spLocks noChangeShapeType="1"/>
            </p:cNvSpPr>
            <p:nvPr/>
          </p:nvSpPr>
          <p:spPr bwMode="auto">
            <a:xfrm>
              <a:off x="5424" y="1296"/>
              <a:ext cx="48" cy="144"/>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6210" name="Rectangle 73"/>
          <p:cNvSpPr>
            <a:spLocks noChangeArrowheads="1"/>
          </p:cNvSpPr>
          <p:nvPr/>
        </p:nvSpPr>
        <p:spPr bwMode="auto">
          <a:xfrm>
            <a:off x="4176713" y="1341438"/>
            <a:ext cx="4932362" cy="532765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Font typeface="Monotype Sorts" pitchFamily="2" charset="2"/>
              <a:buChar char="§"/>
            </a:pPr>
            <a:r>
              <a:rPr lang="zh-CN" altLang="en-US" sz="2800" b="1">
                <a:solidFill>
                  <a:srgbClr val="000000"/>
                </a:solidFill>
                <a:ea typeface="楷体_GB2312" pitchFamily="49" charset="-122"/>
              </a:rPr>
              <a:t>一个静态数组，存放所有的结点</a:t>
            </a:r>
          </a:p>
          <a:p>
            <a:pPr marL="342900" indent="-342900">
              <a:spcBef>
                <a:spcPct val="20000"/>
              </a:spcBef>
              <a:buClr>
                <a:schemeClr val="bg2"/>
              </a:buClr>
              <a:buFont typeface="Monotype Sorts" pitchFamily="2" charset="2"/>
              <a:buChar char="§"/>
            </a:pPr>
            <a:r>
              <a:rPr lang="zh-CN" altLang="en-US" sz="2800" b="1">
                <a:solidFill>
                  <a:srgbClr val="000000"/>
                </a:solidFill>
                <a:ea typeface="楷体_GB2312" pitchFamily="49" charset="-122"/>
              </a:rPr>
              <a:t>数组的每个数据元素，包括两部分：数据元素和指针；指针指向一个链表，链表结点的数据域是一个整数，表示该结点的孩子在数组中的位置；</a:t>
            </a:r>
          </a:p>
          <a:p>
            <a:pPr marL="342900" indent="-342900">
              <a:spcBef>
                <a:spcPct val="20000"/>
              </a:spcBef>
              <a:buClr>
                <a:schemeClr val="bg2"/>
              </a:buClr>
              <a:buFont typeface="Monotype Sorts" pitchFamily="2" charset="2"/>
              <a:buChar char="§"/>
            </a:pPr>
            <a:r>
              <a:rPr lang="zh-CN" altLang="en-US" sz="2800" b="1">
                <a:solidFill>
                  <a:srgbClr val="000000"/>
                </a:solidFill>
                <a:ea typeface="楷体_GB2312" pitchFamily="49" charset="-122"/>
              </a:rPr>
              <a:t>特点：</a:t>
            </a:r>
          </a:p>
          <a:p>
            <a:pPr marL="742950" lvl="1" indent="-285750">
              <a:spcBef>
                <a:spcPct val="20000"/>
              </a:spcBef>
              <a:buClr>
                <a:schemeClr val="bg2"/>
              </a:buClr>
              <a:buSzPct val="50000"/>
              <a:buFont typeface="Monotype Sorts" pitchFamily="2" charset="2"/>
              <a:buChar char="l"/>
            </a:pPr>
            <a:r>
              <a:rPr lang="zh-CN" altLang="en-US" sz="2800" b="1">
                <a:solidFill>
                  <a:srgbClr val="000000"/>
                </a:solidFill>
                <a:ea typeface="楷体_GB2312" pitchFamily="49" charset="-122"/>
              </a:rPr>
              <a:t>顺序</a:t>
            </a:r>
            <a:r>
              <a:rPr lang="en-US" altLang="zh-CN" sz="2800" b="1">
                <a:solidFill>
                  <a:srgbClr val="000000"/>
                </a:solidFill>
                <a:ea typeface="楷体_GB2312" pitchFamily="49" charset="-122"/>
              </a:rPr>
              <a:t>+</a:t>
            </a:r>
            <a:r>
              <a:rPr lang="zh-CN" altLang="en-US" sz="2800" b="1">
                <a:solidFill>
                  <a:srgbClr val="000000"/>
                </a:solidFill>
                <a:ea typeface="楷体_GB2312" pitchFamily="49" charset="-122"/>
              </a:rPr>
              <a:t>链式存贮结构；</a:t>
            </a:r>
          </a:p>
          <a:p>
            <a:pPr marL="742950" lvl="1" indent="-285750">
              <a:spcBef>
                <a:spcPct val="20000"/>
              </a:spcBef>
              <a:buClr>
                <a:schemeClr val="bg2"/>
              </a:buClr>
              <a:buSzPct val="50000"/>
              <a:buFont typeface="Monotype Sorts" pitchFamily="2" charset="2"/>
              <a:buChar char="l"/>
            </a:pPr>
            <a:r>
              <a:rPr lang="zh-CN" altLang="en-US" sz="2800" b="1">
                <a:solidFill>
                  <a:srgbClr val="000000"/>
                </a:solidFill>
                <a:ea typeface="楷体_GB2312" pitchFamily="49" charset="-122"/>
              </a:rPr>
              <a:t>找孩子容易，找双亲难；</a:t>
            </a:r>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Text Box 1044"/>
          <p:cNvSpPr txBox="1">
            <a:spLocks noChangeArrowheads="1"/>
          </p:cNvSpPr>
          <p:nvPr/>
        </p:nvSpPr>
        <p:spPr bwMode="auto">
          <a:xfrm>
            <a:off x="6300788" y="4724400"/>
            <a:ext cx="1058862"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400">
                <a:solidFill>
                  <a:srgbClr val="0000FF"/>
                </a:solidFill>
              </a:rPr>
              <a:t>r=0</a:t>
            </a:r>
          </a:p>
          <a:p>
            <a:pPr eaLnBrk="1" hangingPunct="1"/>
            <a:r>
              <a:rPr lang="en-US" altLang="zh-CN" sz="4400">
                <a:solidFill>
                  <a:srgbClr val="0000FF"/>
                </a:solidFill>
              </a:rPr>
              <a:t>n=7</a:t>
            </a:r>
            <a:endParaRPr lang="en-US" altLang="zh-CN" sz="2400"/>
          </a:p>
        </p:txBody>
      </p:sp>
      <p:sp>
        <p:nvSpPr>
          <p:cNvPr id="137219" name="Text Box 1053"/>
          <p:cNvSpPr txBox="1">
            <a:spLocks noChangeArrowheads="1"/>
          </p:cNvSpPr>
          <p:nvPr/>
        </p:nvSpPr>
        <p:spPr bwMode="auto">
          <a:xfrm>
            <a:off x="3671888" y="476250"/>
            <a:ext cx="426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990033"/>
                </a:solidFill>
              </a:rPr>
              <a:t> </a:t>
            </a:r>
            <a:r>
              <a:rPr lang="en-US" altLang="zh-CN" sz="3200" b="1">
                <a:solidFill>
                  <a:schemeClr val="tx2"/>
                </a:solidFill>
              </a:rPr>
              <a:t>data</a:t>
            </a:r>
            <a:r>
              <a:rPr lang="en-US" altLang="zh-CN" sz="3200" b="1">
                <a:solidFill>
                  <a:srgbClr val="990033"/>
                </a:solidFill>
              </a:rPr>
              <a:t>  firstchild</a:t>
            </a:r>
          </a:p>
        </p:txBody>
      </p:sp>
      <p:grpSp>
        <p:nvGrpSpPr>
          <p:cNvPr id="163917" name="Group 1101"/>
          <p:cNvGrpSpPr>
            <a:grpSpLocks/>
          </p:cNvGrpSpPr>
          <p:nvPr/>
        </p:nvGrpSpPr>
        <p:grpSpPr bwMode="auto">
          <a:xfrm>
            <a:off x="395288" y="981075"/>
            <a:ext cx="2590800" cy="4114800"/>
            <a:chOff x="336" y="1056"/>
            <a:chExt cx="1632" cy="2592"/>
          </a:xfrm>
        </p:grpSpPr>
        <p:sp>
          <p:nvSpPr>
            <p:cNvPr id="137268" name="Oval 1026"/>
            <p:cNvSpPr>
              <a:spLocks noChangeArrowheads="1"/>
            </p:cNvSpPr>
            <p:nvPr/>
          </p:nvSpPr>
          <p:spPr bwMode="auto">
            <a:xfrm>
              <a:off x="960" y="1104"/>
              <a:ext cx="384" cy="384"/>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69" name="Text Box 1027"/>
            <p:cNvSpPr txBox="1">
              <a:spLocks noChangeArrowheads="1"/>
            </p:cNvSpPr>
            <p:nvPr/>
          </p:nvSpPr>
          <p:spPr bwMode="auto">
            <a:xfrm>
              <a:off x="974" y="1056"/>
              <a:ext cx="37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400"/>
                <a:t>A</a:t>
              </a:r>
              <a:endParaRPr lang="en-US" altLang="zh-CN" sz="2400"/>
            </a:p>
          </p:txBody>
        </p:sp>
        <p:sp>
          <p:nvSpPr>
            <p:cNvPr id="137270" name="Oval 1028"/>
            <p:cNvSpPr>
              <a:spLocks noChangeArrowheads="1"/>
            </p:cNvSpPr>
            <p:nvPr/>
          </p:nvSpPr>
          <p:spPr bwMode="auto">
            <a:xfrm>
              <a:off x="960" y="1776"/>
              <a:ext cx="384" cy="384"/>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71" name="Oval 1029"/>
            <p:cNvSpPr>
              <a:spLocks noChangeArrowheads="1"/>
            </p:cNvSpPr>
            <p:nvPr/>
          </p:nvSpPr>
          <p:spPr bwMode="auto">
            <a:xfrm>
              <a:off x="336" y="1776"/>
              <a:ext cx="384" cy="384"/>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72" name="Oval 1030"/>
            <p:cNvSpPr>
              <a:spLocks noChangeArrowheads="1"/>
            </p:cNvSpPr>
            <p:nvPr/>
          </p:nvSpPr>
          <p:spPr bwMode="auto">
            <a:xfrm>
              <a:off x="1584" y="1776"/>
              <a:ext cx="384" cy="384"/>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73" name="Oval 1031"/>
            <p:cNvSpPr>
              <a:spLocks noChangeArrowheads="1"/>
            </p:cNvSpPr>
            <p:nvPr/>
          </p:nvSpPr>
          <p:spPr bwMode="auto">
            <a:xfrm>
              <a:off x="720" y="2496"/>
              <a:ext cx="384" cy="384"/>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74" name="Oval 1032"/>
            <p:cNvSpPr>
              <a:spLocks noChangeArrowheads="1"/>
            </p:cNvSpPr>
            <p:nvPr/>
          </p:nvSpPr>
          <p:spPr bwMode="auto">
            <a:xfrm>
              <a:off x="1296" y="2496"/>
              <a:ext cx="384" cy="384"/>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75" name="Oval 1033"/>
            <p:cNvSpPr>
              <a:spLocks noChangeArrowheads="1"/>
            </p:cNvSpPr>
            <p:nvPr/>
          </p:nvSpPr>
          <p:spPr bwMode="auto">
            <a:xfrm>
              <a:off x="720" y="3216"/>
              <a:ext cx="384" cy="384"/>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76" name="Text Box 1034"/>
            <p:cNvSpPr txBox="1">
              <a:spLocks noChangeArrowheads="1"/>
            </p:cNvSpPr>
            <p:nvPr/>
          </p:nvSpPr>
          <p:spPr bwMode="auto">
            <a:xfrm>
              <a:off x="384" y="1728"/>
              <a:ext cx="35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400"/>
                <a:t>B</a:t>
              </a:r>
              <a:endParaRPr lang="en-US" altLang="zh-CN" sz="2400"/>
            </a:p>
          </p:txBody>
        </p:sp>
        <p:sp>
          <p:nvSpPr>
            <p:cNvPr id="137277" name="Text Box 1035"/>
            <p:cNvSpPr txBox="1">
              <a:spLocks noChangeArrowheads="1"/>
            </p:cNvSpPr>
            <p:nvPr/>
          </p:nvSpPr>
          <p:spPr bwMode="auto">
            <a:xfrm>
              <a:off x="960" y="1728"/>
              <a:ext cx="35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400"/>
                <a:t>C</a:t>
              </a:r>
              <a:endParaRPr lang="en-US" altLang="zh-CN" sz="2400"/>
            </a:p>
          </p:txBody>
        </p:sp>
        <p:sp>
          <p:nvSpPr>
            <p:cNvPr id="137278" name="Text Box 1036"/>
            <p:cNvSpPr txBox="1">
              <a:spLocks noChangeArrowheads="1"/>
            </p:cNvSpPr>
            <p:nvPr/>
          </p:nvSpPr>
          <p:spPr bwMode="auto">
            <a:xfrm>
              <a:off x="1584" y="1728"/>
              <a:ext cx="37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400"/>
                <a:t>D</a:t>
              </a:r>
              <a:endParaRPr lang="en-US" altLang="zh-CN" sz="2400"/>
            </a:p>
          </p:txBody>
        </p:sp>
        <p:sp>
          <p:nvSpPr>
            <p:cNvPr id="137279" name="Text Box 1037"/>
            <p:cNvSpPr txBox="1">
              <a:spLocks noChangeArrowheads="1"/>
            </p:cNvSpPr>
            <p:nvPr/>
          </p:nvSpPr>
          <p:spPr bwMode="auto">
            <a:xfrm>
              <a:off x="768" y="2448"/>
              <a:ext cx="33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400"/>
                <a:t>E</a:t>
              </a:r>
              <a:endParaRPr lang="en-US" altLang="zh-CN" sz="2400"/>
            </a:p>
          </p:txBody>
        </p:sp>
        <p:sp>
          <p:nvSpPr>
            <p:cNvPr id="137280" name="Text Box 1038"/>
            <p:cNvSpPr txBox="1">
              <a:spLocks noChangeArrowheads="1"/>
            </p:cNvSpPr>
            <p:nvPr/>
          </p:nvSpPr>
          <p:spPr bwMode="auto">
            <a:xfrm>
              <a:off x="1344" y="2448"/>
              <a:ext cx="3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400"/>
                <a:t>F</a:t>
              </a:r>
              <a:endParaRPr lang="en-US" altLang="zh-CN" sz="2400"/>
            </a:p>
          </p:txBody>
        </p:sp>
        <p:sp>
          <p:nvSpPr>
            <p:cNvPr id="137281" name="Text Box 1039"/>
            <p:cNvSpPr txBox="1">
              <a:spLocks noChangeArrowheads="1"/>
            </p:cNvSpPr>
            <p:nvPr/>
          </p:nvSpPr>
          <p:spPr bwMode="auto">
            <a:xfrm>
              <a:off x="720" y="3168"/>
              <a:ext cx="37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400"/>
                <a:t>G</a:t>
              </a:r>
              <a:endParaRPr lang="en-US" altLang="zh-CN" sz="2400"/>
            </a:p>
          </p:txBody>
        </p:sp>
        <p:sp>
          <p:nvSpPr>
            <p:cNvPr id="137282" name="Line 1040"/>
            <p:cNvSpPr>
              <a:spLocks noChangeShapeType="1"/>
            </p:cNvSpPr>
            <p:nvPr/>
          </p:nvSpPr>
          <p:spPr bwMode="auto">
            <a:xfrm>
              <a:off x="1344" y="1392"/>
              <a:ext cx="384" cy="38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83" name="Line 1041"/>
            <p:cNvSpPr>
              <a:spLocks noChangeShapeType="1"/>
            </p:cNvSpPr>
            <p:nvPr/>
          </p:nvSpPr>
          <p:spPr bwMode="auto">
            <a:xfrm flipH="1">
              <a:off x="528" y="1392"/>
              <a:ext cx="480" cy="38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84" name="Line 1042"/>
            <p:cNvSpPr>
              <a:spLocks noChangeShapeType="1"/>
            </p:cNvSpPr>
            <p:nvPr/>
          </p:nvSpPr>
          <p:spPr bwMode="auto">
            <a:xfrm flipH="1">
              <a:off x="912" y="2112"/>
              <a:ext cx="96" cy="38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85" name="Line 1054"/>
            <p:cNvSpPr>
              <a:spLocks noChangeShapeType="1"/>
            </p:cNvSpPr>
            <p:nvPr/>
          </p:nvSpPr>
          <p:spPr bwMode="auto">
            <a:xfrm>
              <a:off x="1152" y="1488"/>
              <a:ext cx="0"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86" name="Line 1055"/>
            <p:cNvSpPr>
              <a:spLocks noChangeShapeType="1"/>
            </p:cNvSpPr>
            <p:nvPr/>
          </p:nvSpPr>
          <p:spPr bwMode="auto">
            <a:xfrm>
              <a:off x="1296" y="2112"/>
              <a:ext cx="192" cy="38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87" name="Line 1056"/>
            <p:cNvSpPr>
              <a:spLocks noChangeShapeType="1"/>
            </p:cNvSpPr>
            <p:nvPr/>
          </p:nvSpPr>
          <p:spPr bwMode="auto">
            <a:xfrm>
              <a:off x="912" y="2880"/>
              <a:ext cx="0"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7221" name="Text Box 1043"/>
          <p:cNvSpPr txBox="1">
            <a:spLocks noChangeArrowheads="1"/>
          </p:cNvSpPr>
          <p:nvPr/>
        </p:nvSpPr>
        <p:spPr bwMode="auto">
          <a:xfrm>
            <a:off x="3376613" y="1149350"/>
            <a:ext cx="1704975"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400">
                <a:solidFill>
                  <a:srgbClr val="990033"/>
                </a:solidFill>
              </a:rPr>
              <a:t>0</a:t>
            </a:r>
            <a:r>
              <a:rPr lang="en-US" altLang="zh-CN" sz="4400"/>
              <a:t>   </a:t>
            </a:r>
            <a:r>
              <a:rPr lang="en-US" altLang="zh-CN" sz="4400" b="1">
                <a:solidFill>
                  <a:schemeClr val="tx2"/>
                </a:solidFill>
              </a:rPr>
              <a:t>A</a:t>
            </a:r>
            <a:endParaRPr lang="en-US" altLang="zh-CN" sz="4400">
              <a:solidFill>
                <a:srgbClr val="FFFFCC"/>
              </a:solidFill>
            </a:endParaRPr>
          </a:p>
          <a:p>
            <a:pPr eaLnBrk="1" hangingPunct="1"/>
            <a:r>
              <a:rPr lang="en-US" altLang="zh-CN" sz="4400">
                <a:solidFill>
                  <a:srgbClr val="990033"/>
                </a:solidFill>
              </a:rPr>
              <a:t>1</a:t>
            </a:r>
            <a:r>
              <a:rPr lang="en-US" altLang="zh-CN" sz="4400"/>
              <a:t>   </a:t>
            </a:r>
            <a:r>
              <a:rPr lang="en-US" altLang="zh-CN" sz="4400" b="1">
                <a:solidFill>
                  <a:schemeClr val="tx2"/>
                </a:solidFill>
              </a:rPr>
              <a:t>B</a:t>
            </a:r>
            <a:endParaRPr lang="en-US" altLang="zh-CN" sz="4400">
              <a:solidFill>
                <a:srgbClr val="FFFFCC"/>
              </a:solidFill>
            </a:endParaRPr>
          </a:p>
          <a:p>
            <a:pPr eaLnBrk="1" hangingPunct="1"/>
            <a:r>
              <a:rPr lang="en-US" altLang="zh-CN" sz="4400">
                <a:solidFill>
                  <a:srgbClr val="990033"/>
                </a:solidFill>
              </a:rPr>
              <a:t>2  </a:t>
            </a:r>
            <a:r>
              <a:rPr lang="en-US" altLang="zh-CN" sz="4400"/>
              <a:t> </a:t>
            </a:r>
            <a:r>
              <a:rPr lang="en-US" altLang="zh-CN" sz="4400" b="1">
                <a:solidFill>
                  <a:schemeClr val="tx2"/>
                </a:solidFill>
              </a:rPr>
              <a:t>C</a:t>
            </a:r>
            <a:r>
              <a:rPr lang="en-US" altLang="zh-CN" sz="4400"/>
              <a:t>  </a:t>
            </a:r>
            <a:r>
              <a:rPr lang="en-US" altLang="zh-CN" sz="4400">
                <a:solidFill>
                  <a:srgbClr val="0000FF"/>
                </a:solidFill>
              </a:rPr>
              <a:t> </a:t>
            </a:r>
            <a:endParaRPr lang="en-US" altLang="zh-CN" sz="4400">
              <a:solidFill>
                <a:srgbClr val="FFFFCC"/>
              </a:solidFill>
            </a:endParaRPr>
          </a:p>
          <a:p>
            <a:pPr eaLnBrk="1" hangingPunct="1"/>
            <a:r>
              <a:rPr lang="en-US" altLang="zh-CN" sz="4400">
                <a:solidFill>
                  <a:srgbClr val="990033"/>
                </a:solidFill>
              </a:rPr>
              <a:t>3</a:t>
            </a:r>
            <a:r>
              <a:rPr lang="en-US" altLang="zh-CN" sz="4400"/>
              <a:t>   </a:t>
            </a:r>
            <a:r>
              <a:rPr lang="en-US" altLang="zh-CN" sz="4400" b="1">
                <a:solidFill>
                  <a:schemeClr val="tx2"/>
                </a:solidFill>
              </a:rPr>
              <a:t>D</a:t>
            </a:r>
            <a:r>
              <a:rPr lang="en-US" altLang="zh-CN" sz="4400"/>
              <a:t>  </a:t>
            </a:r>
            <a:r>
              <a:rPr lang="en-US" altLang="zh-CN" sz="4400">
                <a:solidFill>
                  <a:srgbClr val="0000FF"/>
                </a:solidFill>
              </a:rPr>
              <a:t> </a:t>
            </a:r>
            <a:endParaRPr lang="en-US" altLang="zh-CN" sz="4400">
              <a:solidFill>
                <a:srgbClr val="FFFFCC"/>
              </a:solidFill>
            </a:endParaRPr>
          </a:p>
          <a:p>
            <a:pPr eaLnBrk="1" hangingPunct="1"/>
            <a:r>
              <a:rPr lang="en-US" altLang="zh-CN" sz="4400">
                <a:solidFill>
                  <a:srgbClr val="990033"/>
                </a:solidFill>
              </a:rPr>
              <a:t>4</a:t>
            </a:r>
            <a:r>
              <a:rPr lang="en-US" altLang="zh-CN" sz="4400"/>
              <a:t>   </a:t>
            </a:r>
            <a:r>
              <a:rPr lang="en-US" altLang="zh-CN" sz="4400" b="1">
                <a:solidFill>
                  <a:schemeClr val="tx2"/>
                </a:solidFill>
              </a:rPr>
              <a:t>E</a:t>
            </a:r>
            <a:r>
              <a:rPr lang="en-US" altLang="zh-CN" sz="4400"/>
              <a:t>   </a:t>
            </a:r>
            <a:endParaRPr lang="en-US" altLang="zh-CN" sz="4400">
              <a:solidFill>
                <a:srgbClr val="FFFFCC"/>
              </a:solidFill>
            </a:endParaRPr>
          </a:p>
          <a:p>
            <a:pPr eaLnBrk="1" hangingPunct="1"/>
            <a:r>
              <a:rPr lang="en-US" altLang="zh-CN" sz="4400">
                <a:solidFill>
                  <a:srgbClr val="990033"/>
                </a:solidFill>
              </a:rPr>
              <a:t>5</a:t>
            </a:r>
            <a:r>
              <a:rPr lang="en-US" altLang="zh-CN" sz="4400"/>
              <a:t>   </a:t>
            </a:r>
            <a:r>
              <a:rPr lang="en-US" altLang="zh-CN" sz="4400" b="1">
                <a:solidFill>
                  <a:schemeClr val="tx2"/>
                </a:solidFill>
              </a:rPr>
              <a:t>F</a:t>
            </a:r>
            <a:r>
              <a:rPr lang="en-US" altLang="zh-CN" sz="4400"/>
              <a:t>   </a:t>
            </a:r>
            <a:endParaRPr lang="en-US" altLang="zh-CN" sz="4400">
              <a:solidFill>
                <a:srgbClr val="FFFFCC"/>
              </a:solidFill>
            </a:endParaRPr>
          </a:p>
          <a:p>
            <a:pPr eaLnBrk="1" hangingPunct="1"/>
            <a:r>
              <a:rPr lang="en-US" altLang="zh-CN" sz="4400">
                <a:solidFill>
                  <a:srgbClr val="990033"/>
                </a:solidFill>
              </a:rPr>
              <a:t>6</a:t>
            </a:r>
            <a:r>
              <a:rPr lang="en-US" altLang="zh-CN" sz="4400"/>
              <a:t>   </a:t>
            </a:r>
            <a:r>
              <a:rPr lang="en-US" altLang="zh-CN" sz="4400" b="1">
                <a:solidFill>
                  <a:schemeClr val="tx2"/>
                </a:solidFill>
              </a:rPr>
              <a:t>G</a:t>
            </a:r>
            <a:r>
              <a:rPr lang="en-US" altLang="zh-CN" sz="4400"/>
              <a:t>  </a:t>
            </a:r>
            <a:endParaRPr lang="en-US" altLang="zh-CN" sz="2400">
              <a:solidFill>
                <a:srgbClr val="FFFFCC"/>
              </a:solidFill>
            </a:endParaRPr>
          </a:p>
        </p:txBody>
      </p:sp>
      <p:sp>
        <p:nvSpPr>
          <p:cNvPr id="137222" name="Rectangle 1045"/>
          <p:cNvSpPr>
            <a:spLocks noChangeArrowheads="1"/>
          </p:cNvSpPr>
          <p:nvPr/>
        </p:nvSpPr>
        <p:spPr bwMode="auto">
          <a:xfrm>
            <a:off x="3900488" y="1162050"/>
            <a:ext cx="1905000" cy="4724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23" name="Line 1046"/>
          <p:cNvSpPr>
            <a:spLocks noChangeShapeType="1"/>
          </p:cNvSpPr>
          <p:nvPr/>
        </p:nvSpPr>
        <p:spPr bwMode="auto">
          <a:xfrm>
            <a:off x="3900488" y="1771650"/>
            <a:ext cx="1905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24" name="Line 1047"/>
          <p:cNvSpPr>
            <a:spLocks noChangeShapeType="1"/>
          </p:cNvSpPr>
          <p:nvPr/>
        </p:nvSpPr>
        <p:spPr bwMode="auto">
          <a:xfrm>
            <a:off x="3900488" y="2457450"/>
            <a:ext cx="1905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25" name="Line 1048"/>
          <p:cNvSpPr>
            <a:spLocks noChangeShapeType="1"/>
          </p:cNvSpPr>
          <p:nvPr/>
        </p:nvSpPr>
        <p:spPr bwMode="auto">
          <a:xfrm>
            <a:off x="3900488" y="3143250"/>
            <a:ext cx="1905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26" name="Line 1049"/>
          <p:cNvSpPr>
            <a:spLocks noChangeShapeType="1"/>
          </p:cNvSpPr>
          <p:nvPr/>
        </p:nvSpPr>
        <p:spPr bwMode="auto">
          <a:xfrm>
            <a:off x="3900488" y="3829050"/>
            <a:ext cx="1905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27" name="Line 1050"/>
          <p:cNvSpPr>
            <a:spLocks noChangeShapeType="1"/>
          </p:cNvSpPr>
          <p:nvPr/>
        </p:nvSpPr>
        <p:spPr bwMode="auto">
          <a:xfrm>
            <a:off x="3900488" y="4514850"/>
            <a:ext cx="1905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28" name="Line 1051"/>
          <p:cNvSpPr>
            <a:spLocks noChangeShapeType="1"/>
          </p:cNvSpPr>
          <p:nvPr/>
        </p:nvSpPr>
        <p:spPr bwMode="auto">
          <a:xfrm>
            <a:off x="3900488" y="5200650"/>
            <a:ext cx="1905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29" name="Line 1057"/>
          <p:cNvSpPr>
            <a:spLocks noChangeShapeType="1"/>
          </p:cNvSpPr>
          <p:nvPr/>
        </p:nvSpPr>
        <p:spPr bwMode="auto">
          <a:xfrm>
            <a:off x="4787900" y="1196975"/>
            <a:ext cx="0" cy="4724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0" name="Line 1080"/>
          <p:cNvSpPr>
            <a:spLocks noChangeShapeType="1"/>
          </p:cNvSpPr>
          <p:nvPr/>
        </p:nvSpPr>
        <p:spPr bwMode="auto">
          <a:xfrm flipH="1">
            <a:off x="5513388" y="4743450"/>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1" name="Line 1081"/>
          <p:cNvSpPr>
            <a:spLocks noChangeShapeType="1"/>
          </p:cNvSpPr>
          <p:nvPr/>
        </p:nvSpPr>
        <p:spPr bwMode="auto">
          <a:xfrm>
            <a:off x="5589588" y="4743450"/>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2" name="Line 1082"/>
          <p:cNvSpPr>
            <a:spLocks noChangeShapeType="1"/>
          </p:cNvSpPr>
          <p:nvPr/>
        </p:nvSpPr>
        <p:spPr bwMode="auto">
          <a:xfrm flipH="1">
            <a:off x="5513388" y="5429250"/>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3" name="Line 1083"/>
          <p:cNvSpPr>
            <a:spLocks noChangeShapeType="1"/>
          </p:cNvSpPr>
          <p:nvPr/>
        </p:nvSpPr>
        <p:spPr bwMode="auto">
          <a:xfrm>
            <a:off x="5589588" y="5429250"/>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4" name="Line 1084"/>
          <p:cNvSpPr>
            <a:spLocks noChangeShapeType="1"/>
          </p:cNvSpPr>
          <p:nvPr/>
        </p:nvSpPr>
        <p:spPr bwMode="auto">
          <a:xfrm flipH="1">
            <a:off x="5513388" y="3371850"/>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5" name="Line 1085"/>
          <p:cNvSpPr>
            <a:spLocks noChangeShapeType="1"/>
          </p:cNvSpPr>
          <p:nvPr/>
        </p:nvSpPr>
        <p:spPr bwMode="auto">
          <a:xfrm>
            <a:off x="5589588" y="3371850"/>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6" name="Line 1086"/>
          <p:cNvSpPr>
            <a:spLocks noChangeShapeType="1"/>
          </p:cNvSpPr>
          <p:nvPr/>
        </p:nvSpPr>
        <p:spPr bwMode="auto">
          <a:xfrm flipH="1">
            <a:off x="5513388" y="2000250"/>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7" name="Line 1087"/>
          <p:cNvSpPr>
            <a:spLocks noChangeShapeType="1"/>
          </p:cNvSpPr>
          <p:nvPr/>
        </p:nvSpPr>
        <p:spPr bwMode="auto">
          <a:xfrm>
            <a:off x="5589588" y="2000250"/>
            <a:ext cx="76200" cy="228600"/>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7238" name="Group 1102"/>
          <p:cNvGrpSpPr>
            <a:grpSpLocks/>
          </p:cNvGrpSpPr>
          <p:nvPr/>
        </p:nvGrpSpPr>
        <p:grpSpPr bwMode="auto">
          <a:xfrm>
            <a:off x="5653088" y="3829050"/>
            <a:ext cx="1066800" cy="641350"/>
            <a:chOff x="3648" y="2832"/>
            <a:chExt cx="672" cy="404"/>
          </a:xfrm>
        </p:grpSpPr>
        <p:sp>
          <p:nvSpPr>
            <p:cNvPr id="137262" name="Text Box 1069"/>
            <p:cNvSpPr txBox="1">
              <a:spLocks noChangeArrowheads="1"/>
            </p:cNvSpPr>
            <p:nvPr/>
          </p:nvSpPr>
          <p:spPr bwMode="auto">
            <a:xfrm>
              <a:off x="3936" y="2832"/>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a:solidFill>
                    <a:srgbClr val="990000"/>
                  </a:solidFill>
                </a:rPr>
                <a:t>6</a:t>
              </a:r>
              <a:endParaRPr lang="en-US" altLang="zh-CN" sz="2400">
                <a:solidFill>
                  <a:srgbClr val="990000"/>
                </a:solidFill>
              </a:endParaRPr>
            </a:p>
          </p:txBody>
        </p:sp>
        <p:sp>
          <p:nvSpPr>
            <p:cNvPr id="137263" name="Rectangle 1076"/>
            <p:cNvSpPr>
              <a:spLocks noChangeArrowheads="1"/>
            </p:cNvSpPr>
            <p:nvPr/>
          </p:nvSpPr>
          <p:spPr bwMode="auto">
            <a:xfrm>
              <a:off x="3936" y="2928"/>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64" name="Line 1077"/>
            <p:cNvSpPr>
              <a:spLocks noChangeShapeType="1"/>
            </p:cNvSpPr>
            <p:nvPr/>
          </p:nvSpPr>
          <p:spPr bwMode="auto">
            <a:xfrm>
              <a:off x="4176" y="2928"/>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65" name="Line 1078"/>
            <p:cNvSpPr>
              <a:spLocks noChangeShapeType="1"/>
            </p:cNvSpPr>
            <p:nvPr/>
          </p:nvSpPr>
          <p:spPr bwMode="auto">
            <a:xfrm>
              <a:off x="3648" y="3072"/>
              <a:ext cx="288" cy="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66" name="Line 1088"/>
            <p:cNvSpPr>
              <a:spLocks noChangeShapeType="1"/>
            </p:cNvSpPr>
            <p:nvPr/>
          </p:nvSpPr>
          <p:spPr bwMode="auto">
            <a:xfrm flipH="1">
              <a:off x="4224" y="2976"/>
              <a:ext cx="48" cy="144"/>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67" name="Line 1089"/>
            <p:cNvSpPr>
              <a:spLocks noChangeShapeType="1"/>
            </p:cNvSpPr>
            <p:nvPr/>
          </p:nvSpPr>
          <p:spPr bwMode="auto">
            <a:xfrm>
              <a:off x="4272" y="2976"/>
              <a:ext cx="48" cy="144"/>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7239" name="Group 1100"/>
          <p:cNvGrpSpPr>
            <a:grpSpLocks/>
          </p:cNvGrpSpPr>
          <p:nvPr/>
        </p:nvGrpSpPr>
        <p:grpSpPr bwMode="auto">
          <a:xfrm>
            <a:off x="5653088" y="2457450"/>
            <a:ext cx="1981200" cy="641350"/>
            <a:chOff x="3648" y="1968"/>
            <a:chExt cx="1248" cy="404"/>
          </a:xfrm>
        </p:grpSpPr>
        <p:sp>
          <p:nvSpPr>
            <p:cNvPr id="137253" name="Text Box 1068"/>
            <p:cNvSpPr txBox="1">
              <a:spLocks noChangeArrowheads="1"/>
            </p:cNvSpPr>
            <p:nvPr/>
          </p:nvSpPr>
          <p:spPr bwMode="auto">
            <a:xfrm>
              <a:off x="3936" y="1968"/>
              <a:ext cx="83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a:solidFill>
                    <a:srgbClr val="990000"/>
                  </a:solidFill>
                </a:rPr>
                <a:t>4      5</a:t>
              </a:r>
              <a:endParaRPr lang="en-US" altLang="zh-CN" sz="2400">
                <a:solidFill>
                  <a:srgbClr val="990000"/>
                </a:solidFill>
              </a:endParaRPr>
            </a:p>
          </p:txBody>
        </p:sp>
        <p:sp>
          <p:nvSpPr>
            <p:cNvPr id="137254" name="Rectangle 1070"/>
            <p:cNvSpPr>
              <a:spLocks noChangeArrowheads="1"/>
            </p:cNvSpPr>
            <p:nvPr/>
          </p:nvSpPr>
          <p:spPr bwMode="auto">
            <a:xfrm>
              <a:off x="3936" y="2064"/>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55" name="Line 1071"/>
            <p:cNvSpPr>
              <a:spLocks noChangeShapeType="1"/>
            </p:cNvSpPr>
            <p:nvPr/>
          </p:nvSpPr>
          <p:spPr bwMode="auto">
            <a:xfrm>
              <a:off x="4176" y="2064"/>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56" name="Line 1072"/>
            <p:cNvSpPr>
              <a:spLocks noChangeShapeType="1"/>
            </p:cNvSpPr>
            <p:nvPr/>
          </p:nvSpPr>
          <p:spPr bwMode="auto">
            <a:xfrm>
              <a:off x="3648" y="2208"/>
              <a:ext cx="288" cy="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57" name="Rectangle 1073"/>
            <p:cNvSpPr>
              <a:spLocks noChangeArrowheads="1"/>
            </p:cNvSpPr>
            <p:nvPr/>
          </p:nvSpPr>
          <p:spPr bwMode="auto">
            <a:xfrm>
              <a:off x="4512" y="2064"/>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58" name="Line 1074"/>
            <p:cNvSpPr>
              <a:spLocks noChangeShapeType="1"/>
            </p:cNvSpPr>
            <p:nvPr/>
          </p:nvSpPr>
          <p:spPr bwMode="auto">
            <a:xfrm>
              <a:off x="4752" y="2064"/>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59" name="Line 1075"/>
            <p:cNvSpPr>
              <a:spLocks noChangeShapeType="1"/>
            </p:cNvSpPr>
            <p:nvPr/>
          </p:nvSpPr>
          <p:spPr bwMode="auto">
            <a:xfrm>
              <a:off x="4224" y="2208"/>
              <a:ext cx="288" cy="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60" name="Line 1090"/>
            <p:cNvSpPr>
              <a:spLocks noChangeShapeType="1"/>
            </p:cNvSpPr>
            <p:nvPr/>
          </p:nvSpPr>
          <p:spPr bwMode="auto">
            <a:xfrm flipH="1">
              <a:off x="4800" y="2112"/>
              <a:ext cx="48" cy="144"/>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61" name="Line 1091"/>
            <p:cNvSpPr>
              <a:spLocks noChangeShapeType="1"/>
            </p:cNvSpPr>
            <p:nvPr/>
          </p:nvSpPr>
          <p:spPr bwMode="auto">
            <a:xfrm>
              <a:off x="4848" y="2112"/>
              <a:ext cx="48" cy="144"/>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7240" name="Group 1097"/>
          <p:cNvGrpSpPr>
            <a:grpSpLocks/>
          </p:cNvGrpSpPr>
          <p:nvPr/>
        </p:nvGrpSpPr>
        <p:grpSpPr bwMode="auto">
          <a:xfrm>
            <a:off x="5653088" y="1162050"/>
            <a:ext cx="2895600" cy="641350"/>
            <a:chOff x="3648" y="1152"/>
            <a:chExt cx="1824" cy="404"/>
          </a:xfrm>
        </p:grpSpPr>
        <p:sp>
          <p:nvSpPr>
            <p:cNvPr id="137241" name="Text Box 1058"/>
            <p:cNvSpPr txBox="1">
              <a:spLocks noChangeArrowheads="1"/>
            </p:cNvSpPr>
            <p:nvPr/>
          </p:nvSpPr>
          <p:spPr bwMode="auto">
            <a:xfrm>
              <a:off x="3792" y="1152"/>
              <a:ext cx="155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a:t>  </a:t>
              </a:r>
              <a:r>
                <a:rPr lang="en-US" altLang="zh-CN">
                  <a:solidFill>
                    <a:srgbClr val="990000"/>
                  </a:solidFill>
                </a:rPr>
                <a:t>1      2      3</a:t>
              </a:r>
              <a:endParaRPr lang="en-US" altLang="zh-CN" sz="2400">
                <a:solidFill>
                  <a:srgbClr val="990000"/>
                </a:solidFill>
              </a:endParaRPr>
            </a:p>
          </p:txBody>
        </p:sp>
        <p:sp>
          <p:nvSpPr>
            <p:cNvPr id="137242" name="Rectangle 1059"/>
            <p:cNvSpPr>
              <a:spLocks noChangeArrowheads="1"/>
            </p:cNvSpPr>
            <p:nvPr/>
          </p:nvSpPr>
          <p:spPr bwMode="auto">
            <a:xfrm>
              <a:off x="3936" y="1248"/>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43" name="Line 1060"/>
            <p:cNvSpPr>
              <a:spLocks noChangeShapeType="1"/>
            </p:cNvSpPr>
            <p:nvPr/>
          </p:nvSpPr>
          <p:spPr bwMode="auto">
            <a:xfrm>
              <a:off x="4176" y="1248"/>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44" name="Line 1061"/>
            <p:cNvSpPr>
              <a:spLocks noChangeShapeType="1"/>
            </p:cNvSpPr>
            <p:nvPr/>
          </p:nvSpPr>
          <p:spPr bwMode="auto">
            <a:xfrm>
              <a:off x="3648" y="1392"/>
              <a:ext cx="288" cy="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45" name="Rectangle 1062"/>
            <p:cNvSpPr>
              <a:spLocks noChangeArrowheads="1"/>
            </p:cNvSpPr>
            <p:nvPr/>
          </p:nvSpPr>
          <p:spPr bwMode="auto">
            <a:xfrm>
              <a:off x="4512" y="1248"/>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46" name="Line 1063"/>
            <p:cNvSpPr>
              <a:spLocks noChangeShapeType="1"/>
            </p:cNvSpPr>
            <p:nvPr/>
          </p:nvSpPr>
          <p:spPr bwMode="auto">
            <a:xfrm>
              <a:off x="4752" y="1248"/>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47" name="Line 1064"/>
            <p:cNvSpPr>
              <a:spLocks noChangeShapeType="1"/>
            </p:cNvSpPr>
            <p:nvPr/>
          </p:nvSpPr>
          <p:spPr bwMode="auto">
            <a:xfrm>
              <a:off x="4224" y="1392"/>
              <a:ext cx="288" cy="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48" name="Rectangle 1065"/>
            <p:cNvSpPr>
              <a:spLocks noChangeArrowheads="1"/>
            </p:cNvSpPr>
            <p:nvPr/>
          </p:nvSpPr>
          <p:spPr bwMode="auto">
            <a:xfrm>
              <a:off x="5088" y="1248"/>
              <a:ext cx="384" cy="24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49" name="Line 1066"/>
            <p:cNvSpPr>
              <a:spLocks noChangeShapeType="1"/>
            </p:cNvSpPr>
            <p:nvPr/>
          </p:nvSpPr>
          <p:spPr bwMode="auto">
            <a:xfrm>
              <a:off x="5328" y="1248"/>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50" name="Line 1067"/>
            <p:cNvSpPr>
              <a:spLocks noChangeShapeType="1"/>
            </p:cNvSpPr>
            <p:nvPr/>
          </p:nvSpPr>
          <p:spPr bwMode="auto">
            <a:xfrm>
              <a:off x="4800" y="1392"/>
              <a:ext cx="288" cy="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51" name="Line 1092"/>
            <p:cNvSpPr>
              <a:spLocks noChangeShapeType="1"/>
            </p:cNvSpPr>
            <p:nvPr/>
          </p:nvSpPr>
          <p:spPr bwMode="auto">
            <a:xfrm flipH="1">
              <a:off x="5376" y="1296"/>
              <a:ext cx="48" cy="144"/>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52" name="Line 1093"/>
            <p:cNvSpPr>
              <a:spLocks noChangeShapeType="1"/>
            </p:cNvSpPr>
            <p:nvPr/>
          </p:nvSpPr>
          <p:spPr bwMode="auto">
            <a:xfrm>
              <a:off x="5424" y="1296"/>
              <a:ext cx="48" cy="144"/>
            </a:xfrm>
            <a:prstGeom prst="line">
              <a:avLst/>
            </a:prstGeom>
            <a:noFill/>
            <a:ln w="381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63917"/>
                                        </p:tgtEl>
                                        <p:attrNameLst>
                                          <p:attrName>style.visibility</p:attrName>
                                        </p:attrNameLst>
                                      </p:cBhvr>
                                      <p:to>
                                        <p:strVal val="visible"/>
                                      </p:to>
                                    </p:set>
                                    <p:animEffect transition="in" filter="wipe(up)">
                                      <p:cBhvr>
                                        <p:cTn id="7" dur="500"/>
                                        <p:tgtEl>
                                          <p:spTgt spid="163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242" name="Text Box 4"/>
          <p:cNvSpPr txBox="1">
            <a:spLocks noChangeArrowheads="1"/>
          </p:cNvSpPr>
          <p:nvPr/>
        </p:nvSpPr>
        <p:spPr bwMode="auto">
          <a:xfrm>
            <a:off x="76200" y="188913"/>
            <a:ext cx="5072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FF"/>
                </a:solidFill>
                <a:ea typeface="楷体_GB2312" pitchFamily="49" charset="-122"/>
              </a:rPr>
              <a:t>三、 孩子</a:t>
            </a:r>
            <a:r>
              <a:rPr lang="en-US" altLang="zh-CN" sz="3200" b="1">
                <a:solidFill>
                  <a:srgbClr val="0000FF"/>
                </a:solidFill>
                <a:ea typeface="楷体_GB2312" pitchFamily="49" charset="-122"/>
              </a:rPr>
              <a:t>-</a:t>
            </a:r>
            <a:r>
              <a:rPr lang="zh-CN" altLang="en-US" sz="3200" b="1">
                <a:solidFill>
                  <a:srgbClr val="0000FF"/>
                </a:solidFill>
                <a:ea typeface="楷体_GB2312" pitchFamily="49" charset="-122"/>
              </a:rPr>
              <a:t>兄弟表示法</a:t>
            </a:r>
            <a:endParaRPr lang="zh-CN" altLang="en-US" sz="3200">
              <a:ea typeface="楷体_GB2312" pitchFamily="49" charset="-122"/>
            </a:endParaRPr>
          </a:p>
        </p:txBody>
      </p:sp>
      <p:sp>
        <p:nvSpPr>
          <p:cNvPr id="138243" name="Rectangle 18"/>
          <p:cNvSpPr>
            <a:spLocks noChangeArrowheads="1"/>
          </p:cNvSpPr>
          <p:nvPr/>
        </p:nvSpPr>
        <p:spPr bwMode="auto">
          <a:xfrm>
            <a:off x="107950" y="981075"/>
            <a:ext cx="8964613" cy="42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buClr>
                <a:schemeClr val="bg2"/>
              </a:buClr>
              <a:buFont typeface="Monotype Sorts" pitchFamily="2" charset="2"/>
              <a:buNone/>
            </a:pPr>
            <a:r>
              <a:rPr lang="zh-CN" altLang="en-US" sz="3200" b="1">
                <a:solidFill>
                  <a:srgbClr val="000000"/>
                </a:solidFill>
                <a:ea typeface="楷体_GB2312" pitchFamily="49" charset="-122"/>
              </a:rPr>
              <a:t>孩子兄弟链表表示法也是树的一种链式存储结构。用</a:t>
            </a:r>
            <a:r>
              <a:rPr lang="zh-CN" altLang="en-US" sz="3200" b="1">
                <a:solidFill>
                  <a:srgbClr val="CC0066"/>
                </a:solidFill>
                <a:ea typeface="楷体_GB2312" pitchFamily="49" charset="-122"/>
              </a:rPr>
              <a:t>二叉链表</a:t>
            </a:r>
            <a:r>
              <a:rPr lang="zh-CN" altLang="en-US" sz="3200" b="1">
                <a:solidFill>
                  <a:srgbClr val="000000"/>
                </a:solidFill>
                <a:ea typeface="楷体_GB2312" pitchFamily="49" charset="-122"/>
              </a:rPr>
              <a:t>作为树的存储结构，每个结点的左链域指向该结点的第一个孩子，右链域指向下一个兄弟结点。从向下的纵向和横向来描述树</a:t>
            </a:r>
            <a:r>
              <a:rPr lang="en-US" altLang="zh-CN" sz="3200" b="1">
                <a:solidFill>
                  <a:srgbClr val="000000"/>
                </a:solidFill>
                <a:ea typeface="楷体_GB2312" pitchFamily="49" charset="-122"/>
              </a:rPr>
              <a:t>.</a:t>
            </a:r>
          </a:p>
          <a:p>
            <a:pPr>
              <a:lnSpc>
                <a:spcPct val="120000"/>
              </a:lnSpc>
              <a:spcBef>
                <a:spcPct val="20000"/>
              </a:spcBef>
              <a:buClr>
                <a:schemeClr val="bg2"/>
              </a:buClr>
              <a:buFont typeface="Monotype Sorts" pitchFamily="2" charset="2"/>
              <a:buNone/>
            </a:pPr>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由于结点中的两个指针指示的分别为“孩子”和“兄弟”，故称为“孩子</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兄弟链表”。这种结构也称为</a:t>
            </a:r>
            <a:r>
              <a:rPr lang="zh-CN" altLang="en-US" sz="3200" b="1">
                <a:solidFill>
                  <a:srgbClr val="CC0066"/>
                </a:solidFill>
                <a:ea typeface="楷体_GB2312" pitchFamily="49" charset="-122"/>
              </a:rPr>
              <a:t>二叉链表</a:t>
            </a:r>
            <a:r>
              <a:rPr lang="zh-CN" altLang="en-US" sz="3200" b="1">
                <a:solidFill>
                  <a:srgbClr val="000000"/>
                </a:solidFill>
                <a:ea typeface="楷体_GB2312" pitchFamily="49" charset="-122"/>
              </a:rPr>
              <a:t>。 </a:t>
            </a:r>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266" name="Object 10"/>
          <p:cNvGraphicFramePr>
            <a:graphicFrameLocks noChangeAspect="1"/>
          </p:cNvGraphicFramePr>
          <p:nvPr/>
        </p:nvGraphicFramePr>
        <p:xfrm>
          <a:off x="466725" y="1633538"/>
          <a:ext cx="6553200" cy="3595687"/>
        </p:xfrm>
        <a:graphic>
          <a:graphicData uri="http://schemas.openxmlformats.org/presentationml/2006/ole">
            <mc:AlternateContent xmlns:mc="http://schemas.openxmlformats.org/markup-compatibility/2006">
              <mc:Choice xmlns:v="urn:schemas-microsoft-com:vml" Requires="v">
                <p:oleObj spid="_x0000_s139294" r:id="rId3" imgW="2202528" imgH="1296665" progId="Visio.Drawing.11">
                  <p:embed/>
                </p:oleObj>
              </mc:Choice>
              <mc:Fallback>
                <p:oleObj r:id="rId3" imgW="2202528" imgH="1296665" progId="Visio.Drawing.11">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 y="1633538"/>
                        <a:ext cx="6553200" cy="359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9267" name="Text Box 13"/>
          <p:cNvSpPr txBox="1">
            <a:spLocks noChangeArrowheads="1"/>
          </p:cNvSpPr>
          <p:nvPr/>
        </p:nvSpPr>
        <p:spPr bwMode="auto">
          <a:xfrm>
            <a:off x="4787900" y="1700213"/>
            <a:ext cx="3960813" cy="1160462"/>
          </a:xfrm>
          <a:prstGeom prst="rect">
            <a:avLst/>
          </a:prstGeom>
          <a:gradFill rotWithShape="0">
            <a:gsLst>
              <a:gs pos="0">
                <a:srgbClr val="FFFFFF"/>
              </a:gs>
              <a:gs pos="50000">
                <a:srgbClr val="FFFFCC"/>
              </a:gs>
              <a:gs pos="100000">
                <a:srgbClr val="FFFFFF"/>
              </a:gs>
            </a:gsLst>
            <a:lin ang="18900000" scaled="1"/>
          </a:gradFill>
          <a:ln>
            <a:noFill/>
          </a:ln>
          <a:effectLst/>
          <a:extLst>
            <a:ext uri="{91240B29-F687-4F45-9708-019B960494DF}">
              <a14:hiddenLine xmlns:a14="http://schemas.microsoft.com/office/drawing/2010/main" w="38100" cmpd="dbl">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3333CC"/>
                </a:solidFill>
              </a:rPr>
              <a:t>特点：双亲只连接长子</a:t>
            </a:r>
          </a:p>
          <a:p>
            <a:pPr eaLnBrk="1" hangingPunct="1">
              <a:spcBef>
                <a:spcPct val="50000"/>
              </a:spcBef>
            </a:pPr>
            <a:r>
              <a:rPr lang="zh-CN" altLang="en-US" sz="2800" b="1">
                <a:solidFill>
                  <a:srgbClr val="3333CC"/>
                </a:solidFill>
              </a:rPr>
              <a:t>长子连接兄弟</a:t>
            </a:r>
          </a:p>
        </p:txBody>
      </p:sp>
      <p:grpSp>
        <p:nvGrpSpPr>
          <p:cNvPr id="139268" name="Group 19"/>
          <p:cNvGrpSpPr>
            <a:grpSpLocks/>
          </p:cNvGrpSpPr>
          <p:nvPr/>
        </p:nvGrpSpPr>
        <p:grpSpPr bwMode="auto">
          <a:xfrm>
            <a:off x="1547813" y="476250"/>
            <a:ext cx="5181600" cy="533400"/>
            <a:chOff x="1104" y="2550"/>
            <a:chExt cx="3264" cy="336"/>
          </a:xfrm>
        </p:grpSpPr>
        <p:sp>
          <p:nvSpPr>
            <p:cNvPr id="139269" name="Rectangle 16"/>
            <p:cNvSpPr>
              <a:spLocks noChangeArrowheads="1"/>
            </p:cNvSpPr>
            <p:nvPr/>
          </p:nvSpPr>
          <p:spPr bwMode="auto">
            <a:xfrm>
              <a:off x="2136" y="2550"/>
              <a:ext cx="984" cy="336"/>
            </a:xfrm>
            <a:prstGeom prst="rect">
              <a:avLst/>
            </a:prstGeom>
            <a:solidFill>
              <a:srgbClr val="00E4A8"/>
            </a:solidFill>
            <a:ln w="9525">
              <a:solidFill>
                <a:srgbClr val="000000"/>
              </a:solidFill>
              <a:miter lim="800000"/>
              <a:headEnd/>
              <a:tailEnd/>
            </a:ln>
          </p:spPr>
          <p:txBody>
            <a:bodyPr/>
            <a:lstStyle/>
            <a:p>
              <a:pPr algn="ctr" eaLnBrk="0" hangingPunct="0"/>
              <a:r>
                <a:rPr kumimoji="0" lang="en-US" altLang="zh-CN" sz="2400" b="1">
                  <a:solidFill>
                    <a:srgbClr val="000000"/>
                  </a:solidFill>
                </a:rPr>
                <a:t>data</a:t>
              </a:r>
            </a:p>
          </p:txBody>
        </p:sp>
        <p:sp>
          <p:nvSpPr>
            <p:cNvPr id="139270" name="Rectangle 17"/>
            <p:cNvSpPr>
              <a:spLocks noChangeArrowheads="1"/>
            </p:cNvSpPr>
            <p:nvPr/>
          </p:nvSpPr>
          <p:spPr bwMode="auto">
            <a:xfrm>
              <a:off x="1104" y="2550"/>
              <a:ext cx="1080" cy="336"/>
            </a:xfrm>
            <a:prstGeom prst="rect">
              <a:avLst/>
            </a:prstGeom>
            <a:solidFill>
              <a:srgbClr val="FFCF01"/>
            </a:solidFill>
            <a:ln w="9525">
              <a:solidFill>
                <a:srgbClr val="000000"/>
              </a:solidFill>
              <a:miter lim="800000"/>
              <a:headEnd/>
              <a:tailEnd/>
            </a:ln>
          </p:spPr>
          <p:txBody>
            <a:bodyPr/>
            <a:lstStyle/>
            <a:p>
              <a:pPr algn="just" eaLnBrk="0" hangingPunct="0"/>
              <a:r>
                <a:rPr kumimoji="0" lang="en-US" altLang="zh-CN" sz="2400" b="1">
                  <a:solidFill>
                    <a:srgbClr val="000000"/>
                  </a:solidFill>
                </a:rPr>
                <a:t>FirstChild</a:t>
              </a:r>
            </a:p>
          </p:txBody>
        </p:sp>
        <p:sp>
          <p:nvSpPr>
            <p:cNvPr id="139271" name="Rectangle 18"/>
            <p:cNvSpPr>
              <a:spLocks noChangeArrowheads="1"/>
            </p:cNvSpPr>
            <p:nvPr/>
          </p:nvSpPr>
          <p:spPr bwMode="auto">
            <a:xfrm>
              <a:off x="3120" y="2550"/>
              <a:ext cx="1248" cy="336"/>
            </a:xfrm>
            <a:prstGeom prst="rect">
              <a:avLst/>
            </a:prstGeom>
            <a:solidFill>
              <a:srgbClr val="FFCCCC"/>
            </a:solidFill>
            <a:ln w="9525">
              <a:solidFill>
                <a:srgbClr val="000000"/>
              </a:solidFill>
              <a:miter lim="800000"/>
              <a:headEnd/>
              <a:tailEnd/>
            </a:ln>
          </p:spPr>
          <p:txBody>
            <a:bodyPr/>
            <a:lstStyle/>
            <a:p>
              <a:pPr algn="just" eaLnBrk="0" hangingPunct="0"/>
              <a:r>
                <a:rPr kumimoji="0" lang="en-US" altLang="zh-CN" sz="2400" b="1">
                  <a:solidFill>
                    <a:srgbClr val="000000"/>
                  </a:solidFill>
                </a:rPr>
                <a:t>NextSibling</a:t>
              </a:r>
            </a:p>
          </p:txBody>
        </p:sp>
      </p:gr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290" name="Text Box 3"/>
          <p:cNvSpPr txBox="1">
            <a:spLocks noChangeArrowheads="1"/>
          </p:cNvSpPr>
          <p:nvPr/>
        </p:nvSpPr>
        <p:spPr bwMode="auto">
          <a:xfrm>
            <a:off x="395288" y="1485900"/>
            <a:ext cx="8353425"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15000"/>
              </a:lnSpc>
            </a:pPr>
            <a:r>
              <a:rPr lang="en-US" altLang="zh-CN" sz="3200" b="1">
                <a:solidFill>
                  <a:schemeClr val="tx2"/>
                </a:solidFill>
                <a:ea typeface="楷体_GB2312" pitchFamily="49" charset="-122"/>
              </a:rPr>
              <a:t>typedef struct</a:t>
            </a:r>
            <a:r>
              <a:rPr lang="en-US" altLang="zh-CN" sz="3200">
                <a:solidFill>
                  <a:schemeClr val="tx2"/>
                </a:solidFill>
                <a:ea typeface="楷体_GB2312" pitchFamily="49" charset="-122"/>
              </a:rPr>
              <a:t> CSNode</a:t>
            </a:r>
            <a:r>
              <a:rPr lang="en-US" altLang="zh-CN" sz="3200" b="1">
                <a:solidFill>
                  <a:schemeClr val="tx2"/>
                </a:solidFill>
                <a:ea typeface="楷体_GB2312" pitchFamily="49" charset="-122"/>
              </a:rPr>
              <a:t>{</a:t>
            </a:r>
            <a:endParaRPr lang="en-US" altLang="zh-CN" sz="3200">
              <a:solidFill>
                <a:schemeClr val="tx2"/>
              </a:solidFill>
              <a:ea typeface="楷体_GB2312" pitchFamily="49" charset="-122"/>
            </a:endParaRPr>
          </a:p>
          <a:p>
            <a:pPr eaLnBrk="1" hangingPunct="1">
              <a:lnSpc>
                <a:spcPct val="115000"/>
              </a:lnSpc>
            </a:pPr>
            <a:r>
              <a:rPr lang="en-US" altLang="zh-CN" sz="3200">
                <a:solidFill>
                  <a:schemeClr val="tx2"/>
                </a:solidFill>
                <a:ea typeface="楷体_GB2312" pitchFamily="49" charset="-122"/>
              </a:rPr>
              <a:t>     Elem    data;</a:t>
            </a:r>
          </a:p>
          <a:p>
            <a:pPr eaLnBrk="1" hangingPunct="1">
              <a:lnSpc>
                <a:spcPct val="115000"/>
              </a:lnSpc>
            </a:pPr>
            <a:r>
              <a:rPr lang="en-US" altLang="zh-CN" sz="3200">
                <a:solidFill>
                  <a:schemeClr val="tx2"/>
                </a:solidFill>
                <a:ea typeface="楷体_GB2312" pitchFamily="49" charset="-122"/>
              </a:rPr>
              <a:t>     </a:t>
            </a:r>
            <a:r>
              <a:rPr lang="en-US" altLang="zh-CN" sz="3200" b="1">
                <a:solidFill>
                  <a:schemeClr val="tx2"/>
                </a:solidFill>
                <a:ea typeface="楷体_GB2312" pitchFamily="49" charset="-122"/>
              </a:rPr>
              <a:t>struct</a:t>
            </a:r>
            <a:r>
              <a:rPr lang="en-US" altLang="zh-CN" sz="3200">
                <a:solidFill>
                  <a:schemeClr val="tx2"/>
                </a:solidFill>
                <a:ea typeface="楷体_GB2312" pitchFamily="49" charset="-122"/>
              </a:rPr>
              <a:t> CSNode  </a:t>
            </a:r>
            <a:r>
              <a:rPr lang="en-US" altLang="zh-CN" sz="3200" b="1">
                <a:solidFill>
                  <a:schemeClr val="tx2"/>
                </a:solidFill>
                <a:ea typeface="楷体_GB2312" pitchFamily="49" charset="-122"/>
              </a:rPr>
              <a:t>*</a:t>
            </a:r>
            <a:r>
              <a:rPr lang="en-US" altLang="zh-CN" sz="3200">
                <a:solidFill>
                  <a:schemeClr val="tx2"/>
                </a:solidFill>
                <a:ea typeface="楷体_GB2312" pitchFamily="49" charset="-122"/>
              </a:rPr>
              <a:t>firstchild, </a:t>
            </a:r>
            <a:r>
              <a:rPr lang="en-US" altLang="zh-CN" sz="3200" b="1">
                <a:solidFill>
                  <a:schemeClr val="tx2"/>
                </a:solidFill>
                <a:ea typeface="楷体_GB2312" pitchFamily="49" charset="-122"/>
              </a:rPr>
              <a:t>*</a:t>
            </a:r>
            <a:r>
              <a:rPr lang="en-US" altLang="zh-CN" sz="3200">
                <a:solidFill>
                  <a:schemeClr val="tx2"/>
                </a:solidFill>
                <a:ea typeface="楷体_GB2312" pitchFamily="49" charset="-122"/>
              </a:rPr>
              <a:t>nextsibling;</a:t>
            </a:r>
          </a:p>
          <a:p>
            <a:pPr eaLnBrk="1" hangingPunct="1">
              <a:lnSpc>
                <a:spcPct val="115000"/>
              </a:lnSpc>
            </a:pPr>
            <a:r>
              <a:rPr lang="en-US" altLang="zh-CN" sz="3200" b="1">
                <a:solidFill>
                  <a:schemeClr val="tx2"/>
                </a:solidFill>
                <a:ea typeface="楷体_GB2312" pitchFamily="49" charset="-122"/>
              </a:rPr>
              <a:t>}</a:t>
            </a:r>
            <a:r>
              <a:rPr lang="en-US" altLang="zh-CN" sz="3200">
                <a:solidFill>
                  <a:schemeClr val="tx2"/>
                </a:solidFill>
                <a:ea typeface="楷体_GB2312" pitchFamily="49" charset="-122"/>
              </a:rPr>
              <a:t> CSNode, </a:t>
            </a:r>
            <a:r>
              <a:rPr lang="en-US" altLang="zh-CN" sz="3200" b="1">
                <a:solidFill>
                  <a:schemeClr val="tx2"/>
                </a:solidFill>
                <a:ea typeface="楷体_GB2312" pitchFamily="49" charset="-122"/>
              </a:rPr>
              <a:t>*</a:t>
            </a:r>
            <a:r>
              <a:rPr lang="en-US" altLang="zh-CN" sz="3200">
                <a:solidFill>
                  <a:schemeClr val="tx2"/>
                </a:solidFill>
                <a:ea typeface="楷体_GB2312" pitchFamily="49" charset="-122"/>
              </a:rPr>
              <a:t>CSTree;</a:t>
            </a:r>
          </a:p>
        </p:txBody>
      </p:sp>
      <p:sp>
        <p:nvSpPr>
          <p:cNvPr id="140291" name="Text Box 5"/>
          <p:cNvSpPr txBox="1">
            <a:spLocks noChangeArrowheads="1"/>
          </p:cNvSpPr>
          <p:nvPr/>
        </p:nvSpPr>
        <p:spPr bwMode="auto">
          <a:xfrm>
            <a:off x="250825" y="188913"/>
            <a:ext cx="34686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00099"/>
                </a:solidFill>
                <a:ea typeface="楷体_GB2312" pitchFamily="49" charset="-122"/>
              </a:rPr>
              <a:t>C</a:t>
            </a:r>
            <a:r>
              <a:rPr lang="zh-CN" altLang="zh-CN" sz="3200" b="1">
                <a:solidFill>
                  <a:srgbClr val="000099"/>
                </a:solidFill>
                <a:ea typeface="楷体_GB2312" pitchFamily="49" charset="-122"/>
              </a:rPr>
              <a:t>语言的类型描述:</a:t>
            </a:r>
            <a:endParaRPr lang="en-US" altLang="zh-CN" sz="3200">
              <a:ea typeface="楷体_GB2312" pitchFamily="49" charset="-122"/>
            </a:endParaRPr>
          </a:p>
        </p:txBody>
      </p:sp>
      <p:sp>
        <p:nvSpPr>
          <p:cNvPr id="140292" name="Rectangle 6"/>
          <p:cNvSpPr>
            <a:spLocks noChangeArrowheads="1"/>
          </p:cNvSpPr>
          <p:nvPr/>
        </p:nvSpPr>
        <p:spPr bwMode="auto">
          <a:xfrm>
            <a:off x="395288" y="804863"/>
            <a:ext cx="181610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zh-CN" altLang="en-US" sz="3200" b="1">
                <a:solidFill>
                  <a:srgbClr val="990033"/>
                </a:solidFill>
                <a:ea typeface="楷体_GB2312" pitchFamily="49" charset="-122"/>
              </a:rPr>
              <a:t>结点结构</a:t>
            </a:r>
          </a:p>
        </p:txBody>
      </p:sp>
      <p:grpSp>
        <p:nvGrpSpPr>
          <p:cNvPr id="140293" name="Group 6"/>
          <p:cNvGrpSpPr>
            <a:grpSpLocks/>
          </p:cNvGrpSpPr>
          <p:nvPr/>
        </p:nvGrpSpPr>
        <p:grpSpPr bwMode="auto">
          <a:xfrm>
            <a:off x="2411413" y="909638"/>
            <a:ext cx="5181600" cy="533400"/>
            <a:chOff x="1565" y="663"/>
            <a:chExt cx="3264" cy="336"/>
          </a:xfrm>
        </p:grpSpPr>
        <p:sp>
          <p:nvSpPr>
            <p:cNvPr id="140295" name="Rectangle 3"/>
            <p:cNvSpPr>
              <a:spLocks noChangeArrowheads="1"/>
            </p:cNvSpPr>
            <p:nvPr/>
          </p:nvSpPr>
          <p:spPr bwMode="auto">
            <a:xfrm>
              <a:off x="2653" y="663"/>
              <a:ext cx="928" cy="3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E4A8"/>
                  </a:solidFill>
                </a14:hiddenFill>
              </a:ext>
            </a:extLst>
          </p:spPr>
          <p:txBody>
            <a:bodyPr/>
            <a:lstStyle/>
            <a:p>
              <a:pPr algn="ctr" eaLnBrk="0" hangingPunct="0"/>
              <a:r>
                <a:rPr kumimoji="0" lang="en-US" altLang="zh-CN" sz="2400" b="1">
                  <a:solidFill>
                    <a:srgbClr val="000000"/>
                  </a:solidFill>
                </a:rPr>
                <a:t>data</a:t>
              </a:r>
            </a:p>
          </p:txBody>
        </p:sp>
        <p:sp>
          <p:nvSpPr>
            <p:cNvPr id="140296" name="Rectangle 4"/>
            <p:cNvSpPr>
              <a:spLocks noChangeArrowheads="1"/>
            </p:cNvSpPr>
            <p:nvPr/>
          </p:nvSpPr>
          <p:spPr bwMode="auto">
            <a:xfrm>
              <a:off x="1565" y="663"/>
              <a:ext cx="1080" cy="3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CF01"/>
                  </a:solidFill>
                </a14:hiddenFill>
              </a:ext>
            </a:extLst>
          </p:spPr>
          <p:txBody>
            <a:bodyPr/>
            <a:lstStyle/>
            <a:p>
              <a:pPr algn="just" eaLnBrk="0" hangingPunct="0"/>
              <a:r>
                <a:rPr kumimoji="0" lang="en-US" altLang="zh-CN" sz="2400" b="1">
                  <a:solidFill>
                    <a:srgbClr val="000000"/>
                  </a:solidFill>
                </a:rPr>
                <a:t>FirstChild</a:t>
              </a:r>
            </a:p>
          </p:txBody>
        </p:sp>
        <p:sp>
          <p:nvSpPr>
            <p:cNvPr id="140297" name="Rectangle 5"/>
            <p:cNvSpPr>
              <a:spLocks noChangeArrowheads="1"/>
            </p:cNvSpPr>
            <p:nvPr/>
          </p:nvSpPr>
          <p:spPr bwMode="auto">
            <a:xfrm>
              <a:off x="3581" y="663"/>
              <a:ext cx="1248" cy="3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CCCC"/>
                  </a:solidFill>
                </a14:hiddenFill>
              </a:ext>
            </a:extLst>
          </p:spPr>
          <p:txBody>
            <a:bodyPr/>
            <a:lstStyle/>
            <a:p>
              <a:pPr algn="just" eaLnBrk="0" hangingPunct="0"/>
              <a:r>
                <a:rPr kumimoji="0" lang="en-US" altLang="zh-CN" sz="2400" b="1">
                  <a:solidFill>
                    <a:srgbClr val="000000"/>
                  </a:solidFill>
                </a:rPr>
                <a:t>NextSibling</a:t>
              </a:r>
            </a:p>
          </p:txBody>
        </p:sp>
      </p:grpSp>
      <p:sp>
        <p:nvSpPr>
          <p:cNvPr id="455687" name="Rectangle 7"/>
          <p:cNvSpPr>
            <a:spLocks noChangeArrowheads="1"/>
          </p:cNvSpPr>
          <p:nvPr/>
        </p:nvSpPr>
        <p:spPr bwMode="auto">
          <a:xfrm>
            <a:off x="179388" y="3789363"/>
            <a:ext cx="8893175" cy="310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buClr>
                <a:schemeClr val="bg2"/>
              </a:buClr>
              <a:buFont typeface="Monotype Sorts" pitchFamily="2" charset="2"/>
              <a:buNone/>
            </a:pPr>
            <a:r>
              <a:rPr lang="zh-CN" altLang="en-US" sz="3200" b="1">
                <a:solidFill>
                  <a:srgbClr val="000000"/>
                </a:solidFill>
                <a:ea typeface="楷体_GB2312" pitchFamily="49" charset="-122"/>
              </a:rPr>
              <a:t>孩子兄弟存储结构的缺点也是查找当前结点的双亲结点比较麻烦，需要从树根结点开始逐个结点比较查找。 </a:t>
            </a:r>
          </a:p>
          <a:p>
            <a:pPr>
              <a:lnSpc>
                <a:spcPct val="120000"/>
              </a:lnSpc>
              <a:spcBef>
                <a:spcPct val="20000"/>
              </a:spcBef>
              <a:buClr>
                <a:schemeClr val="bg2"/>
              </a:buClr>
              <a:buFont typeface="Monotype Sorts" pitchFamily="2" charset="2"/>
              <a:buNone/>
            </a:pPr>
            <a:r>
              <a:rPr lang="zh-CN" altLang="en-US" sz="3200" b="1">
                <a:solidFill>
                  <a:srgbClr val="000000"/>
                </a:solidFill>
                <a:ea typeface="楷体_GB2312" pitchFamily="49" charset="-122"/>
              </a:rPr>
              <a:t>但是，孩子兄弟存储结构的最大优点是可以方便地实现树和二叉树的相互转换和树的各种操作。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5687"/>
                                        </p:tgtEl>
                                        <p:attrNameLst>
                                          <p:attrName>style.visibility</p:attrName>
                                        </p:attrNameLst>
                                      </p:cBhvr>
                                      <p:to>
                                        <p:strVal val="visible"/>
                                      </p:to>
                                    </p:set>
                                    <p:animEffect transition="in" filter="blinds(horizontal)">
                                      <p:cBhvr>
                                        <p:cTn id="7" dur="500"/>
                                        <p:tgtEl>
                                          <p:spTgt spid="455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7"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3" name="Rectangle 5"/>
          <p:cNvSpPr>
            <a:spLocks noChangeArrowheads="1"/>
          </p:cNvSpPr>
          <p:nvPr/>
        </p:nvSpPr>
        <p:spPr bwMode="auto">
          <a:xfrm>
            <a:off x="34925" y="877888"/>
            <a:ext cx="8137525" cy="23352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buClr>
                <a:schemeClr val="tx2"/>
              </a:buClr>
              <a:defRPr/>
            </a:pPr>
            <a:r>
              <a:rPr lang="zh-CN" altLang="en-US" sz="3200" b="1">
                <a:solidFill>
                  <a:srgbClr val="000000"/>
                </a:solidFill>
                <a:effectLst>
                  <a:outerShdw blurRad="38100" dist="38100" dir="2700000" algn="tl">
                    <a:srgbClr val="C0C0C0"/>
                  </a:outerShdw>
                </a:effectLst>
                <a:latin typeface="宋体" pitchFamily="2" charset="-122"/>
                <a:ea typeface="楷体_GB2312" pitchFamily="49" charset="-122"/>
              </a:rPr>
              <a:t>１</a:t>
            </a:r>
            <a:r>
              <a:rPr lang="zh-CN" altLang="en-US" sz="3200" b="1">
                <a:solidFill>
                  <a:srgbClr val="000000"/>
                </a:solidFill>
                <a:effectLst>
                  <a:outerShdw blurRad="38100" dist="38100" dir="2700000" algn="tl">
                    <a:srgbClr val="C0C0C0"/>
                  </a:outerShdw>
                </a:effectLst>
                <a:ea typeface="楷体_GB2312" pitchFamily="49" charset="-122"/>
              </a:rPr>
              <a:t>．</a:t>
            </a:r>
            <a:r>
              <a:rPr lang="zh-CN" altLang="en-US" sz="3200" b="1">
                <a:solidFill>
                  <a:srgbClr val="000000"/>
                </a:solidFill>
                <a:effectLst>
                  <a:outerShdw blurRad="38100" dist="38100" dir="2700000" algn="tl">
                    <a:srgbClr val="C0C0C0"/>
                  </a:outerShdw>
                </a:effectLst>
                <a:latin typeface="宋体" pitchFamily="2" charset="-122"/>
                <a:ea typeface="楷体_GB2312" pitchFamily="49" charset="-122"/>
              </a:rPr>
              <a:t>树与二叉树的对应关系</a:t>
            </a:r>
          </a:p>
          <a:p>
            <a:pPr>
              <a:lnSpc>
                <a:spcPct val="110000"/>
              </a:lnSpc>
              <a:spcBef>
                <a:spcPct val="20000"/>
              </a:spcBef>
              <a:buClr>
                <a:schemeClr val="tx2"/>
              </a:buClr>
              <a:defRPr/>
            </a:pPr>
            <a:r>
              <a:rPr lang="zh-CN" altLang="en-US" sz="3200" b="1">
                <a:solidFill>
                  <a:srgbClr val="000000"/>
                </a:solidFill>
                <a:latin typeface="宋体" pitchFamily="2" charset="-122"/>
                <a:ea typeface="楷体_GB2312" pitchFamily="49" charset="-122"/>
              </a:rPr>
              <a:t>　树与二叉树均可用二叉链表作为存储结构，因此给定一棵树，用二叉链表存储，可唯一对应一棵二叉树，反之亦然。</a:t>
            </a:r>
          </a:p>
        </p:txBody>
      </p:sp>
      <p:sp>
        <p:nvSpPr>
          <p:cNvPr id="141315" name="Rectangle 6"/>
          <p:cNvSpPr>
            <a:spLocks noChangeArrowheads="1"/>
          </p:cNvSpPr>
          <p:nvPr/>
        </p:nvSpPr>
        <p:spPr bwMode="auto">
          <a:xfrm>
            <a:off x="179388" y="115888"/>
            <a:ext cx="6553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spcBef>
                <a:spcPct val="20000"/>
              </a:spcBef>
              <a:buClr>
                <a:schemeClr val="bg2"/>
              </a:buClr>
              <a:buFont typeface="Monotype Sorts" pitchFamily="2" charset="2"/>
              <a:buNone/>
            </a:pPr>
            <a:r>
              <a:rPr lang="en-US" altLang="zh-CN" sz="3200" b="1">
                <a:solidFill>
                  <a:srgbClr val="080808"/>
                </a:solidFill>
                <a:ea typeface="楷体_GB2312" pitchFamily="49" charset="-122"/>
              </a:rPr>
              <a:t>6.4.2  </a:t>
            </a:r>
            <a:r>
              <a:rPr lang="zh-CN" altLang="en-US" sz="3200" b="1">
                <a:solidFill>
                  <a:srgbClr val="080808"/>
                </a:solidFill>
                <a:ea typeface="楷体_GB2312" pitchFamily="49" charset="-122"/>
              </a:rPr>
              <a:t>树、森林与二叉树的转换</a:t>
            </a:r>
          </a:p>
        </p:txBody>
      </p:sp>
      <p:sp>
        <p:nvSpPr>
          <p:cNvPr id="141316" name="Rectangle 9"/>
          <p:cNvSpPr>
            <a:spLocks noChangeArrowheads="1"/>
          </p:cNvSpPr>
          <p:nvPr/>
        </p:nvSpPr>
        <p:spPr bwMode="auto">
          <a:xfrm>
            <a:off x="395288" y="3573463"/>
            <a:ext cx="7758112" cy="262255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buClr>
                <a:schemeClr val="folHlink"/>
              </a:buClr>
              <a:buSzPct val="60000"/>
              <a:buFont typeface="Wingdings" pitchFamily="2" charset="2"/>
              <a:buNone/>
            </a:pPr>
            <a:r>
              <a:rPr lang="zh-CN" altLang="en-US" sz="3200" b="1">
                <a:solidFill>
                  <a:srgbClr val="000000"/>
                </a:solidFill>
                <a:ea typeface="楷体_GB2312" pitchFamily="49" charset="-122"/>
              </a:rPr>
              <a:t>在使用二叉链表存储时，树和二叉树是等价的，树可以转化为二叉树。</a:t>
            </a:r>
          </a:p>
          <a:p>
            <a:pPr lvl="1">
              <a:lnSpc>
                <a:spcPct val="120000"/>
              </a:lnSpc>
              <a:spcBef>
                <a:spcPct val="20000"/>
              </a:spcBef>
              <a:buClr>
                <a:schemeClr val="hlink"/>
              </a:buClr>
              <a:buSzPct val="55000"/>
              <a:buFont typeface="Wingdings" pitchFamily="2" charset="2"/>
              <a:buChar char="n"/>
            </a:pPr>
            <a:r>
              <a:rPr lang="en-US" altLang="zh-CN" sz="3200" b="1">
                <a:solidFill>
                  <a:srgbClr val="000000"/>
                </a:solidFill>
                <a:ea typeface="楷体_GB2312" pitchFamily="49" charset="-122"/>
              </a:rPr>
              <a:t>FirstChild  &lt;=&gt; lchild;</a:t>
            </a:r>
          </a:p>
          <a:p>
            <a:pPr lvl="1">
              <a:lnSpc>
                <a:spcPct val="120000"/>
              </a:lnSpc>
              <a:spcBef>
                <a:spcPct val="20000"/>
              </a:spcBef>
              <a:buClr>
                <a:schemeClr val="hlink"/>
              </a:buClr>
              <a:buSzPct val="55000"/>
              <a:buFont typeface="Wingdings" pitchFamily="2" charset="2"/>
              <a:buChar char="n"/>
            </a:pPr>
            <a:r>
              <a:rPr lang="en-US" altLang="zh-CN" sz="3200" b="1">
                <a:solidFill>
                  <a:srgbClr val="000000"/>
                </a:solidFill>
                <a:ea typeface="楷体_GB2312" pitchFamily="49" charset="-122"/>
              </a:rPr>
              <a:t>NextSibling &lt;=&gt; rchild;</a:t>
            </a:r>
          </a:p>
        </p:txBody>
      </p: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6" name="Rectangle 4"/>
          <p:cNvSpPr>
            <a:spLocks noChangeArrowheads="1"/>
          </p:cNvSpPr>
          <p:nvPr/>
        </p:nvSpPr>
        <p:spPr bwMode="auto">
          <a:xfrm>
            <a:off x="107950" y="333375"/>
            <a:ext cx="8893175" cy="515302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80000"/>
              </a:spcBef>
              <a:defRPr/>
            </a:pPr>
            <a:r>
              <a:rPr lang="en-US" altLang="zh-CN" sz="3200" b="1">
                <a:solidFill>
                  <a:srgbClr val="000000"/>
                </a:solidFill>
                <a:effectLst>
                  <a:outerShdw blurRad="38100" dist="38100" dir="2700000" algn="tl">
                    <a:srgbClr val="C0C0C0"/>
                  </a:outerShdw>
                </a:effectLst>
                <a:ea typeface="楷体_GB2312" pitchFamily="49" charset="-122"/>
              </a:rPr>
              <a:t>2</a:t>
            </a:r>
            <a:r>
              <a:rPr lang="zh-CN" altLang="en-US" sz="3200" b="1">
                <a:solidFill>
                  <a:srgbClr val="000000"/>
                </a:solidFill>
                <a:effectLst>
                  <a:outerShdw blurRad="38100" dist="38100" dir="2700000" algn="tl">
                    <a:srgbClr val="C0C0C0"/>
                  </a:outerShdw>
                </a:effectLst>
                <a:ea typeface="楷体_GB2312" pitchFamily="49" charset="-122"/>
              </a:rPr>
              <a:t>．树转换成二叉树</a:t>
            </a:r>
          </a:p>
          <a:p>
            <a:pPr algn="just">
              <a:lnSpc>
                <a:spcPct val="120000"/>
              </a:lnSpc>
              <a:spcBef>
                <a:spcPct val="20000"/>
              </a:spcBef>
              <a:defRPr/>
            </a:pPr>
            <a:r>
              <a:rPr lang="zh-CN" altLang="en-US" sz="3200" b="1">
                <a:solidFill>
                  <a:srgbClr val="000000"/>
                </a:solidFill>
                <a:ea typeface="楷体_GB2312" pitchFamily="49" charset="-122"/>
              </a:rPr>
              <a:t>将一棵树转化为等价的二叉树方法如下：</a:t>
            </a:r>
            <a:endParaRPr lang="zh-CN" altLang="en-US" sz="3200" b="1">
              <a:solidFill>
                <a:srgbClr val="333333"/>
              </a:solidFill>
              <a:ea typeface="楷体_GB2312" pitchFamily="49" charset="-122"/>
              <a:cs typeface="Times New Roman" pitchFamily="18" charset="0"/>
            </a:endParaRPr>
          </a:p>
          <a:p>
            <a:pPr algn="just">
              <a:lnSpc>
                <a:spcPct val="120000"/>
              </a:lnSpc>
              <a:spcBef>
                <a:spcPct val="20000"/>
              </a:spcBef>
              <a:defRPr/>
            </a:pPr>
            <a:r>
              <a:rPr lang="en-US" altLang="zh-CN" sz="3200" b="1">
                <a:solidFill>
                  <a:srgbClr val="000000"/>
                </a:solidFill>
                <a:ea typeface="楷体_GB2312" pitchFamily="49" charset="-122"/>
                <a:cs typeface="Times New Roman" pitchFamily="18" charset="0"/>
              </a:rPr>
              <a:t>(1)</a:t>
            </a:r>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加线：在树中各兄弟（</a:t>
            </a:r>
            <a:r>
              <a:rPr lang="zh-CN" altLang="en-US" sz="3200" b="1">
                <a:solidFill>
                  <a:srgbClr val="FF0066"/>
                </a:solidFill>
                <a:ea typeface="楷体_GB2312" pitchFamily="49" charset="-122"/>
              </a:rPr>
              <a:t>堂兄弟除外</a:t>
            </a:r>
            <a:r>
              <a:rPr lang="zh-CN" altLang="en-US" sz="3200" b="1">
                <a:solidFill>
                  <a:srgbClr val="000000"/>
                </a:solidFill>
                <a:ea typeface="楷体_GB2312" pitchFamily="49" charset="-122"/>
              </a:rPr>
              <a:t>）之间加一根连线。</a:t>
            </a:r>
            <a:endParaRPr lang="zh-CN" altLang="en-US" sz="3200" b="1">
              <a:solidFill>
                <a:srgbClr val="333333"/>
              </a:solidFill>
              <a:ea typeface="楷体_GB2312" pitchFamily="49" charset="-122"/>
            </a:endParaRPr>
          </a:p>
          <a:p>
            <a:pPr algn="just">
              <a:lnSpc>
                <a:spcPct val="120000"/>
              </a:lnSpc>
              <a:spcBef>
                <a:spcPct val="20000"/>
              </a:spcBef>
              <a:defRPr/>
            </a:pPr>
            <a:r>
              <a:rPr lang="en-US" altLang="zh-CN" sz="3200" b="1">
                <a:solidFill>
                  <a:srgbClr val="000000"/>
                </a:solidFill>
                <a:ea typeface="楷体_GB2312" pitchFamily="49" charset="-122"/>
              </a:rPr>
              <a:t>(2) </a:t>
            </a:r>
            <a:r>
              <a:rPr lang="zh-CN" altLang="en-US" sz="3200" b="1">
                <a:solidFill>
                  <a:srgbClr val="000000"/>
                </a:solidFill>
                <a:ea typeface="楷体_GB2312" pitchFamily="49" charset="-122"/>
              </a:rPr>
              <a:t>抹线：对于任一结点，只保留它与最左孩子的连线，删去它与其余孩子之间的连线。</a:t>
            </a:r>
            <a:endParaRPr lang="zh-CN" altLang="en-US" sz="3200" b="1">
              <a:solidFill>
                <a:srgbClr val="333333"/>
              </a:solidFill>
              <a:ea typeface="楷体_GB2312" pitchFamily="49" charset="-122"/>
            </a:endParaRPr>
          </a:p>
          <a:p>
            <a:pPr algn="just">
              <a:lnSpc>
                <a:spcPct val="120000"/>
              </a:lnSpc>
              <a:spcBef>
                <a:spcPct val="20000"/>
              </a:spcBef>
              <a:defRPr/>
            </a:pPr>
            <a:r>
              <a:rPr lang="en-US" altLang="zh-CN" sz="3200" b="1">
                <a:solidFill>
                  <a:srgbClr val="000000"/>
                </a:solidFill>
                <a:ea typeface="楷体_GB2312" pitchFamily="49" charset="-122"/>
              </a:rPr>
              <a:t>(3) </a:t>
            </a:r>
            <a:r>
              <a:rPr lang="zh-CN" altLang="en-US" sz="3200" b="1">
                <a:solidFill>
                  <a:srgbClr val="000000"/>
                </a:solidFill>
                <a:ea typeface="楷体_GB2312" pitchFamily="49" charset="-122"/>
              </a:rPr>
              <a:t>旋转：以树根为轴心，将整棵树按顺时钟方向旋转约</a:t>
            </a:r>
            <a:r>
              <a:rPr lang="en-US" altLang="zh-CN" sz="3200" b="1">
                <a:solidFill>
                  <a:srgbClr val="000000"/>
                </a:solidFill>
                <a:ea typeface="楷体_GB2312" pitchFamily="49" charset="-122"/>
              </a:rPr>
              <a:t>45°</a:t>
            </a:r>
            <a:r>
              <a:rPr lang="zh-CN" altLang="en-US" sz="3200" b="1">
                <a:solidFill>
                  <a:srgbClr val="000000"/>
                </a:solidFill>
                <a:ea typeface="楷体_GB2312" pitchFamily="49" charset="-122"/>
              </a:rPr>
              <a:t>。</a:t>
            </a:r>
            <a:r>
              <a:rPr lang="zh-CN" altLang="en-US" sz="3200" b="1">
                <a:solidFill>
                  <a:srgbClr val="6600CC"/>
                </a:solidFill>
                <a:ea typeface="楷体_GB2312" pitchFamily="49" charset="-122"/>
              </a:rPr>
              <a:t>    </a:t>
            </a:r>
            <a:r>
              <a:rPr lang="zh-CN" altLang="en-US" sz="3200" b="1">
                <a:solidFill>
                  <a:srgbClr val="000000"/>
                </a:solidFill>
                <a:ea typeface="楷体_GB2312" pitchFamily="49" charset="-122"/>
              </a:rPr>
              <a:t> </a:t>
            </a:r>
            <a:endParaRPr lang="zh-CN" altLang="en-US" sz="3200">
              <a:solidFill>
                <a:srgbClr val="000000"/>
              </a:solidFill>
              <a:ea typeface="楷体_GB2312" pitchFamily="49" charset="-122"/>
            </a:endParaRPr>
          </a:p>
        </p:txBody>
      </p:sp>
      <p:sp>
        <p:nvSpPr>
          <p:cNvPr id="142339" name="Rectangle 5"/>
          <p:cNvSpPr>
            <a:spLocks noChangeArrowheads="1"/>
          </p:cNvSpPr>
          <p:nvPr/>
        </p:nvSpPr>
        <p:spPr bwMode="auto">
          <a:xfrm>
            <a:off x="1619250" y="5589588"/>
            <a:ext cx="5976938" cy="704850"/>
          </a:xfrm>
          <a:prstGeom prst="rect">
            <a:avLst/>
          </a:prstGeom>
          <a:noFill/>
          <a:ln w="28575" cap="sq" algn="ctr">
            <a:solidFill>
              <a:srgbClr val="990000"/>
            </a:solidFill>
            <a:miter lim="800000"/>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20000"/>
              </a:spcBef>
            </a:pPr>
            <a:r>
              <a:rPr lang="zh-CN" altLang="en-US" sz="3200" b="1">
                <a:solidFill>
                  <a:srgbClr val="000000"/>
                </a:solidFill>
                <a:ea typeface="楷体_GB2312" pitchFamily="49" charset="-122"/>
              </a:rPr>
              <a:t>特点：转换后的二叉树无右子树</a:t>
            </a:r>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62"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r="67470" b="56705"/>
          <a:stretch>
            <a:fillRect/>
          </a:stretch>
        </p:blipFill>
        <p:spPr bwMode="auto">
          <a:xfrm>
            <a:off x="179388" y="44450"/>
            <a:ext cx="334803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63" name="Picture 5" descr="1"/>
          <p:cNvPicPr>
            <a:picLocks noChangeAspect="1" noChangeArrowheads="1"/>
          </p:cNvPicPr>
          <p:nvPr/>
        </p:nvPicPr>
        <p:blipFill>
          <a:blip r:embed="rId2">
            <a:extLst>
              <a:ext uri="{28A0092B-C50C-407E-A947-70E740481C1C}">
                <a14:useLocalDpi xmlns:a14="http://schemas.microsoft.com/office/drawing/2010/main" val="0"/>
              </a:ext>
            </a:extLst>
          </a:blip>
          <a:srcRect l="67062" b="56705"/>
          <a:stretch>
            <a:fillRect/>
          </a:stretch>
        </p:blipFill>
        <p:spPr bwMode="auto">
          <a:xfrm>
            <a:off x="179388" y="4838700"/>
            <a:ext cx="3455987"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64"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l="32123" r="33734" b="56705"/>
          <a:stretch>
            <a:fillRect/>
          </a:stretch>
        </p:blipFill>
        <p:spPr bwMode="auto">
          <a:xfrm>
            <a:off x="179388" y="2492375"/>
            <a:ext cx="3529012"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65" name="Picture 7" descr="1"/>
          <p:cNvPicPr>
            <a:picLocks noChangeAspect="1" noChangeArrowheads="1"/>
          </p:cNvPicPr>
          <p:nvPr/>
        </p:nvPicPr>
        <p:blipFill>
          <a:blip r:embed="rId2">
            <a:extLst>
              <a:ext uri="{28A0092B-C50C-407E-A947-70E740481C1C}">
                <a14:useLocalDpi xmlns:a14="http://schemas.microsoft.com/office/drawing/2010/main" val="0"/>
              </a:ext>
            </a:extLst>
          </a:blip>
          <a:srcRect l="6895" t="42615" r="59950" b="16353"/>
          <a:stretch>
            <a:fillRect/>
          </a:stretch>
        </p:blipFill>
        <p:spPr bwMode="auto">
          <a:xfrm>
            <a:off x="4932363" y="4221163"/>
            <a:ext cx="3744912"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6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139700"/>
            <a:ext cx="3671888" cy="314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7" name="AutoShape 11"/>
          <p:cNvSpPr>
            <a:spLocks noChangeArrowheads="1"/>
          </p:cNvSpPr>
          <p:nvPr/>
        </p:nvSpPr>
        <p:spPr bwMode="auto">
          <a:xfrm>
            <a:off x="1403350" y="4437063"/>
            <a:ext cx="287338" cy="720725"/>
          </a:xfrm>
          <a:prstGeom prst="downArrow">
            <a:avLst>
              <a:gd name="adj1" fmla="val 50000"/>
              <a:gd name="adj2" fmla="val 6270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43368" name="AutoShape 12"/>
          <p:cNvSpPr>
            <a:spLocks noChangeArrowheads="1"/>
          </p:cNvSpPr>
          <p:nvPr/>
        </p:nvSpPr>
        <p:spPr bwMode="auto">
          <a:xfrm>
            <a:off x="3779838" y="5805488"/>
            <a:ext cx="792162" cy="360362"/>
          </a:xfrm>
          <a:prstGeom prst="rightArrow">
            <a:avLst>
              <a:gd name="adj1" fmla="val 50000"/>
              <a:gd name="adj2" fmla="val 54956"/>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69" name="AutoShape 13"/>
          <p:cNvSpPr>
            <a:spLocks noChangeArrowheads="1"/>
          </p:cNvSpPr>
          <p:nvPr/>
        </p:nvSpPr>
        <p:spPr bwMode="auto">
          <a:xfrm>
            <a:off x="6156325" y="3284538"/>
            <a:ext cx="287338" cy="792162"/>
          </a:xfrm>
          <a:prstGeom prst="upArrow">
            <a:avLst>
              <a:gd name="adj1" fmla="val 50000"/>
              <a:gd name="adj2" fmla="val 68922"/>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pic>
        <p:nvPicPr>
          <p:cNvPr id="143370" name="Picture 41" descr="1"/>
          <p:cNvPicPr>
            <a:picLocks noChangeAspect="1" noChangeArrowheads="1"/>
          </p:cNvPicPr>
          <p:nvPr/>
        </p:nvPicPr>
        <p:blipFill>
          <a:blip r:embed="rId2">
            <a:extLst>
              <a:ext uri="{28A0092B-C50C-407E-A947-70E740481C1C}">
                <a14:useLocalDpi xmlns:a14="http://schemas.microsoft.com/office/drawing/2010/main" val="0"/>
              </a:ext>
            </a:extLst>
          </a:blip>
          <a:srcRect l="32123" r="33734" b="56705"/>
          <a:stretch>
            <a:fillRect/>
          </a:stretch>
        </p:blipFill>
        <p:spPr bwMode="auto">
          <a:xfrm>
            <a:off x="179388" y="2492375"/>
            <a:ext cx="3529012"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71" name="AutoShape 10"/>
          <p:cNvSpPr>
            <a:spLocks noChangeArrowheads="1"/>
          </p:cNvSpPr>
          <p:nvPr/>
        </p:nvSpPr>
        <p:spPr bwMode="auto">
          <a:xfrm>
            <a:off x="1547813" y="1916113"/>
            <a:ext cx="287337" cy="720725"/>
          </a:xfrm>
          <a:prstGeom prst="downArrow">
            <a:avLst>
              <a:gd name="adj1" fmla="val 50000"/>
              <a:gd name="adj2" fmla="val 6270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pic>
        <p:nvPicPr>
          <p:cNvPr id="143372" name="Picture 43" descr="1"/>
          <p:cNvPicPr>
            <a:picLocks noChangeAspect="1" noChangeArrowheads="1"/>
          </p:cNvPicPr>
          <p:nvPr/>
        </p:nvPicPr>
        <p:blipFill>
          <a:blip r:embed="rId2">
            <a:extLst>
              <a:ext uri="{28A0092B-C50C-407E-A947-70E740481C1C}">
                <a14:useLocalDpi xmlns:a14="http://schemas.microsoft.com/office/drawing/2010/main" val="0"/>
              </a:ext>
            </a:extLst>
          </a:blip>
          <a:srcRect l="67062" b="56705"/>
          <a:stretch>
            <a:fillRect/>
          </a:stretch>
        </p:blipFill>
        <p:spPr bwMode="auto">
          <a:xfrm>
            <a:off x="179388" y="4838700"/>
            <a:ext cx="3455987"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73" name="AutoShape 44"/>
          <p:cNvSpPr>
            <a:spLocks noChangeArrowheads="1"/>
          </p:cNvSpPr>
          <p:nvPr/>
        </p:nvSpPr>
        <p:spPr bwMode="auto">
          <a:xfrm>
            <a:off x="3779838" y="5805488"/>
            <a:ext cx="792162" cy="360362"/>
          </a:xfrm>
          <a:prstGeom prst="rightArrow">
            <a:avLst>
              <a:gd name="adj1" fmla="val 50000"/>
              <a:gd name="adj2" fmla="val 54956"/>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4" name="AutoShape 42"/>
          <p:cNvSpPr>
            <a:spLocks noChangeArrowheads="1"/>
          </p:cNvSpPr>
          <p:nvPr/>
        </p:nvSpPr>
        <p:spPr bwMode="auto">
          <a:xfrm>
            <a:off x="1403350" y="4437063"/>
            <a:ext cx="287338" cy="720725"/>
          </a:xfrm>
          <a:prstGeom prst="downArrow">
            <a:avLst>
              <a:gd name="adj1" fmla="val 50000"/>
              <a:gd name="adj2" fmla="val 6270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4386" name="Group 11"/>
          <p:cNvGrpSpPr>
            <a:grpSpLocks/>
          </p:cNvGrpSpPr>
          <p:nvPr/>
        </p:nvGrpSpPr>
        <p:grpSpPr bwMode="auto">
          <a:xfrm>
            <a:off x="395288" y="0"/>
            <a:ext cx="7416800" cy="3402013"/>
            <a:chOff x="113" y="119"/>
            <a:chExt cx="4672" cy="2143"/>
          </a:xfrm>
        </p:grpSpPr>
        <p:graphicFrame>
          <p:nvGraphicFramePr>
            <p:cNvPr id="144393" name="Object 7"/>
            <p:cNvGraphicFramePr>
              <a:graphicFrameLocks noChangeAspect="1"/>
            </p:cNvGraphicFramePr>
            <p:nvPr/>
          </p:nvGraphicFramePr>
          <p:xfrm>
            <a:off x="113" y="119"/>
            <a:ext cx="4672" cy="2143"/>
          </p:xfrm>
          <a:graphic>
            <a:graphicData uri="http://schemas.openxmlformats.org/presentationml/2006/ole">
              <mc:AlternateContent xmlns:mc="http://schemas.openxmlformats.org/markup-compatibility/2006">
                <mc:Choice xmlns:v="urn:schemas-microsoft-com:vml" Requires="v">
                  <p:oleObj spid="_x0000_s144462" r:id="rId3" imgW="5368780" imgH="1913221" progId="Visio.Drawing.11">
                    <p:embed/>
                  </p:oleObj>
                </mc:Choice>
                <mc:Fallback>
                  <p:oleObj r:id="rId3" imgW="5368780" imgH="1913221"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r="23386"/>
                        <a:stretch>
                          <a:fillRect/>
                        </a:stretch>
                      </p:blipFill>
                      <p:spPr bwMode="auto">
                        <a:xfrm>
                          <a:off x="113" y="119"/>
                          <a:ext cx="4672" cy="2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4394" name="Rectangle 9"/>
            <p:cNvSpPr>
              <a:spLocks noChangeArrowheads="1"/>
            </p:cNvSpPr>
            <p:nvPr/>
          </p:nvSpPr>
          <p:spPr bwMode="auto">
            <a:xfrm>
              <a:off x="4467" y="844"/>
              <a:ext cx="318" cy="363"/>
            </a:xfrm>
            <a:prstGeom prst="rect">
              <a:avLst/>
            </a:prstGeom>
            <a:solidFill>
              <a:srgbClr val="FF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5" name="Rectangle 10"/>
            <p:cNvSpPr>
              <a:spLocks noChangeArrowheads="1"/>
            </p:cNvSpPr>
            <p:nvPr/>
          </p:nvSpPr>
          <p:spPr bwMode="auto">
            <a:xfrm>
              <a:off x="4060" y="1797"/>
              <a:ext cx="725" cy="363"/>
            </a:xfrm>
            <a:prstGeom prst="rect">
              <a:avLst/>
            </a:prstGeom>
            <a:solidFill>
              <a:srgbClr val="FF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4387" name="Group 15"/>
          <p:cNvGrpSpPr>
            <a:grpSpLocks/>
          </p:cNvGrpSpPr>
          <p:nvPr/>
        </p:nvGrpSpPr>
        <p:grpSpPr bwMode="auto">
          <a:xfrm>
            <a:off x="4427538" y="2997200"/>
            <a:ext cx="2555875" cy="3671888"/>
            <a:chOff x="2789" y="1888"/>
            <a:chExt cx="1610" cy="2313"/>
          </a:xfrm>
        </p:grpSpPr>
        <p:graphicFrame>
          <p:nvGraphicFramePr>
            <p:cNvPr id="144390" name="Object 8"/>
            <p:cNvGraphicFramePr>
              <a:graphicFrameLocks noChangeAspect="1"/>
            </p:cNvGraphicFramePr>
            <p:nvPr/>
          </p:nvGraphicFramePr>
          <p:xfrm>
            <a:off x="2835" y="1888"/>
            <a:ext cx="1564" cy="2313"/>
          </p:xfrm>
          <a:graphic>
            <a:graphicData uri="http://schemas.openxmlformats.org/presentationml/2006/ole">
              <mc:AlternateContent xmlns:mc="http://schemas.openxmlformats.org/markup-compatibility/2006">
                <mc:Choice xmlns:v="urn:schemas-microsoft-com:vml" Requires="v">
                  <p:oleObj spid="_x0000_s144463" r:id="rId5" imgW="5368780" imgH="1913221" progId="Visio.Drawing.11">
                    <p:embed/>
                  </p:oleObj>
                </mc:Choice>
                <mc:Fallback>
                  <p:oleObj r:id="rId5" imgW="5368780" imgH="1913221"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l="77403" b="4893"/>
                        <a:stretch>
                          <a:fillRect/>
                        </a:stretch>
                      </p:blipFill>
                      <p:spPr bwMode="auto">
                        <a:xfrm>
                          <a:off x="2835" y="1888"/>
                          <a:ext cx="1564" cy="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391" name="Object 13"/>
            <p:cNvGraphicFramePr>
              <a:graphicFrameLocks noChangeAspect="1"/>
            </p:cNvGraphicFramePr>
            <p:nvPr/>
          </p:nvGraphicFramePr>
          <p:xfrm>
            <a:off x="2789" y="3974"/>
            <a:ext cx="952" cy="226"/>
          </p:xfrm>
          <a:graphic>
            <a:graphicData uri="http://schemas.openxmlformats.org/presentationml/2006/ole">
              <mc:AlternateContent xmlns:mc="http://schemas.openxmlformats.org/markup-compatibility/2006">
                <mc:Choice xmlns:v="urn:schemas-microsoft-com:vml" Requires="v">
                  <p:oleObj spid="_x0000_s144464" r:id="rId6" imgW="5368780" imgH="1913221" progId="Visio.Drawing.11">
                    <p:embed/>
                  </p:oleObj>
                </mc:Choice>
                <mc:Fallback>
                  <p:oleObj r:id="rId6" imgW="5368780" imgH="1913221" progId="Visio.Drawing.11">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l="67249" t="84830" r="14883" b="3098"/>
                        <a:stretch>
                          <a:fillRect/>
                        </a:stretch>
                      </p:blipFill>
                      <p:spPr bwMode="auto">
                        <a:xfrm>
                          <a:off x="2789" y="3974"/>
                          <a:ext cx="952" cy="2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4392" name="Rectangle 14"/>
            <p:cNvSpPr>
              <a:spLocks noChangeArrowheads="1"/>
            </p:cNvSpPr>
            <p:nvPr/>
          </p:nvSpPr>
          <p:spPr bwMode="auto">
            <a:xfrm>
              <a:off x="2789" y="2750"/>
              <a:ext cx="182" cy="136"/>
            </a:xfrm>
            <a:prstGeom prst="rect">
              <a:avLst/>
            </a:prstGeom>
            <a:solidFill>
              <a:srgbClr val="FF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4388" name="AutoShape 16"/>
          <p:cNvSpPr>
            <a:spLocks noChangeArrowheads="1"/>
          </p:cNvSpPr>
          <p:nvPr/>
        </p:nvSpPr>
        <p:spPr bwMode="auto">
          <a:xfrm>
            <a:off x="5508625" y="2060575"/>
            <a:ext cx="142875" cy="936625"/>
          </a:xfrm>
          <a:prstGeom prst="downArrow">
            <a:avLst>
              <a:gd name="adj1" fmla="val 50000"/>
              <a:gd name="adj2" fmla="val 163889"/>
            </a:avLst>
          </a:prstGeom>
          <a:solidFill>
            <a:srgbClr val="00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44389" name="Text Box 17"/>
          <p:cNvSpPr txBox="1">
            <a:spLocks noChangeArrowheads="1"/>
          </p:cNvSpPr>
          <p:nvPr/>
        </p:nvSpPr>
        <p:spPr bwMode="auto">
          <a:xfrm>
            <a:off x="5148263" y="2276475"/>
            <a:ext cx="3603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1600" b="1"/>
              <a:t>旋转</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323850" y="404813"/>
            <a:ext cx="5184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latin typeface="楷体_GB2312" pitchFamily="49" charset="-122"/>
                <a:ea typeface="楷体_GB2312" pitchFamily="49" charset="-122"/>
              </a:rPr>
              <a:t>（</a:t>
            </a:r>
            <a:r>
              <a:rPr lang="en-US" altLang="zh-CN" sz="3200" b="1">
                <a:latin typeface="楷体_GB2312" pitchFamily="49" charset="-122"/>
                <a:ea typeface="楷体_GB2312" pitchFamily="49" charset="-122"/>
              </a:rPr>
              <a:t>4</a:t>
            </a:r>
            <a:r>
              <a:rPr lang="zh-CN" altLang="en-US" sz="3200" b="1">
                <a:latin typeface="楷体_GB2312" pitchFamily="49" charset="-122"/>
                <a:ea typeface="楷体_GB2312" pitchFamily="49" charset="-122"/>
              </a:rPr>
              <a:t>）广义表表示法</a:t>
            </a:r>
          </a:p>
        </p:txBody>
      </p:sp>
      <p:sp>
        <p:nvSpPr>
          <p:cNvPr id="16387" name="Text Box 5"/>
          <p:cNvSpPr txBox="1">
            <a:spLocks noChangeArrowheads="1"/>
          </p:cNvSpPr>
          <p:nvPr/>
        </p:nvSpPr>
        <p:spPr bwMode="auto">
          <a:xfrm>
            <a:off x="395288" y="1268413"/>
            <a:ext cx="82105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latin typeface="楷体_GB2312" pitchFamily="49" charset="-122"/>
                <a:ea typeface="楷体_GB2312" pitchFamily="49" charset="-122"/>
              </a:rPr>
              <a:t>也称圆括号表示法，它是使用括号将集合层次与包含关系显示出来。</a:t>
            </a:r>
          </a:p>
        </p:txBody>
      </p:sp>
      <p:graphicFrame>
        <p:nvGraphicFramePr>
          <p:cNvPr id="502790" name="Object 6"/>
          <p:cNvGraphicFramePr>
            <a:graphicFrameLocks noChangeAspect="1"/>
          </p:cNvGraphicFramePr>
          <p:nvPr/>
        </p:nvGraphicFramePr>
        <p:xfrm>
          <a:off x="2195513" y="2565400"/>
          <a:ext cx="4392612" cy="2584450"/>
        </p:xfrm>
        <a:graphic>
          <a:graphicData uri="http://schemas.openxmlformats.org/presentationml/2006/ole">
            <mc:AlternateContent xmlns:mc="http://schemas.openxmlformats.org/markup-compatibility/2006">
              <mc:Choice xmlns:v="urn:schemas-microsoft-com:vml" Requires="v">
                <p:oleObj spid="_x0000_s16434" name="VISIO" r:id="rId3" imgW="6875780" imgH="3817620" progId="Visio.Drawing.5">
                  <p:embed/>
                </p:oleObj>
              </mc:Choice>
              <mc:Fallback>
                <p:oleObj name="VISIO" r:id="rId3" imgW="6875780" imgH="3817620" progId="Visio.Drawing.5">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565400"/>
                        <a:ext cx="4392612" cy="25844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2791" name="Object 7"/>
          <p:cNvGraphicFramePr>
            <a:graphicFrameLocks noChangeAspect="1"/>
          </p:cNvGraphicFramePr>
          <p:nvPr/>
        </p:nvGraphicFramePr>
        <p:xfrm>
          <a:off x="539750" y="5589588"/>
          <a:ext cx="7812088" cy="601662"/>
        </p:xfrm>
        <a:graphic>
          <a:graphicData uri="http://schemas.openxmlformats.org/presentationml/2006/ole">
            <mc:AlternateContent xmlns:mc="http://schemas.openxmlformats.org/markup-compatibility/2006">
              <mc:Choice xmlns:v="urn:schemas-microsoft-com:vml" Requires="v">
                <p:oleObj spid="_x0000_s16435" name="VISIO" r:id="rId5" imgW="5609844" imgH="432816" progId="Visio.Drawing.5">
                  <p:embed/>
                </p:oleObj>
              </mc:Choice>
              <mc:Fallback>
                <p:oleObj name="VISIO" r:id="rId5" imgW="5609844" imgH="432816" progId="Visio.Drawing.5">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5589588"/>
                        <a:ext cx="7812088"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0279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502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4"/>
          <p:cNvSpPr>
            <a:spLocks noChangeArrowheads="1"/>
          </p:cNvSpPr>
          <p:nvPr/>
        </p:nvSpPr>
        <p:spPr bwMode="auto">
          <a:xfrm>
            <a:off x="179388" y="333375"/>
            <a:ext cx="8424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00"/>
                </a:solidFill>
                <a:ea typeface="楷体_GB2312" pitchFamily="49" charset="-122"/>
              </a:rPr>
              <a:t>习题</a:t>
            </a:r>
            <a:r>
              <a:rPr lang="en-US" altLang="zh-CN" sz="3200" b="1">
                <a:solidFill>
                  <a:srgbClr val="000000"/>
                </a:solidFill>
                <a:ea typeface="楷体_GB2312" pitchFamily="49" charset="-122"/>
              </a:rPr>
              <a:t>6</a:t>
            </a:r>
            <a:r>
              <a:rPr lang="zh-CN" altLang="en-US" sz="3200" b="1">
                <a:solidFill>
                  <a:srgbClr val="000000"/>
                </a:solidFill>
                <a:ea typeface="楷体_GB2312" pitchFamily="49" charset="-122"/>
              </a:rPr>
              <a:t>、画出下面的树转换后得到的二叉树。</a:t>
            </a:r>
          </a:p>
        </p:txBody>
      </p:sp>
      <p:grpSp>
        <p:nvGrpSpPr>
          <p:cNvPr id="145411" name="Group 59"/>
          <p:cNvGrpSpPr>
            <a:grpSpLocks/>
          </p:cNvGrpSpPr>
          <p:nvPr/>
        </p:nvGrpSpPr>
        <p:grpSpPr bwMode="auto">
          <a:xfrm>
            <a:off x="395288" y="1196975"/>
            <a:ext cx="3787775" cy="3024188"/>
            <a:chOff x="460" y="754"/>
            <a:chExt cx="2386" cy="1905"/>
          </a:xfrm>
        </p:grpSpPr>
        <p:sp>
          <p:nvSpPr>
            <p:cNvPr id="145434" name="Oval 6"/>
            <p:cNvSpPr>
              <a:spLocks noChangeArrowheads="1"/>
            </p:cNvSpPr>
            <p:nvPr/>
          </p:nvSpPr>
          <p:spPr bwMode="auto">
            <a:xfrm>
              <a:off x="1588" y="75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A</a:t>
              </a:r>
            </a:p>
          </p:txBody>
        </p:sp>
        <p:sp>
          <p:nvSpPr>
            <p:cNvPr id="145435" name="Oval 7"/>
            <p:cNvSpPr>
              <a:spLocks noChangeArrowheads="1"/>
            </p:cNvSpPr>
            <p:nvPr/>
          </p:nvSpPr>
          <p:spPr bwMode="auto">
            <a:xfrm>
              <a:off x="1014" y="1285"/>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B</a:t>
              </a:r>
            </a:p>
          </p:txBody>
        </p:sp>
        <p:sp>
          <p:nvSpPr>
            <p:cNvPr id="145436" name="Oval 8"/>
            <p:cNvSpPr>
              <a:spLocks noChangeArrowheads="1"/>
            </p:cNvSpPr>
            <p:nvPr/>
          </p:nvSpPr>
          <p:spPr bwMode="auto">
            <a:xfrm>
              <a:off x="2132" y="1253"/>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D</a:t>
              </a:r>
            </a:p>
          </p:txBody>
        </p:sp>
        <p:sp>
          <p:nvSpPr>
            <p:cNvPr id="145437" name="Oval 9"/>
            <p:cNvSpPr>
              <a:spLocks noChangeArrowheads="1"/>
            </p:cNvSpPr>
            <p:nvPr/>
          </p:nvSpPr>
          <p:spPr bwMode="auto">
            <a:xfrm>
              <a:off x="1611" y="1298"/>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C</a:t>
              </a:r>
            </a:p>
          </p:txBody>
        </p:sp>
        <p:sp>
          <p:nvSpPr>
            <p:cNvPr id="145438" name="Oval 10"/>
            <p:cNvSpPr>
              <a:spLocks noChangeArrowheads="1"/>
            </p:cNvSpPr>
            <p:nvPr/>
          </p:nvSpPr>
          <p:spPr bwMode="auto">
            <a:xfrm>
              <a:off x="2558" y="178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G</a:t>
              </a:r>
            </a:p>
          </p:txBody>
        </p:sp>
        <p:sp>
          <p:nvSpPr>
            <p:cNvPr id="145439" name="Line 11"/>
            <p:cNvSpPr>
              <a:spLocks noChangeShapeType="1"/>
            </p:cNvSpPr>
            <p:nvPr/>
          </p:nvSpPr>
          <p:spPr bwMode="auto">
            <a:xfrm flipH="1">
              <a:off x="1258" y="935"/>
              <a:ext cx="350" cy="38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5440" name="Line 13"/>
            <p:cNvSpPr>
              <a:spLocks noChangeShapeType="1"/>
            </p:cNvSpPr>
            <p:nvPr/>
          </p:nvSpPr>
          <p:spPr bwMode="auto">
            <a:xfrm>
              <a:off x="2371" y="1494"/>
              <a:ext cx="276" cy="3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5441" name="Oval 14"/>
            <p:cNvSpPr>
              <a:spLocks noChangeArrowheads="1"/>
            </p:cNvSpPr>
            <p:nvPr/>
          </p:nvSpPr>
          <p:spPr bwMode="auto">
            <a:xfrm>
              <a:off x="968" y="1840"/>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E</a:t>
              </a:r>
            </a:p>
          </p:txBody>
        </p:sp>
        <p:sp>
          <p:nvSpPr>
            <p:cNvPr id="145442" name="Oval 15"/>
            <p:cNvSpPr>
              <a:spLocks noChangeArrowheads="1"/>
            </p:cNvSpPr>
            <p:nvPr/>
          </p:nvSpPr>
          <p:spPr bwMode="auto">
            <a:xfrm>
              <a:off x="460" y="2357"/>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H</a:t>
              </a:r>
            </a:p>
          </p:txBody>
        </p:sp>
        <p:sp>
          <p:nvSpPr>
            <p:cNvPr id="145443" name="Oval 16"/>
            <p:cNvSpPr>
              <a:spLocks noChangeArrowheads="1"/>
            </p:cNvSpPr>
            <p:nvPr/>
          </p:nvSpPr>
          <p:spPr bwMode="auto">
            <a:xfrm>
              <a:off x="1458" y="2341"/>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J</a:t>
              </a:r>
            </a:p>
          </p:txBody>
        </p:sp>
        <p:sp>
          <p:nvSpPr>
            <p:cNvPr id="145444" name="Line 17"/>
            <p:cNvSpPr>
              <a:spLocks noChangeShapeType="1"/>
            </p:cNvSpPr>
            <p:nvPr/>
          </p:nvSpPr>
          <p:spPr bwMode="auto">
            <a:xfrm flipH="1">
              <a:off x="687" y="2023"/>
              <a:ext cx="272" cy="33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5445" name="Line 18"/>
            <p:cNvSpPr>
              <a:spLocks noChangeShapeType="1"/>
            </p:cNvSpPr>
            <p:nvPr/>
          </p:nvSpPr>
          <p:spPr bwMode="auto">
            <a:xfrm>
              <a:off x="1231" y="2023"/>
              <a:ext cx="318" cy="31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5446" name="Line 19"/>
            <p:cNvSpPr>
              <a:spLocks noChangeShapeType="1"/>
            </p:cNvSpPr>
            <p:nvPr/>
          </p:nvSpPr>
          <p:spPr bwMode="auto">
            <a:xfrm>
              <a:off x="1876" y="982"/>
              <a:ext cx="318" cy="31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47" name="Line 20"/>
            <p:cNvSpPr>
              <a:spLocks noChangeShapeType="1"/>
            </p:cNvSpPr>
            <p:nvPr/>
          </p:nvSpPr>
          <p:spPr bwMode="auto">
            <a:xfrm>
              <a:off x="1140" y="1525"/>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5448" name="Oval 21"/>
            <p:cNvSpPr>
              <a:spLocks noChangeArrowheads="1"/>
            </p:cNvSpPr>
            <p:nvPr/>
          </p:nvSpPr>
          <p:spPr bwMode="auto">
            <a:xfrm>
              <a:off x="1751" y="1813"/>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F</a:t>
              </a:r>
            </a:p>
          </p:txBody>
        </p:sp>
        <p:sp>
          <p:nvSpPr>
            <p:cNvPr id="145449" name="Line 22"/>
            <p:cNvSpPr>
              <a:spLocks noChangeShapeType="1"/>
            </p:cNvSpPr>
            <p:nvPr/>
          </p:nvSpPr>
          <p:spPr bwMode="auto">
            <a:xfrm flipH="1">
              <a:off x="1974" y="1509"/>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5450" name="Line 24"/>
            <p:cNvSpPr>
              <a:spLocks noChangeShapeType="1"/>
            </p:cNvSpPr>
            <p:nvPr/>
          </p:nvSpPr>
          <p:spPr bwMode="auto">
            <a:xfrm>
              <a:off x="1747" y="990"/>
              <a:ext cx="0" cy="31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51" name="Oval 25"/>
            <p:cNvSpPr>
              <a:spLocks noChangeArrowheads="1"/>
            </p:cNvSpPr>
            <p:nvPr/>
          </p:nvSpPr>
          <p:spPr bwMode="auto">
            <a:xfrm>
              <a:off x="959" y="2371"/>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I</a:t>
              </a:r>
            </a:p>
          </p:txBody>
        </p:sp>
        <p:sp>
          <p:nvSpPr>
            <p:cNvPr id="145452" name="Line 26"/>
            <p:cNvSpPr>
              <a:spLocks noChangeShapeType="1"/>
            </p:cNvSpPr>
            <p:nvPr/>
          </p:nvSpPr>
          <p:spPr bwMode="auto">
            <a:xfrm>
              <a:off x="1095" y="2063"/>
              <a:ext cx="0" cy="31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78617" name="Group 57"/>
          <p:cNvGrpSpPr>
            <a:grpSpLocks/>
          </p:cNvGrpSpPr>
          <p:nvPr/>
        </p:nvGrpSpPr>
        <p:grpSpPr bwMode="auto">
          <a:xfrm>
            <a:off x="4643438" y="1484313"/>
            <a:ext cx="3563937" cy="4806950"/>
            <a:chOff x="2903" y="935"/>
            <a:chExt cx="2245" cy="3028"/>
          </a:xfrm>
        </p:grpSpPr>
        <p:grpSp>
          <p:nvGrpSpPr>
            <p:cNvPr id="145413" name="Group 55"/>
            <p:cNvGrpSpPr>
              <a:grpSpLocks/>
            </p:cNvGrpSpPr>
            <p:nvPr/>
          </p:nvGrpSpPr>
          <p:grpSpPr bwMode="auto">
            <a:xfrm>
              <a:off x="2903" y="981"/>
              <a:ext cx="2245" cy="2982"/>
              <a:chOff x="2562" y="1117"/>
              <a:chExt cx="2245" cy="2982"/>
            </a:xfrm>
          </p:grpSpPr>
          <p:sp>
            <p:nvSpPr>
              <p:cNvPr id="145415" name="Oval 29"/>
              <p:cNvSpPr>
                <a:spLocks noChangeArrowheads="1"/>
              </p:cNvSpPr>
              <p:nvPr/>
            </p:nvSpPr>
            <p:spPr bwMode="auto">
              <a:xfrm>
                <a:off x="4037" y="1117"/>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A</a:t>
                </a:r>
              </a:p>
            </p:txBody>
          </p:sp>
          <p:sp>
            <p:nvSpPr>
              <p:cNvPr id="145416" name="Oval 30"/>
              <p:cNvSpPr>
                <a:spLocks noChangeArrowheads="1"/>
              </p:cNvSpPr>
              <p:nvPr/>
            </p:nvSpPr>
            <p:spPr bwMode="auto">
              <a:xfrm>
                <a:off x="3463" y="1648"/>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B</a:t>
                </a:r>
              </a:p>
            </p:txBody>
          </p:sp>
          <p:sp>
            <p:nvSpPr>
              <p:cNvPr id="145417" name="Oval 31"/>
              <p:cNvSpPr>
                <a:spLocks noChangeArrowheads="1"/>
              </p:cNvSpPr>
              <p:nvPr/>
            </p:nvSpPr>
            <p:spPr bwMode="auto">
              <a:xfrm>
                <a:off x="4479" y="2718"/>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D</a:t>
                </a:r>
              </a:p>
            </p:txBody>
          </p:sp>
          <p:sp>
            <p:nvSpPr>
              <p:cNvPr id="145418" name="Oval 32"/>
              <p:cNvSpPr>
                <a:spLocks noChangeArrowheads="1"/>
              </p:cNvSpPr>
              <p:nvPr/>
            </p:nvSpPr>
            <p:spPr bwMode="auto">
              <a:xfrm>
                <a:off x="3969" y="2205"/>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C</a:t>
                </a:r>
              </a:p>
            </p:txBody>
          </p:sp>
          <p:sp>
            <p:nvSpPr>
              <p:cNvPr id="145419" name="Oval 33"/>
              <p:cNvSpPr>
                <a:spLocks noChangeArrowheads="1"/>
              </p:cNvSpPr>
              <p:nvPr/>
            </p:nvSpPr>
            <p:spPr bwMode="auto">
              <a:xfrm>
                <a:off x="4519" y="3811"/>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G</a:t>
                </a:r>
              </a:p>
            </p:txBody>
          </p:sp>
          <p:sp>
            <p:nvSpPr>
              <p:cNvPr id="145420" name="Line 34"/>
              <p:cNvSpPr>
                <a:spLocks noChangeShapeType="1"/>
              </p:cNvSpPr>
              <p:nvPr/>
            </p:nvSpPr>
            <p:spPr bwMode="auto">
              <a:xfrm flipH="1">
                <a:off x="3707" y="1298"/>
                <a:ext cx="350" cy="38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5421" name="Line 35"/>
              <p:cNvSpPr>
                <a:spLocks noChangeShapeType="1"/>
              </p:cNvSpPr>
              <p:nvPr/>
            </p:nvSpPr>
            <p:spPr bwMode="auto">
              <a:xfrm>
                <a:off x="4332" y="3521"/>
                <a:ext cx="276" cy="3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5422" name="Oval 38"/>
              <p:cNvSpPr>
                <a:spLocks noChangeArrowheads="1"/>
              </p:cNvSpPr>
              <p:nvPr/>
            </p:nvSpPr>
            <p:spPr bwMode="auto">
              <a:xfrm>
                <a:off x="3651" y="3793"/>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J</a:t>
                </a:r>
              </a:p>
            </p:txBody>
          </p:sp>
          <p:sp>
            <p:nvSpPr>
              <p:cNvPr id="145423" name="Line 40"/>
              <p:cNvSpPr>
                <a:spLocks noChangeShapeType="1"/>
              </p:cNvSpPr>
              <p:nvPr/>
            </p:nvSpPr>
            <p:spPr bwMode="auto">
              <a:xfrm>
                <a:off x="2835" y="2976"/>
                <a:ext cx="318" cy="31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5424" name="Line 41"/>
              <p:cNvSpPr>
                <a:spLocks noChangeShapeType="1"/>
              </p:cNvSpPr>
              <p:nvPr/>
            </p:nvSpPr>
            <p:spPr bwMode="auto">
              <a:xfrm>
                <a:off x="3696" y="1888"/>
                <a:ext cx="318" cy="31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25" name="Line 42"/>
              <p:cNvSpPr>
                <a:spLocks noChangeShapeType="1"/>
              </p:cNvSpPr>
              <p:nvPr/>
            </p:nvSpPr>
            <p:spPr bwMode="auto">
              <a:xfrm flipH="1">
                <a:off x="3256" y="1797"/>
                <a:ext cx="350" cy="45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5426" name="Oval 43"/>
              <p:cNvSpPr>
                <a:spLocks noChangeArrowheads="1"/>
              </p:cNvSpPr>
              <p:nvPr/>
            </p:nvSpPr>
            <p:spPr bwMode="auto">
              <a:xfrm>
                <a:off x="4098" y="3278"/>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F</a:t>
                </a:r>
              </a:p>
            </p:txBody>
          </p:sp>
          <p:sp>
            <p:nvSpPr>
              <p:cNvPr id="145427" name="Line 44"/>
              <p:cNvSpPr>
                <a:spLocks noChangeShapeType="1"/>
              </p:cNvSpPr>
              <p:nvPr/>
            </p:nvSpPr>
            <p:spPr bwMode="auto">
              <a:xfrm flipH="1">
                <a:off x="4321" y="2974"/>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5428" name="Oval 46"/>
              <p:cNvSpPr>
                <a:spLocks noChangeArrowheads="1"/>
              </p:cNvSpPr>
              <p:nvPr/>
            </p:nvSpPr>
            <p:spPr bwMode="auto">
              <a:xfrm>
                <a:off x="3107" y="3249"/>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I</a:t>
                </a:r>
              </a:p>
            </p:txBody>
          </p:sp>
          <p:sp>
            <p:nvSpPr>
              <p:cNvPr id="145429" name="Oval 50"/>
              <p:cNvSpPr>
                <a:spLocks noChangeArrowheads="1"/>
              </p:cNvSpPr>
              <p:nvPr/>
            </p:nvSpPr>
            <p:spPr bwMode="auto">
              <a:xfrm>
                <a:off x="2562" y="270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H</a:t>
                </a:r>
              </a:p>
            </p:txBody>
          </p:sp>
          <p:sp>
            <p:nvSpPr>
              <p:cNvPr id="145430" name="Oval 51"/>
              <p:cNvSpPr>
                <a:spLocks noChangeArrowheads="1"/>
              </p:cNvSpPr>
              <p:nvPr/>
            </p:nvSpPr>
            <p:spPr bwMode="auto">
              <a:xfrm>
                <a:off x="3061" y="2190"/>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E</a:t>
                </a:r>
              </a:p>
            </p:txBody>
          </p:sp>
          <p:sp>
            <p:nvSpPr>
              <p:cNvPr id="145431" name="Line 52"/>
              <p:cNvSpPr>
                <a:spLocks noChangeShapeType="1"/>
              </p:cNvSpPr>
              <p:nvPr/>
            </p:nvSpPr>
            <p:spPr bwMode="auto">
              <a:xfrm flipH="1">
                <a:off x="2835" y="2387"/>
                <a:ext cx="272" cy="33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5432" name="Line 53"/>
              <p:cNvSpPr>
                <a:spLocks noChangeShapeType="1"/>
              </p:cNvSpPr>
              <p:nvPr/>
            </p:nvSpPr>
            <p:spPr bwMode="auto">
              <a:xfrm>
                <a:off x="3379" y="3520"/>
                <a:ext cx="318" cy="31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5433" name="Line 54"/>
              <p:cNvSpPr>
                <a:spLocks noChangeShapeType="1"/>
              </p:cNvSpPr>
              <p:nvPr/>
            </p:nvSpPr>
            <p:spPr bwMode="auto">
              <a:xfrm>
                <a:off x="4195" y="2433"/>
                <a:ext cx="318" cy="31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5414" name="Text Box 56"/>
            <p:cNvSpPr txBox="1">
              <a:spLocks noChangeArrowheads="1"/>
            </p:cNvSpPr>
            <p:nvPr/>
          </p:nvSpPr>
          <p:spPr bwMode="auto">
            <a:xfrm>
              <a:off x="3198" y="935"/>
              <a:ext cx="127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3200"/>
                <a:t>【</a:t>
              </a:r>
              <a:r>
                <a:rPr lang="zh-CN" altLang="en-US" sz="3200"/>
                <a:t>答</a:t>
              </a:r>
              <a:r>
                <a:rPr lang="en-US" altLang="zh-CN" sz="3200"/>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8617"/>
                                        </p:tgtEl>
                                        <p:attrNameLst>
                                          <p:attrName>style.visibility</p:attrName>
                                        </p:attrNameLst>
                                      </p:cBhvr>
                                      <p:to>
                                        <p:strVal val="visible"/>
                                      </p:to>
                                    </p:set>
                                    <p:animEffect transition="in" filter="blinds(horizontal)">
                                      <p:cBhvr>
                                        <p:cTn id="7" dur="500"/>
                                        <p:tgtEl>
                                          <p:spTgt spid="578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2" name="Rectangle 4"/>
          <p:cNvSpPr>
            <a:spLocks noChangeArrowheads="1"/>
          </p:cNvSpPr>
          <p:nvPr/>
        </p:nvSpPr>
        <p:spPr bwMode="auto">
          <a:xfrm>
            <a:off x="107950" y="188913"/>
            <a:ext cx="5688013" cy="6762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80000"/>
              </a:spcBef>
              <a:defRPr/>
            </a:pPr>
            <a:r>
              <a:rPr lang="zh-CN" altLang="en-US" sz="3200" b="1">
                <a:solidFill>
                  <a:srgbClr val="CC0066"/>
                </a:solidFill>
                <a:effectLst>
                  <a:outerShdw blurRad="38100" dist="38100" dir="2700000" algn="tl">
                    <a:srgbClr val="C0C0C0"/>
                  </a:outerShdw>
                </a:effectLst>
                <a:ea typeface="楷体_GB2312" pitchFamily="49" charset="-122"/>
              </a:rPr>
              <a:t>问？二叉树怎样还原成树？</a:t>
            </a:r>
            <a:endParaRPr lang="zh-CN" altLang="en-US" sz="3200">
              <a:solidFill>
                <a:srgbClr val="CC0066"/>
              </a:solidFill>
              <a:ea typeface="楷体_GB2312" pitchFamily="49" charset="-122"/>
            </a:endParaRPr>
          </a:p>
        </p:txBody>
      </p:sp>
      <p:sp>
        <p:nvSpPr>
          <p:cNvPr id="549893" name="Rectangle 5"/>
          <p:cNvSpPr>
            <a:spLocks noChangeArrowheads="1"/>
          </p:cNvSpPr>
          <p:nvPr/>
        </p:nvSpPr>
        <p:spPr bwMode="auto">
          <a:xfrm>
            <a:off x="107950" y="981075"/>
            <a:ext cx="5040313" cy="12604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80000"/>
              </a:spcBef>
              <a:defRPr/>
            </a:pPr>
            <a:r>
              <a:rPr lang="zh-CN" altLang="en-US" sz="3200" b="1">
                <a:solidFill>
                  <a:srgbClr val="CC0066"/>
                </a:solidFill>
                <a:effectLst>
                  <a:outerShdw blurRad="38100" dist="38100" dir="2700000" algn="tl">
                    <a:srgbClr val="C0C0C0"/>
                  </a:outerShdw>
                </a:effectLst>
                <a:ea typeface="楷体_GB2312" pitchFamily="49" charset="-122"/>
              </a:rPr>
              <a:t>要点：逆操作，把所有右孩子变为兄弟</a:t>
            </a:r>
            <a:endParaRPr lang="zh-CN" altLang="en-US" sz="3200">
              <a:solidFill>
                <a:srgbClr val="CC0066"/>
              </a:solidFill>
              <a:ea typeface="楷体_GB2312" pitchFamily="49" charset="-122"/>
            </a:endParaRPr>
          </a:p>
        </p:txBody>
      </p:sp>
      <p:grpSp>
        <p:nvGrpSpPr>
          <p:cNvPr id="146436" name="Group 24"/>
          <p:cNvGrpSpPr>
            <a:grpSpLocks/>
          </p:cNvGrpSpPr>
          <p:nvPr/>
        </p:nvGrpSpPr>
        <p:grpSpPr bwMode="auto">
          <a:xfrm>
            <a:off x="5867400" y="260350"/>
            <a:ext cx="2519363" cy="6294438"/>
            <a:chOff x="385" y="1053"/>
            <a:chExt cx="1587" cy="3965"/>
          </a:xfrm>
        </p:grpSpPr>
        <p:sp>
          <p:nvSpPr>
            <p:cNvPr id="146456" name="Oval 7"/>
            <p:cNvSpPr>
              <a:spLocks noChangeArrowheads="1"/>
            </p:cNvSpPr>
            <p:nvPr/>
          </p:nvSpPr>
          <p:spPr bwMode="auto">
            <a:xfrm>
              <a:off x="1204" y="1053"/>
              <a:ext cx="336" cy="336"/>
            </a:xfrm>
            <a:prstGeom prst="ellipse">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A</a:t>
              </a:r>
            </a:p>
          </p:txBody>
        </p:sp>
        <p:sp>
          <p:nvSpPr>
            <p:cNvPr id="146457" name="Oval 8"/>
            <p:cNvSpPr>
              <a:spLocks noChangeArrowheads="1"/>
            </p:cNvSpPr>
            <p:nvPr/>
          </p:nvSpPr>
          <p:spPr bwMode="auto">
            <a:xfrm>
              <a:off x="772" y="1629"/>
              <a:ext cx="336" cy="336"/>
            </a:xfrm>
            <a:prstGeom prst="ellipse">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B</a:t>
              </a:r>
            </a:p>
          </p:txBody>
        </p:sp>
        <p:sp>
          <p:nvSpPr>
            <p:cNvPr id="146458" name="Oval 9"/>
            <p:cNvSpPr>
              <a:spLocks noChangeArrowheads="1"/>
            </p:cNvSpPr>
            <p:nvPr/>
          </p:nvSpPr>
          <p:spPr bwMode="auto">
            <a:xfrm>
              <a:off x="748" y="2795"/>
              <a:ext cx="336" cy="336"/>
            </a:xfrm>
            <a:prstGeom prst="ellipse">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E</a:t>
              </a:r>
            </a:p>
          </p:txBody>
        </p:sp>
        <p:sp>
          <p:nvSpPr>
            <p:cNvPr id="146459" name="Oval 10"/>
            <p:cNvSpPr>
              <a:spLocks noChangeArrowheads="1"/>
            </p:cNvSpPr>
            <p:nvPr/>
          </p:nvSpPr>
          <p:spPr bwMode="auto">
            <a:xfrm>
              <a:off x="388" y="2253"/>
              <a:ext cx="336" cy="336"/>
            </a:xfrm>
            <a:prstGeom prst="ellipse">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D</a:t>
              </a:r>
            </a:p>
          </p:txBody>
        </p:sp>
        <p:sp>
          <p:nvSpPr>
            <p:cNvPr id="146460" name="Oval 11"/>
            <p:cNvSpPr>
              <a:spLocks noChangeArrowheads="1"/>
            </p:cNvSpPr>
            <p:nvPr/>
          </p:nvSpPr>
          <p:spPr bwMode="auto">
            <a:xfrm>
              <a:off x="1156" y="2205"/>
              <a:ext cx="336" cy="336"/>
            </a:xfrm>
            <a:prstGeom prst="ellipse">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C</a:t>
              </a:r>
            </a:p>
          </p:txBody>
        </p:sp>
        <p:sp>
          <p:nvSpPr>
            <p:cNvPr id="146461" name="Oval 12"/>
            <p:cNvSpPr>
              <a:spLocks noChangeArrowheads="1"/>
            </p:cNvSpPr>
            <p:nvPr/>
          </p:nvSpPr>
          <p:spPr bwMode="auto">
            <a:xfrm>
              <a:off x="1636" y="2829"/>
              <a:ext cx="336" cy="336"/>
            </a:xfrm>
            <a:prstGeom prst="ellipse">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I</a:t>
              </a:r>
            </a:p>
          </p:txBody>
        </p:sp>
        <p:sp>
          <p:nvSpPr>
            <p:cNvPr id="146462" name="Oval 13"/>
            <p:cNvSpPr>
              <a:spLocks noChangeArrowheads="1"/>
            </p:cNvSpPr>
            <p:nvPr/>
          </p:nvSpPr>
          <p:spPr bwMode="auto">
            <a:xfrm>
              <a:off x="385" y="3475"/>
              <a:ext cx="336" cy="336"/>
            </a:xfrm>
            <a:prstGeom prst="ellipse">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F</a:t>
              </a:r>
            </a:p>
          </p:txBody>
        </p:sp>
        <p:sp>
          <p:nvSpPr>
            <p:cNvPr id="146463" name="Line 14"/>
            <p:cNvSpPr>
              <a:spLocks noChangeShapeType="1"/>
            </p:cNvSpPr>
            <p:nvPr/>
          </p:nvSpPr>
          <p:spPr bwMode="auto">
            <a:xfrm flipH="1">
              <a:off x="1012" y="1341"/>
              <a:ext cx="240" cy="288"/>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6464" name="Line 15"/>
            <p:cNvSpPr>
              <a:spLocks noChangeShapeType="1"/>
            </p:cNvSpPr>
            <p:nvPr/>
          </p:nvSpPr>
          <p:spPr bwMode="auto">
            <a:xfrm flipH="1">
              <a:off x="628" y="1965"/>
              <a:ext cx="240" cy="288"/>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6465" name="Line 16"/>
            <p:cNvSpPr>
              <a:spLocks noChangeShapeType="1"/>
            </p:cNvSpPr>
            <p:nvPr/>
          </p:nvSpPr>
          <p:spPr bwMode="auto">
            <a:xfrm flipH="1">
              <a:off x="577" y="3139"/>
              <a:ext cx="240" cy="288"/>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6466" name="Line 17"/>
            <p:cNvSpPr>
              <a:spLocks noChangeShapeType="1"/>
            </p:cNvSpPr>
            <p:nvPr/>
          </p:nvSpPr>
          <p:spPr bwMode="auto">
            <a:xfrm>
              <a:off x="652" y="2555"/>
              <a:ext cx="240" cy="24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6467" name="Line 18"/>
            <p:cNvSpPr>
              <a:spLocks noChangeShapeType="1"/>
            </p:cNvSpPr>
            <p:nvPr/>
          </p:nvSpPr>
          <p:spPr bwMode="auto">
            <a:xfrm>
              <a:off x="975" y="1917"/>
              <a:ext cx="288" cy="288"/>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6468" name="Line 19"/>
            <p:cNvSpPr>
              <a:spLocks noChangeShapeType="1"/>
            </p:cNvSpPr>
            <p:nvPr/>
          </p:nvSpPr>
          <p:spPr bwMode="auto">
            <a:xfrm>
              <a:off x="1428" y="2523"/>
              <a:ext cx="288" cy="288"/>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6469" name="Oval 20"/>
            <p:cNvSpPr>
              <a:spLocks noChangeArrowheads="1"/>
            </p:cNvSpPr>
            <p:nvPr/>
          </p:nvSpPr>
          <p:spPr bwMode="auto">
            <a:xfrm>
              <a:off x="839" y="4058"/>
              <a:ext cx="336" cy="336"/>
            </a:xfrm>
            <a:prstGeom prst="ellipse">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G</a:t>
              </a:r>
            </a:p>
          </p:txBody>
        </p:sp>
        <p:sp>
          <p:nvSpPr>
            <p:cNvPr id="146470" name="Oval 21"/>
            <p:cNvSpPr>
              <a:spLocks noChangeArrowheads="1"/>
            </p:cNvSpPr>
            <p:nvPr/>
          </p:nvSpPr>
          <p:spPr bwMode="auto">
            <a:xfrm>
              <a:off x="1319" y="4682"/>
              <a:ext cx="336" cy="336"/>
            </a:xfrm>
            <a:prstGeom prst="ellipse">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H</a:t>
              </a:r>
            </a:p>
          </p:txBody>
        </p:sp>
        <p:sp>
          <p:nvSpPr>
            <p:cNvPr id="146471" name="Line 22"/>
            <p:cNvSpPr>
              <a:spLocks noChangeShapeType="1"/>
            </p:cNvSpPr>
            <p:nvPr/>
          </p:nvSpPr>
          <p:spPr bwMode="auto">
            <a:xfrm>
              <a:off x="658" y="3770"/>
              <a:ext cx="288" cy="288"/>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6472" name="Line 23"/>
            <p:cNvSpPr>
              <a:spLocks noChangeShapeType="1"/>
            </p:cNvSpPr>
            <p:nvPr/>
          </p:nvSpPr>
          <p:spPr bwMode="auto">
            <a:xfrm>
              <a:off x="1111" y="4376"/>
              <a:ext cx="288" cy="288"/>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49931" name="Group 43"/>
          <p:cNvGrpSpPr>
            <a:grpSpLocks/>
          </p:cNvGrpSpPr>
          <p:nvPr/>
        </p:nvGrpSpPr>
        <p:grpSpPr bwMode="auto">
          <a:xfrm>
            <a:off x="611188" y="2565400"/>
            <a:ext cx="2544762" cy="3817938"/>
            <a:chOff x="385" y="1207"/>
            <a:chExt cx="1603" cy="2405"/>
          </a:xfrm>
        </p:grpSpPr>
        <p:sp>
          <p:nvSpPr>
            <p:cNvPr id="146439" name="Oval 26"/>
            <p:cNvSpPr>
              <a:spLocks noChangeArrowheads="1"/>
            </p:cNvSpPr>
            <p:nvPr/>
          </p:nvSpPr>
          <p:spPr bwMode="auto">
            <a:xfrm>
              <a:off x="1201" y="1207"/>
              <a:ext cx="336" cy="336"/>
            </a:xfrm>
            <a:prstGeom prst="ellipse">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A</a:t>
              </a:r>
            </a:p>
          </p:txBody>
        </p:sp>
        <p:sp>
          <p:nvSpPr>
            <p:cNvPr id="146440" name="Oval 27"/>
            <p:cNvSpPr>
              <a:spLocks noChangeArrowheads="1"/>
            </p:cNvSpPr>
            <p:nvPr/>
          </p:nvSpPr>
          <p:spPr bwMode="auto">
            <a:xfrm>
              <a:off x="769" y="1920"/>
              <a:ext cx="336" cy="336"/>
            </a:xfrm>
            <a:prstGeom prst="ellipse">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B</a:t>
              </a:r>
            </a:p>
          </p:txBody>
        </p:sp>
        <p:sp>
          <p:nvSpPr>
            <p:cNvPr id="146441" name="Oval 28"/>
            <p:cNvSpPr>
              <a:spLocks noChangeArrowheads="1"/>
            </p:cNvSpPr>
            <p:nvPr/>
          </p:nvSpPr>
          <p:spPr bwMode="auto">
            <a:xfrm>
              <a:off x="1089" y="2536"/>
              <a:ext cx="336" cy="336"/>
            </a:xfrm>
            <a:prstGeom prst="ellipse">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E</a:t>
              </a:r>
            </a:p>
          </p:txBody>
        </p:sp>
        <p:sp>
          <p:nvSpPr>
            <p:cNvPr id="146442" name="Oval 29"/>
            <p:cNvSpPr>
              <a:spLocks noChangeArrowheads="1"/>
            </p:cNvSpPr>
            <p:nvPr/>
          </p:nvSpPr>
          <p:spPr bwMode="auto">
            <a:xfrm>
              <a:off x="385" y="2544"/>
              <a:ext cx="336" cy="336"/>
            </a:xfrm>
            <a:prstGeom prst="ellipse">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D</a:t>
              </a:r>
            </a:p>
          </p:txBody>
        </p:sp>
        <p:sp>
          <p:nvSpPr>
            <p:cNvPr id="146443" name="Oval 30"/>
            <p:cNvSpPr>
              <a:spLocks noChangeArrowheads="1"/>
            </p:cNvSpPr>
            <p:nvPr/>
          </p:nvSpPr>
          <p:spPr bwMode="auto">
            <a:xfrm>
              <a:off x="1652" y="1933"/>
              <a:ext cx="336" cy="336"/>
            </a:xfrm>
            <a:prstGeom prst="ellipse">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I</a:t>
              </a:r>
            </a:p>
          </p:txBody>
        </p:sp>
        <p:sp>
          <p:nvSpPr>
            <p:cNvPr id="146444" name="Oval 31"/>
            <p:cNvSpPr>
              <a:spLocks noChangeArrowheads="1"/>
            </p:cNvSpPr>
            <p:nvPr/>
          </p:nvSpPr>
          <p:spPr bwMode="auto">
            <a:xfrm>
              <a:off x="1202" y="1933"/>
              <a:ext cx="336" cy="336"/>
            </a:xfrm>
            <a:prstGeom prst="ellipse">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C</a:t>
              </a:r>
            </a:p>
          </p:txBody>
        </p:sp>
        <p:sp>
          <p:nvSpPr>
            <p:cNvPr id="146445" name="Oval 32"/>
            <p:cNvSpPr>
              <a:spLocks noChangeArrowheads="1"/>
            </p:cNvSpPr>
            <p:nvPr/>
          </p:nvSpPr>
          <p:spPr bwMode="auto">
            <a:xfrm>
              <a:off x="676" y="3267"/>
              <a:ext cx="336" cy="336"/>
            </a:xfrm>
            <a:prstGeom prst="ellipse">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F</a:t>
              </a:r>
            </a:p>
          </p:txBody>
        </p:sp>
        <p:sp>
          <p:nvSpPr>
            <p:cNvPr id="146446" name="Line 33"/>
            <p:cNvSpPr>
              <a:spLocks noChangeShapeType="1"/>
            </p:cNvSpPr>
            <p:nvPr/>
          </p:nvSpPr>
          <p:spPr bwMode="auto">
            <a:xfrm flipH="1">
              <a:off x="975" y="1495"/>
              <a:ext cx="274" cy="393"/>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6447" name="Line 34"/>
            <p:cNvSpPr>
              <a:spLocks noChangeShapeType="1"/>
            </p:cNvSpPr>
            <p:nvPr/>
          </p:nvSpPr>
          <p:spPr bwMode="auto">
            <a:xfrm flipH="1">
              <a:off x="625" y="2256"/>
              <a:ext cx="240" cy="288"/>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6448" name="Line 35"/>
            <p:cNvSpPr>
              <a:spLocks noChangeShapeType="1"/>
            </p:cNvSpPr>
            <p:nvPr/>
          </p:nvSpPr>
          <p:spPr bwMode="auto">
            <a:xfrm flipH="1">
              <a:off x="884" y="2840"/>
              <a:ext cx="224" cy="409"/>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6449" name="Line 36"/>
            <p:cNvSpPr>
              <a:spLocks noChangeShapeType="1"/>
            </p:cNvSpPr>
            <p:nvPr/>
          </p:nvSpPr>
          <p:spPr bwMode="auto">
            <a:xfrm>
              <a:off x="975" y="2237"/>
              <a:ext cx="258" cy="331"/>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6450" name="Line 37"/>
            <p:cNvSpPr>
              <a:spLocks noChangeShapeType="1"/>
            </p:cNvSpPr>
            <p:nvPr/>
          </p:nvSpPr>
          <p:spPr bwMode="auto">
            <a:xfrm>
              <a:off x="1519" y="1480"/>
              <a:ext cx="272" cy="408"/>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6451" name="Line 38"/>
            <p:cNvSpPr>
              <a:spLocks noChangeShapeType="1"/>
            </p:cNvSpPr>
            <p:nvPr/>
          </p:nvSpPr>
          <p:spPr bwMode="auto">
            <a:xfrm flipV="1">
              <a:off x="1383" y="1525"/>
              <a:ext cx="0" cy="408"/>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6452" name="Oval 39"/>
            <p:cNvSpPr>
              <a:spLocks noChangeArrowheads="1"/>
            </p:cNvSpPr>
            <p:nvPr/>
          </p:nvSpPr>
          <p:spPr bwMode="auto">
            <a:xfrm>
              <a:off x="1108" y="3276"/>
              <a:ext cx="336" cy="336"/>
            </a:xfrm>
            <a:prstGeom prst="ellipse">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G</a:t>
              </a:r>
            </a:p>
          </p:txBody>
        </p:sp>
        <p:sp>
          <p:nvSpPr>
            <p:cNvPr id="146453" name="Oval 40"/>
            <p:cNvSpPr>
              <a:spLocks noChangeArrowheads="1"/>
            </p:cNvSpPr>
            <p:nvPr/>
          </p:nvSpPr>
          <p:spPr bwMode="auto">
            <a:xfrm>
              <a:off x="1561" y="3276"/>
              <a:ext cx="336" cy="336"/>
            </a:xfrm>
            <a:prstGeom prst="ellipse">
              <a:avLst/>
            </a:prstGeom>
            <a:solidFill>
              <a:schemeClr val="bg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H</a:t>
              </a:r>
            </a:p>
          </p:txBody>
        </p:sp>
        <p:sp>
          <p:nvSpPr>
            <p:cNvPr id="146454" name="Line 41"/>
            <p:cNvSpPr>
              <a:spLocks noChangeShapeType="1"/>
            </p:cNvSpPr>
            <p:nvPr/>
          </p:nvSpPr>
          <p:spPr bwMode="auto">
            <a:xfrm>
              <a:off x="1247" y="2886"/>
              <a:ext cx="0" cy="363"/>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6455" name="Line 42"/>
            <p:cNvSpPr>
              <a:spLocks noChangeShapeType="1"/>
            </p:cNvSpPr>
            <p:nvPr/>
          </p:nvSpPr>
          <p:spPr bwMode="auto">
            <a:xfrm>
              <a:off x="1383" y="2840"/>
              <a:ext cx="318" cy="454"/>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49932" name="AutoShape 44"/>
          <p:cNvSpPr>
            <a:spLocks noChangeArrowheads="1"/>
          </p:cNvSpPr>
          <p:nvPr/>
        </p:nvSpPr>
        <p:spPr bwMode="auto">
          <a:xfrm>
            <a:off x="3779838" y="3644900"/>
            <a:ext cx="1512887" cy="360363"/>
          </a:xfrm>
          <a:prstGeom prst="leftArrow">
            <a:avLst>
              <a:gd name="adj1" fmla="val 50000"/>
              <a:gd name="adj2" fmla="val 104956"/>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9893"/>
                                        </p:tgtEl>
                                        <p:attrNameLst>
                                          <p:attrName>style.visibility</p:attrName>
                                        </p:attrNameLst>
                                      </p:cBhvr>
                                      <p:to>
                                        <p:strVal val="visible"/>
                                      </p:to>
                                    </p:set>
                                    <p:animEffect transition="in" filter="blinds(horizontal)">
                                      <p:cBhvr>
                                        <p:cTn id="7" dur="500"/>
                                        <p:tgtEl>
                                          <p:spTgt spid="5498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9932"/>
                                        </p:tgtEl>
                                        <p:attrNameLst>
                                          <p:attrName>style.visibility</p:attrName>
                                        </p:attrNameLst>
                                      </p:cBhvr>
                                      <p:to>
                                        <p:strVal val="visible"/>
                                      </p:to>
                                    </p:set>
                                    <p:animEffect transition="in" filter="blinds(horizontal)">
                                      <p:cBhvr>
                                        <p:cTn id="12" dur="500"/>
                                        <p:tgtEl>
                                          <p:spTgt spid="5499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49931"/>
                                        </p:tgtEl>
                                        <p:attrNameLst>
                                          <p:attrName>style.visibility</p:attrName>
                                        </p:attrNameLst>
                                      </p:cBhvr>
                                      <p:to>
                                        <p:strVal val="visible"/>
                                      </p:to>
                                    </p:set>
                                    <p:animEffect transition="in" filter="blinds(horizontal)">
                                      <p:cBhvr>
                                        <p:cTn id="17" dur="500"/>
                                        <p:tgtEl>
                                          <p:spTgt spid="549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3" grpId="0"/>
      <p:bldP spid="549932"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6"/>
          <p:cNvSpPr>
            <a:spLocks noGrp="1" noChangeArrowheads="1"/>
          </p:cNvSpPr>
          <p:nvPr>
            <p:ph type="body" idx="1"/>
          </p:nvPr>
        </p:nvSpPr>
        <p:spPr>
          <a:xfrm>
            <a:off x="395288" y="1341438"/>
            <a:ext cx="7561262" cy="4175125"/>
          </a:xfrm>
          <a:noFill/>
        </p:spPr>
        <p:txBody>
          <a:bodyPr/>
          <a:lstStyle/>
          <a:p>
            <a:pPr eaLnBrk="1" hangingPunct="1"/>
            <a:r>
              <a:rPr lang="zh-CN" altLang="en-US" b="1" smtClean="0">
                <a:solidFill>
                  <a:srgbClr val="000000"/>
                </a:solidFill>
                <a:ea typeface="楷体_GB2312" pitchFamily="49" charset="-122"/>
              </a:rPr>
              <a:t>从树转化为二叉树，前提：</a:t>
            </a:r>
          </a:p>
          <a:p>
            <a:pPr lvl="1" eaLnBrk="1" hangingPunct="1"/>
            <a:r>
              <a:rPr lang="zh-CN" altLang="en-US" sz="3200" b="1" smtClean="0">
                <a:solidFill>
                  <a:srgbClr val="000000"/>
                </a:solidFill>
                <a:ea typeface="楷体_GB2312" pitchFamily="49" charset="-122"/>
              </a:rPr>
              <a:t>树采用孩子兄弟表示法（二叉链表）</a:t>
            </a:r>
          </a:p>
          <a:p>
            <a:pPr lvl="1" eaLnBrk="1" hangingPunct="1"/>
            <a:r>
              <a:rPr lang="zh-CN" altLang="en-US" sz="3200" b="1" smtClean="0">
                <a:solidFill>
                  <a:srgbClr val="000000"/>
                </a:solidFill>
                <a:ea typeface="楷体_GB2312" pitchFamily="49" charset="-122"/>
              </a:rPr>
              <a:t>二叉树采用二叉链表表示法</a:t>
            </a:r>
          </a:p>
          <a:p>
            <a:pPr eaLnBrk="1" hangingPunct="1"/>
            <a:r>
              <a:rPr lang="zh-CN" altLang="en-US" b="1" smtClean="0">
                <a:solidFill>
                  <a:srgbClr val="000000"/>
                </a:solidFill>
                <a:ea typeface="楷体_GB2312" pitchFamily="49" charset="-122"/>
              </a:rPr>
              <a:t>从树转化的二叉树，一定没有右子树</a:t>
            </a:r>
          </a:p>
          <a:p>
            <a:pPr lvl="1" eaLnBrk="1" hangingPunct="1"/>
            <a:r>
              <a:rPr lang="zh-CN" altLang="en-US" sz="3200" b="1" smtClean="0">
                <a:solidFill>
                  <a:srgbClr val="000000"/>
                </a:solidFill>
                <a:ea typeface="楷体_GB2312" pitchFamily="49" charset="-122"/>
              </a:rPr>
              <a:t>因为树的根结点没有兄弟结点，其</a:t>
            </a:r>
            <a:r>
              <a:rPr lang="en-US" altLang="zh-CN" sz="3200" b="1" smtClean="0">
                <a:solidFill>
                  <a:srgbClr val="000000"/>
                </a:solidFill>
                <a:ea typeface="楷体_GB2312" pitchFamily="49" charset="-122"/>
              </a:rPr>
              <a:t>NextSibling = NULL </a:t>
            </a:r>
            <a:r>
              <a:rPr lang="zh-CN" altLang="en-US" sz="3200" b="1" smtClean="0">
                <a:solidFill>
                  <a:srgbClr val="000000"/>
                </a:solidFill>
                <a:ea typeface="楷体_GB2312" pitchFamily="49" charset="-122"/>
              </a:rPr>
              <a:t>，即二叉树的</a:t>
            </a:r>
            <a:r>
              <a:rPr lang="en-US" altLang="zh-CN" sz="3200" b="1" smtClean="0">
                <a:solidFill>
                  <a:srgbClr val="000000"/>
                </a:solidFill>
                <a:ea typeface="楷体_GB2312" pitchFamily="49" charset="-122"/>
              </a:rPr>
              <a:t>rchild = NULL;</a:t>
            </a:r>
          </a:p>
        </p:txBody>
      </p:sp>
      <p:sp>
        <p:nvSpPr>
          <p:cNvPr id="147459" name="Rectangle 8"/>
          <p:cNvSpPr>
            <a:spLocks noGrp="1" noChangeArrowheads="1"/>
          </p:cNvSpPr>
          <p:nvPr>
            <p:ph type="title"/>
          </p:nvPr>
        </p:nvSpPr>
        <p:spPr>
          <a:xfrm>
            <a:off x="323850" y="333375"/>
            <a:ext cx="3960813" cy="546100"/>
          </a:xfrm>
          <a:noFill/>
        </p:spPr>
        <p:txBody>
          <a:bodyPr/>
          <a:lstStyle/>
          <a:p>
            <a:pPr eaLnBrk="1" hangingPunct="1"/>
            <a:r>
              <a:rPr lang="zh-CN" altLang="en-US" sz="3200" b="1" smtClean="0">
                <a:solidFill>
                  <a:srgbClr val="000000"/>
                </a:solidFill>
              </a:rPr>
              <a:t>树和二叉树转化特征</a:t>
            </a:r>
          </a:p>
        </p:txBody>
      </p:sp>
      <p:sp>
        <p:nvSpPr>
          <p:cNvPr id="147460" name="Text Box 9"/>
          <p:cNvSpPr txBox="1">
            <a:spLocks noChangeArrowheads="1"/>
          </p:cNvSpPr>
          <p:nvPr/>
        </p:nvSpPr>
        <p:spPr bwMode="auto">
          <a:xfrm>
            <a:off x="684213" y="5445125"/>
            <a:ext cx="777716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solidFill>
                  <a:srgbClr val="CC00FF"/>
                </a:solidFill>
                <a:ea typeface="楷体_GB2312" pitchFamily="49" charset="-122"/>
              </a:rPr>
              <a:t>注意：给定一棵二叉树，不一定保证能转换为一棵树。</a:t>
            </a:r>
          </a:p>
        </p:txBody>
      </p:sp>
    </p:spTree>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27" name="Text Box 7"/>
          <p:cNvSpPr txBox="1">
            <a:spLocks noChangeArrowheads="1"/>
          </p:cNvSpPr>
          <p:nvPr/>
        </p:nvSpPr>
        <p:spPr bwMode="auto">
          <a:xfrm>
            <a:off x="250825" y="609600"/>
            <a:ext cx="8686800" cy="60753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just">
              <a:lnSpc>
                <a:spcPct val="120000"/>
              </a:lnSpc>
              <a:spcBef>
                <a:spcPct val="20000"/>
              </a:spcBef>
              <a:defRPr/>
            </a:pPr>
            <a:r>
              <a:rPr lang="zh-CN" altLang="en-US" sz="2800" b="1">
                <a:solidFill>
                  <a:srgbClr val="000000"/>
                </a:solidFill>
                <a:ea typeface="楷体_GB2312" pitchFamily="49" charset="-122"/>
              </a:rPr>
              <a:t>树和森林都可转换成二叉树，但树转换成二叉树后根结点无右分支，而森林转换后的二叉树，其根结点有右分支。</a:t>
            </a:r>
            <a:endParaRPr lang="zh-CN" altLang="en-US" sz="2800" b="1">
              <a:solidFill>
                <a:srgbClr val="333333"/>
              </a:solidFill>
              <a:ea typeface="楷体_GB2312" pitchFamily="49" charset="-122"/>
              <a:cs typeface="Times New Roman" pitchFamily="18" charset="0"/>
            </a:endParaRPr>
          </a:p>
          <a:p>
            <a:pPr algn="just">
              <a:lnSpc>
                <a:spcPct val="120000"/>
              </a:lnSpc>
              <a:spcBef>
                <a:spcPct val="20000"/>
              </a:spcBef>
              <a:defRPr/>
            </a:pPr>
            <a:r>
              <a:rPr lang="zh-CN" altLang="en-US" sz="2800" b="1">
                <a:solidFill>
                  <a:srgbClr val="000000"/>
                </a:solidFill>
                <a:ea typeface="楷体_GB2312" pitchFamily="49" charset="-122"/>
              </a:rPr>
              <a:t>将森林转化为二叉树方法如下：</a:t>
            </a:r>
            <a:endParaRPr lang="zh-CN" altLang="en-US" sz="2800" b="1">
              <a:solidFill>
                <a:srgbClr val="333333"/>
              </a:solidFill>
              <a:ea typeface="楷体_GB2312" pitchFamily="49" charset="-122"/>
            </a:endParaRPr>
          </a:p>
          <a:p>
            <a:pPr algn="just">
              <a:lnSpc>
                <a:spcPct val="120000"/>
              </a:lnSpc>
              <a:spcBef>
                <a:spcPct val="20000"/>
              </a:spcBef>
              <a:defRPr/>
            </a:pPr>
            <a:r>
              <a:rPr lang="en-US" altLang="zh-CN" sz="2800" b="1">
                <a:solidFill>
                  <a:srgbClr val="000000"/>
                </a:solidFill>
                <a:ea typeface="楷体_GB2312" pitchFamily="49" charset="-122"/>
              </a:rPr>
              <a:t>(1) </a:t>
            </a:r>
            <a:r>
              <a:rPr lang="zh-CN" altLang="en-US" sz="2800" b="1">
                <a:solidFill>
                  <a:srgbClr val="000000"/>
                </a:solidFill>
                <a:ea typeface="楷体_GB2312" pitchFamily="49" charset="-122"/>
              </a:rPr>
              <a:t>将森林中的每一棵树转换成等价的二叉树。</a:t>
            </a:r>
            <a:endParaRPr lang="zh-CN" altLang="en-US" sz="2800" b="1">
              <a:solidFill>
                <a:srgbClr val="333333"/>
              </a:solidFill>
              <a:ea typeface="楷体_GB2312" pitchFamily="49" charset="-122"/>
            </a:endParaRPr>
          </a:p>
          <a:p>
            <a:pPr algn="just">
              <a:lnSpc>
                <a:spcPct val="120000"/>
              </a:lnSpc>
              <a:spcBef>
                <a:spcPct val="20000"/>
              </a:spcBef>
              <a:defRPr/>
            </a:pPr>
            <a:r>
              <a:rPr lang="zh-CN" altLang="en-US" sz="2800" b="1">
                <a:solidFill>
                  <a:srgbClr val="000000"/>
                </a:solidFill>
                <a:ea typeface="楷体_GB2312" pitchFamily="49" charset="-122"/>
              </a:rPr>
              <a:t> </a:t>
            </a:r>
            <a:r>
              <a:rPr lang="en-US" altLang="zh-CN" sz="2800" b="1">
                <a:solidFill>
                  <a:srgbClr val="000000"/>
                </a:solidFill>
                <a:ea typeface="楷体_GB2312" pitchFamily="49" charset="-122"/>
              </a:rPr>
              <a:t>(2) </a:t>
            </a:r>
            <a:r>
              <a:rPr lang="zh-CN" altLang="en-US" sz="2800" b="1">
                <a:solidFill>
                  <a:srgbClr val="000000"/>
                </a:solidFill>
                <a:ea typeface="楷体_GB2312" pitchFamily="49" charset="-122"/>
              </a:rPr>
              <a:t>保留第一棵二叉树，自第二棵二叉树始，依次将后一棵二叉树的根结点作为前一棵二叉树根结点的右孩子，当所有的二叉树依此相连后，所得到的二叉树就是由森林转化成的二叉树。</a:t>
            </a:r>
            <a:endParaRPr lang="zh-CN" altLang="en-US" sz="2800" b="1">
              <a:solidFill>
                <a:srgbClr val="333333"/>
              </a:solidFill>
              <a:ea typeface="楷体_GB2312" pitchFamily="49" charset="-122"/>
            </a:endParaRPr>
          </a:p>
          <a:p>
            <a:pPr algn="just">
              <a:lnSpc>
                <a:spcPct val="120000"/>
              </a:lnSpc>
              <a:spcBef>
                <a:spcPct val="20000"/>
              </a:spcBef>
              <a:defRPr/>
            </a:pPr>
            <a:r>
              <a:rPr lang="zh-CN" altLang="en-US" sz="2800" b="1">
                <a:solidFill>
                  <a:srgbClr val="000000"/>
                </a:solidFill>
                <a:ea typeface="楷体_GB2312" pitchFamily="49" charset="-122"/>
              </a:rPr>
              <a:t> </a:t>
            </a:r>
            <a:r>
              <a:rPr lang="en-US" altLang="zh-CN" sz="2800" b="1">
                <a:solidFill>
                  <a:srgbClr val="000000"/>
                </a:solidFill>
                <a:ea typeface="楷体_GB2312" pitchFamily="49" charset="-122"/>
              </a:rPr>
              <a:t>(3) </a:t>
            </a:r>
            <a:r>
              <a:rPr lang="zh-CN" altLang="en-US" sz="2800" b="1">
                <a:solidFill>
                  <a:srgbClr val="000000"/>
                </a:solidFill>
                <a:ea typeface="楷体_GB2312" pitchFamily="49" charset="-122"/>
              </a:rPr>
              <a:t>以树根为轴心，将整棵树按顺时钟方向旋转约</a:t>
            </a:r>
            <a:r>
              <a:rPr lang="en-US" altLang="zh-CN" sz="2800" b="1">
                <a:solidFill>
                  <a:srgbClr val="000000"/>
                </a:solidFill>
                <a:ea typeface="楷体_GB2312" pitchFamily="49" charset="-122"/>
              </a:rPr>
              <a:t>45°</a:t>
            </a:r>
            <a:r>
              <a:rPr lang="zh-CN" altLang="en-US" sz="2800" b="1">
                <a:solidFill>
                  <a:srgbClr val="000000"/>
                </a:solidFill>
                <a:ea typeface="楷体_GB2312" pitchFamily="49" charset="-122"/>
              </a:rPr>
              <a:t>。</a:t>
            </a:r>
            <a:endParaRPr lang="zh-CN" altLang="en-US" sz="2800" b="1">
              <a:solidFill>
                <a:srgbClr val="000000"/>
              </a:solidFill>
              <a:effectLst>
                <a:outerShdw blurRad="38100" dist="38100" dir="2700000" algn="tl">
                  <a:srgbClr val="C0C0C0"/>
                </a:outerShdw>
              </a:effectLst>
              <a:ea typeface="楷体_GB2312" pitchFamily="49" charset="-122"/>
            </a:endParaRPr>
          </a:p>
        </p:txBody>
      </p:sp>
      <p:sp>
        <p:nvSpPr>
          <p:cNvPr id="389129" name="Rectangle 9"/>
          <p:cNvSpPr>
            <a:spLocks noChangeArrowheads="1"/>
          </p:cNvSpPr>
          <p:nvPr/>
        </p:nvSpPr>
        <p:spPr bwMode="auto">
          <a:xfrm>
            <a:off x="234950" y="44450"/>
            <a:ext cx="4059238"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20000"/>
              </a:spcBef>
              <a:defRPr/>
            </a:pPr>
            <a:r>
              <a:rPr lang="en-US" altLang="zh-CN" sz="3200" b="1">
                <a:solidFill>
                  <a:srgbClr val="000000"/>
                </a:solidFill>
                <a:effectLst>
                  <a:outerShdw blurRad="38100" dist="38100" dir="2700000" algn="tl">
                    <a:srgbClr val="C0C0C0"/>
                  </a:outerShdw>
                </a:effectLst>
                <a:ea typeface="楷体_GB2312" pitchFamily="49" charset="-122"/>
              </a:rPr>
              <a:t>3</a:t>
            </a:r>
            <a:r>
              <a:rPr lang="zh-CN" altLang="en-US" sz="3200" b="1">
                <a:solidFill>
                  <a:srgbClr val="000000"/>
                </a:solidFill>
                <a:effectLst>
                  <a:outerShdw blurRad="38100" dist="38100" dir="2700000" algn="tl">
                    <a:srgbClr val="C0C0C0"/>
                  </a:outerShdw>
                </a:effectLst>
                <a:ea typeface="楷体_GB2312" pitchFamily="49" charset="-122"/>
              </a:rPr>
              <a:t>．森林转换成二叉树</a:t>
            </a:r>
          </a:p>
        </p:txBody>
      </p:sp>
    </p:spTree>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250825" y="147638"/>
            <a:ext cx="4467225" cy="579437"/>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spAutoFit/>
          </a:bodyPr>
          <a:lstStyle/>
          <a:p>
            <a:pPr eaLnBrk="1" hangingPunct="1"/>
            <a:r>
              <a:rPr lang="zh-CN" altLang="en-US" sz="3200" b="1" smtClean="0">
                <a:solidFill>
                  <a:srgbClr val="0000FF"/>
                </a:solidFill>
                <a:ea typeface="楷体_GB2312" pitchFamily="49" charset="-122"/>
              </a:rPr>
              <a:t>森林到二叉树的转换</a:t>
            </a:r>
            <a:r>
              <a:rPr lang="en-US" altLang="zh-CN" sz="3200" b="1" smtClean="0">
                <a:solidFill>
                  <a:srgbClr val="0000FF"/>
                </a:solidFill>
                <a:ea typeface="楷体_GB2312" pitchFamily="49" charset="-122"/>
              </a:rPr>
              <a:t>_</a:t>
            </a:r>
            <a:r>
              <a:rPr lang="zh-CN" altLang="en-US" sz="3200" b="1" smtClean="0">
                <a:solidFill>
                  <a:srgbClr val="0000FF"/>
                </a:solidFill>
                <a:ea typeface="楷体_GB2312" pitchFamily="49" charset="-122"/>
              </a:rPr>
              <a:t>例</a:t>
            </a:r>
          </a:p>
        </p:txBody>
      </p:sp>
      <p:sp>
        <p:nvSpPr>
          <p:cNvPr id="149507" name="Oval 3"/>
          <p:cNvSpPr>
            <a:spLocks noChangeArrowheads="1"/>
          </p:cNvSpPr>
          <p:nvPr/>
        </p:nvSpPr>
        <p:spPr bwMode="auto">
          <a:xfrm>
            <a:off x="865188" y="908050"/>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A</a:t>
            </a:r>
          </a:p>
        </p:txBody>
      </p:sp>
      <p:sp>
        <p:nvSpPr>
          <p:cNvPr id="149508" name="Oval 4"/>
          <p:cNvSpPr>
            <a:spLocks noChangeArrowheads="1"/>
          </p:cNvSpPr>
          <p:nvPr/>
        </p:nvSpPr>
        <p:spPr bwMode="auto">
          <a:xfrm>
            <a:off x="179388" y="1746250"/>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B</a:t>
            </a:r>
          </a:p>
        </p:txBody>
      </p:sp>
      <p:sp>
        <p:nvSpPr>
          <p:cNvPr id="149509" name="Oval 5"/>
          <p:cNvSpPr>
            <a:spLocks noChangeArrowheads="1"/>
          </p:cNvSpPr>
          <p:nvPr/>
        </p:nvSpPr>
        <p:spPr bwMode="auto">
          <a:xfrm>
            <a:off x="865188" y="1746250"/>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C</a:t>
            </a:r>
          </a:p>
        </p:txBody>
      </p:sp>
      <p:sp>
        <p:nvSpPr>
          <p:cNvPr id="149510" name="Oval 6"/>
          <p:cNvSpPr>
            <a:spLocks noChangeArrowheads="1"/>
          </p:cNvSpPr>
          <p:nvPr/>
        </p:nvSpPr>
        <p:spPr bwMode="auto">
          <a:xfrm>
            <a:off x="1550988" y="1746250"/>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D</a:t>
            </a:r>
          </a:p>
        </p:txBody>
      </p:sp>
      <p:sp>
        <p:nvSpPr>
          <p:cNvPr id="149511" name="Oval 7"/>
          <p:cNvSpPr>
            <a:spLocks noChangeArrowheads="1"/>
          </p:cNvSpPr>
          <p:nvPr/>
        </p:nvSpPr>
        <p:spPr bwMode="auto">
          <a:xfrm>
            <a:off x="2339975" y="908050"/>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E</a:t>
            </a:r>
          </a:p>
        </p:txBody>
      </p:sp>
      <p:sp>
        <p:nvSpPr>
          <p:cNvPr id="149512" name="Oval 8"/>
          <p:cNvSpPr>
            <a:spLocks noChangeArrowheads="1"/>
          </p:cNvSpPr>
          <p:nvPr/>
        </p:nvSpPr>
        <p:spPr bwMode="auto">
          <a:xfrm>
            <a:off x="2339975" y="1746250"/>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F</a:t>
            </a:r>
          </a:p>
        </p:txBody>
      </p:sp>
      <p:sp>
        <p:nvSpPr>
          <p:cNvPr id="149513" name="Oval 9"/>
          <p:cNvSpPr>
            <a:spLocks noChangeArrowheads="1"/>
          </p:cNvSpPr>
          <p:nvPr/>
        </p:nvSpPr>
        <p:spPr bwMode="auto">
          <a:xfrm>
            <a:off x="3662363" y="908050"/>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G</a:t>
            </a:r>
          </a:p>
        </p:txBody>
      </p:sp>
      <p:sp>
        <p:nvSpPr>
          <p:cNvPr id="149514" name="Oval 10"/>
          <p:cNvSpPr>
            <a:spLocks noChangeArrowheads="1"/>
          </p:cNvSpPr>
          <p:nvPr/>
        </p:nvSpPr>
        <p:spPr bwMode="auto">
          <a:xfrm>
            <a:off x="3205163" y="1746250"/>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H</a:t>
            </a:r>
          </a:p>
        </p:txBody>
      </p:sp>
      <p:sp>
        <p:nvSpPr>
          <p:cNvPr id="149515" name="Oval 11"/>
          <p:cNvSpPr>
            <a:spLocks noChangeArrowheads="1"/>
          </p:cNvSpPr>
          <p:nvPr/>
        </p:nvSpPr>
        <p:spPr bwMode="auto">
          <a:xfrm>
            <a:off x="4043363" y="1746250"/>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I</a:t>
            </a:r>
          </a:p>
        </p:txBody>
      </p:sp>
      <p:sp>
        <p:nvSpPr>
          <p:cNvPr id="149516" name="Oval 12"/>
          <p:cNvSpPr>
            <a:spLocks noChangeArrowheads="1"/>
          </p:cNvSpPr>
          <p:nvPr/>
        </p:nvSpPr>
        <p:spPr bwMode="auto">
          <a:xfrm>
            <a:off x="4119563" y="2584450"/>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J</a:t>
            </a:r>
          </a:p>
        </p:txBody>
      </p:sp>
      <p:sp>
        <p:nvSpPr>
          <p:cNvPr id="149517" name="Line 13"/>
          <p:cNvSpPr>
            <a:spLocks noChangeShapeType="1"/>
          </p:cNvSpPr>
          <p:nvPr/>
        </p:nvSpPr>
        <p:spPr bwMode="auto">
          <a:xfrm>
            <a:off x="1017588" y="128905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9518" name="Line 14"/>
          <p:cNvSpPr>
            <a:spLocks noChangeShapeType="1"/>
          </p:cNvSpPr>
          <p:nvPr/>
        </p:nvSpPr>
        <p:spPr bwMode="auto">
          <a:xfrm flipH="1">
            <a:off x="484188" y="1212850"/>
            <a:ext cx="4572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9519" name="Line 15"/>
          <p:cNvSpPr>
            <a:spLocks noChangeShapeType="1"/>
          </p:cNvSpPr>
          <p:nvPr/>
        </p:nvSpPr>
        <p:spPr bwMode="auto">
          <a:xfrm>
            <a:off x="1246188" y="1212850"/>
            <a:ext cx="3810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9520" name="Line 16"/>
          <p:cNvSpPr>
            <a:spLocks noChangeShapeType="1"/>
          </p:cNvSpPr>
          <p:nvPr/>
        </p:nvSpPr>
        <p:spPr bwMode="auto">
          <a:xfrm>
            <a:off x="2492375" y="128905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9521" name="Line 17"/>
          <p:cNvSpPr>
            <a:spLocks noChangeShapeType="1"/>
          </p:cNvSpPr>
          <p:nvPr/>
        </p:nvSpPr>
        <p:spPr bwMode="auto">
          <a:xfrm flipH="1">
            <a:off x="3509963" y="1289050"/>
            <a:ext cx="2286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9522" name="Line 18"/>
          <p:cNvSpPr>
            <a:spLocks noChangeShapeType="1"/>
          </p:cNvSpPr>
          <p:nvPr/>
        </p:nvSpPr>
        <p:spPr bwMode="auto">
          <a:xfrm>
            <a:off x="3967163" y="1289050"/>
            <a:ext cx="2286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9523" name="Line 19"/>
          <p:cNvSpPr>
            <a:spLocks noChangeShapeType="1"/>
          </p:cNvSpPr>
          <p:nvPr/>
        </p:nvSpPr>
        <p:spPr bwMode="auto">
          <a:xfrm>
            <a:off x="4271963" y="212725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56372" name="Group 20"/>
          <p:cNvGrpSpPr>
            <a:grpSpLocks/>
          </p:cNvGrpSpPr>
          <p:nvPr/>
        </p:nvGrpSpPr>
        <p:grpSpPr bwMode="auto">
          <a:xfrm>
            <a:off x="179388" y="4103688"/>
            <a:ext cx="1676400" cy="2133600"/>
            <a:chOff x="480" y="2784"/>
            <a:chExt cx="1056" cy="1344"/>
          </a:xfrm>
        </p:grpSpPr>
        <p:sp>
          <p:nvSpPr>
            <p:cNvPr id="149566" name="Oval 21"/>
            <p:cNvSpPr>
              <a:spLocks noChangeArrowheads="1"/>
            </p:cNvSpPr>
            <p:nvPr/>
          </p:nvSpPr>
          <p:spPr bwMode="auto">
            <a:xfrm>
              <a:off x="768" y="278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A</a:t>
              </a:r>
            </a:p>
          </p:txBody>
        </p:sp>
        <p:sp>
          <p:nvSpPr>
            <p:cNvPr id="149567" name="Oval 22"/>
            <p:cNvSpPr>
              <a:spLocks noChangeArrowheads="1"/>
            </p:cNvSpPr>
            <p:nvPr/>
          </p:nvSpPr>
          <p:spPr bwMode="auto">
            <a:xfrm>
              <a:off x="480" y="321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B</a:t>
              </a:r>
            </a:p>
          </p:txBody>
        </p:sp>
        <p:sp>
          <p:nvSpPr>
            <p:cNvPr id="149568" name="Oval 23"/>
            <p:cNvSpPr>
              <a:spLocks noChangeArrowheads="1"/>
            </p:cNvSpPr>
            <p:nvPr/>
          </p:nvSpPr>
          <p:spPr bwMode="auto">
            <a:xfrm>
              <a:off x="864" y="355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C</a:t>
              </a:r>
            </a:p>
          </p:txBody>
        </p:sp>
        <p:sp>
          <p:nvSpPr>
            <p:cNvPr id="149569" name="Oval 24"/>
            <p:cNvSpPr>
              <a:spLocks noChangeArrowheads="1"/>
            </p:cNvSpPr>
            <p:nvPr/>
          </p:nvSpPr>
          <p:spPr bwMode="auto">
            <a:xfrm>
              <a:off x="1296" y="388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D</a:t>
              </a:r>
            </a:p>
          </p:txBody>
        </p:sp>
        <p:sp>
          <p:nvSpPr>
            <p:cNvPr id="149570" name="Line 25"/>
            <p:cNvSpPr>
              <a:spLocks noChangeShapeType="1"/>
            </p:cNvSpPr>
            <p:nvPr/>
          </p:nvSpPr>
          <p:spPr bwMode="auto">
            <a:xfrm flipH="1">
              <a:off x="672" y="2976"/>
              <a:ext cx="14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9571" name="Line 26"/>
            <p:cNvSpPr>
              <a:spLocks noChangeShapeType="1"/>
            </p:cNvSpPr>
            <p:nvPr/>
          </p:nvSpPr>
          <p:spPr bwMode="auto">
            <a:xfrm>
              <a:off x="672" y="3408"/>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9572" name="Line 27"/>
            <p:cNvSpPr>
              <a:spLocks noChangeShapeType="1"/>
            </p:cNvSpPr>
            <p:nvPr/>
          </p:nvSpPr>
          <p:spPr bwMode="auto">
            <a:xfrm>
              <a:off x="1104" y="3744"/>
              <a:ext cx="240"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6380" name="Group 28"/>
          <p:cNvGrpSpPr>
            <a:grpSpLocks/>
          </p:cNvGrpSpPr>
          <p:nvPr/>
        </p:nvGrpSpPr>
        <p:grpSpPr bwMode="auto">
          <a:xfrm>
            <a:off x="1836738" y="4167188"/>
            <a:ext cx="838200" cy="990600"/>
            <a:chOff x="1536" y="2784"/>
            <a:chExt cx="528" cy="624"/>
          </a:xfrm>
        </p:grpSpPr>
        <p:sp>
          <p:nvSpPr>
            <p:cNvPr id="149563" name="Oval 29"/>
            <p:cNvSpPr>
              <a:spLocks noChangeArrowheads="1"/>
            </p:cNvSpPr>
            <p:nvPr/>
          </p:nvSpPr>
          <p:spPr bwMode="auto">
            <a:xfrm>
              <a:off x="1824" y="278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E</a:t>
              </a:r>
            </a:p>
          </p:txBody>
        </p:sp>
        <p:sp>
          <p:nvSpPr>
            <p:cNvPr id="149564" name="Oval 30"/>
            <p:cNvSpPr>
              <a:spLocks noChangeArrowheads="1"/>
            </p:cNvSpPr>
            <p:nvPr/>
          </p:nvSpPr>
          <p:spPr bwMode="auto">
            <a:xfrm>
              <a:off x="1536" y="316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F</a:t>
              </a:r>
            </a:p>
          </p:txBody>
        </p:sp>
        <p:sp>
          <p:nvSpPr>
            <p:cNvPr id="149565" name="Line 31"/>
            <p:cNvSpPr>
              <a:spLocks noChangeShapeType="1"/>
            </p:cNvSpPr>
            <p:nvPr/>
          </p:nvSpPr>
          <p:spPr bwMode="auto">
            <a:xfrm flipH="1">
              <a:off x="1776" y="3024"/>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6384" name="Group 32"/>
          <p:cNvGrpSpPr>
            <a:grpSpLocks/>
          </p:cNvGrpSpPr>
          <p:nvPr/>
        </p:nvGrpSpPr>
        <p:grpSpPr bwMode="auto">
          <a:xfrm>
            <a:off x="3419475" y="4149725"/>
            <a:ext cx="990600" cy="2209800"/>
            <a:chOff x="2304" y="2784"/>
            <a:chExt cx="624" cy="1392"/>
          </a:xfrm>
        </p:grpSpPr>
        <p:sp>
          <p:nvSpPr>
            <p:cNvPr id="149556" name="Oval 33"/>
            <p:cNvSpPr>
              <a:spLocks noChangeArrowheads="1"/>
            </p:cNvSpPr>
            <p:nvPr/>
          </p:nvSpPr>
          <p:spPr bwMode="auto">
            <a:xfrm>
              <a:off x="2640" y="278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G</a:t>
              </a:r>
            </a:p>
          </p:txBody>
        </p:sp>
        <p:sp>
          <p:nvSpPr>
            <p:cNvPr id="149557" name="Oval 34"/>
            <p:cNvSpPr>
              <a:spLocks noChangeArrowheads="1"/>
            </p:cNvSpPr>
            <p:nvPr/>
          </p:nvSpPr>
          <p:spPr bwMode="auto">
            <a:xfrm>
              <a:off x="2304" y="321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H</a:t>
              </a:r>
            </a:p>
          </p:txBody>
        </p:sp>
        <p:sp>
          <p:nvSpPr>
            <p:cNvPr id="149558" name="Oval 35"/>
            <p:cNvSpPr>
              <a:spLocks noChangeArrowheads="1"/>
            </p:cNvSpPr>
            <p:nvPr/>
          </p:nvSpPr>
          <p:spPr bwMode="auto">
            <a:xfrm>
              <a:off x="2688" y="360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I</a:t>
              </a:r>
            </a:p>
          </p:txBody>
        </p:sp>
        <p:sp>
          <p:nvSpPr>
            <p:cNvPr id="149559" name="Oval 36"/>
            <p:cNvSpPr>
              <a:spLocks noChangeArrowheads="1"/>
            </p:cNvSpPr>
            <p:nvPr/>
          </p:nvSpPr>
          <p:spPr bwMode="auto">
            <a:xfrm>
              <a:off x="2304" y="393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J</a:t>
              </a:r>
            </a:p>
          </p:txBody>
        </p:sp>
        <p:sp>
          <p:nvSpPr>
            <p:cNvPr id="149560" name="Line 37"/>
            <p:cNvSpPr>
              <a:spLocks noChangeShapeType="1"/>
            </p:cNvSpPr>
            <p:nvPr/>
          </p:nvSpPr>
          <p:spPr bwMode="auto">
            <a:xfrm flipH="1">
              <a:off x="2496" y="3024"/>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9561" name="Line 38"/>
            <p:cNvSpPr>
              <a:spLocks noChangeShapeType="1"/>
            </p:cNvSpPr>
            <p:nvPr/>
          </p:nvSpPr>
          <p:spPr bwMode="auto">
            <a:xfrm>
              <a:off x="2496" y="3408"/>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9562" name="Line 39"/>
            <p:cNvSpPr>
              <a:spLocks noChangeShapeType="1"/>
            </p:cNvSpPr>
            <p:nvPr/>
          </p:nvSpPr>
          <p:spPr bwMode="auto">
            <a:xfrm flipH="1">
              <a:off x="2544" y="3792"/>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6417" name="Group 65"/>
          <p:cNvGrpSpPr>
            <a:grpSpLocks/>
          </p:cNvGrpSpPr>
          <p:nvPr/>
        </p:nvGrpSpPr>
        <p:grpSpPr bwMode="auto">
          <a:xfrm>
            <a:off x="5940425" y="2133600"/>
            <a:ext cx="3048000" cy="3276600"/>
            <a:chOff x="2653" y="2160"/>
            <a:chExt cx="1920" cy="2064"/>
          </a:xfrm>
        </p:grpSpPr>
        <p:grpSp>
          <p:nvGrpSpPr>
            <p:cNvPr id="149534" name="Group 40"/>
            <p:cNvGrpSpPr>
              <a:grpSpLocks/>
            </p:cNvGrpSpPr>
            <p:nvPr/>
          </p:nvGrpSpPr>
          <p:grpSpPr bwMode="auto">
            <a:xfrm>
              <a:off x="2653" y="2160"/>
              <a:ext cx="1056" cy="1344"/>
              <a:chOff x="480" y="2784"/>
              <a:chExt cx="1056" cy="1344"/>
            </a:xfrm>
          </p:grpSpPr>
          <p:sp>
            <p:nvSpPr>
              <p:cNvPr id="149549" name="Oval 41"/>
              <p:cNvSpPr>
                <a:spLocks noChangeArrowheads="1"/>
              </p:cNvSpPr>
              <p:nvPr/>
            </p:nvSpPr>
            <p:spPr bwMode="auto">
              <a:xfrm>
                <a:off x="768" y="278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A</a:t>
                </a:r>
              </a:p>
            </p:txBody>
          </p:sp>
          <p:sp>
            <p:nvSpPr>
              <p:cNvPr id="149550" name="Oval 42"/>
              <p:cNvSpPr>
                <a:spLocks noChangeArrowheads="1"/>
              </p:cNvSpPr>
              <p:nvPr/>
            </p:nvSpPr>
            <p:spPr bwMode="auto">
              <a:xfrm>
                <a:off x="480" y="321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B</a:t>
                </a:r>
              </a:p>
            </p:txBody>
          </p:sp>
          <p:sp>
            <p:nvSpPr>
              <p:cNvPr id="149551" name="Oval 43"/>
              <p:cNvSpPr>
                <a:spLocks noChangeArrowheads="1"/>
              </p:cNvSpPr>
              <p:nvPr/>
            </p:nvSpPr>
            <p:spPr bwMode="auto">
              <a:xfrm>
                <a:off x="864" y="355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C</a:t>
                </a:r>
              </a:p>
            </p:txBody>
          </p:sp>
          <p:sp>
            <p:nvSpPr>
              <p:cNvPr id="149552" name="Oval 44"/>
              <p:cNvSpPr>
                <a:spLocks noChangeArrowheads="1"/>
              </p:cNvSpPr>
              <p:nvPr/>
            </p:nvSpPr>
            <p:spPr bwMode="auto">
              <a:xfrm>
                <a:off x="1296" y="388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D</a:t>
                </a:r>
              </a:p>
            </p:txBody>
          </p:sp>
          <p:sp>
            <p:nvSpPr>
              <p:cNvPr id="149553" name="Line 45"/>
              <p:cNvSpPr>
                <a:spLocks noChangeShapeType="1"/>
              </p:cNvSpPr>
              <p:nvPr/>
            </p:nvSpPr>
            <p:spPr bwMode="auto">
              <a:xfrm flipH="1">
                <a:off x="672" y="2976"/>
                <a:ext cx="14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9554" name="Line 46"/>
              <p:cNvSpPr>
                <a:spLocks noChangeShapeType="1"/>
              </p:cNvSpPr>
              <p:nvPr/>
            </p:nvSpPr>
            <p:spPr bwMode="auto">
              <a:xfrm>
                <a:off x="672" y="3408"/>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9555" name="Line 47"/>
              <p:cNvSpPr>
                <a:spLocks noChangeShapeType="1"/>
              </p:cNvSpPr>
              <p:nvPr/>
            </p:nvSpPr>
            <p:spPr bwMode="auto">
              <a:xfrm>
                <a:off x="1104" y="3744"/>
                <a:ext cx="240"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49535" name="Group 48"/>
            <p:cNvGrpSpPr>
              <a:grpSpLocks/>
            </p:cNvGrpSpPr>
            <p:nvPr/>
          </p:nvGrpSpPr>
          <p:grpSpPr bwMode="auto">
            <a:xfrm>
              <a:off x="3421" y="2544"/>
              <a:ext cx="528" cy="624"/>
              <a:chOff x="1536" y="2784"/>
              <a:chExt cx="528" cy="624"/>
            </a:xfrm>
          </p:grpSpPr>
          <p:sp>
            <p:nvSpPr>
              <p:cNvPr id="149546" name="Oval 49"/>
              <p:cNvSpPr>
                <a:spLocks noChangeArrowheads="1"/>
              </p:cNvSpPr>
              <p:nvPr/>
            </p:nvSpPr>
            <p:spPr bwMode="auto">
              <a:xfrm>
                <a:off x="1824" y="278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E</a:t>
                </a:r>
              </a:p>
            </p:txBody>
          </p:sp>
          <p:sp>
            <p:nvSpPr>
              <p:cNvPr id="149547" name="Oval 50"/>
              <p:cNvSpPr>
                <a:spLocks noChangeArrowheads="1"/>
              </p:cNvSpPr>
              <p:nvPr/>
            </p:nvSpPr>
            <p:spPr bwMode="auto">
              <a:xfrm>
                <a:off x="1536" y="316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F</a:t>
                </a:r>
              </a:p>
            </p:txBody>
          </p:sp>
          <p:sp>
            <p:nvSpPr>
              <p:cNvPr id="149548" name="Line 51"/>
              <p:cNvSpPr>
                <a:spLocks noChangeShapeType="1"/>
              </p:cNvSpPr>
              <p:nvPr/>
            </p:nvSpPr>
            <p:spPr bwMode="auto">
              <a:xfrm flipH="1">
                <a:off x="1776" y="3024"/>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49536" name="Group 52"/>
            <p:cNvGrpSpPr>
              <a:grpSpLocks/>
            </p:cNvGrpSpPr>
            <p:nvPr/>
          </p:nvGrpSpPr>
          <p:grpSpPr bwMode="auto">
            <a:xfrm>
              <a:off x="3949" y="2832"/>
              <a:ext cx="624" cy="1392"/>
              <a:chOff x="2304" y="2784"/>
              <a:chExt cx="624" cy="1392"/>
            </a:xfrm>
          </p:grpSpPr>
          <p:sp>
            <p:nvSpPr>
              <p:cNvPr id="149539" name="Oval 53"/>
              <p:cNvSpPr>
                <a:spLocks noChangeArrowheads="1"/>
              </p:cNvSpPr>
              <p:nvPr/>
            </p:nvSpPr>
            <p:spPr bwMode="auto">
              <a:xfrm>
                <a:off x="2640" y="278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G</a:t>
                </a:r>
              </a:p>
            </p:txBody>
          </p:sp>
          <p:sp>
            <p:nvSpPr>
              <p:cNvPr id="149540" name="Oval 54"/>
              <p:cNvSpPr>
                <a:spLocks noChangeArrowheads="1"/>
              </p:cNvSpPr>
              <p:nvPr/>
            </p:nvSpPr>
            <p:spPr bwMode="auto">
              <a:xfrm>
                <a:off x="2304" y="321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H</a:t>
                </a:r>
              </a:p>
            </p:txBody>
          </p:sp>
          <p:sp>
            <p:nvSpPr>
              <p:cNvPr id="149541" name="Oval 55"/>
              <p:cNvSpPr>
                <a:spLocks noChangeArrowheads="1"/>
              </p:cNvSpPr>
              <p:nvPr/>
            </p:nvSpPr>
            <p:spPr bwMode="auto">
              <a:xfrm>
                <a:off x="2688" y="360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I</a:t>
                </a:r>
              </a:p>
            </p:txBody>
          </p:sp>
          <p:sp>
            <p:nvSpPr>
              <p:cNvPr id="149542" name="Oval 56"/>
              <p:cNvSpPr>
                <a:spLocks noChangeArrowheads="1"/>
              </p:cNvSpPr>
              <p:nvPr/>
            </p:nvSpPr>
            <p:spPr bwMode="auto">
              <a:xfrm>
                <a:off x="2304" y="393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J</a:t>
                </a:r>
              </a:p>
            </p:txBody>
          </p:sp>
          <p:sp>
            <p:nvSpPr>
              <p:cNvPr id="149543" name="Line 57"/>
              <p:cNvSpPr>
                <a:spLocks noChangeShapeType="1"/>
              </p:cNvSpPr>
              <p:nvPr/>
            </p:nvSpPr>
            <p:spPr bwMode="auto">
              <a:xfrm flipH="1">
                <a:off x="2496" y="3024"/>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9544" name="Line 58"/>
              <p:cNvSpPr>
                <a:spLocks noChangeShapeType="1"/>
              </p:cNvSpPr>
              <p:nvPr/>
            </p:nvSpPr>
            <p:spPr bwMode="auto">
              <a:xfrm>
                <a:off x="2496" y="3408"/>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9545" name="Line 59"/>
              <p:cNvSpPr>
                <a:spLocks noChangeShapeType="1"/>
              </p:cNvSpPr>
              <p:nvPr/>
            </p:nvSpPr>
            <p:spPr bwMode="auto">
              <a:xfrm flipH="1">
                <a:off x="2544" y="3792"/>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49537" name="Line 60"/>
            <p:cNvSpPr>
              <a:spLocks noChangeShapeType="1"/>
            </p:cNvSpPr>
            <p:nvPr/>
          </p:nvSpPr>
          <p:spPr bwMode="auto">
            <a:xfrm>
              <a:off x="3198" y="2341"/>
              <a:ext cx="48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9538" name="Line 61"/>
            <p:cNvSpPr>
              <a:spLocks noChangeShapeType="1"/>
            </p:cNvSpPr>
            <p:nvPr/>
          </p:nvSpPr>
          <p:spPr bwMode="auto">
            <a:xfrm>
              <a:off x="3949" y="2736"/>
              <a:ext cx="336"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56414" name="AutoShape 62"/>
          <p:cNvSpPr>
            <a:spLocks noChangeArrowheads="1"/>
          </p:cNvSpPr>
          <p:nvPr/>
        </p:nvSpPr>
        <p:spPr bwMode="auto">
          <a:xfrm>
            <a:off x="900113" y="2997200"/>
            <a:ext cx="215900" cy="1008063"/>
          </a:xfrm>
          <a:prstGeom prst="downArrow">
            <a:avLst>
              <a:gd name="adj1" fmla="val 50000"/>
              <a:gd name="adj2" fmla="val 116728"/>
            </a:avLst>
          </a:prstGeom>
          <a:solidFill>
            <a:srgbClr val="000000"/>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56415" name="AutoShape 63"/>
          <p:cNvSpPr>
            <a:spLocks noChangeArrowheads="1"/>
          </p:cNvSpPr>
          <p:nvPr/>
        </p:nvSpPr>
        <p:spPr bwMode="auto">
          <a:xfrm>
            <a:off x="2411413" y="2997200"/>
            <a:ext cx="215900" cy="936625"/>
          </a:xfrm>
          <a:prstGeom prst="downArrow">
            <a:avLst>
              <a:gd name="adj1" fmla="val 50000"/>
              <a:gd name="adj2" fmla="val 108456"/>
            </a:avLst>
          </a:prstGeom>
          <a:solidFill>
            <a:srgbClr val="00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56416" name="AutoShape 64"/>
          <p:cNvSpPr>
            <a:spLocks noChangeArrowheads="1"/>
          </p:cNvSpPr>
          <p:nvPr/>
        </p:nvSpPr>
        <p:spPr bwMode="auto">
          <a:xfrm>
            <a:off x="4572000" y="3141663"/>
            <a:ext cx="1223963" cy="431800"/>
          </a:xfrm>
          <a:prstGeom prst="rightArrow">
            <a:avLst>
              <a:gd name="adj1" fmla="val 50000"/>
              <a:gd name="adj2" fmla="val 70864"/>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6418" name="AutoShape 66"/>
          <p:cNvSpPr>
            <a:spLocks noChangeArrowheads="1"/>
          </p:cNvSpPr>
          <p:nvPr/>
        </p:nvSpPr>
        <p:spPr bwMode="auto">
          <a:xfrm>
            <a:off x="3851275" y="3068638"/>
            <a:ext cx="215900" cy="936625"/>
          </a:xfrm>
          <a:prstGeom prst="downArrow">
            <a:avLst>
              <a:gd name="adj1" fmla="val 50000"/>
              <a:gd name="adj2" fmla="val 108456"/>
            </a:avLst>
          </a:prstGeom>
          <a:solidFill>
            <a:srgbClr val="00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56419" name="Line 67"/>
          <p:cNvSpPr>
            <a:spLocks noChangeShapeType="1"/>
          </p:cNvSpPr>
          <p:nvPr/>
        </p:nvSpPr>
        <p:spPr bwMode="auto">
          <a:xfrm>
            <a:off x="1042988" y="4292600"/>
            <a:ext cx="1223962"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6420" name="Line 68"/>
          <p:cNvSpPr>
            <a:spLocks noChangeShapeType="1"/>
          </p:cNvSpPr>
          <p:nvPr/>
        </p:nvSpPr>
        <p:spPr bwMode="auto">
          <a:xfrm>
            <a:off x="2700338" y="4365625"/>
            <a:ext cx="1223962"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64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32" fill="hold" nodeType="clickEffect">
                                  <p:stCondLst>
                                    <p:cond delay="0"/>
                                  </p:stCondLst>
                                  <p:childTnLst>
                                    <p:set>
                                      <p:cBhvr>
                                        <p:cTn id="10" dur="1" fill="hold">
                                          <p:stCondLst>
                                            <p:cond delay="0"/>
                                          </p:stCondLst>
                                        </p:cTn>
                                        <p:tgtEl>
                                          <p:spTgt spid="356372"/>
                                        </p:tgtEl>
                                        <p:attrNameLst>
                                          <p:attrName>style.visibility</p:attrName>
                                        </p:attrNameLst>
                                      </p:cBhvr>
                                      <p:to>
                                        <p:strVal val="visible"/>
                                      </p:to>
                                    </p:set>
                                    <p:animEffect transition="in" filter="box(out)">
                                      <p:cBhvr>
                                        <p:cTn id="11" dur="500"/>
                                        <p:tgtEl>
                                          <p:spTgt spid="35637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5641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nodeType="clickEffect">
                                  <p:stCondLst>
                                    <p:cond delay="0"/>
                                  </p:stCondLst>
                                  <p:childTnLst>
                                    <p:set>
                                      <p:cBhvr>
                                        <p:cTn id="19" dur="1" fill="hold">
                                          <p:stCondLst>
                                            <p:cond delay="0"/>
                                          </p:stCondLst>
                                        </p:cTn>
                                        <p:tgtEl>
                                          <p:spTgt spid="356380"/>
                                        </p:tgtEl>
                                        <p:attrNameLst>
                                          <p:attrName>style.visibility</p:attrName>
                                        </p:attrNameLst>
                                      </p:cBhvr>
                                      <p:to>
                                        <p:strVal val="visible"/>
                                      </p:to>
                                    </p:set>
                                    <p:animEffect transition="in" filter="box(out)">
                                      <p:cBhvr>
                                        <p:cTn id="20" dur="500"/>
                                        <p:tgtEl>
                                          <p:spTgt spid="35638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641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nodeType="clickEffect">
                                  <p:stCondLst>
                                    <p:cond delay="0"/>
                                  </p:stCondLst>
                                  <p:childTnLst>
                                    <p:set>
                                      <p:cBhvr>
                                        <p:cTn id="28" dur="1" fill="hold">
                                          <p:stCondLst>
                                            <p:cond delay="0"/>
                                          </p:stCondLst>
                                        </p:cTn>
                                        <p:tgtEl>
                                          <p:spTgt spid="356384"/>
                                        </p:tgtEl>
                                        <p:attrNameLst>
                                          <p:attrName>style.visibility</p:attrName>
                                        </p:attrNameLst>
                                      </p:cBhvr>
                                      <p:to>
                                        <p:strVal val="visible"/>
                                      </p:to>
                                    </p:set>
                                    <p:animEffect transition="in" filter="box(out)">
                                      <p:cBhvr>
                                        <p:cTn id="29" dur="500"/>
                                        <p:tgtEl>
                                          <p:spTgt spid="35638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56419"/>
                                        </p:tgtEl>
                                        <p:attrNameLst>
                                          <p:attrName>style.visibility</p:attrName>
                                        </p:attrNameLst>
                                      </p:cBhvr>
                                      <p:to>
                                        <p:strVal val="visible"/>
                                      </p:to>
                                    </p:set>
                                    <p:animEffect transition="in" filter="wipe(left)">
                                      <p:cBhvr>
                                        <p:cTn id="34" dur="500"/>
                                        <p:tgtEl>
                                          <p:spTgt spid="35641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56420"/>
                                        </p:tgtEl>
                                        <p:attrNameLst>
                                          <p:attrName>style.visibility</p:attrName>
                                        </p:attrNameLst>
                                      </p:cBhvr>
                                      <p:to>
                                        <p:strVal val="visible"/>
                                      </p:to>
                                    </p:set>
                                    <p:animEffect transition="in" filter="wipe(left)">
                                      <p:cBhvr>
                                        <p:cTn id="37" dur="500"/>
                                        <p:tgtEl>
                                          <p:spTgt spid="3564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56416"/>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356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414" grpId="0" animBg="1"/>
      <p:bldP spid="356415" grpId="0" animBg="1"/>
      <p:bldP spid="356416" grpId="0" animBg="1"/>
      <p:bldP spid="356418" grpId="0" animBg="1"/>
      <p:bldP spid="356419" grpId="0" animBg="1"/>
      <p:bldP spid="356420"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4"/>
          <p:cNvSpPr>
            <a:spLocks noChangeArrowheads="1"/>
          </p:cNvSpPr>
          <p:nvPr/>
        </p:nvSpPr>
        <p:spPr bwMode="auto">
          <a:xfrm>
            <a:off x="250825" y="260350"/>
            <a:ext cx="84248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00"/>
                </a:solidFill>
                <a:ea typeface="楷体_GB2312" pitchFamily="49" charset="-122"/>
              </a:rPr>
              <a:t>习题</a:t>
            </a:r>
            <a:r>
              <a:rPr lang="en-US" altLang="zh-CN" sz="3200" b="1">
                <a:solidFill>
                  <a:srgbClr val="000000"/>
                </a:solidFill>
                <a:ea typeface="楷体_GB2312" pitchFamily="49" charset="-122"/>
              </a:rPr>
              <a:t>7</a:t>
            </a:r>
            <a:r>
              <a:rPr lang="zh-CN" altLang="en-US" sz="3200" b="1">
                <a:solidFill>
                  <a:srgbClr val="000000"/>
                </a:solidFill>
                <a:ea typeface="楷体_GB2312" pitchFamily="49" charset="-122"/>
              </a:rPr>
              <a:t>、将下面的森林转换成二叉树。</a:t>
            </a:r>
          </a:p>
        </p:txBody>
      </p:sp>
      <p:grpSp>
        <p:nvGrpSpPr>
          <p:cNvPr id="150531" name="Group 64"/>
          <p:cNvGrpSpPr>
            <a:grpSpLocks/>
          </p:cNvGrpSpPr>
          <p:nvPr/>
        </p:nvGrpSpPr>
        <p:grpSpPr bwMode="auto">
          <a:xfrm>
            <a:off x="684213" y="1052513"/>
            <a:ext cx="2951162" cy="2084387"/>
            <a:chOff x="431" y="663"/>
            <a:chExt cx="1859" cy="1313"/>
          </a:xfrm>
        </p:grpSpPr>
        <p:sp>
          <p:nvSpPr>
            <p:cNvPr id="150551" name="Oval 47"/>
            <p:cNvSpPr>
              <a:spLocks noChangeArrowheads="1"/>
            </p:cNvSpPr>
            <p:nvPr/>
          </p:nvSpPr>
          <p:spPr bwMode="auto">
            <a:xfrm>
              <a:off x="2026" y="663"/>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F</a:t>
              </a:r>
            </a:p>
          </p:txBody>
        </p:sp>
        <p:sp>
          <p:nvSpPr>
            <p:cNvPr id="150552" name="Oval 49"/>
            <p:cNvSpPr>
              <a:spLocks noChangeArrowheads="1"/>
            </p:cNvSpPr>
            <p:nvPr/>
          </p:nvSpPr>
          <p:spPr bwMode="auto">
            <a:xfrm>
              <a:off x="2026" y="1191"/>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G</a:t>
              </a:r>
            </a:p>
          </p:txBody>
        </p:sp>
        <p:sp>
          <p:nvSpPr>
            <p:cNvPr id="150553" name="Oval 51"/>
            <p:cNvSpPr>
              <a:spLocks noChangeArrowheads="1"/>
            </p:cNvSpPr>
            <p:nvPr/>
          </p:nvSpPr>
          <p:spPr bwMode="auto">
            <a:xfrm>
              <a:off x="431" y="683"/>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A</a:t>
              </a:r>
            </a:p>
          </p:txBody>
        </p:sp>
        <p:sp>
          <p:nvSpPr>
            <p:cNvPr id="150554" name="Oval 52"/>
            <p:cNvSpPr>
              <a:spLocks noChangeArrowheads="1"/>
            </p:cNvSpPr>
            <p:nvPr/>
          </p:nvSpPr>
          <p:spPr bwMode="auto">
            <a:xfrm>
              <a:off x="431" y="1211"/>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B</a:t>
              </a:r>
            </a:p>
          </p:txBody>
        </p:sp>
        <p:sp>
          <p:nvSpPr>
            <p:cNvPr id="150555" name="Oval 53"/>
            <p:cNvSpPr>
              <a:spLocks noChangeArrowheads="1"/>
            </p:cNvSpPr>
            <p:nvPr/>
          </p:nvSpPr>
          <p:spPr bwMode="auto">
            <a:xfrm>
              <a:off x="1263" y="683"/>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C</a:t>
              </a:r>
            </a:p>
          </p:txBody>
        </p:sp>
        <p:sp>
          <p:nvSpPr>
            <p:cNvPr id="150556" name="Oval 54"/>
            <p:cNvSpPr>
              <a:spLocks noChangeArrowheads="1"/>
            </p:cNvSpPr>
            <p:nvPr/>
          </p:nvSpPr>
          <p:spPr bwMode="auto">
            <a:xfrm>
              <a:off x="975" y="1211"/>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D</a:t>
              </a:r>
            </a:p>
          </p:txBody>
        </p:sp>
        <p:sp>
          <p:nvSpPr>
            <p:cNvPr id="150557" name="Oval 55"/>
            <p:cNvSpPr>
              <a:spLocks noChangeArrowheads="1"/>
            </p:cNvSpPr>
            <p:nvPr/>
          </p:nvSpPr>
          <p:spPr bwMode="auto">
            <a:xfrm>
              <a:off x="1503" y="1211"/>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E</a:t>
              </a:r>
            </a:p>
          </p:txBody>
        </p:sp>
        <p:sp>
          <p:nvSpPr>
            <p:cNvPr id="150558" name="Oval 56"/>
            <p:cNvSpPr>
              <a:spLocks noChangeArrowheads="1"/>
            </p:cNvSpPr>
            <p:nvPr/>
          </p:nvSpPr>
          <p:spPr bwMode="auto">
            <a:xfrm>
              <a:off x="2050" y="173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H</a:t>
              </a:r>
            </a:p>
          </p:txBody>
        </p:sp>
        <p:sp>
          <p:nvSpPr>
            <p:cNvPr id="150559" name="Line 57"/>
            <p:cNvSpPr>
              <a:spLocks noChangeShapeType="1"/>
            </p:cNvSpPr>
            <p:nvPr/>
          </p:nvSpPr>
          <p:spPr bwMode="auto">
            <a:xfrm>
              <a:off x="2122" y="903"/>
              <a:ext cx="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0560" name="Line 60"/>
            <p:cNvSpPr>
              <a:spLocks noChangeShapeType="1"/>
            </p:cNvSpPr>
            <p:nvPr/>
          </p:nvSpPr>
          <p:spPr bwMode="auto">
            <a:xfrm>
              <a:off x="527" y="923"/>
              <a:ext cx="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0561" name="Line 61"/>
            <p:cNvSpPr>
              <a:spLocks noChangeShapeType="1"/>
            </p:cNvSpPr>
            <p:nvPr/>
          </p:nvSpPr>
          <p:spPr bwMode="auto">
            <a:xfrm flipH="1">
              <a:off x="1167" y="923"/>
              <a:ext cx="14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0562" name="Line 62"/>
            <p:cNvSpPr>
              <a:spLocks noChangeShapeType="1"/>
            </p:cNvSpPr>
            <p:nvPr/>
          </p:nvSpPr>
          <p:spPr bwMode="auto">
            <a:xfrm>
              <a:off x="1455" y="923"/>
              <a:ext cx="14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0563" name="Line 63"/>
            <p:cNvSpPr>
              <a:spLocks noChangeShapeType="1"/>
            </p:cNvSpPr>
            <p:nvPr/>
          </p:nvSpPr>
          <p:spPr bwMode="auto">
            <a:xfrm>
              <a:off x="2146" y="1448"/>
              <a:ext cx="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79651" name="Group 67"/>
          <p:cNvGrpSpPr>
            <a:grpSpLocks/>
          </p:cNvGrpSpPr>
          <p:nvPr/>
        </p:nvGrpSpPr>
        <p:grpSpPr bwMode="auto">
          <a:xfrm>
            <a:off x="4643438" y="1268413"/>
            <a:ext cx="3673475" cy="4105275"/>
            <a:chOff x="2925" y="799"/>
            <a:chExt cx="2314" cy="2586"/>
          </a:xfrm>
        </p:grpSpPr>
        <p:sp>
          <p:nvSpPr>
            <p:cNvPr id="150533" name="Text Box 46"/>
            <p:cNvSpPr txBox="1">
              <a:spLocks noChangeArrowheads="1"/>
            </p:cNvSpPr>
            <p:nvPr/>
          </p:nvSpPr>
          <p:spPr bwMode="auto">
            <a:xfrm>
              <a:off x="2925" y="799"/>
              <a:ext cx="128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3200"/>
                <a:t>【</a:t>
              </a:r>
              <a:r>
                <a:rPr lang="zh-CN" altLang="en-US" sz="3200"/>
                <a:t>答</a:t>
              </a:r>
              <a:r>
                <a:rPr lang="en-US" altLang="zh-CN" sz="3200"/>
                <a:t>】</a:t>
              </a:r>
            </a:p>
          </p:txBody>
        </p:sp>
        <p:sp>
          <p:nvSpPr>
            <p:cNvPr id="150534" name="Oval 27"/>
            <p:cNvSpPr>
              <a:spLocks noChangeArrowheads="1"/>
            </p:cNvSpPr>
            <p:nvPr/>
          </p:nvSpPr>
          <p:spPr bwMode="auto">
            <a:xfrm>
              <a:off x="3785" y="857"/>
              <a:ext cx="291"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A</a:t>
              </a:r>
            </a:p>
          </p:txBody>
        </p:sp>
        <p:sp>
          <p:nvSpPr>
            <p:cNvPr id="150535" name="Oval 28"/>
            <p:cNvSpPr>
              <a:spLocks noChangeArrowheads="1"/>
            </p:cNvSpPr>
            <p:nvPr/>
          </p:nvSpPr>
          <p:spPr bwMode="auto">
            <a:xfrm>
              <a:off x="3198" y="1434"/>
              <a:ext cx="291"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B</a:t>
              </a:r>
            </a:p>
          </p:txBody>
        </p:sp>
        <p:sp>
          <p:nvSpPr>
            <p:cNvPr id="150536" name="Oval 29"/>
            <p:cNvSpPr>
              <a:spLocks noChangeArrowheads="1"/>
            </p:cNvSpPr>
            <p:nvPr/>
          </p:nvSpPr>
          <p:spPr bwMode="auto">
            <a:xfrm>
              <a:off x="4948" y="1991"/>
              <a:ext cx="291"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F</a:t>
              </a:r>
            </a:p>
          </p:txBody>
        </p:sp>
        <p:sp>
          <p:nvSpPr>
            <p:cNvPr id="150537" name="Oval 30"/>
            <p:cNvSpPr>
              <a:spLocks noChangeArrowheads="1"/>
            </p:cNvSpPr>
            <p:nvPr/>
          </p:nvSpPr>
          <p:spPr bwMode="auto">
            <a:xfrm>
              <a:off x="4358" y="1434"/>
              <a:ext cx="291"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C</a:t>
              </a:r>
            </a:p>
          </p:txBody>
        </p:sp>
        <p:sp>
          <p:nvSpPr>
            <p:cNvPr id="150538" name="Oval 31"/>
            <p:cNvSpPr>
              <a:spLocks noChangeArrowheads="1"/>
            </p:cNvSpPr>
            <p:nvPr/>
          </p:nvSpPr>
          <p:spPr bwMode="auto">
            <a:xfrm>
              <a:off x="4403" y="3097"/>
              <a:ext cx="291"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H</a:t>
              </a:r>
            </a:p>
          </p:txBody>
        </p:sp>
        <p:sp>
          <p:nvSpPr>
            <p:cNvPr id="150539" name="Line 32"/>
            <p:cNvSpPr>
              <a:spLocks noChangeShapeType="1"/>
            </p:cNvSpPr>
            <p:nvPr/>
          </p:nvSpPr>
          <p:spPr bwMode="auto">
            <a:xfrm flipH="1">
              <a:off x="3445" y="1084"/>
              <a:ext cx="353" cy="38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0540" name="Line 35"/>
            <p:cNvSpPr>
              <a:spLocks noChangeShapeType="1"/>
            </p:cNvSpPr>
            <p:nvPr/>
          </p:nvSpPr>
          <p:spPr bwMode="auto">
            <a:xfrm>
              <a:off x="3629" y="2810"/>
              <a:ext cx="321" cy="31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0541" name="Line 36"/>
            <p:cNvSpPr>
              <a:spLocks noChangeShapeType="1"/>
            </p:cNvSpPr>
            <p:nvPr/>
          </p:nvSpPr>
          <p:spPr bwMode="auto">
            <a:xfrm>
              <a:off x="4083" y="1117"/>
              <a:ext cx="321" cy="31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42" name="Line 37"/>
            <p:cNvSpPr>
              <a:spLocks noChangeShapeType="1"/>
            </p:cNvSpPr>
            <p:nvPr/>
          </p:nvSpPr>
          <p:spPr bwMode="auto">
            <a:xfrm flipH="1">
              <a:off x="4059" y="1616"/>
              <a:ext cx="354" cy="45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0543" name="Oval 38"/>
            <p:cNvSpPr>
              <a:spLocks noChangeArrowheads="1"/>
            </p:cNvSpPr>
            <p:nvPr/>
          </p:nvSpPr>
          <p:spPr bwMode="auto">
            <a:xfrm>
              <a:off x="4649" y="2523"/>
              <a:ext cx="291"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G</a:t>
              </a:r>
            </a:p>
          </p:txBody>
        </p:sp>
        <p:sp>
          <p:nvSpPr>
            <p:cNvPr id="150544" name="Line 39"/>
            <p:cNvSpPr>
              <a:spLocks noChangeShapeType="1"/>
            </p:cNvSpPr>
            <p:nvPr/>
          </p:nvSpPr>
          <p:spPr bwMode="auto">
            <a:xfrm flipH="1">
              <a:off x="4830" y="2251"/>
              <a:ext cx="182"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0545" name="Oval 40"/>
            <p:cNvSpPr>
              <a:spLocks noChangeArrowheads="1"/>
            </p:cNvSpPr>
            <p:nvPr/>
          </p:nvSpPr>
          <p:spPr bwMode="auto">
            <a:xfrm>
              <a:off x="3904" y="3083"/>
              <a:ext cx="291"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I</a:t>
              </a:r>
            </a:p>
          </p:txBody>
        </p:sp>
        <p:sp>
          <p:nvSpPr>
            <p:cNvPr id="150546" name="Oval 41"/>
            <p:cNvSpPr>
              <a:spLocks noChangeArrowheads="1"/>
            </p:cNvSpPr>
            <p:nvPr/>
          </p:nvSpPr>
          <p:spPr bwMode="auto">
            <a:xfrm>
              <a:off x="3353" y="2538"/>
              <a:ext cx="291"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E</a:t>
              </a:r>
            </a:p>
          </p:txBody>
        </p:sp>
        <p:sp>
          <p:nvSpPr>
            <p:cNvPr id="150547" name="Oval 42"/>
            <p:cNvSpPr>
              <a:spLocks noChangeArrowheads="1"/>
            </p:cNvSpPr>
            <p:nvPr/>
          </p:nvSpPr>
          <p:spPr bwMode="auto">
            <a:xfrm>
              <a:off x="3857" y="2024"/>
              <a:ext cx="291"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D</a:t>
              </a:r>
            </a:p>
          </p:txBody>
        </p:sp>
        <p:sp>
          <p:nvSpPr>
            <p:cNvPr id="150548" name="Line 43"/>
            <p:cNvSpPr>
              <a:spLocks noChangeShapeType="1"/>
            </p:cNvSpPr>
            <p:nvPr/>
          </p:nvSpPr>
          <p:spPr bwMode="auto">
            <a:xfrm flipH="1">
              <a:off x="3629" y="2221"/>
              <a:ext cx="275" cy="33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0549" name="Line 45"/>
            <p:cNvSpPr>
              <a:spLocks noChangeShapeType="1"/>
            </p:cNvSpPr>
            <p:nvPr/>
          </p:nvSpPr>
          <p:spPr bwMode="auto">
            <a:xfrm>
              <a:off x="4661" y="1706"/>
              <a:ext cx="321" cy="31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50" name="Line 65"/>
            <p:cNvSpPr>
              <a:spLocks noChangeShapeType="1"/>
            </p:cNvSpPr>
            <p:nvPr/>
          </p:nvSpPr>
          <p:spPr bwMode="auto">
            <a:xfrm flipH="1">
              <a:off x="4559" y="2795"/>
              <a:ext cx="181" cy="40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9651"/>
                                        </p:tgtEl>
                                        <p:attrNameLst>
                                          <p:attrName>style.visibility</p:attrName>
                                        </p:attrNameLst>
                                      </p:cBhvr>
                                      <p:to>
                                        <p:strVal val="visible"/>
                                      </p:to>
                                    </p:set>
                                    <p:animEffect transition="in" filter="blinds(horizontal)">
                                      <p:cBhvr>
                                        <p:cTn id="7" dur="500"/>
                                        <p:tgtEl>
                                          <p:spTgt spid="579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4" name="Rectangle 5"/>
          <p:cNvSpPr>
            <a:spLocks noChangeArrowheads="1"/>
          </p:cNvSpPr>
          <p:nvPr/>
        </p:nvSpPr>
        <p:spPr bwMode="auto">
          <a:xfrm>
            <a:off x="466725" y="260350"/>
            <a:ext cx="46720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ea typeface="楷体_GB2312" pitchFamily="49" charset="-122"/>
              </a:rPr>
              <a:t>二叉树到森林的转换方法</a:t>
            </a:r>
          </a:p>
        </p:txBody>
      </p:sp>
      <p:sp>
        <p:nvSpPr>
          <p:cNvPr id="151555" name="Rectangle 7"/>
          <p:cNvSpPr>
            <a:spLocks noChangeArrowheads="1"/>
          </p:cNvSpPr>
          <p:nvPr/>
        </p:nvSpPr>
        <p:spPr bwMode="auto">
          <a:xfrm>
            <a:off x="250825" y="1052513"/>
            <a:ext cx="8642350" cy="25257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20000"/>
              </a:spcBef>
            </a:pPr>
            <a:r>
              <a:rPr lang="en-US" altLang="zh-CN" sz="3200" b="1">
                <a:solidFill>
                  <a:srgbClr val="000000"/>
                </a:solidFill>
                <a:ea typeface="楷体_GB2312" pitchFamily="49" charset="-122"/>
                <a:cs typeface="Times New Roman" pitchFamily="18" charset="0"/>
              </a:rPr>
              <a:t>(1) </a:t>
            </a:r>
            <a:r>
              <a:rPr lang="zh-CN" altLang="en-US" sz="3200" b="1">
                <a:solidFill>
                  <a:srgbClr val="000000"/>
                </a:solidFill>
                <a:ea typeface="楷体_GB2312" pitchFamily="49" charset="-122"/>
                <a:cs typeface="Times New Roman" pitchFamily="18" charset="0"/>
              </a:rPr>
              <a:t>抹线：将二叉树中根结点与其右孩子连线，以及沿右分支搜索到的所有右孩子间连线全部抹掉，使之变为孤立的二叉树。</a:t>
            </a:r>
            <a:endParaRPr lang="zh-CN" altLang="en-US" sz="3200" b="1">
              <a:solidFill>
                <a:srgbClr val="333333"/>
              </a:solidFill>
              <a:ea typeface="楷体_GB2312" pitchFamily="49" charset="-122"/>
              <a:cs typeface="Times New Roman" pitchFamily="18" charset="0"/>
            </a:endParaRPr>
          </a:p>
          <a:p>
            <a:pPr algn="just">
              <a:lnSpc>
                <a:spcPct val="120000"/>
              </a:lnSpc>
              <a:spcBef>
                <a:spcPct val="20000"/>
              </a:spcBef>
            </a:pPr>
            <a:r>
              <a:rPr lang="en-US" altLang="zh-CN" sz="3200" b="1">
                <a:solidFill>
                  <a:srgbClr val="000000"/>
                </a:solidFill>
                <a:ea typeface="楷体_GB2312" pitchFamily="49" charset="-122"/>
                <a:cs typeface="Times New Roman" pitchFamily="18" charset="0"/>
              </a:rPr>
              <a:t>(3) </a:t>
            </a:r>
            <a:r>
              <a:rPr lang="zh-CN" altLang="en-US" sz="3200" b="1">
                <a:solidFill>
                  <a:srgbClr val="000000"/>
                </a:solidFill>
                <a:ea typeface="楷体_GB2312" pitchFamily="49" charset="-122"/>
                <a:cs typeface="Times New Roman" pitchFamily="18" charset="0"/>
              </a:rPr>
              <a:t>还原：将孤立的二叉树还原成树。</a:t>
            </a:r>
            <a:r>
              <a:rPr lang="zh-CN" altLang="en-US" sz="3200" b="1">
                <a:solidFill>
                  <a:srgbClr val="6600CC"/>
                </a:solidFill>
                <a:ea typeface="楷体_GB2312" pitchFamily="49" charset="-122"/>
                <a:cs typeface="Times New Roman" pitchFamily="18" charset="0"/>
              </a:rPr>
              <a:t>    </a:t>
            </a:r>
            <a:r>
              <a:rPr lang="zh-CN" altLang="en-US" sz="3200" b="1">
                <a:solidFill>
                  <a:srgbClr val="000000"/>
                </a:solidFill>
                <a:ea typeface="楷体_GB2312" pitchFamily="49" charset="-122"/>
                <a:cs typeface="Times New Roman" pitchFamily="18" charset="0"/>
              </a:rPr>
              <a:t> </a:t>
            </a:r>
            <a:endParaRPr lang="zh-CN" altLang="en-US" sz="3200">
              <a:solidFill>
                <a:srgbClr val="000000"/>
              </a:solidFill>
              <a:ea typeface="楷体_GB2312"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250825" y="112713"/>
            <a:ext cx="4467225" cy="579437"/>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spAutoFit/>
          </a:bodyPr>
          <a:lstStyle/>
          <a:p>
            <a:pPr eaLnBrk="1" hangingPunct="1"/>
            <a:r>
              <a:rPr lang="zh-CN" altLang="en-US" sz="3200" b="1" smtClean="0">
                <a:solidFill>
                  <a:srgbClr val="0000FF"/>
                </a:solidFill>
                <a:ea typeface="楷体_GB2312" pitchFamily="49" charset="-122"/>
              </a:rPr>
              <a:t>二叉树到森林的转换</a:t>
            </a:r>
            <a:r>
              <a:rPr lang="en-US" altLang="zh-CN" sz="3200" b="1" smtClean="0">
                <a:solidFill>
                  <a:srgbClr val="0000FF"/>
                </a:solidFill>
                <a:ea typeface="楷体_GB2312" pitchFamily="49" charset="-122"/>
              </a:rPr>
              <a:t>_</a:t>
            </a:r>
            <a:r>
              <a:rPr lang="zh-CN" altLang="en-US" sz="3200" b="1" smtClean="0">
                <a:solidFill>
                  <a:srgbClr val="0000FF"/>
                </a:solidFill>
                <a:ea typeface="楷体_GB2312" pitchFamily="49" charset="-122"/>
              </a:rPr>
              <a:t>例</a:t>
            </a:r>
          </a:p>
        </p:txBody>
      </p:sp>
      <p:grpSp>
        <p:nvGrpSpPr>
          <p:cNvPr id="152579" name="Group 46"/>
          <p:cNvGrpSpPr>
            <a:grpSpLocks/>
          </p:cNvGrpSpPr>
          <p:nvPr/>
        </p:nvGrpSpPr>
        <p:grpSpPr bwMode="auto">
          <a:xfrm>
            <a:off x="250825" y="765175"/>
            <a:ext cx="2590800" cy="4114800"/>
            <a:chOff x="768" y="1248"/>
            <a:chExt cx="1632" cy="2592"/>
          </a:xfrm>
        </p:grpSpPr>
        <p:sp>
          <p:nvSpPr>
            <p:cNvPr id="152638" name="Oval 3"/>
            <p:cNvSpPr>
              <a:spLocks noChangeArrowheads="1"/>
            </p:cNvSpPr>
            <p:nvPr/>
          </p:nvSpPr>
          <p:spPr bwMode="auto">
            <a:xfrm>
              <a:off x="1392" y="124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A</a:t>
              </a:r>
            </a:p>
          </p:txBody>
        </p:sp>
        <p:sp>
          <p:nvSpPr>
            <p:cNvPr id="152639" name="Oval 4"/>
            <p:cNvSpPr>
              <a:spLocks noChangeArrowheads="1"/>
            </p:cNvSpPr>
            <p:nvPr/>
          </p:nvSpPr>
          <p:spPr bwMode="auto">
            <a:xfrm>
              <a:off x="1056" y="163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B</a:t>
              </a:r>
            </a:p>
          </p:txBody>
        </p:sp>
        <p:sp>
          <p:nvSpPr>
            <p:cNvPr id="152640" name="Oval 5"/>
            <p:cNvSpPr>
              <a:spLocks noChangeArrowheads="1"/>
            </p:cNvSpPr>
            <p:nvPr/>
          </p:nvSpPr>
          <p:spPr bwMode="auto">
            <a:xfrm>
              <a:off x="1584" y="163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C</a:t>
              </a:r>
            </a:p>
          </p:txBody>
        </p:sp>
        <p:sp>
          <p:nvSpPr>
            <p:cNvPr id="152641" name="Oval 6"/>
            <p:cNvSpPr>
              <a:spLocks noChangeArrowheads="1"/>
            </p:cNvSpPr>
            <p:nvPr/>
          </p:nvSpPr>
          <p:spPr bwMode="auto">
            <a:xfrm>
              <a:off x="768" y="206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D</a:t>
              </a:r>
            </a:p>
          </p:txBody>
        </p:sp>
        <p:sp>
          <p:nvSpPr>
            <p:cNvPr id="152642" name="Oval 7"/>
            <p:cNvSpPr>
              <a:spLocks noChangeArrowheads="1"/>
            </p:cNvSpPr>
            <p:nvPr/>
          </p:nvSpPr>
          <p:spPr bwMode="auto">
            <a:xfrm>
              <a:off x="1296" y="206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E</a:t>
              </a:r>
            </a:p>
          </p:txBody>
        </p:sp>
        <p:sp>
          <p:nvSpPr>
            <p:cNvPr id="152643" name="Oval 8"/>
            <p:cNvSpPr>
              <a:spLocks noChangeArrowheads="1"/>
            </p:cNvSpPr>
            <p:nvPr/>
          </p:nvSpPr>
          <p:spPr bwMode="auto">
            <a:xfrm>
              <a:off x="1872" y="201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F</a:t>
              </a:r>
            </a:p>
          </p:txBody>
        </p:sp>
        <p:sp>
          <p:nvSpPr>
            <p:cNvPr id="152644" name="Oval 9"/>
            <p:cNvSpPr>
              <a:spLocks noChangeArrowheads="1"/>
            </p:cNvSpPr>
            <p:nvPr/>
          </p:nvSpPr>
          <p:spPr bwMode="auto">
            <a:xfrm>
              <a:off x="1824" y="254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H</a:t>
              </a:r>
            </a:p>
          </p:txBody>
        </p:sp>
        <p:sp>
          <p:nvSpPr>
            <p:cNvPr id="152645" name="Oval 10"/>
            <p:cNvSpPr>
              <a:spLocks noChangeArrowheads="1"/>
            </p:cNvSpPr>
            <p:nvPr/>
          </p:nvSpPr>
          <p:spPr bwMode="auto">
            <a:xfrm>
              <a:off x="1968" y="360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K</a:t>
              </a:r>
            </a:p>
          </p:txBody>
        </p:sp>
        <p:sp>
          <p:nvSpPr>
            <p:cNvPr id="152646" name="Oval 11"/>
            <p:cNvSpPr>
              <a:spLocks noChangeArrowheads="1"/>
            </p:cNvSpPr>
            <p:nvPr/>
          </p:nvSpPr>
          <p:spPr bwMode="auto">
            <a:xfrm>
              <a:off x="2160" y="307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J</a:t>
              </a:r>
            </a:p>
          </p:txBody>
        </p:sp>
        <p:sp>
          <p:nvSpPr>
            <p:cNvPr id="152647" name="Oval 12"/>
            <p:cNvSpPr>
              <a:spLocks noChangeArrowheads="1"/>
            </p:cNvSpPr>
            <p:nvPr/>
          </p:nvSpPr>
          <p:spPr bwMode="auto">
            <a:xfrm>
              <a:off x="1584" y="307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I</a:t>
              </a:r>
            </a:p>
          </p:txBody>
        </p:sp>
        <p:sp>
          <p:nvSpPr>
            <p:cNvPr id="152648" name="Oval 13"/>
            <p:cNvSpPr>
              <a:spLocks noChangeArrowheads="1"/>
            </p:cNvSpPr>
            <p:nvPr/>
          </p:nvSpPr>
          <p:spPr bwMode="auto">
            <a:xfrm>
              <a:off x="1488" y="254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G</a:t>
              </a:r>
            </a:p>
          </p:txBody>
        </p:sp>
        <p:sp>
          <p:nvSpPr>
            <p:cNvPr id="152649" name="Line 14"/>
            <p:cNvSpPr>
              <a:spLocks noChangeShapeType="1"/>
            </p:cNvSpPr>
            <p:nvPr/>
          </p:nvSpPr>
          <p:spPr bwMode="auto">
            <a:xfrm flipH="1">
              <a:off x="1248" y="1440"/>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50" name="Line 15"/>
            <p:cNvSpPr>
              <a:spLocks noChangeShapeType="1"/>
            </p:cNvSpPr>
            <p:nvPr/>
          </p:nvSpPr>
          <p:spPr bwMode="auto">
            <a:xfrm flipH="1">
              <a:off x="960" y="1872"/>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51" name="Line 16"/>
            <p:cNvSpPr>
              <a:spLocks noChangeShapeType="1"/>
            </p:cNvSpPr>
            <p:nvPr/>
          </p:nvSpPr>
          <p:spPr bwMode="auto">
            <a:xfrm>
              <a:off x="1248" y="1872"/>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52" name="Line 17"/>
            <p:cNvSpPr>
              <a:spLocks noChangeShapeType="1"/>
            </p:cNvSpPr>
            <p:nvPr/>
          </p:nvSpPr>
          <p:spPr bwMode="auto">
            <a:xfrm>
              <a:off x="1536" y="1488"/>
              <a:ext cx="96"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53" name="Line 18"/>
            <p:cNvSpPr>
              <a:spLocks noChangeShapeType="1"/>
            </p:cNvSpPr>
            <p:nvPr/>
          </p:nvSpPr>
          <p:spPr bwMode="auto">
            <a:xfrm>
              <a:off x="1776" y="1872"/>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54" name="Line 19"/>
            <p:cNvSpPr>
              <a:spLocks noChangeShapeType="1"/>
            </p:cNvSpPr>
            <p:nvPr/>
          </p:nvSpPr>
          <p:spPr bwMode="auto">
            <a:xfrm flipH="1">
              <a:off x="1872" y="2256"/>
              <a:ext cx="14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55" name="Line 20"/>
            <p:cNvSpPr>
              <a:spLocks noChangeShapeType="1"/>
            </p:cNvSpPr>
            <p:nvPr/>
          </p:nvSpPr>
          <p:spPr bwMode="auto">
            <a:xfrm>
              <a:off x="1728" y="3312"/>
              <a:ext cx="288"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56" name="Line 21"/>
            <p:cNvSpPr>
              <a:spLocks noChangeShapeType="1"/>
            </p:cNvSpPr>
            <p:nvPr/>
          </p:nvSpPr>
          <p:spPr bwMode="auto">
            <a:xfrm>
              <a:off x="2016" y="2784"/>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57" name="Line 22"/>
            <p:cNvSpPr>
              <a:spLocks noChangeShapeType="1"/>
            </p:cNvSpPr>
            <p:nvPr/>
          </p:nvSpPr>
          <p:spPr bwMode="auto">
            <a:xfrm flipH="1">
              <a:off x="1728" y="2832"/>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58" name="Line 23"/>
            <p:cNvSpPr>
              <a:spLocks noChangeShapeType="1"/>
            </p:cNvSpPr>
            <p:nvPr/>
          </p:nvSpPr>
          <p:spPr bwMode="auto">
            <a:xfrm>
              <a:off x="1488" y="2304"/>
              <a:ext cx="96"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8447" name="Group 47"/>
          <p:cNvGrpSpPr>
            <a:grpSpLocks/>
          </p:cNvGrpSpPr>
          <p:nvPr/>
        </p:nvGrpSpPr>
        <p:grpSpPr bwMode="auto">
          <a:xfrm>
            <a:off x="1474788" y="1139825"/>
            <a:ext cx="1371600" cy="3733800"/>
            <a:chOff x="3792" y="1488"/>
            <a:chExt cx="864" cy="2352"/>
          </a:xfrm>
        </p:grpSpPr>
        <p:sp>
          <p:nvSpPr>
            <p:cNvPr id="152626" name="Oval 27"/>
            <p:cNvSpPr>
              <a:spLocks noChangeArrowheads="1"/>
            </p:cNvSpPr>
            <p:nvPr/>
          </p:nvSpPr>
          <p:spPr bwMode="auto">
            <a:xfrm>
              <a:off x="3840" y="1632"/>
              <a:ext cx="240" cy="24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C</a:t>
              </a:r>
            </a:p>
          </p:txBody>
        </p:sp>
        <p:sp>
          <p:nvSpPr>
            <p:cNvPr id="152627" name="Oval 30"/>
            <p:cNvSpPr>
              <a:spLocks noChangeArrowheads="1"/>
            </p:cNvSpPr>
            <p:nvPr/>
          </p:nvSpPr>
          <p:spPr bwMode="auto">
            <a:xfrm>
              <a:off x="4128" y="2016"/>
              <a:ext cx="240" cy="24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F</a:t>
              </a:r>
            </a:p>
          </p:txBody>
        </p:sp>
        <p:sp>
          <p:nvSpPr>
            <p:cNvPr id="152628" name="Oval 31"/>
            <p:cNvSpPr>
              <a:spLocks noChangeArrowheads="1"/>
            </p:cNvSpPr>
            <p:nvPr/>
          </p:nvSpPr>
          <p:spPr bwMode="auto">
            <a:xfrm>
              <a:off x="4080" y="2544"/>
              <a:ext cx="240" cy="24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H</a:t>
              </a:r>
            </a:p>
          </p:txBody>
        </p:sp>
        <p:sp>
          <p:nvSpPr>
            <p:cNvPr id="152629" name="Oval 32"/>
            <p:cNvSpPr>
              <a:spLocks noChangeArrowheads="1"/>
            </p:cNvSpPr>
            <p:nvPr/>
          </p:nvSpPr>
          <p:spPr bwMode="auto">
            <a:xfrm>
              <a:off x="4224" y="3600"/>
              <a:ext cx="240" cy="24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K</a:t>
              </a:r>
            </a:p>
          </p:txBody>
        </p:sp>
        <p:sp>
          <p:nvSpPr>
            <p:cNvPr id="152630" name="Oval 33"/>
            <p:cNvSpPr>
              <a:spLocks noChangeArrowheads="1"/>
            </p:cNvSpPr>
            <p:nvPr/>
          </p:nvSpPr>
          <p:spPr bwMode="auto">
            <a:xfrm>
              <a:off x="4416" y="3072"/>
              <a:ext cx="240" cy="24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J</a:t>
              </a:r>
            </a:p>
          </p:txBody>
        </p:sp>
        <p:sp>
          <p:nvSpPr>
            <p:cNvPr id="152631" name="Oval 34"/>
            <p:cNvSpPr>
              <a:spLocks noChangeArrowheads="1"/>
            </p:cNvSpPr>
            <p:nvPr/>
          </p:nvSpPr>
          <p:spPr bwMode="auto">
            <a:xfrm>
              <a:off x="3840" y="3072"/>
              <a:ext cx="240" cy="24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I</a:t>
              </a:r>
            </a:p>
          </p:txBody>
        </p:sp>
        <p:sp>
          <p:nvSpPr>
            <p:cNvPr id="152632" name="Line 39"/>
            <p:cNvSpPr>
              <a:spLocks noChangeShapeType="1"/>
            </p:cNvSpPr>
            <p:nvPr/>
          </p:nvSpPr>
          <p:spPr bwMode="auto">
            <a:xfrm>
              <a:off x="3792" y="1488"/>
              <a:ext cx="96" cy="192"/>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33" name="Line 40"/>
            <p:cNvSpPr>
              <a:spLocks noChangeShapeType="1"/>
            </p:cNvSpPr>
            <p:nvPr/>
          </p:nvSpPr>
          <p:spPr bwMode="auto">
            <a:xfrm>
              <a:off x="4032" y="1872"/>
              <a:ext cx="144" cy="192"/>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34" name="Line 41"/>
            <p:cNvSpPr>
              <a:spLocks noChangeShapeType="1"/>
            </p:cNvSpPr>
            <p:nvPr/>
          </p:nvSpPr>
          <p:spPr bwMode="auto">
            <a:xfrm flipH="1">
              <a:off x="4128" y="2256"/>
              <a:ext cx="144" cy="288"/>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35" name="Line 42"/>
            <p:cNvSpPr>
              <a:spLocks noChangeShapeType="1"/>
            </p:cNvSpPr>
            <p:nvPr/>
          </p:nvSpPr>
          <p:spPr bwMode="auto">
            <a:xfrm>
              <a:off x="3984" y="3312"/>
              <a:ext cx="288" cy="336"/>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36" name="Line 43"/>
            <p:cNvSpPr>
              <a:spLocks noChangeShapeType="1"/>
            </p:cNvSpPr>
            <p:nvPr/>
          </p:nvSpPr>
          <p:spPr bwMode="auto">
            <a:xfrm>
              <a:off x="4272" y="2784"/>
              <a:ext cx="192" cy="288"/>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37" name="Line 44"/>
            <p:cNvSpPr>
              <a:spLocks noChangeShapeType="1"/>
            </p:cNvSpPr>
            <p:nvPr/>
          </p:nvSpPr>
          <p:spPr bwMode="auto">
            <a:xfrm flipH="1">
              <a:off x="3984" y="2832"/>
              <a:ext cx="144" cy="24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8475" name="Group 75"/>
          <p:cNvGrpSpPr>
            <a:grpSpLocks/>
          </p:cNvGrpSpPr>
          <p:nvPr/>
        </p:nvGrpSpPr>
        <p:grpSpPr bwMode="auto">
          <a:xfrm>
            <a:off x="4211638" y="836613"/>
            <a:ext cx="4537075" cy="3095625"/>
            <a:chOff x="2653" y="754"/>
            <a:chExt cx="2858" cy="1950"/>
          </a:xfrm>
        </p:grpSpPr>
        <p:sp>
          <p:nvSpPr>
            <p:cNvPr id="152604" name="Oval 51"/>
            <p:cNvSpPr>
              <a:spLocks noChangeArrowheads="1"/>
            </p:cNvSpPr>
            <p:nvPr/>
          </p:nvSpPr>
          <p:spPr bwMode="auto">
            <a:xfrm>
              <a:off x="4105" y="883"/>
              <a:ext cx="240" cy="24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C</a:t>
              </a:r>
            </a:p>
          </p:txBody>
        </p:sp>
        <p:grpSp>
          <p:nvGrpSpPr>
            <p:cNvPr id="152605" name="Group 70"/>
            <p:cNvGrpSpPr>
              <a:grpSpLocks/>
            </p:cNvGrpSpPr>
            <p:nvPr/>
          </p:nvGrpSpPr>
          <p:grpSpPr bwMode="auto">
            <a:xfrm>
              <a:off x="4559" y="868"/>
              <a:ext cx="816" cy="1824"/>
              <a:chOff x="4092" y="816"/>
              <a:chExt cx="816" cy="1824"/>
            </a:xfrm>
          </p:grpSpPr>
          <p:sp>
            <p:nvSpPr>
              <p:cNvPr id="152617" name="Oval 54"/>
              <p:cNvSpPr>
                <a:spLocks noChangeArrowheads="1"/>
              </p:cNvSpPr>
              <p:nvPr/>
            </p:nvSpPr>
            <p:spPr bwMode="auto">
              <a:xfrm>
                <a:off x="4380" y="816"/>
                <a:ext cx="240" cy="24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F</a:t>
                </a:r>
              </a:p>
            </p:txBody>
          </p:sp>
          <p:sp>
            <p:nvSpPr>
              <p:cNvPr id="152618" name="Oval 55"/>
              <p:cNvSpPr>
                <a:spLocks noChangeArrowheads="1"/>
              </p:cNvSpPr>
              <p:nvPr/>
            </p:nvSpPr>
            <p:spPr bwMode="auto">
              <a:xfrm>
                <a:off x="4332" y="1344"/>
                <a:ext cx="240" cy="24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H</a:t>
                </a:r>
              </a:p>
            </p:txBody>
          </p:sp>
          <p:sp>
            <p:nvSpPr>
              <p:cNvPr id="152619" name="Oval 56"/>
              <p:cNvSpPr>
                <a:spLocks noChangeArrowheads="1"/>
              </p:cNvSpPr>
              <p:nvPr/>
            </p:nvSpPr>
            <p:spPr bwMode="auto">
              <a:xfrm>
                <a:off x="4476" y="2400"/>
                <a:ext cx="240" cy="24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K</a:t>
                </a:r>
              </a:p>
            </p:txBody>
          </p:sp>
          <p:sp>
            <p:nvSpPr>
              <p:cNvPr id="152620" name="Oval 57"/>
              <p:cNvSpPr>
                <a:spLocks noChangeArrowheads="1"/>
              </p:cNvSpPr>
              <p:nvPr/>
            </p:nvSpPr>
            <p:spPr bwMode="auto">
              <a:xfrm>
                <a:off x="4668" y="1872"/>
                <a:ext cx="240" cy="24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J</a:t>
                </a:r>
              </a:p>
            </p:txBody>
          </p:sp>
          <p:sp>
            <p:nvSpPr>
              <p:cNvPr id="152621" name="Oval 58"/>
              <p:cNvSpPr>
                <a:spLocks noChangeArrowheads="1"/>
              </p:cNvSpPr>
              <p:nvPr/>
            </p:nvSpPr>
            <p:spPr bwMode="auto">
              <a:xfrm>
                <a:off x="4092" y="1872"/>
                <a:ext cx="240" cy="24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I</a:t>
                </a:r>
              </a:p>
            </p:txBody>
          </p:sp>
          <p:sp>
            <p:nvSpPr>
              <p:cNvPr id="152622" name="Line 65"/>
              <p:cNvSpPr>
                <a:spLocks noChangeShapeType="1"/>
              </p:cNvSpPr>
              <p:nvPr/>
            </p:nvSpPr>
            <p:spPr bwMode="auto">
              <a:xfrm flipH="1">
                <a:off x="4380" y="1056"/>
                <a:ext cx="14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23" name="Line 66"/>
              <p:cNvSpPr>
                <a:spLocks noChangeShapeType="1"/>
              </p:cNvSpPr>
              <p:nvPr/>
            </p:nvSpPr>
            <p:spPr bwMode="auto">
              <a:xfrm>
                <a:off x="4236" y="2112"/>
                <a:ext cx="288"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24" name="Line 67"/>
              <p:cNvSpPr>
                <a:spLocks noChangeShapeType="1"/>
              </p:cNvSpPr>
              <p:nvPr/>
            </p:nvSpPr>
            <p:spPr bwMode="auto">
              <a:xfrm>
                <a:off x="4524" y="1584"/>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25" name="Line 68"/>
              <p:cNvSpPr>
                <a:spLocks noChangeShapeType="1"/>
              </p:cNvSpPr>
              <p:nvPr/>
            </p:nvSpPr>
            <p:spPr bwMode="auto">
              <a:xfrm flipH="1">
                <a:off x="4236" y="1632"/>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2606" name="Group 71"/>
            <p:cNvGrpSpPr>
              <a:grpSpLocks/>
            </p:cNvGrpSpPr>
            <p:nvPr/>
          </p:nvGrpSpPr>
          <p:grpSpPr bwMode="auto">
            <a:xfrm>
              <a:off x="2803" y="851"/>
              <a:ext cx="960" cy="1536"/>
              <a:chOff x="2336" y="799"/>
              <a:chExt cx="960" cy="1536"/>
            </a:xfrm>
          </p:grpSpPr>
          <p:sp>
            <p:nvSpPr>
              <p:cNvPr id="152608" name="Oval 49"/>
              <p:cNvSpPr>
                <a:spLocks noChangeArrowheads="1"/>
              </p:cNvSpPr>
              <p:nvPr/>
            </p:nvSpPr>
            <p:spPr bwMode="auto">
              <a:xfrm>
                <a:off x="2960" y="799"/>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A</a:t>
                </a:r>
              </a:p>
            </p:txBody>
          </p:sp>
          <p:sp>
            <p:nvSpPr>
              <p:cNvPr id="152609" name="Oval 50"/>
              <p:cNvSpPr>
                <a:spLocks noChangeArrowheads="1"/>
              </p:cNvSpPr>
              <p:nvPr/>
            </p:nvSpPr>
            <p:spPr bwMode="auto">
              <a:xfrm>
                <a:off x="2624" y="1183"/>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B</a:t>
                </a:r>
              </a:p>
            </p:txBody>
          </p:sp>
          <p:sp>
            <p:nvSpPr>
              <p:cNvPr id="152610" name="Oval 52"/>
              <p:cNvSpPr>
                <a:spLocks noChangeArrowheads="1"/>
              </p:cNvSpPr>
              <p:nvPr/>
            </p:nvSpPr>
            <p:spPr bwMode="auto">
              <a:xfrm>
                <a:off x="2336" y="1615"/>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D</a:t>
                </a:r>
              </a:p>
            </p:txBody>
          </p:sp>
          <p:sp>
            <p:nvSpPr>
              <p:cNvPr id="152611" name="Oval 53"/>
              <p:cNvSpPr>
                <a:spLocks noChangeArrowheads="1"/>
              </p:cNvSpPr>
              <p:nvPr/>
            </p:nvSpPr>
            <p:spPr bwMode="auto">
              <a:xfrm>
                <a:off x="2864" y="1615"/>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E</a:t>
                </a:r>
              </a:p>
            </p:txBody>
          </p:sp>
          <p:sp>
            <p:nvSpPr>
              <p:cNvPr id="152612" name="Oval 59"/>
              <p:cNvSpPr>
                <a:spLocks noChangeArrowheads="1"/>
              </p:cNvSpPr>
              <p:nvPr/>
            </p:nvSpPr>
            <p:spPr bwMode="auto">
              <a:xfrm>
                <a:off x="3056" y="2095"/>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G</a:t>
                </a:r>
              </a:p>
            </p:txBody>
          </p:sp>
          <p:sp>
            <p:nvSpPr>
              <p:cNvPr id="152613" name="Line 60"/>
              <p:cNvSpPr>
                <a:spLocks noChangeShapeType="1"/>
              </p:cNvSpPr>
              <p:nvPr/>
            </p:nvSpPr>
            <p:spPr bwMode="auto">
              <a:xfrm flipH="1">
                <a:off x="2816" y="991"/>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14" name="Line 61"/>
              <p:cNvSpPr>
                <a:spLocks noChangeShapeType="1"/>
              </p:cNvSpPr>
              <p:nvPr/>
            </p:nvSpPr>
            <p:spPr bwMode="auto">
              <a:xfrm flipH="1">
                <a:off x="2528" y="1423"/>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15" name="Line 62"/>
              <p:cNvSpPr>
                <a:spLocks noChangeShapeType="1"/>
              </p:cNvSpPr>
              <p:nvPr/>
            </p:nvSpPr>
            <p:spPr bwMode="auto">
              <a:xfrm>
                <a:off x="2816" y="1423"/>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16" name="Line 69"/>
              <p:cNvSpPr>
                <a:spLocks noChangeShapeType="1"/>
              </p:cNvSpPr>
              <p:nvPr/>
            </p:nvSpPr>
            <p:spPr bwMode="auto">
              <a:xfrm>
                <a:off x="3056" y="1855"/>
                <a:ext cx="96"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2607" name="Rectangle 72"/>
            <p:cNvSpPr>
              <a:spLocks noChangeArrowheads="1"/>
            </p:cNvSpPr>
            <p:nvPr/>
          </p:nvSpPr>
          <p:spPr bwMode="auto">
            <a:xfrm>
              <a:off x="2653" y="754"/>
              <a:ext cx="2858" cy="1950"/>
            </a:xfrm>
            <a:prstGeom prst="rect">
              <a:avLst/>
            </a:prstGeom>
            <a:noFill/>
            <a:ln w="28575"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8473" name="AutoShape 73"/>
          <p:cNvSpPr>
            <a:spLocks noChangeArrowheads="1"/>
          </p:cNvSpPr>
          <p:nvPr/>
        </p:nvSpPr>
        <p:spPr bwMode="auto">
          <a:xfrm>
            <a:off x="2916238" y="2205038"/>
            <a:ext cx="1081087" cy="287337"/>
          </a:xfrm>
          <a:prstGeom prst="rightArrow">
            <a:avLst>
              <a:gd name="adj1" fmla="val 50000"/>
              <a:gd name="adj2" fmla="val 94061"/>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76" name="AutoShape 76"/>
          <p:cNvSpPr>
            <a:spLocks noChangeArrowheads="1"/>
          </p:cNvSpPr>
          <p:nvPr/>
        </p:nvSpPr>
        <p:spPr bwMode="auto">
          <a:xfrm>
            <a:off x="6443663" y="3644900"/>
            <a:ext cx="360362" cy="863600"/>
          </a:xfrm>
          <a:prstGeom prst="downArrow">
            <a:avLst>
              <a:gd name="adj1" fmla="val 50000"/>
              <a:gd name="adj2" fmla="val 59912"/>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58477" name="Oval 77"/>
          <p:cNvSpPr>
            <a:spLocks noChangeArrowheads="1"/>
          </p:cNvSpPr>
          <p:nvPr/>
        </p:nvSpPr>
        <p:spPr bwMode="auto">
          <a:xfrm>
            <a:off x="5257800" y="4797425"/>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A</a:t>
            </a:r>
          </a:p>
        </p:txBody>
      </p:sp>
      <p:sp>
        <p:nvSpPr>
          <p:cNvPr id="358478" name="Oval 78"/>
          <p:cNvSpPr>
            <a:spLocks noChangeArrowheads="1"/>
          </p:cNvSpPr>
          <p:nvPr/>
        </p:nvSpPr>
        <p:spPr bwMode="auto">
          <a:xfrm>
            <a:off x="4724400" y="5483225"/>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B</a:t>
            </a:r>
          </a:p>
        </p:txBody>
      </p:sp>
      <p:sp>
        <p:nvSpPr>
          <p:cNvPr id="358479" name="Line 79"/>
          <p:cNvSpPr>
            <a:spLocks noChangeShapeType="1"/>
          </p:cNvSpPr>
          <p:nvPr/>
        </p:nvSpPr>
        <p:spPr bwMode="auto">
          <a:xfrm flipH="1">
            <a:off x="5029200" y="5178425"/>
            <a:ext cx="3048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80" name="Oval 80"/>
          <p:cNvSpPr>
            <a:spLocks noChangeArrowheads="1"/>
          </p:cNvSpPr>
          <p:nvPr/>
        </p:nvSpPr>
        <p:spPr bwMode="auto">
          <a:xfrm>
            <a:off x="4267200" y="6092825"/>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D</a:t>
            </a:r>
          </a:p>
        </p:txBody>
      </p:sp>
      <p:sp>
        <p:nvSpPr>
          <p:cNvPr id="358481" name="Line 81"/>
          <p:cNvSpPr>
            <a:spLocks noChangeShapeType="1"/>
          </p:cNvSpPr>
          <p:nvPr/>
        </p:nvSpPr>
        <p:spPr bwMode="auto">
          <a:xfrm flipH="1">
            <a:off x="4572000" y="5864225"/>
            <a:ext cx="22860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82" name="Oval 82"/>
          <p:cNvSpPr>
            <a:spLocks noChangeArrowheads="1"/>
          </p:cNvSpPr>
          <p:nvPr/>
        </p:nvSpPr>
        <p:spPr bwMode="auto">
          <a:xfrm>
            <a:off x="5334000" y="5559425"/>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E</a:t>
            </a:r>
          </a:p>
        </p:txBody>
      </p:sp>
      <p:sp>
        <p:nvSpPr>
          <p:cNvPr id="358483" name="Line 83"/>
          <p:cNvSpPr>
            <a:spLocks noChangeShapeType="1"/>
          </p:cNvSpPr>
          <p:nvPr/>
        </p:nvSpPr>
        <p:spPr bwMode="auto">
          <a:xfrm>
            <a:off x="5486400" y="5178425"/>
            <a:ext cx="762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84" name="Oval 84"/>
          <p:cNvSpPr>
            <a:spLocks noChangeArrowheads="1"/>
          </p:cNvSpPr>
          <p:nvPr/>
        </p:nvSpPr>
        <p:spPr bwMode="auto">
          <a:xfrm>
            <a:off x="6019800" y="5559425"/>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G</a:t>
            </a:r>
          </a:p>
        </p:txBody>
      </p:sp>
      <p:sp>
        <p:nvSpPr>
          <p:cNvPr id="358485" name="Line 85"/>
          <p:cNvSpPr>
            <a:spLocks noChangeShapeType="1"/>
          </p:cNvSpPr>
          <p:nvPr/>
        </p:nvSpPr>
        <p:spPr bwMode="auto">
          <a:xfrm>
            <a:off x="5638800" y="5178425"/>
            <a:ext cx="4572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86" name="Oval 86"/>
          <p:cNvSpPr>
            <a:spLocks noChangeArrowheads="1"/>
          </p:cNvSpPr>
          <p:nvPr/>
        </p:nvSpPr>
        <p:spPr bwMode="auto">
          <a:xfrm>
            <a:off x="6553200" y="4797425"/>
            <a:ext cx="381000" cy="3810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C</a:t>
            </a:r>
          </a:p>
        </p:txBody>
      </p:sp>
      <p:sp>
        <p:nvSpPr>
          <p:cNvPr id="358487" name="Oval 87"/>
          <p:cNvSpPr>
            <a:spLocks noChangeArrowheads="1"/>
          </p:cNvSpPr>
          <p:nvPr/>
        </p:nvSpPr>
        <p:spPr bwMode="auto">
          <a:xfrm>
            <a:off x="7696200" y="4797425"/>
            <a:ext cx="381000" cy="38100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F</a:t>
            </a:r>
          </a:p>
        </p:txBody>
      </p:sp>
      <p:sp>
        <p:nvSpPr>
          <p:cNvPr id="358488" name="Oval 88"/>
          <p:cNvSpPr>
            <a:spLocks noChangeArrowheads="1"/>
          </p:cNvSpPr>
          <p:nvPr/>
        </p:nvSpPr>
        <p:spPr bwMode="auto">
          <a:xfrm>
            <a:off x="7315200" y="5483225"/>
            <a:ext cx="381000" cy="38100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H</a:t>
            </a:r>
          </a:p>
        </p:txBody>
      </p:sp>
      <p:sp>
        <p:nvSpPr>
          <p:cNvPr id="358489" name="Line 89"/>
          <p:cNvSpPr>
            <a:spLocks noChangeShapeType="1"/>
          </p:cNvSpPr>
          <p:nvPr/>
        </p:nvSpPr>
        <p:spPr bwMode="auto">
          <a:xfrm flipH="1">
            <a:off x="7543800" y="5178425"/>
            <a:ext cx="22860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90" name="Oval 90"/>
          <p:cNvSpPr>
            <a:spLocks noChangeArrowheads="1"/>
          </p:cNvSpPr>
          <p:nvPr/>
        </p:nvSpPr>
        <p:spPr bwMode="auto">
          <a:xfrm>
            <a:off x="8153400" y="5483225"/>
            <a:ext cx="381000" cy="38100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J</a:t>
            </a:r>
          </a:p>
        </p:txBody>
      </p:sp>
      <p:sp>
        <p:nvSpPr>
          <p:cNvPr id="358491" name="Oval 91"/>
          <p:cNvSpPr>
            <a:spLocks noChangeArrowheads="1"/>
          </p:cNvSpPr>
          <p:nvPr/>
        </p:nvSpPr>
        <p:spPr bwMode="auto">
          <a:xfrm>
            <a:off x="6781800" y="6245225"/>
            <a:ext cx="381000" cy="38100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I</a:t>
            </a:r>
          </a:p>
        </p:txBody>
      </p:sp>
      <p:sp>
        <p:nvSpPr>
          <p:cNvPr id="358492" name="Line 92"/>
          <p:cNvSpPr>
            <a:spLocks noChangeShapeType="1"/>
          </p:cNvSpPr>
          <p:nvPr/>
        </p:nvSpPr>
        <p:spPr bwMode="auto">
          <a:xfrm flipV="1">
            <a:off x="7010400" y="5864225"/>
            <a:ext cx="3048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93" name="Line 93"/>
          <p:cNvSpPr>
            <a:spLocks noChangeShapeType="1"/>
          </p:cNvSpPr>
          <p:nvPr/>
        </p:nvSpPr>
        <p:spPr bwMode="auto">
          <a:xfrm>
            <a:off x="8001000" y="5102225"/>
            <a:ext cx="2286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94" name="Oval 94"/>
          <p:cNvSpPr>
            <a:spLocks noChangeArrowheads="1"/>
          </p:cNvSpPr>
          <p:nvPr/>
        </p:nvSpPr>
        <p:spPr bwMode="auto">
          <a:xfrm>
            <a:off x="7620000" y="6245225"/>
            <a:ext cx="381000" cy="38100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K</a:t>
            </a:r>
          </a:p>
        </p:txBody>
      </p:sp>
      <p:sp>
        <p:nvSpPr>
          <p:cNvPr id="358495" name="Line 95"/>
          <p:cNvSpPr>
            <a:spLocks noChangeShapeType="1"/>
          </p:cNvSpPr>
          <p:nvPr/>
        </p:nvSpPr>
        <p:spPr bwMode="auto">
          <a:xfrm>
            <a:off x="7620000" y="5864225"/>
            <a:ext cx="1524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496" name="Rectangle 96"/>
          <p:cNvSpPr>
            <a:spLocks noChangeArrowheads="1"/>
          </p:cNvSpPr>
          <p:nvPr/>
        </p:nvSpPr>
        <p:spPr bwMode="auto">
          <a:xfrm>
            <a:off x="3924300" y="4537075"/>
            <a:ext cx="5219700" cy="2205038"/>
          </a:xfrm>
          <a:prstGeom prst="rect">
            <a:avLst/>
          </a:prstGeom>
          <a:noFill/>
          <a:ln w="28575"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8447"/>
                                        </p:tgtEl>
                                        <p:attrNameLst>
                                          <p:attrName>style.visibility</p:attrName>
                                        </p:attrNameLst>
                                      </p:cBhvr>
                                      <p:to>
                                        <p:strVal val="visible"/>
                                      </p:to>
                                    </p:set>
                                    <p:animEffect transition="in" filter="wipe(up)">
                                      <p:cBhvr>
                                        <p:cTn id="7" dur="1000"/>
                                        <p:tgtEl>
                                          <p:spTgt spid="3584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847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5847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58476"/>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5849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358477"/>
                                        </p:tgtEl>
                                        <p:attrNameLst>
                                          <p:attrName>style.visibility</p:attrName>
                                        </p:attrNameLst>
                                      </p:cBhvr>
                                      <p:to>
                                        <p:strVal val="visible"/>
                                      </p:to>
                                    </p:set>
                                    <p:animEffect transition="in" filter="box(out)">
                                      <p:cBhvr>
                                        <p:cTn id="28" dur="500"/>
                                        <p:tgtEl>
                                          <p:spTgt spid="35847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358478"/>
                                        </p:tgtEl>
                                        <p:attrNameLst>
                                          <p:attrName>style.visibility</p:attrName>
                                        </p:attrNameLst>
                                      </p:cBhvr>
                                      <p:to>
                                        <p:strVal val="visible"/>
                                      </p:to>
                                    </p:set>
                                    <p:animEffect transition="in" filter="box(out)">
                                      <p:cBhvr>
                                        <p:cTn id="33" dur="500"/>
                                        <p:tgtEl>
                                          <p:spTgt spid="35847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358479"/>
                                        </p:tgtEl>
                                        <p:attrNameLst>
                                          <p:attrName>style.visibility</p:attrName>
                                        </p:attrNameLst>
                                      </p:cBhvr>
                                      <p:to>
                                        <p:strVal val="visible"/>
                                      </p:to>
                                    </p:set>
                                    <p:animEffect transition="in" filter="box(out)">
                                      <p:cBhvr>
                                        <p:cTn id="38" dur="500"/>
                                        <p:tgtEl>
                                          <p:spTgt spid="35847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358480"/>
                                        </p:tgtEl>
                                        <p:attrNameLst>
                                          <p:attrName>style.visibility</p:attrName>
                                        </p:attrNameLst>
                                      </p:cBhvr>
                                      <p:to>
                                        <p:strVal val="visible"/>
                                      </p:to>
                                    </p:set>
                                    <p:animEffect transition="in" filter="box(out)">
                                      <p:cBhvr>
                                        <p:cTn id="43" dur="500"/>
                                        <p:tgtEl>
                                          <p:spTgt spid="35848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358481"/>
                                        </p:tgtEl>
                                        <p:attrNameLst>
                                          <p:attrName>style.visibility</p:attrName>
                                        </p:attrNameLst>
                                      </p:cBhvr>
                                      <p:to>
                                        <p:strVal val="visible"/>
                                      </p:to>
                                    </p:set>
                                    <p:animEffect transition="in" filter="box(out)">
                                      <p:cBhvr>
                                        <p:cTn id="48" dur="500"/>
                                        <p:tgtEl>
                                          <p:spTgt spid="35848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358482"/>
                                        </p:tgtEl>
                                        <p:attrNameLst>
                                          <p:attrName>style.visibility</p:attrName>
                                        </p:attrNameLst>
                                      </p:cBhvr>
                                      <p:to>
                                        <p:strVal val="visible"/>
                                      </p:to>
                                    </p:set>
                                    <p:animEffect transition="in" filter="box(out)">
                                      <p:cBhvr>
                                        <p:cTn id="53" dur="500"/>
                                        <p:tgtEl>
                                          <p:spTgt spid="35848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358483"/>
                                        </p:tgtEl>
                                        <p:attrNameLst>
                                          <p:attrName>style.visibility</p:attrName>
                                        </p:attrNameLst>
                                      </p:cBhvr>
                                      <p:to>
                                        <p:strVal val="visible"/>
                                      </p:to>
                                    </p:set>
                                    <p:animEffect transition="in" filter="box(out)">
                                      <p:cBhvr>
                                        <p:cTn id="58" dur="500"/>
                                        <p:tgtEl>
                                          <p:spTgt spid="35848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358484"/>
                                        </p:tgtEl>
                                        <p:attrNameLst>
                                          <p:attrName>style.visibility</p:attrName>
                                        </p:attrNameLst>
                                      </p:cBhvr>
                                      <p:to>
                                        <p:strVal val="visible"/>
                                      </p:to>
                                    </p:set>
                                    <p:animEffect transition="in" filter="box(out)">
                                      <p:cBhvr>
                                        <p:cTn id="63" dur="500"/>
                                        <p:tgtEl>
                                          <p:spTgt spid="35848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358485"/>
                                        </p:tgtEl>
                                        <p:attrNameLst>
                                          <p:attrName>style.visibility</p:attrName>
                                        </p:attrNameLst>
                                      </p:cBhvr>
                                      <p:to>
                                        <p:strVal val="visible"/>
                                      </p:to>
                                    </p:set>
                                    <p:animEffect transition="in" filter="box(out)">
                                      <p:cBhvr>
                                        <p:cTn id="68" dur="500"/>
                                        <p:tgtEl>
                                          <p:spTgt spid="35848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358486"/>
                                        </p:tgtEl>
                                        <p:attrNameLst>
                                          <p:attrName>style.visibility</p:attrName>
                                        </p:attrNameLst>
                                      </p:cBhvr>
                                      <p:to>
                                        <p:strVal val="visible"/>
                                      </p:to>
                                    </p:set>
                                    <p:animEffect transition="in" filter="box(out)">
                                      <p:cBhvr>
                                        <p:cTn id="73" dur="500"/>
                                        <p:tgtEl>
                                          <p:spTgt spid="35848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358487"/>
                                        </p:tgtEl>
                                        <p:attrNameLst>
                                          <p:attrName>style.visibility</p:attrName>
                                        </p:attrNameLst>
                                      </p:cBhvr>
                                      <p:to>
                                        <p:strVal val="visible"/>
                                      </p:to>
                                    </p:set>
                                    <p:animEffect transition="in" filter="box(out)">
                                      <p:cBhvr>
                                        <p:cTn id="78" dur="500"/>
                                        <p:tgtEl>
                                          <p:spTgt spid="35848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358488"/>
                                        </p:tgtEl>
                                        <p:attrNameLst>
                                          <p:attrName>style.visibility</p:attrName>
                                        </p:attrNameLst>
                                      </p:cBhvr>
                                      <p:to>
                                        <p:strVal val="visible"/>
                                      </p:to>
                                    </p:set>
                                    <p:animEffect transition="in" filter="box(out)">
                                      <p:cBhvr>
                                        <p:cTn id="83" dur="500"/>
                                        <p:tgtEl>
                                          <p:spTgt spid="358488"/>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358489"/>
                                        </p:tgtEl>
                                        <p:attrNameLst>
                                          <p:attrName>style.visibility</p:attrName>
                                        </p:attrNameLst>
                                      </p:cBhvr>
                                      <p:to>
                                        <p:strVal val="visible"/>
                                      </p:to>
                                    </p:set>
                                    <p:animEffect transition="in" filter="box(out)">
                                      <p:cBhvr>
                                        <p:cTn id="88" dur="500"/>
                                        <p:tgtEl>
                                          <p:spTgt spid="358489"/>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32" fill="hold" grpId="0" nodeType="clickEffect">
                                  <p:stCondLst>
                                    <p:cond delay="0"/>
                                  </p:stCondLst>
                                  <p:childTnLst>
                                    <p:set>
                                      <p:cBhvr>
                                        <p:cTn id="92" dur="1" fill="hold">
                                          <p:stCondLst>
                                            <p:cond delay="0"/>
                                          </p:stCondLst>
                                        </p:cTn>
                                        <p:tgtEl>
                                          <p:spTgt spid="358491"/>
                                        </p:tgtEl>
                                        <p:attrNameLst>
                                          <p:attrName>style.visibility</p:attrName>
                                        </p:attrNameLst>
                                      </p:cBhvr>
                                      <p:to>
                                        <p:strVal val="visible"/>
                                      </p:to>
                                    </p:set>
                                    <p:animEffect transition="in" filter="box(out)">
                                      <p:cBhvr>
                                        <p:cTn id="93" dur="500"/>
                                        <p:tgtEl>
                                          <p:spTgt spid="358491"/>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358492"/>
                                        </p:tgtEl>
                                        <p:attrNameLst>
                                          <p:attrName>style.visibility</p:attrName>
                                        </p:attrNameLst>
                                      </p:cBhvr>
                                      <p:to>
                                        <p:strVal val="visible"/>
                                      </p:to>
                                    </p:set>
                                    <p:animEffect transition="in" filter="box(out)">
                                      <p:cBhvr>
                                        <p:cTn id="98" dur="500"/>
                                        <p:tgtEl>
                                          <p:spTgt spid="358492"/>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4" presetClass="entr" presetSubtype="32" fill="hold" grpId="0" nodeType="clickEffect">
                                  <p:stCondLst>
                                    <p:cond delay="0"/>
                                  </p:stCondLst>
                                  <p:childTnLst>
                                    <p:set>
                                      <p:cBhvr>
                                        <p:cTn id="102" dur="1" fill="hold">
                                          <p:stCondLst>
                                            <p:cond delay="0"/>
                                          </p:stCondLst>
                                        </p:cTn>
                                        <p:tgtEl>
                                          <p:spTgt spid="358490"/>
                                        </p:tgtEl>
                                        <p:attrNameLst>
                                          <p:attrName>style.visibility</p:attrName>
                                        </p:attrNameLst>
                                      </p:cBhvr>
                                      <p:to>
                                        <p:strVal val="visible"/>
                                      </p:to>
                                    </p:set>
                                    <p:animEffect transition="in" filter="box(out)">
                                      <p:cBhvr>
                                        <p:cTn id="103" dur="500"/>
                                        <p:tgtEl>
                                          <p:spTgt spid="358490"/>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358493"/>
                                        </p:tgtEl>
                                        <p:attrNameLst>
                                          <p:attrName>style.visibility</p:attrName>
                                        </p:attrNameLst>
                                      </p:cBhvr>
                                      <p:to>
                                        <p:strVal val="visible"/>
                                      </p:to>
                                    </p:set>
                                    <p:animEffect transition="in" filter="box(out)">
                                      <p:cBhvr>
                                        <p:cTn id="108" dur="500"/>
                                        <p:tgtEl>
                                          <p:spTgt spid="358493"/>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358494"/>
                                        </p:tgtEl>
                                        <p:attrNameLst>
                                          <p:attrName>style.visibility</p:attrName>
                                        </p:attrNameLst>
                                      </p:cBhvr>
                                      <p:to>
                                        <p:strVal val="visible"/>
                                      </p:to>
                                    </p:set>
                                    <p:animEffect transition="in" filter="box(out)">
                                      <p:cBhvr>
                                        <p:cTn id="113" dur="500"/>
                                        <p:tgtEl>
                                          <p:spTgt spid="358494"/>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358495"/>
                                        </p:tgtEl>
                                        <p:attrNameLst>
                                          <p:attrName>style.visibility</p:attrName>
                                        </p:attrNameLst>
                                      </p:cBhvr>
                                      <p:to>
                                        <p:strVal val="visible"/>
                                      </p:to>
                                    </p:set>
                                    <p:animEffect transition="in" filter="box(out)">
                                      <p:cBhvr>
                                        <p:cTn id="118" dur="500"/>
                                        <p:tgtEl>
                                          <p:spTgt spid="358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3" grpId="0" animBg="1"/>
      <p:bldP spid="358476" grpId="0" animBg="1"/>
      <p:bldP spid="358477" grpId="0" animBg="1" autoUpdateAnimBg="0"/>
      <p:bldP spid="358478" grpId="0" animBg="1" autoUpdateAnimBg="0"/>
      <p:bldP spid="358479" grpId="0" animBg="1"/>
      <p:bldP spid="358480" grpId="0" animBg="1" autoUpdateAnimBg="0"/>
      <p:bldP spid="358481" grpId="0" animBg="1"/>
      <p:bldP spid="358482" grpId="0" animBg="1" autoUpdateAnimBg="0"/>
      <p:bldP spid="358483" grpId="0" animBg="1"/>
      <p:bldP spid="358484" grpId="0" animBg="1" autoUpdateAnimBg="0"/>
      <p:bldP spid="358485" grpId="0" animBg="1"/>
      <p:bldP spid="358486" grpId="0" animBg="1" autoUpdateAnimBg="0"/>
      <p:bldP spid="358487" grpId="0" animBg="1" autoUpdateAnimBg="0"/>
      <p:bldP spid="358488" grpId="0" animBg="1" autoUpdateAnimBg="0"/>
      <p:bldP spid="358489" grpId="0" animBg="1"/>
      <p:bldP spid="358490" grpId="0" animBg="1" autoUpdateAnimBg="0"/>
      <p:bldP spid="358491" grpId="0" animBg="1" autoUpdateAnimBg="0"/>
      <p:bldP spid="358492" grpId="0" animBg="1"/>
      <p:bldP spid="358493" grpId="0" animBg="1"/>
      <p:bldP spid="358494" grpId="0" animBg="1" autoUpdateAnimBg="0"/>
      <p:bldP spid="358495" grpId="0" animBg="1"/>
      <p:bldP spid="358496" grpId="0" animBg="1"/>
    </p:bld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53602" name="Group 45"/>
          <p:cNvGrpSpPr>
            <a:grpSpLocks/>
          </p:cNvGrpSpPr>
          <p:nvPr/>
        </p:nvGrpSpPr>
        <p:grpSpPr bwMode="auto">
          <a:xfrm>
            <a:off x="381000" y="2209800"/>
            <a:ext cx="2590800" cy="4114800"/>
            <a:chOff x="240" y="1392"/>
            <a:chExt cx="1632" cy="2592"/>
          </a:xfrm>
        </p:grpSpPr>
        <p:sp>
          <p:nvSpPr>
            <p:cNvPr id="153624" name="Oval 3"/>
            <p:cNvSpPr>
              <a:spLocks noChangeArrowheads="1"/>
            </p:cNvSpPr>
            <p:nvPr/>
          </p:nvSpPr>
          <p:spPr bwMode="auto">
            <a:xfrm>
              <a:off x="864" y="139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A</a:t>
              </a:r>
            </a:p>
          </p:txBody>
        </p:sp>
        <p:sp>
          <p:nvSpPr>
            <p:cNvPr id="153625" name="Oval 4"/>
            <p:cNvSpPr>
              <a:spLocks noChangeArrowheads="1"/>
            </p:cNvSpPr>
            <p:nvPr/>
          </p:nvSpPr>
          <p:spPr bwMode="auto">
            <a:xfrm>
              <a:off x="528" y="177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B</a:t>
              </a:r>
            </a:p>
          </p:txBody>
        </p:sp>
        <p:sp>
          <p:nvSpPr>
            <p:cNvPr id="153626" name="Oval 5"/>
            <p:cNvSpPr>
              <a:spLocks noChangeArrowheads="1"/>
            </p:cNvSpPr>
            <p:nvPr/>
          </p:nvSpPr>
          <p:spPr bwMode="auto">
            <a:xfrm>
              <a:off x="1056" y="177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C</a:t>
              </a:r>
            </a:p>
          </p:txBody>
        </p:sp>
        <p:sp>
          <p:nvSpPr>
            <p:cNvPr id="153627" name="Oval 6"/>
            <p:cNvSpPr>
              <a:spLocks noChangeArrowheads="1"/>
            </p:cNvSpPr>
            <p:nvPr/>
          </p:nvSpPr>
          <p:spPr bwMode="auto">
            <a:xfrm>
              <a:off x="240" y="220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D</a:t>
              </a:r>
            </a:p>
          </p:txBody>
        </p:sp>
        <p:sp>
          <p:nvSpPr>
            <p:cNvPr id="153628" name="Oval 7"/>
            <p:cNvSpPr>
              <a:spLocks noChangeArrowheads="1"/>
            </p:cNvSpPr>
            <p:nvPr/>
          </p:nvSpPr>
          <p:spPr bwMode="auto">
            <a:xfrm>
              <a:off x="768" y="220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E</a:t>
              </a:r>
            </a:p>
          </p:txBody>
        </p:sp>
        <p:sp>
          <p:nvSpPr>
            <p:cNvPr id="153629" name="Oval 8"/>
            <p:cNvSpPr>
              <a:spLocks noChangeArrowheads="1"/>
            </p:cNvSpPr>
            <p:nvPr/>
          </p:nvSpPr>
          <p:spPr bwMode="auto">
            <a:xfrm>
              <a:off x="1344" y="216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F</a:t>
              </a:r>
            </a:p>
          </p:txBody>
        </p:sp>
        <p:sp>
          <p:nvSpPr>
            <p:cNvPr id="153630" name="Oval 9"/>
            <p:cNvSpPr>
              <a:spLocks noChangeArrowheads="1"/>
            </p:cNvSpPr>
            <p:nvPr/>
          </p:nvSpPr>
          <p:spPr bwMode="auto">
            <a:xfrm>
              <a:off x="1296" y="268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H</a:t>
              </a:r>
            </a:p>
          </p:txBody>
        </p:sp>
        <p:sp>
          <p:nvSpPr>
            <p:cNvPr id="153631" name="Oval 10"/>
            <p:cNvSpPr>
              <a:spLocks noChangeArrowheads="1"/>
            </p:cNvSpPr>
            <p:nvPr/>
          </p:nvSpPr>
          <p:spPr bwMode="auto">
            <a:xfrm>
              <a:off x="1440" y="374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K</a:t>
              </a:r>
            </a:p>
          </p:txBody>
        </p:sp>
        <p:sp>
          <p:nvSpPr>
            <p:cNvPr id="153632" name="Oval 11"/>
            <p:cNvSpPr>
              <a:spLocks noChangeArrowheads="1"/>
            </p:cNvSpPr>
            <p:nvPr/>
          </p:nvSpPr>
          <p:spPr bwMode="auto">
            <a:xfrm>
              <a:off x="1632" y="321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J</a:t>
              </a:r>
            </a:p>
          </p:txBody>
        </p:sp>
        <p:sp>
          <p:nvSpPr>
            <p:cNvPr id="153633" name="Oval 12"/>
            <p:cNvSpPr>
              <a:spLocks noChangeArrowheads="1"/>
            </p:cNvSpPr>
            <p:nvPr/>
          </p:nvSpPr>
          <p:spPr bwMode="auto">
            <a:xfrm>
              <a:off x="1056" y="321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I</a:t>
              </a:r>
            </a:p>
          </p:txBody>
        </p:sp>
        <p:sp>
          <p:nvSpPr>
            <p:cNvPr id="153634" name="Oval 13"/>
            <p:cNvSpPr>
              <a:spLocks noChangeArrowheads="1"/>
            </p:cNvSpPr>
            <p:nvPr/>
          </p:nvSpPr>
          <p:spPr bwMode="auto">
            <a:xfrm>
              <a:off x="960" y="268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G</a:t>
              </a:r>
            </a:p>
          </p:txBody>
        </p:sp>
        <p:sp>
          <p:nvSpPr>
            <p:cNvPr id="153635" name="Line 14"/>
            <p:cNvSpPr>
              <a:spLocks noChangeShapeType="1"/>
            </p:cNvSpPr>
            <p:nvPr/>
          </p:nvSpPr>
          <p:spPr bwMode="auto">
            <a:xfrm flipH="1">
              <a:off x="720" y="1584"/>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36" name="Line 15"/>
            <p:cNvSpPr>
              <a:spLocks noChangeShapeType="1"/>
            </p:cNvSpPr>
            <p:nvPr/>
          </p:nvSpPr>
          <p:spPr bwMode="auto">
            <a:xfrm flipH="1">
              <a:off x="432" y="2016"/>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37" name="Line 16"/>
            <p:cNvSpPr>
              <a:spLocks noChangeShapeType="1"/>
            </p:cNvSpPr>
            <p:nvPr/>
          </p:nvSpPr>
          <p:spPr bwMode="auto">
            <a:xfrm>
              <a:off x="720" y="2016"/>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38" name="Line 17"/>
            <p:cNvSpPr>
              <a:spLocks noChangeShapeType="1"/>
            </p:cNvSpPr>
            <p:nvPr/>
          </p:nvSpPr>
          <p:spPr bwMode="auto">
            <a:xfrm>
              <a:off x="1008" y="1632"/>
              <a:ext cx="96"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39" name="Line 18"/>
            <p:cNvSpPr>
              <a:spLocks noChangeShapeType="1"/>
            </p:cNvSpPr>
            <p:nvPr/>
          </p:nvSpPr>
          <p:spPr bwMode="auto">
            <a:xfrm>
              <a:off x="1248" y="2016"/>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40" name="Line 19"/>
            <p:cNvSpPr>
              <a:spLocks noChangeShapeType="1"/>
            </p:cNvSpPr>
            <p:nvPr/>
          </p:nvSpPr>
          <p:spPr bwMode="auto">
            <a:xfrm flipH="1">
              <a:off x="1344" y="2400"/>
              <a:ext cx="14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41" name="Line 20"/>
            <p:cNvSpPr>
              <a:spLocks noChangeShapeType="1"/>
            </p:cNvSpPr>
            <p:nvPr/>
          </p:nvSpPr>
          <p:spPr bwMode="auto">
            <a:xfrm>
              <a:off x="1200" y="3456"/>
              <a:ext cx="288"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42" name="Line 21"/>
            <p:cNvSpPr>
              <a:spLocks noChangeShapeType="1"/>
            </p:cNvSpPr>
            <p:nvPr/>
          </p:nvSpPr>
          <p:spPr bwMode="auto">
            <a:xfrm>
              <a:off x="1488" y="2928"/>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43" name="Line 22"/>
            <p:cNvSpPr>
              <a:spLocks noChangeShapeType="1"/>
            </p:cNvSpPr>
            <p:nvPr/>
          </p:nvSpPr>
          <p:spPr bwMode="auto">
            <a:xfrm flipH="1">
              <a:off x="1200" y="2976"/>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44" name="Line 23"/>
            <p:cNvSpPr>
              <a:spLocks noChangeShapeType="1"/>
            </p:cNvSpPr>
            <p:nvPr/>
          </p:nvSpPr>
          <p:spPr bwMode="auto">
            <a:xfrm>
              <a:off x="960" y="2448"/>
              <a:ext cx="96"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60472" name="Group 24"/>
          <p:cNvGrpSpPr>
            <a:grpSpLocks/>
          </p:cNvGrpSpPr>
          <p:nvPr/>
        </p:nvGrpSpPr>
        <p:grpSpPr bwMode="auto">
          <a:xfrm>
            <a:off x="3581400" y="2209800"/>
            <a:ext cx="4267200" cy="1828800"/>
            <a:chOff x="2256" y="1392"/>
            <a:chExt cx="2688" cy="1152"/>
          </a:xfrm>
        </p:grpSpPr>
        <p:sp>
          <p:nvSpPr>
            <p:cNvPr id="153605" name="Oval 25"/>
            <p:cNvSpPr>
              <a:spLocks noChangeArrowheads="1"/>
            </p:cNvSpPr>
            <p:nvPr/>
          </p:nvSpPr>
          <p:spPr bwMode="auto">
            <a:xfrm>
              <a:off x="2880" y="139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A</a:t>
              </a:r>
            </a:p>
          </p:txBody>
        </p:sp>
        <p:sp>
          <p:nvSpPr>
            <p:cNvPr id="153606" name="Oval 26"/>
            <p:cNvSpPr>
              <a:spLocks noChangeArrowheads="1"/>
            </p:cNvSpPr>
            <p:nvPr/>
          </p:nvSpPr>
          <p:spPr bwMode="auto">
            <a:xfrm>
              <a:off x="2544" y="182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B</a:t>
              </a:r>
            </a:p>
          </p:txBody>
        </p:sp>
        <p:sp>
          <p:nvSpPr>
            <p:cNvPr id="153607" name="Line 27"/>
            <p:cNvSpPr>
              <a:spLocks noChangeShapeType="1"/>
            </p:cNvSpPr>
            <p:nvPr/>
          </p:nvSpPr>
          <p:spPr bwMode="auto">
            <a:xfrm flipH="1">
              <a:off x="2736" y="1632"/>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08" name="Oval 28"/>
            <p:cNvSpPr>
              <a:spLocks noChangeArrowheads="1"/>
            </p:cNvSpPr>
            <p:nvPr/>
          </p:nvSpPr>
          <p:spPr bwMode="auto">
            <a:xfrm>
              <a:off x="2256" y="220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D</a:t>
              </a:r>
            </a:p>
          </p:txBody>
        </p:sp>
        <p:sp>
          <p:nvSpPr>
            <p:cNvPr id="153609" name="Line 29"/>
            <p:cNvSpPr>
              <a:spLocks noChangeShapeType="1"/>
            </p:cNvSpPr>
            <p:nvPr/>
          </p:nvSpPr>
          <p:spPr bwMode="auto">
            <a:xfrm flipH="1">
              <a:off x="2448" y="2064"/>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10" name="Oval 30"/>
            <p:cNvSpPr>
              <a:spLocks noChangeArrowheads="1"/>
            </p:cNvSpPr>
            <p:nvPr/>
          </p:nvSpPr>
          <p:spPr bwMode="auto">
            <a:xfrm>
              <a:off x="2928" y="187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E</a:t>
              </a:r>
            </a:p>
          </p:txBody>
        </p:sp>
        <p:sp>
          <p:nvSpPr>
            <p:cNvPr id="153611" name="Line 31"/>
            <p:cNvSpPr>
              <a:spLocks noChangeShapeType="1"/>
            </p:cNvSpPr>
            <p:nvPr/>
          </p:nvSpPr>
          <p:spPr bwMode="auto">
            <a:xfrm>
              <a:off x="3024" y="1632"/>
              <a:ext cx="4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12" name="Oval 32"/>
            <p:cNvSpPr>
              <a:spLocks noChangeArrowheads="1"/>
            </p:cNvSpPr>
            <p:nvPr/>
          </p:nvSpPr>
          <p:spPr bwMode="auto">
            <a:xfrm>
              <a:off x="3360" y="187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G</a:t>
              </a:r>
            </a:p>
          </p:txBody>
        </p:sp>
        <p:sp>
          <p:nvSpPr>
            <p:cNvPr id="153613" name="Line 33"/>
            <p:cNvSpPr>
              <a:spLocks noChangeShapeType="1"/>
            </p:cNvSpPr>
            <p:nvPr/>
          </p:nvSpPr>
          <p:spPr bwMode="auto">
            <a:xfrm>
              <a:off x="3120" y="1632"/>
              <a:ext cx="28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14" name="Oval 34"/>
            <p:cNvSpPr>
              <a:spLocks noChangeArrowheads="1"/>
            </p:cNvSpPr>
            <p:nvPr/>
          </p:nvSpPr>
          <p:spPr bwMode="auto">
            <a:xfrm>
              <a:off x="3696" y="139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C</a:t>
              </a:r>
            </a:p>
          </p:txBody>
        </p:sp>
        <p:sp>
          <p:nvSpPr>
            <p:cNvPr id="153615" name="Oval 35"/>
            <p:cNvSpPr>
              <a:spLocks noChangeArrowheads="1"/>
            </p:cNvSpPr>
            <p:nvPr/>
          </p:nvSpPr>
          <p:spPr bwMode="auto">
            <a:xfrm>
              <a:off x="4416" y="139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F</a:t>
              </a:r>
            </a:p>
          </p:txBody>
        </p:sp>
        <p:sp>
          <p:nvSpPr>
            <p:cNvPr id="153616" name="Oval 36"/>
            <p:cNvSpPr>
              <a:spLocks noChangeArrowheads="1"/>
            </p:cNvSpPr>
            <p:nvPr/>
          </p:nvSpPr>
          <p:spPr bwMode="auto">
            <a:xfrm>
              <a:off x="4176" y="182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H</a:t>
              </a:r>
            </a:p>
          </p:txBody>
        </p:sp>
        <p:sp>
          <p:nvSpPr>
            <p:cNvPr id="153617" name="Line 37"/>
            <p:cNvSpPr>
              <a:spLocks noChangeShapeType="1"/>
            </p:cNvSpPr>
            <p:nvPr/>
          </p:nvSpPr>
          <p:spPr bwMode="auto">
            <a:xfrm flipH="1">
              <a:off x="4320" y="1632"/>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18" name="Oval 38"/>
            <p:cNvSpPr>
              <a:spLocks noChangeArrowheads="1"/>
            </p:cNvSpPr>
            <p:nvPr/>
          </p:nvSpPr>
          <p:spPr bwMode="auto">
            <a:xfrm>
              <a:off x="4704" y="182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J</a:t>
              </a:r>
            </a:p>
          </p:txBody>
        </p:sp>
        <p:sp>
          <p:nvSpPr>
            <p:cNvPr id="153619" name="Oval 39"/>
            <p:cNvSpPr>
              <a:spLocks noChangeArrowheads="1"/>
            </p:cNvSpPr>
            <p:nvPr/>
          </p:nvSpPr>
          <p:spPr bwMode="auto">
            <a:xfrm>
              <a:off x="3840" y="230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I</a:t>
              </a:r>
            </a:p>
          </p:txBody>
        </p:sp>
        <p:sp>
          <p:nvSpPr>
            <p:cNvPr id="153620" name="Line 40"/>
            <p:cNvSpPr>
              <a:spLocks noChangeShapeType="1"/>
            </p:cNvSpPr>
            <p:nvPr/>
          </p:nvSpPr>
          <p:spPr bwMode="auto">
            <a:xfrm flipV="1">
              <a:off x="3984" y="2064"/>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21" name="Line 41"/>
            <p:cNvSpPr>
              <a:spLocks noChangeShapeType="1"/>
            </p:cNvSpPr>
            <p:nvPr/>
          </p:nvSpPr>
          <p:spPr bwMode="auto">
            <a:xfrm>
              <a:off x="4608" y="1584"/>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22" name="Oval 42"/>
            <p:cNvSpPr>
              <a:spLocks noChangeArrowheads="1"/>
            </p:cNvSpPr>
            <p:nvPr/>
          </p:nvSpPr>
          <p:spPr bwMode="auto">
            <a:xfrm>
              <a:off x="4368" y="2304"/>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K</a:t>
              </a:r>
            </a:p>
          </p:txBody>
        </p:sp>
        <p:sp>
          <p:nvSpPr>
            <p:cNvPr id="153623" name="Line 43"/>
            <p:cNvSpPr>
              <a:spLocks noChangeShapeType="1"/>
            </p:cNvSpPr>
            <p:nvPr/>
          </p:nvSpPr>
          <p:spPr bwMode="auto">
            <a:xfrm>
              <a:off x="4368" y="2064"/>
              <a:ext cx="96"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3604" name="Rectangle 46"/>
          <p:cNvSpPr>
            <a:spLocks noChangeArrowheads="1"/>
          </p:cNvSpPr>
          <p:nvPr/>
        </p:nvSpPr>
        <p:spPr bwMode="auto">
          <a:xfrm>
            <a:off x="250825" y="260350"/>
            <a:ext cx="84248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00"/>
                </a:solidFill>
                <a:ea typeface="楷体_GB2312" pitchFamily="49" charset="-122"/>
              </a:rPr>
              <a:t>习题</a:t>
            </a:r>
            <a:r>
              <a:rPr lang="en-US" altLang="zh-CN" sz="3200" b="1">
                <a:solidFill>
                  <a:srgbClr val="000000"/>
                </a:solidFill>
                <a:ea typeface="楷体_GB2312" pitchFamily="49" charset="-122"/>
              </a:rPr>
              <a:t>8</a:t>
            </a:r>
            <a:r>
              <a:rPr lang="zh-CN" altLang="en-US" sz="3200" b="1">
                <a:solidFill>
                  <a:srgbClr val="000000"/>
                </a:solidFill>
                <a:ea typeface="楷体_GB2312" pitchFamily="49" charset="-122"/>
              </a:rPr>
              <a:t>、将下面的二叉树转换成森林。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0472"/>
                                        </p:tgtEl>
                                        <p:attrNameLst>
                                          <p:attrName>style.visibility</p:attrName>
                                        </p:attrNameLst>
                                      </p:cBhvr>
                                      <p:to>
                                        <p:strVal val="visible"/>
                                      </p:to>
                                    </p:set>
                                    <p:animEffect transition="in" filter="blinds(horizontal)">
                                      <p:cBhvr>
                                        <p:cTn id="7" dur="500"/>
                                        <p:tgtEl>
                                          <p:spTgt spid="360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381000" y="685800"/>
            <a:ext cx="83820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sz="3200" b="1">
                <a:ea typeface="楷体_GB2312" pitchFamily="49" charset="-122"/>
              </a:rPr>
              <a:t>        </a:t>
            </a:r>
            <a:r>
              <a:rPr lang="zh-CN" altLang="en-US" sz="3200" b="1">
                <a:solidFill>
                  <a:schemeClr val="tx2"/>
                </a:solidFill>
                <a:ea typeface="楷体_GB2312" pitchFamily="49" charset="-122"/>
              </a:rPr>
              <a:t>由此，树和森林的各种操作均可与二叉树的各种操作相对应。</a:t>
            </a:r>
          </a:p>
        </p:txBody>
      </p:sp>
      <p:sp>
        <p:nvSpPr>
          <p:cNvPr id="131076" name="Text Box 4"/>
          <p:cNvSpPr txBox="1">
            <a:spLocks noChangeArrowheads="1"/>
          </p:cNvSpPr>
          <p:nvPr/>
        </p:nvSpPr>
        <p:spPr bwMode="auto">
          <a:xfrm>
            <a:off x="288925" y="2819400"/>
            <a:ext cx="86264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5000"/>
              </a:lnSpc>
            </a:pPr>
            <a:r>
              <a:rPr lang="en-US" altLang="zh-CN" sz="3200" b="1">
                <a:ea typeface="楷体_GB2312" pitchFamily="49" charset="-122"/>
              </a:rPr>
              <a:t>         </a:t>
            </a:r>
            <a:r>
              <a:rPr lang="zh-CN" altLang="en-US" sz="3200" b="1">
                <a:solidFill>
                  <a:srgbClr val="990033"/>
                </a:solidFill>
                <a:ea typeface="楷体_GB2312" pitchFamily="49" charset="-122"/>
              </a:rPr>
              <a:t>应当注意的是，</a:t>
            </a:r>
            <a:r>
              <a:rPr lang="zh-CN" altLang="en-US" sz="3200" b="1">
                <a:solidFill>
                  <a:schemeClr val="tx2"/>
                </a:solidFill>
                <a:ea typeface="楷体_GB2312" pitchFamily="49" charset="-122"/>
              </a:rPr>
              <a:t>和树对应的二叉树，其左、右子树的概念已改变为：</a:t>
            </a:r>
            <a:r>
              <a:rPr lang="zh-CN" altLang="en-US" sz="3200" b="1">
                <a:ea typeface="楷体_GB2312" pitchFamily="49" charset="-122"/>
              </a:rPr>
              <a:t> </a:t>
            </a:r>
            <a:r>
              <a:rPr lang="zh-CN" altLang="en-US" sz="3200" b="1">
                <a:solidFill>
                  <a:srgbClr val="0000FF"/>
                </a:solidFill>
                <a:ea typeface="楷体_GB2312" pitchFamily="49" charset="-122"/>
              </a:rPr>
              <a:t>左是孩子，右是兄弟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076"/>
                                        </p:tgtEl>
                                        <p:attrNameLst>
                                          <p:attrName>style.visibility</p:attrName>
                                        </p:attrNameLst>
                                      </p:cBhvr>
                                      <p:to>
                                        <p:strVal val="visible"/>
                                      </p:to>
                                    </p:set>
                                    <p:animEffect transition="in" filter="wipe(left)">
                                      <p:cBhvr>
                                        <p:cTn id="7" dur="500"/>
                                        <p:tgtEl>
                                          <p:spTgt spid="131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179388" y="1323975"/>
            <a:ext cx="2314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2800" b="1">
                <a:solidFill>
                  <a:srgbClr val="800000"/>
                </a:solidFill>
                <a:ea typeface="楷体_GB2312" pitchFamily="49" charset="-122"/>
              </a:rPr>
              <a:t>数据对象 </a:t>
            </a:r>
            <a:r>
              <a:rPr lang="en-US" altLang="zh-CN" sz="2800">
                <a:solidFill>
                  <a:srgbClr val="800000"/>
                </a:solidFill>
                <a:ea typeface="楷体_GB2312" pitchFamily="49" charset="-122"/>
              </a:rPr>
              <a:t>D</a:t>
            </a:r>
            <a:r>
              <a:rPr lang="zh-CN" altLang="en-US" sz="2800">
                <a:solidFill>
                  <a:srgbClr val="800000"/>
                </a:solidFill>
                <a:ea typeface="楷体_GB2312" pitchFamily="49" charset="-122"/>
              </a:rPr>
              <a:t>：</a:t>
            </a:r>
          </a:p>
        </p:txBody>
      </p:sp>
      <p:sp>
        <p:nvSpPr>
          <p:cNvPr id="28676" name="Text Box 4"/>
          <p:cNvSpPr txBox="1">
            <a:spLocks noChangeArrowheads="1"/>
          </p:cNvSpPr>
          <p:nvPr/>
        </p:nvSpPr>
        <p:spPr bwMode="auto">
          <a:xfrm>
            <a:off x="2339975" y="1325563"/>
            <a:ext cx="6156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800" b="1">
                <a:solidFill>
                  <a:srgbClr val="000000"/>
                </a:solidFill>
                <a:ea typeface="楷体_GB2312" pitchFamily="49" charset="-122"/>
              </a:rPr>
              <a:t>D</a:t>
            </a:r>
            <a:r>
              <a:rPr lang="zh-CN" altLang="en-US" sz="2800" b="1">
                <a:solidFill>
                  <a:srgbClr val="000000"/>
                </a:solidFill>
                <a:ea typeface="楷体_GB2312" pitchFamily="49" charset="-122"/>
              </a:rPr>
              <a:t>是具有相同特性的数据元素的集合。</a:t>
            </a:r>
            <a:endParaRPr lang="zh-CN" altLang="en-US" sz="2800">
              <a:solidFill>
                <a:srgbClr val="000000"/>
              </a:solidFill>
              <a:ea typeface="楷体_GB2312" pitchFamily="49" charset="-122"/>
            </a:endParaRPr>
          </a:p>
        </p:txBody>
      </p:sp>
      <p:sp>
        <p:nvSpPr>
          <p:cNvPr id="28677" name="Text Box 5"/>
          <p:cNvSpPr txBox="1">
            <a:spLocks noChangeArrowheads="1"/>
          </p:cNvSpPr>
          <p:nvPr/>
        </p:nvSpPr>
        <p:spPr bwMode="auto">
          <a:xfrm>
            <a:off x="2195513" y="1916113"/>
            <a:ext cx="6481762" cy="3827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2800" b="1">
                <a:solidFill>
                  <a:srgbClr val="000000"/>
                </a:solidFill>
                <a:ea typeface="楷体_GB2312" pitchFamily="49" charset="-122"/>
              </a:rPr>
              <a:t>若</a:t>
            </a:r>
            <a:r>
              <a:rPr lang="en-US" altLang="zh-CN" sz="2800" b="1">
                <a:solidFill>
                  <a:srgbClr val="000000"/>
                </a:solidFill>
                <a:ea typeface="楷体_GB2312" pitchFamily="49" charset="-122"/>
              </a:rPr>
              <a:t>D</a:t>
            </a:r>
            <a:r>
              <a:rPr lang="zh-CN" altLang="en-US" sz="2800" b="1">
                <a:solidFill>
                  <a:srgbClr val="000000"/>
                </a:solidFill>
                <a:ea typeface="楷体_GB2312" pitchFamily="49" charset="-122"/>
              </a:rPr>
              <a:t>为空集，则称为空树；</a:t>
            </a:r>
            <a:r>
              <a:rPr lang="en-US" altLang="zh-CN" sz="2800" b="1">
                <a:solidFill>
                  <a:srgbClr val="000000"/>
                </a:solidFill>
                <a:ea typeface="楷体_GB2312" pitchFamily="49" charset="-122"/>
              </a:rPr>
              <a:t>//</a:t>
            </a:r>
            <a:r>
              <a:rPr lang="zh-CN" altLang="en-US" sz="2800" b="1">
                <a:solidFill>
                  <a:srgbClr val="000000"/>
                </a:solidFill>
                <a:ea typeface="楷体_GB2312" pitchFamily="49" charset="-122"/>
              </a:rPr>
              <a:t>允许</a:t>
            </a:r>
            <a:r>
              <a:rPr lang="en-US" altLang="zh-CN" sz="2800" b="1">
                <a:solidFill>
                  <a:srgbClr val="000000"/>
                </a:solidFill>
                <a:ea typeface="楷体_GB2312" pitchFamily="49" charset="-122"/>
              </a:rPr>
              <a:t>n=0</a:t>
            </a:r>
          </a:p>
          <a:p>
            <a:pPr eaLnBrk="1" hangingPunct="1">
              <a:lnSpc>
                <a:spcPct val="120000"/>
              </a:lnSpc>
            </a:pPr>
            <a:r>
              <a:rPr lang="zh-CN" altLang="en-US" sz="2800" b="1">
                <a:solidFill>
                  <a:srgbClr val="000000"/>
                </a:solidFill>
                <a:ea typeface="楷体_GB2312" pitchFamily="49" charset="-122"/>
              </a:rPr>
              <a:t>若</a:t>
            </a:r>
            <a:r>
              <a:rPr lang="en-US" altLang="zh-CN" sz="2800" b="1">
                <a:solidFill>
                  <a:srgbClr val="000000"/>
                </a:solidFill>
                <a:ea typeface="楷体_GB2312" pitchFamily="49" charset="-122"/>
              </a:rPr>
              <a:t>D</a:t>
            </a:r>
            <a:r>
              <a:rPr lang="zh-CN" altLang="en-US" sz="2800" b="1">
                <a:solidFill>
                  <a:srgbClr val="000000"/>
                </a:solidFill>
                <a:ea typeface="楷体_GB2312" pitchFamily="49" charset="-122"/>
              </a:rPr>
              <a:t>仅含一个数据元素，则</a:t>
            </a:r>
            <a:r>
              <a:rPr lang="en-US" altLang="zh-CN" sz="2800" b="1">
                <a:solidFill>
                  <a:srgbClr val="000000"/>
                </a:solidFill>
                <a:ea typeface="楷体_GB2312" pitchFamily="49" charset="-122"/>
              </a:rPr>
              <a:t>R</a:t>
            </a:r>
            <a:r>
              <a:rPr lang="zh-CN" altLang="en-US" sz="2800" b="1">
                <a:solidFill>
                  <a:srgbClr val="000000"/>
                </a:solidFill>
                <a:ea typeface="楷体_GB2312" pitchFamily="49" charset="-122"/>
              </a:rPr>
              <a:t>为空集，</a:t>
            </a:r>
          </a:p>
          <a:p>
            <a:pPr eaLnBrk="1" hangingPunct="1">
              <a:lnSpc>
                <a:spcPct val="120000"/>
              </a:lnSpc>
            </a:pPr>
            <a:r>
              <a:rPr lang="zh-CN" altLang="en-US" sz="2800" b="1">
                <a:solidFill>
                  <a:srgbClr val="000000"/>
                </a:solidFill>
                <a:ea typeface="楷体_GB2312" pitchFamily="49" charset="-122"/>
              </a:rPr>
              <a:t>否则</a:t>
            </a:r>
            <a:r>
              <a:rPr lang="en-US" altLang="zh-CN" sz="2800" b="1">
                <a:solidFill>
                  <a:srgbClr val="000000"/>
                </a:solidFill>
                <a:ea typeface="楷体_GB2312" pitchFamily="49" charset="-122"/>
              </a:rPr>
              <a:t>R</a:t>
            </a:r>
            <a:r>
              <a:rPr lang="zh-CN" altLang="en-US" sz="2800" b="1">
                <a:solidFill>
                  <a:srgbClr val="000000"/>
                </a:solidFill>
                <a:ea typeface="楷体_GB2312" pitchFamily="49" charset="-122"/>
              </a:rPr>
              <a:t>是如下关系：</a:t>
            </a:r>
          </a:p>
          <a:p>
            <a:pPr eaLnBrk="1" hangingPunct="1">
              <a:lnSpc>
                <a:spcPct val="120000"/>
              </a:lnSpc>
            </a:pPr>
            <a:r>
              <a:rPr lang="en-US" altLang="zh-CN" sz="2800" b="1">
                <a:solidFill>
                  <a:srgbClr val="000000"/>
                </a:solidFill>
                <a:ea typeface="楷体_GB2312" pitchFamily="49" charset="-122"/>
              </a:rPr>
              <a:t>(1)</a:t>
            </a:r>
            <a:r>
              <a:rPr lang="zh-CN" altLang="en-US" sz="2800" b="1">
                <a:solidFill>
                  <a:srgbClr val="000000"/>
                </a:solidFill>
                <a:ea typeface="楷体_GB2312" pitchFamily="49" charset="-122"/>
              </a:rPr>
              <a:t>在</a:t>
            </a:r>
            <a:r>
              <a:rPr lang="en-US" altLang="zh-CN" sz="2800" b="1">
                <a:solidFill>
                  <a:srgbClr val="000000"/>
                </a:solidFill>
                <a:ea typeface="楷体_GB2312" pitchFamily="49" charset="-122"/>
              </a:rPr>
              <a:t>D</a:t>
            </a:r>
            <a:r>
              <a:rPr lang="zh-CN" altLang="en-US" sz="2800" b="1">
                <a:solidFill>
                  <a:srgbClr val="000000"/>
                </a:solidFill>
                <a:ea typeface="楷体_GB2312" pitchFamily="49" charset="-122"/>
              </a:rPr>
              <a:t>中存在唯一的称为根的数据元素</a:t>
            </a:r>
            <a:r>
              <a:rPr lang="en-US" altLang="zh-CN" sz="2800" b="1">
                <a:solidFill>
                  <a:srgbClr val="000000"/>
                </a:solidFill>
                <a:ea typeface="楷体_GB2312" pitchFamily="49" charset="-122"/>
              </a:rPr>
              <a:t>root</a:t>
            </a:r>
            <a:r>
              <a:rPr lang="zh-CN" altLang="en-US" sz="2800" b="1">
                <a:solidFill>
                  <a:srgbClr val="000000"/>
                </a:solidFill>
                <a:ea typeface="楷体_GB2312" pitchFamily="49" charset="-122"/>
              </a:rPr>
              <a:t>；    </a:t>
            </a:r>
            <a:r>
              <a:rPr lang="en-US" altLang="zh-CN" sz="2800" b="1">
                <a:solidFill>
                  <a:srgbClr val="000000"/>
                </a:solidFill>
                <a:ea typeface="楷体_GB2312" pitchFamily="49" charset="-122"/>
              </a:rPr>
              <a:t>//</a:t>
            </a:r>
            <a:r>
              <a:rPr lang="zh-CN" altLang="en-US" sz="2800" b="1">
                <a:solidFill>
                  <a:srgbClr val="000000"/>
                </a:solidFill>
                <a:ea typeface="楷体_GB2312" pitchFamily="49" charset="-122"/>
              </a:rPr>
              <a:t>关于根的说明 </a:t>
            </a:r>
          </a:p>
          <a:p>
            <a:pPr eaLnBrk="1" hangingPunct="1">
              <a:lnSpc>
                <a:spcPct val="120000"/>
              </a:lnSpc>
            </a:pPr>
            <a:r>
              <a:rPr lang="en-US" altLang="zh-CN" sz="2800" b="1">
                <a:solidFill>
                  <a:srgbClr val="000000"/>
                </a:solidFill>
                <a:ea typeface="楷体_GB2312" pitchFamily="49" charset="-122"/>
              </a:rPr>
              <a:t>(2) Dj∩Dk=Φ  //</a:t>
            </a:r>
            <a:r>
              <a:rPr lang="zh-CN" altLang="en-US" sz="2800" b="1">
                <a:solidFill>
                  <a:srgbClr val="000000"/>
                </a:solidFill>
                <a:ea typeface="楷体_GB2312" pitchFamily="49" charset="-122"/>
              </a:rPr>
              <a:t>关于子树不相交的说明</a:t>
            </a:r>
          </a:p>
          <a:p>
            <a:pPr eaLnBrk="1" hangingPunct="1">
              <a:lnSpc>
                <a:spcPct val="120000"/>
              </a:lnSpc>
            </a:pPr>
            <a:r>
              <a:rPr lang="en-US" altLang="zh-CN" sz="2800" b="1">
                <a:solidFill>
                  <a:srgbClr val="000000"/>
                </a:solidFill>
                <a:ea typeface="楷体_GB2312" pitchFamily="49" charset="-122"/>
              </a:rPr>
              <a:t>(3) </a:t>
            </a:r>
            <a:r>
              <a:rPr lang="en-US" altLang="zh-CN" b="1"/>
              <a:t>…   </a:t>
            </a:r>
            <a:r>
              <a:rPr lang="en-US" altLang="zh-CN" sz="2800" b="1">
                <a:solidFill>
                  <a:srgbClr val="000000"/>
                </a:solidFill>
                <a:ea typeface="楷体_GB2312" pitchFamily="49" charset="-122"/>
              </a:rPr>
              <a:t>//</a:t>
            </a:r>
            <a:r>
              <a:rPr lang="zh-CN" altLang="en-US" sz="2800" b="1">
                <a:solidFill>
                  <a:srgbClr val="000000"/>
                </a:solidFill>
                <a:ea typeface="楷体_GB2312" pitchFamily="49" charset="-122"/>
              </a:rPr>
              <a:t>关于数据元素的说明</a:t>
            </a:r>
          </a:p>
        </p:txBody>
      </p:sp>
      <p:sp>
        <p:nvSpPr>
          <p:cNvPr id="17413" name="Text Box 7"/>
          <p:cNvSpPr txBox="1">
            <a:spLocks noChangeArrowheads="1"/>
          </p:cNvSpPr>
          <p:nvPr/>
        </p:nvSpPr>
        <p:spPr bwMode="auto">
          <a:xfrm>
            <a:off x="79375" y="1989138"/>
            <a:ext cx="2405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800" b="1">
                <a:solidFill>
                  <a:srgbClr val="800000"/>
                </a:solidFill>
                <a:ea typeface="楷体_GB2312" pitchFamily="49" charset="-122"/>
              </a:rPr>
              <a:t> </a:t>
            </a:r>
            <a:r>
              <a:rPr lang="zh-CN" altLang="en-US" sz="2800" b="1">
                <a:solidFill>
                  <a:srgbClr val="800000"/>
                </a:solidFill>
                <a:ea typeface="楷体_GB2312" pitchFamily="49" charset="-122"/>
              </a:rPr>
              <a:t>数据关系 </a:t>
            </a:r>
            <a:r>
              <a:rPr lang="en-US" altLang="zh-CN" sz="2800" b="1">
                <a:solidFill>
                  <a:srgbClr val="800000"/>
                </a:solidFill>
                <a:ea typeface="楷体_GB2312" pitchFamily="49" charset="-122"/>
              </a:rPr>
              <a:t>R</a:t>
            </a:r>
            <a:r>
              <a:rPr lang="zh-CN" altLang="en-US" sz="2800" b="1">
                <a:solidFill>
                  <a:srgbClr val="800000"/>
                </a:solidFill>
                <a:ea typeface="楷体_GB2312" pitchFamily="49" charset="-122"/>
              </a:rPr>
              <a:t>：</a:t>
            </a:r>
          </a:p>
        </p:txBody>
      </p:sp>
      <p:sp>
        <p:nvSpPr>
          <p:cNvPr id="17414" name="Rectangle 1034"/>
          <p:cNvSpPr>
            <a:spLocks noChangeArrowheads="1"/>
          </p:cNvSpPr>
          <p:nvPr/>
        </p:nvSpPr>
        <p:spPr bwMode="auto">
          <a:xfrm>
            <a:off x="71438" y="749300"/>
            <a:ext cx="24844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0000"/>
                </a:solidFill>
                <a:ea typeface="楷体_GB2312" pitchFamily="49" charset="-122"/>
              </a:rPr>
              <a:t>ADT Tree  {</a:t>
            </a:r>
          </a:p>
        </p:txBody>
      </p:sp>
      <p:sp>
        <p:nvSpPr>
          <p:cNvPr id="17415" name="Text Box 1035"/>
          <p:cNvSpPr txBox="1">
            <a:spLocks noChangeArrowheads="1"/>
          </p:cNvSpPr>
          <p:nvPr/>
        </p:nvSpPr>
        <p:spPr bwMode="auto">
          <a:xfrm>
            <a:off x="179388" y="5791200"/>
            <a:ext cx="2276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800" b="1">
                <a:solidFill>
                  <a:srgbClr val="800000"/>
                </a:solidFill>
                <a:ea typeface="楷体_GB2312" pitchFamily="49" charset="-122"/>
              </a:rPr>
              <a:t> </a:t>
            </a:r>
            <a:r>
              <a:rPr lang="zh-CN" altLang="en-US" sz="2800" b="1">
                <a:solidFill>
                  <a:srgbClr val="800000"/>
                </a:solidFill>
                <a:ea typeface="楷体_GB2312" pitchFamily="49" charset="-122"/>
              </a:rPr>
              <a:t>基本操作</a:t>
            </a:r>
            <a:r>
              <a:rPr lang="en-US" altLang="zh-CN" sz="2800" b="1">
                <a:solidFill>
                  <a:srgbClr val="800000"/>
                </a:solidFill>
                <a:ea typeface="楷体_GB2312" pitchFamily="49" charset="-122"/>
              </a:rPr>
              <a:t>P</a:t>
            </a:r>
            <a:r>
              <a:rPr lang="zh-CN" altLang="en-US" sz="2800" b="1">
                <a:solidFill>
                  <a:srgbClr val="800000"/>
                </a:solidFill>
                <a:ea typeface="楷体_GB2312" pitchFamily="49" charset="-122"/>
              </a:rPr>
              <a:t>：</a:t>
            </a:r>
          </a:p>
        </p:txBody>
      </p:sp>
      <p:sp>
        <p:nvSpPr>
          <p:cNvPr id="31756" name="Text Box 1036">
            <a:hlinkClick r:id="" action="ppaction://hlinkshowjump?jump=nextslide"/>
          </p:cNvPr>
          <p:cNvSpPr txBox="1">
            <a:spLocks noChangeArrowheads="1"/>
          </p:cNvSpPr>
          <p:nvPr/>
        </p:nvSpPr>
        <p:spPr bwMode="auto">
          <a:xfrm>
            <a:off x="2266950" y="5791200"/>
            <a:ext cx="5180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2800" b="1">
                <a:solidFill>
                  <a:srgbClr val="000000"/>
                </a:solidFill>
                <a:ea typeface="楷体_GB2312" pitchFamily="49" charset="-122"/>
              </a:rPr>
              <a:t>查  找  类、插  入  类、删  除  类</a:t>
            </a:r>
          </a:p>
        </p:txBody>
      </p:sp>
      <p:sp>
        <p:nvSpPr>
          <p:cNvPr id="31757" name="Text Box 1037">
            <a:hlinkClick r:id="rId2" action="ppaction://hlinksldjump"/>
          </p:cNvPr>
          <p:cNvSpPr txBox="1">
            <a:spLocks noChangeArrowheads="1"/>
          </p:cNvSpPr>
          <p:nvPr/>
        </p:nvSpPr>
        <p:spPr bwMode="auto">
          <a:xfrm>
            <a:off x="4284663" y="55324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80808"/>
                </a:solidFill>
                <a:ea typeface="楷体_GB2312" pitchFamily="49" charset="-122"/>
              </a:rPr>
              <a:t>  </a:t>
            </a:r>
            <a:endParaRPr lang="en-US" altLang="zh-CN" sz="3200">
              <a:solidFill>
                <a:srgbClr val="080808"/>
              </a:solidFill>
            </a:endParaRPr>
          </a:p>
        </p:txBody>
      </p:sp>
      <p:sp>
        <p:nvSpPr>
          <p:cNvPr id="17418" name="Rectangle 1038"/>
          <p:cNvSpPr>
            <a:spLocks noChangeArrowheads="1"/>
          </p:cNvSpPr>
          <p:nvPr/>
        </p:nvSpPr>
        <p:spPr bwMode="auto">
          <a:xfrm>
            <a:off x="323850" y="6294438"/>
            <a:ext cx="2232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0000"/>
                </a:solidFill>
                <a:ea typeface="楷体_GB2312" pitchFamily="49" charset="-122"/>
              </a:rPr>
              <a:t>}ADT Tree</a:t>
            </a:r>
          </a:p>
        </p:txBody>
      </p:sp>
      <p:sp>
        <p:nvSpPr>
          <p:cNvPr id="31759" name="Rectangle 1039"/>
          <p:cNvSpPr>
            <a:spLocks noChangeArrowheads="1"/>
          </p:cNvSpPr>
          <p:nvPr/>
        </p:nvSpPr>
        <p:spPr bwMode="auto">
          <a:xfrm>
            <a:off x="179388" y="115888"/>
            <a:ext cx="4537075" cy="579437"/>
          </a:xfrm>
          <a:prstGeom prst="rect">
            <a:avLst/>
          </a:prstGeom>
          <a:noFill/>
          <a:ln>
            <a:noFill/>
          </a:ln>
          <a:effectLst/>
          <a:extLst>
            <a:ext uri="{909E8E84-426E-40DD-AFC4-6F175D3DCCD1}">
              <a14:hiddenFill xmlns:a14="http://schemas.microsoft.com/office/drawing/2010/main">
                <a:gradFill rotWithShape="0">
                  <a:gsLst>
                    <a:gs pos="0">
                      <a:schemeClr val="hlink"/>
                    </a:gs>
                    <a:gs pos="100000">
                      <a:schemeClr val="hlink">
                        <a:gamma/>
                        <a:shade val="46275"/>
                        <a:invGamma/>
                      </a:schemeClr>
                    </a:gs>
                  </a:gsLst>
                  <a:path path="shape">
                    <a:fillToRect l="50000" t="50000" r="50000" b="50000"/>
                  </a:path>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defRPr/>
            </a:pPr>
            <a:r>
              <a:rPr lang="zh-CN" altLang="en-US" sz="3200" b="1">
                <a:solidFill>
                  <a:srgbClr val="000000"/>
                </a:solidFill>
                <a:effectLst>
                  <a:outerShdw blurRad="38100" dist="38100" dir="2700000" algn="tl">
                    <a:srgbClr val="C0C0C0"/>
                  </a:outerShdw>
                </a:effectLst>
                <a:ea typeface="楷体_GB2312" pitchFamily="49" charset="-122"/>
              </a:rPr>
              <a:t>树的抽象数据类型定义 </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wipe(left)">
                                      <p:cBhvr>
                                        <p:cTn id="7" dur="500"/>
                                        <p:tgtEl>
                                          <p:spTgt spid="28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8677"/>
                                        </p:tgtEl>
                                        <p:attrNameLst>
                                          <p:attrName>style.visibility</p:attrName>
                                        </p:attrNameLst>
                                      </p:cBhvr>
                                      <p:to>
                                        <p:strVal val="visible"/>
                                      </p:to>
                                    </p:set>
                                    <p:animEffect transition="in" filter="strips(downLeft)">
                                      <p:cBhvr>
                                        <p:cTn id="12" dur="500"/>
                                        <p:tgtEl>
                                          <p:spTgt spid="286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1756"/>
                                        </p:tgtEl>
                                        <p:attrNameLst>
                                          <p:attrName>style.visibility</p:attrName>
                                        </p:attrNameLst>
                                      </p:cBhvr>
                                      <p:to>
                                        <p:strVal val="visible"/>
                                      </p:to>
                                    </p:set>
                                    <p:animEffect transition="in" filter="slide(fromBottom)">
                                      <p:cBhvr>
                                        <p:cTn id="17" dur="500"/>
                                        <p:tgtEl>
                                          <p:spTgt spid="31756"/>
                                        </p:tgtEl>
                                      </p:cBhvr>
                                    </p:animEffect>
                                  </p:childTnLst>
                                </p:cTn>
                              </p:par>
                            </p:childTnLst>
                          </p:cTn>
                        </p:par>
                        <p:par>
                          <p:cTn id="18" fill="hold" nodeType="afterGroup">
                            <p:stCondLst>
                              <p:cond delay="500"/>
                            </p:stCondLst>
                            <p:childTnLst>
                              <p:par>
                                <p:cTn id="19" presetID="12" presetClass="entr" presetSubtype="4" fill="hold" grpId="0" nodeType="afterEffect">
                                  <p:stCondLst>
                                    <p:cond delay="0"/>
                                  </p:stCondLst>
                                  <p:childTnLst>
                                    <p:set>
                                      <p:cBhvr>
                                        <p:cTn id="20" dur="1" fill="hold">
                                          <p:stCondLst>
                                            <p:cond delay="0"/>
                                          </p:stCondLst>
                                        </p:cTn>
                                        <p:tgtEl>
                                          <p:spTgt spid="31757"/>
                                        </p:tgtEl>
                                        <p:attrNameLst>
                                          <p:attrName>style.visibility</p:attrName>
                                        </p:attrNameLst>
                                      </p:cBhvr>
                                      <p:to>
                                        <p:strVal val="visible"/>
                                      </p:to>
                                    </p:set>
                                    <p:animEffect transition="in" filter="slide(fromBottom)">
                                      <p:cBhvr>
                                        <p:cTn id="21" dur="500"/>
                                        <p:tgtEl>
                                          <p:spTgt spid="31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P spid="28677" grpId="0" autoUpdateAnimBg="0"/>
      <p:bldP spid="31756" grpId="0" autoUpdateAnimBg="0"/>
      <p:bldP spid="31757" grpId="0"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4"/>
          <p:cNvSpPr>
            <a:spLocks noChangeArrowheads="1"/>
          </p:cNvSpPr>
          <p:nvPr/>
        </p:nvSpPr>
        <p:spPr bwMode="auto">
          <a:xfrm>
            <a:off x="106363" y="115888"/>
            <a:ext cx="5545137"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spcBef>
                <a:spcPct val="20000"/>
              </a:spcBef>
              <a:buClr>
                <a:schemeClr val="bg2"/>
              </a:buClr>
              <a:buFont typeface="Monotype Sorts" pitchFamily="2" charset="2"/>
              <a:buNone/>
            </a:pPr>
            <a:r>
              <a:rPr lang="en-US" altLang="zh-CN" sz="3200" b="1">
                <a:solidFill>
                  <a:srgbClr val="080808"/>
                </a:solidFill>
                <a:ea typeface="楷体_GB2312" pitchFamily="49" charset="-122"/>
              </a:rPr>
              <a:t>6.4.3 </a:t>
            </a:r>
            <a:r>
              <a:rPr lang="zh-CN" altLang="en-US" sz="3200" b="1">
                <a:solidFill>
                  <a:srgbClr val="080808"/>
                </a:solidFill>
                <a:ea typeface="楷体_GB2312" pitchFamily="49" charset="-122"/>
              </a:rPr>
              <a:t>树和森林的遍历</a:t>
            </a:r>
          </a:p>
        </p:txBody>
      </p:sp>
      <p:pic>
        <p:nvPicPr>
          <p:cNvPr id="155651"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765175"/>
            <a:ext cx="9036050" cy="33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652" name="Picture 7"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4221163"/>
            <a:ext cx="22860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AutoShape 8"/>
          <p:cNvSpPr>
            <a:spLocks noChangeArrowheads="1"/>
          </p:cNvSpPr>
          <p:nvPr/>
        </p:nvSpPr>
        <p:spPr bwMode="auto">
          <a:xfrm>
            <a:off x="3132138" y="5300663"/>
            <a:ext cx="1081087" cy="360362"/>
          </a:xfrm>
          <a:prstGeom prst="rightArrow">
            <a:avLst>
              <a:gd name="adj1" fmla="val 50000"/>
              <a:gd name="adj2" fmla="val 7500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54" name="Text Box 9"/>
          <p:cNvSpPr txBox="1">
            <a:spLocks noChangeArrowheads="1"/>
          </p:cNvSpPr>
          <p:nvPr/>
        </p:nvSpPr>
        <p:spPr bwMode="auto">
          <a:xfrm>
            <a:off x="4356100" y="4724400"/>
            <a:ext cx="4140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solidFill>
                  <a:srgbClr val="000000"/>
                </a:solidFill>
                <a:ea typeface="楷体_GB2312" pitchFamily="49" charset="-122"/>
              </a:rPr>
              <a:t>先根序列：</a:t>
            </a:r>
            <a:r>
              <a:rPr lang="en-US" altLang="zh-CN" sz="3200" b="1">
                <a:solidFill>
                  <a:srgbClr val="000000"/>
                </a:solidFill>
                <a:ea typeface="楷体_GB2312" pitchFamily="49" charset="-122"/>
              </a:rPr>
              <a:t>a b c d e</a:t>
            </a:r>
          </a:p>
        </p:txBody>
      </p:sp>
      <p:sp>
        <p:nvSpPr>
          <p:cNvPr id="155655" name="Text Box 10"/>
          <p:cNvSpPr txBox="1">
            <a:spLocks noChangeArrowheads="1"/>
          </p:cNvSpPr>
          <p:nvPr/>
        </p:nvSpPr>
        <p:spPr bwMode="auto">
          <a:xfrm>
            <a:off x="4356100" y="5513388"/>
            <a:ext cx="4140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solidFill>
                  <a:srgbClr val="000000"/>
                </a:solidFill>
                <a:ea typeface="楷体_GB2312" pitchFamily="49" charset="-122"/>
              </a:rPr>
              <a:t>后根序列：</a:t>
            </a:r>
            <a:r>
              <a:rPr lang="en-US" altLang="zh-CN" sz="3200" b="1">
                <a:solidFill>
                  <a:srgbClr val="000000"/>
                </a:solidFill>
                <a:ea typeface="楷体_GB2312" pitchFamily="49" charset="-122"/>
              </a:rPr>
              <a:t>b d c e a</a:t>
            </a:r>
          </a:p>
        </p:txBody>
      </p:sp>
      <p:sp>
        <p:nvSpPr>
          <p:cNvPr id="155656" name="Rectangle 11"/>
          <p:cNvSpPr>
            <a:spLocks noChangeArrowheads="1"/>
          </p:cNvSpPr>
          <p:nvPr/>
        </p:nvSpPr>
        <p:spPr bwMode="auto">
          <a:xfrm>
            <a:off x="4427538" y="2309813"/>
            <a:ext cx="2663825" cy="457200"/>
          </a:xfrm>
          <a:prstGeom prst="rect">
            <a:avLst/>
          </a:prstGeom>
          <a:solidFill>
            <a:srgbClr val="FF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rgbClr val="006600"/>
                </a:solidFill>
              </a:rPr>
              <a:t>●</a:t>
            </a:r>
            <a:r>
              <a:rPr lang="en-US" altLang="zh-CN" sz="1800" b="1">
                <a:solidFill>
                  <a:srgbClr val="006600"/>
                </a:solidFill>
              </a:rPr>
              <a:t> </a:t>
            </a:r>
            <a:r>
              <a:rPr lang="zh-CN" altLang="en-US" sz="2400" b="1">
                <a:solidFill>
                  <a:srgbClr val="006600"/>
                </a:solidFill>
              </a:rPr>
              <a:t>后根遍历</a:t>
            </a:r>
          </a:p>
        </p:txBody>
      </p:sp>
      <p:sp>
        <p:nvSpPr>
          <p:cNvPr id="155657" name="Text Box 12"/>
          <p:cNvSpPr txBox="1">
            <a:spLocks noChangeArrowheads="1"/>
          </p:cNvSpPr>
          <p:nvPr/>
        </p:nvSpPr>
        <p:spPr bwMode="auto">
          <a:xfrm>
            <a:off x="179388" y="4221163"/>
            <a:ext cx="1296987" cy="519112"/>
          </a:xfrm>
          <a:prstGeom prst="rect">
            <a:avLst/>
          </a:prstGeom>
          <a:solidFill>
            <a:srgbClr val="FF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2800" b="1"/>
              <a:t>例如</a:t>
            </a:r>
          </a:p>
        </p:txBody>
      </p: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56674" name="Group 2"/>
          <p:cNvGrpSpPr>
            <a:grpSpLocks/>
          </p:cNvGrpSpPr>
          <p:nvPr/>
        </p:nvGrpSpPr>
        <p:grpSpPr bwMode="auto">
          <a:xfrm>
            <a:off x="350838" y="1647825"/>
            <a:ext cx="3916362" cy="4600575"/>
            <a:chOff x="1536" y="654"/>
            <a:chExt cx="2467" cy="2898"/>
          </a:xfrm>
        </p:grpSpPr>
        <p:sp>
          <p:nvSpPr>
            <p:cNvPr id="156695" name="Text Box 3"/>
            <p:cNvSpPr txBox="1">
              <a:spLocks noChangeArrowheads="1"/>
            </p:cNvSpPr>
            <p:nvPr/>
          </p:nvSpPr>
          <p:spPr bwMode="auto">
            <a:xfrm>
              <a:off x="1584" y="654"/>
              <a:ext cx="2419" cy="2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60000"/>
                </a:spcBef>
              </a:pPr>
              <a:r>
                <a:rPr lang="en-US" altLang="zh-CN" sz="4000">
                  <a:ea typeface="黑体" pitchFamily="49" charset="-122"/>
                </a:rPr>
                <a:t>            </a:t>
              </a:r>
              <a:r>
                <a:rPr lang="en-US" altLang="zh-CN" sz="4000">
                  <a:solidFill>
                    <a:srgbClr val="990000"/>
                  </a:solidFill>
                  <a:ea typeface="黑体" pitchFamily="49" charset="-122"/>
                </a:rPr>
                <a:t>A</a:t>
              </a:r>
            </a:p>
            <a:p>
              <a:pPr eaLnBrk="1" hangingPunct="1">
                <a:spcBef>
                  <a:spcPct val="60000"/>
                </a:spcBef>
              </a:pPr>
              <a:r>
                <a:rPr lang="en-US" altLang="zh-CN" sz="4000">
                  <a:solidFill>
                    <a:srgbClr val="990000"/>
                  </a:solidFill>
                  <a:ea typeface="黑体" pitchFamily="49" charset="-122"/>
                </a:rPr>
                <a:t>   B      C      D</a:t>
              </a:r>
            </a:p>
            <a:p>
              <a:pPr eaLnBrk="1" hangingPunct="1">
                <a:spcBef>
                  <a:spcPct val="60000"/>
                </a:spcBef>
              </a:pPr>
              <a:r>
                <a:rPr lang="en-US" altLang="zh-CN" sz="4000">
                  <a:solidFill>
                    <a:srgbClr val="990000"/>
                  </a:solidFill>
                  <a:ea typeface="黑体" pitchFamily="49" charset="-122"/>
                </a:rPr>
                <a:t>E    F           G</a:t>
              </a:r>
            </a:p>
            <a:p>
              <a:pPr eaLnBrk="1" hangingPunct="1">
                <a:spcBef>
                  <a:spcPct val="60000"/>
                </a:spcBef>
              </a:pPr>
              <a:r>
                <a:rPr lang="en-US" altLang="zh-CN" sz="4000">
                  <a:solidFill>
                    <a:srgbClr val="990000"/>
                  </a:solidFill>
                  <a:ea typeface="黑体" pitchFamily="49" charset="-122"/>
                </a:rPr>
                <a:t>                    H</a:t>
              </a:r>
            </a:p>
            <a:p>
              <a:pPr eaLnBrk="1" hangingPunct="1">
                <a:spcBef>
                  <a:spcPct val="60000"/>
                </a:spcBef>
              </a:pPr>
              <a:r>
                <a:rPr lang="en-US" altLang="zh-CN" sz="4000">
                  <a:solidFill>
                    <a:srgbClr val="990000"/>
                  </a:solidFill>
                  <a:ea typeface="黑体" pitchFamily="49" charset="-122"/>
                </a:rPr>
                <a:t>               I    J    K</a:t>
              </a:r>
              <a:endParaRPr lang="en-US" altLang="zh-CN" sz="2400">
                <a:solidFill>
                  <a:srgbClr val="990000"/>
                </a:solidFill>
                <a:ea typeface="黑体" pitchFamily="49" charset="-122"/>
              </a:endParaRPr>
            </a:p>
          </p:txBody>
        </p:sp>
        <p:sp>
          <p:nvSpPr>
            <p:cNvPr id="156696" name="Oval 4"/>
            <p:cNvSpPr>
              <a:spLocks noChangeArrowheads="1"/>
            </p:cNvSpPr>
            <p:nvPr/>
          </p:nvSpPr>
          <p:spPr bwMode="auto">
            <a:xfrm>
              <a:off x="2544" y="768"/>
              <a:ext cx="336" cy="336"/>
            </a:xfrm>
            <a:prstGeom prst="ellipse">
              <a:avLst/>
            </a:prstGeom>
            <a:noFill/>
            <a:ln w="25400" cap="sq">
              <a:solidFill>
                <a:srgbClr val="99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7" name="Oval 5"/>
            <p:cNvSpPr>
              <a:spLocks noChangeArrowheads="1"/>
            </p:cNvSpPr>
            <p:nvPr/>
          </p:nvSpPr>
          <p:spPr bwMode="auto">
            <a:xfrm>
              <a:off x="1824" y="1344"/>
              <a:ext cx="336" cy="336"/>
            </a:xfrm>
            <a:prstGeom prst="ellipse">
              <a:avLst/>
            </a:prstGeom>
            <a:noFill/>
            <a:ln w="25400" cap="sq">
              <a:solidFill>
                <a:srgbClr val="99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8" name="Oval 6"/>
            <p:cNvSpPr>
              <a:spLocks noChangeArrowheads="1"/>
            </p:cNvSpPr>
            <p:nvPr/>
          </p:nvSpPr>
          <p:spPr bwMode="auto">
            <a:xfrm>
              <a:off x="2544" y="1344"/>
              <a:ext cx="336" cy="336"/>
            </a:xfrm>
            <a:prstGeom prst="ellipse">
              <a:avLst/>
            </a:prstGeom>
            <a:noFill/>
            <a:ln w="25400" cap="sq">
              <a:solidFill>
                <a:srgbClr val="99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9" name="Oval 7"/>
            <p:cNvSpPr>
              <a:spLocks noChangeArrowheads="1"/>
            </p:cNvSpPr>
            <p:nvPr/>
          </p:nvSpPr>
          <p:spPr bwMode="auto">
            <a:xfrm>
              <a:off x="3168" y="1344"/>
              <a:ext cx="336" cy="336"/>
            </a:xfrm>
            <a:prstGeom prst="ellipse">
              <a:avLst/>
            </a:prstGeom>
            <a:noFill/>
            <a:ln w="25400" cap="sq">
              <a:solidFill>
                <a:srgbClr val="99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0" name="Oval 8"/>
            <p:cNvSpPr>
              <a:spLocks noChangeArrowheads="1"/>
            </p:cNvSpPr>
            <p:nvPr/>
          </p:nvSpPr>
          <p:spPr bwMode="auto">
            <a:xfrm>
              <a:off x="1536" y="1920"/>
              <a:ext cx="336" cy="336"/>
            </a:xfrm>
            <a:prstGeom prst="ellipse">
              <a:avLst/>
            </a:prstGeom>
            <a:noFill/>
            <a:ln w="25400" cap="sq">
              <a:solidFill>
                <a:srgbClr val="99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1" name="Oval 9"/>
            <p:cNvSpPr>
              <a:spLocks noChangeArrowheads="1"/>
            </p:cNvSpPr>
            <p:nvPr/>
          </p:nvSpPr>
          <p:spPr bwMode="auto">
            <a:xfrm>
              <a:off x="2064" y="1920"/>
              <a:ext cx="336" cy="336"/>
            </a:xfrm>
            <a:prstGeom prst="ellipse">
              <a:avLst/>
            </a:prstGeom>
            <a:noFill/>
            <a:ln w="25400" cap="sq">
              <a:solidFill>
                <a:srgbClr val="99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2" name="Oval 10"/>
            <p:cNvSpPr>
              <a:spLocks noChangeArrowheads="1"/>
            </p:cNvSpPr>
            <p:nvPr/>
          </p:nvSpPr>
          <p:spPr bwMode="auto">
            <a:xfrm>
              <a:off x="3168" y="1920"/>
              <a:ext cx="336" cy="336"/>
            </a:xfrm>
            <a:prstGeom prst="ellipse">
              <a:avLst/>
            </a:prstGeom>
            <a:noFill/>
            <a:ln w="25400" cap="sq">
              <a:solidFill>
                <a:srgbClr val="99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3" name="Oval 11"/>
            <p:cNvSpPr>
              <a:spLocks noChangeArrowheads="1"/>
            </p:cNvSpPr>
            <p:nvPr/>
          </p:nvSpPr>
          <p:spPr bwMode="auto">
            <a:xfrm>
              <a:off x="3168" y="2544"/>
              <a:ext cx="336" cy="336"/>
            </a:xfrm>
            <a:prstGeom prst="ellipse">
              <a:avLst/>
            </a:prstGeom>
            <a:noFill/>
            <a:ln w="25400" cap="sq">
              <a:solidFill>
                <a:srgbClr val="99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4" name="Oval 12"/>
            <p:cNvSpPr>
              <a:spLocks noChangeArrowheads="1"/>
            </p:cNvSpPr>
            <p:nvPr/>
          </p:nvSpPr>
          <p:spPr bwMode="auto">
            <a:xfrm>
              <a:off x="3168" y="3168"/>
              <a:ext cx="336" cy="336"/>
            </a:xfrm>
            <a:prstGeom prst="ellipse">
              <a:avLst/>
            </a:prstGeom>
            <a:noFill/>
            <a:ln w="25400" cap="sq">
              <a:solidFill>
                <a:srgbClr val="99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5" name="Oval 13"/>
            <p:cNvSpPr>
              <a:spLocks noChangeArrowheads="1"/>
            </p:cNvSpPr>
            <p:nvPr/>
          </p:nvSpPr>
          <p:spPr bwMode="auto">
            <a:xfrm>
              <a:off x="2688" y="3168"/>
              <a:ext cx="336" cy="336"/>
            </a:xfrm>
            <a:prstGeom prst="ellipse">
              <a:avLst/>
            </a:prstGeom>
            <a:noFill/>
            <a:ln w="25400" cap="sq">
              <a:solidFill>
                <a:srgbClr val="99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6" name="Oval 14"/>
            <p:cNvSpPr>
              <a:spLocks noChangeArrowheads="1"/>
            </p:cNvSpPr>
            <p:nvPr/>
          </p:nvSpPr>
          <p:spPr bwMode="auto">
            <a:xfrm>
              <a:off x="3648" y="3168"/>
              <a:ext cx="336" cy="336"/>
            </a:xfrm>
            <a:prstGeom prst="ellipse">
              <a:avLst/>
            </a:prstGeom>
            <a:noFill/>
            <a:ln w="25400" cap="sq">
              <a:solidFill>
                <a:srgbClr val="99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7" name="Line 15"/>
            <p:cNvSpPr>
              <a:spLocks noChangeShapeType="1"/>
            </p:cNvSpPr>
            <p:nvPr/>
          </p:nvSpPr>
          <p:spPr bwMode="auto">
            <a:xfrm>
              <a:off x="2688" y="1104"/>
              <a:ext cx="0" cy="240"/>
            </a:xfrm>
            <a:prstGeom prst="line">
              <a:avLst/>
            </a:prstGeom>
            <a:noFill/>
            <a:ln w="254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8" name="Line 16"/>
            <p:cNvSpPr>
              <a:spLocks noChangeShapeType="1"/>
            </p:cNvSpPr>
            <p:nvPr/>
          </p:nvSpPr>
          <p:spPr bwMode="auto">
            <a:xfrm flipH="1">
              <a:off x="2016" y="960"/>
              <a:ext cx="528" cy="384"/>
            </a:xfrm>
            <a:prstGeom prst="line">
              <a:avLst/>
            </a:prstGeom>
            <a:noFill/>
            <a:ln w="254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9" name="Line 17"/>
            <p:cNvSpPr>
              <a:spLocks noChangeShapeType="1"/>
            </p:cNvSpPr>
            <p:nvPr/>
          </p:nvSpPr>
          <p:spPr bwMode="auto">
            <a:xfrm>
              <a:off x="2880" y="960"/>
              <a:ext cx="432" cy="384"/>
            </a:xfrm>
            <a:prstGeom prst="line">
              <a:avLst/>
            </a:prstGeom>
            <a:noFill/>
            <a:ln w="254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0" name="Line 18"/>
            <p:cNvSpPr>
              <a:spLocks noChangeShapeType="1"/>
            </p:cNvSpPr>
            <p:nvPr/>
          </p:nvSpPr>
          <p:spPr bwMode="auto">
            <a:xfrm flipH="1">
              <a:off x="1680" y="1536"/>
              <a:ext cx="144" cy="384"/>
            </a:xfrm>
            <a:prstGeom prst="line">
              <a:avLst/>
            </a:prstGeom>
            <a:noFill/>
            <a:ln w="254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1" name="Line 19"/>
            <p:cNvSpPr>
              <a:spLocks noChangeShapeType="1"/>
            </p:cNvSpPr>
            <p:nvPr/>
          </p:nvSpPr>
          <p:spPr bwMode="auto">
            <a:xfrm>
              <a:off x="2160" y="1536"/>
              <a:ext cx="96" cy="384"/>
            </a:xfrm>
            <a:prstGeom prst="line">
              <a:avLst/>
            </a:prstGeom>
            <a:noFill/>
            <a:ln w="254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2" name="Line 20"/>
            <p:cNvSpPr>
              <a:spLocks noChangeShapeType="1"/>
            </p:cNvSpPr>
            <p:nvPr/>
          </p:nvSpPr>
          <p:spPr bwMode="auto">
            <a:xfrm>
              <a:off x="3312" y="1680"/>
              <a:ext cx="0" cy="240"/>
            </a:xfrm>
            <a:prstGeom prst="line">
              <a:avLst/>
            </a:prstGeom>
            <a:noFill/>
            <a:ln w="254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3" name="Line 21"/>
            <p:cNvSpPr>
              <a:spLocks noChangeShapeType="1"/>
            </p:cNvSpPr>
            <p:nvPr/>
          </p:nvSpPr>
          <p:spPr bwMode="auto">
            <a:xfrm>
              <a:off x="3312" y="2256"/>
              <a:ext cx="0" cy="288"/>
            </a:xfrm>
            <a:prstGeom prst="line">
              <a:avLst/>
            </a:prstGeom>
            <a:noFill/>
            <a:ln w="254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4" name="Line 22"/>
            <p:cNvSpPr>
              <a:spLocks noChangeShapeType="1"/>
            </p:cNvSpPr>
            <p:nvPr/>
          </p:nvSpPr>
          <p:spPr bwMode="auto">
            <a:xfrm>
              <a:off x="3312" y="2880"/>
              <a:ext cx="0" cy="288"/>
            </a:xfrm>
            <a:prstGeom prst="line">
              <a:avLst/>
            </a:prstGeom>
            <a:noFill/>
            <a:ln w="254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5" name="Line 23"/>
            <p:cNvSpPr>
              <a:spLocks noChangeShapeType="1"/>
            </p:cNvSpPr>
            <p:nvPr/>
          </p:nvSpPr>
          <p:spPr bwMode="auto">
            <a:xfrm flipH="1">
              <a:off x="2832" y="2784"/>
              <a:ext cx="336" cy="384"/>
            </a:xfrm>
            <a:prstGeom prst="line">
              <a:avLst/>
            </a:prstGeom>
            <a:noFill/>
            <a:ln w="254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6" name="Line 24"/>
            <p:cNvSpPr>
              <a:spLocks noChangeShapeType="1"/>
            </p:cNvSpPr>
            <p:nvPr/>
          </p:nvSpPr>
          <p:spPr bwMode="auto">
            <a:xfrm>
              <a:off x="3504" y="2784"/>
              <a:ext cx="288" cy="384"/>
            </a:xfrm>
            <a:prstGeom prst="line">
              <a:avLst/>
            </a:prstGeom>
            <a:noFill/>
            <a:ln w="2540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93241" name="Line 25"/>
          <p:cNvSpPr>
            <a:spLocks noChangeShapeType="1"/>
          </p:cNvSpPr>
          <p:nvPr/>
        </p:nvSpPr>
        <p:spPr bwMode="auto">
          <a:xfrm>
            <a:off x="2051050" y="692150"/>
            <a:ext cx="0" cy="990600"/>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42" name="Line 26"/>
          <p:cNvSpPr>
            <a:spLocks noChangeShapeType="1"/>
          </p:cNvSpPr>
          <p:nvPr/>
        </p:nvSpPr>
        <p:spPr bwMode="auto">
          <a:xfrm flipH="1">
            <a:off x="609600" y="1600200"/>
            <a:ext cx="1447800" cy="990600"/>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43" name="Line 27"/>
          <p:cNvSpPr>
            <a:spLocks noChangeShapeType="1"/>
          </p:cNvSpPr>
          <p:nvPr/>
        </p:nvSpPr>
        <p:spPr bwMode="auto">
          <a:xfrm flipH="1">
            <a:off x="152400" y="2514600"/>
            <a:ext cx="533400" cy="1219200"/>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44" name="Line 28"/>
          <p:cNvSpPr>
            <a:spLocks noChangeShapeType="1"/>
          </p:cNvSpPr>
          <p:nvPr/>
        </p:nvSpPr>
        <p:spPr bwMode="auto">
          <a:xfrm>
            <a:off x="152400" y="3733800"/>
            <a:ext cx="0" cy="762000"/>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45" name="Line 29"/>
          <p:cNvSpPr>
            <a:spLocks noChangeShapeType="1"/>
          </p:cNvSpPr>
          <p:nvPr/>
        </p:nvSpPr>
        <p:spPr bwMode="auto">
          <a:xfrm>
            <a:off x="152400" y="4419600"/>
            <a:ext cx="1981200" cy="0"/>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46" name="Line 30"/>
          <p:cNvSpPr>
            <a:spLocks noChangeShapeType="1"/>
          </p:cNvSpPr>
          <p:nvPr/>
        </p:nvSpPr>
        <p:spPr bwMode="auto">
          <a:xfrm flipH="1">
            <a:off x="1295400" y="4724400"/>
            <a:ext cx="1371600" cy="1676400"/>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47" name="Line 31"/>
          <p:cNvSpPr>
            <a:spLocks noChangeShapeType="1"/>
          </p:cNvSpPr>
          <p:nvPr/>
        </p:nvSpPr>
        <p:spPr bwMode="auto">
          <a:xfrm>
            <a:off x="1295400" y="6400800"/>
            <a:ext cx="3657600" cy="0"/>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48" name="Line 32"/>
          <p:cNvSpPr>
            <a:spLocks noChangeShapeType="1"/>
          </p:cNvSpPr>
          <p:nvPr/>
        </p:nvSpPr>
        <p:spPr bwMode="auto">
          <a:xfrm flipH="1" flipV="1">
            <a:off x="3733800" y="4648200"/>
            <a:ext cx="1219200" cy="1752600"/>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49" name="Line 33"/>
          <p:cNvSpPr>
            <a:spLocks noChangeShapeType="1"/>
          </p:cNvSpPr>
          <p:nvPr/>
        </p:nvSpPr>
        <p:spPr bwMode="auto">
          <a:xfrm flipV="1">
            <a:off x="3733800" y="2667000"/>
            <a:ext cx="0" cy="2057400"/>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50" name="Line 34"/>
          <p:cNvSpPr>
            <a:spLocks noChangeShapeType="1"/>
          </p:cNvSpPr>
          <p:nvPr/>
        </p:nvSpPr>
        <p:spPr bwMode="auto">
          <a:xfrm flipH="1" flipV="1">
            <a:off x="2438400" y="1676400"/>
            <a:ext cx="1295400" cy="1066800"/>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51" name="Line 35"/>
          <p:cNvSpPr>
            <a:spLocks noChangeShapeType="1"/>
          </p:cNvSpPr>
          <p:nvPr/>
        </p:nvSpPr>
        <p:spPr bwMode="auto">
          <a:xfrm flipV="1">
            <a:off x="2438400" y="609600"/>
            <a:ext cx="0" cy="1066800"/>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52" name="Line 36"/>
          <p:cNvSpPr>
            <a:spLocks noChangeShapeType="1"/>
          </p:cNvSpPr>
          <p:nvPr/>
        </p:nvSpPr>
        <p:spPr bwMode="auto">
          <a:xfrm flipH="1" flipV="1">
            <a:off x="1600200" y="3200400"/>
            <a:ext cx="457200" cy="1219200"/>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53" name="Line 37"/>
          <p:cNvSpPr>
            <a:spLocks noChangeShapeType="1"/>
          </p:cNvSpPr>
          <p:nvPr/>
        </p:nvSpPr>
        <p:spPr bwMode="auto">
          <a:xfrm>
            <a:off x="1676400" y="3352800"/>
            <a:ext cx="1066800" cy="0"/>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54" name="Line 38"/>
          <p:cNvSpPr>
            <a:spLocks noChangeShapeType="1"/>
          </p:cNvSpPr>
          <p:nvPr/>
        </p:nvSpPr>
        <p:spPr bwMode="auto">
          <a:xfrm>
            <a:off x="2667000" y="3352800"/>
            <a:ext cx="0" cy="1371600"/>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55" name="Text Box 39"/>
          <p:cNvSpPr txBox="1">
            <a:spLocks noChangeArrowheads="1"/>
          </p:cNvSpPr>
          <p:nvPr/>
        </p:nvSpPr>
        <p:spPr bwMode="auto">
          <a:xfrm>
            <a:off x="3851275" y="3382963"/>
            <a:ext cx="55102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FF"/>
                </a:solidFill>
                <a:ea typeface="楷体_GB2312" pitchFamily="49" charset="-122"/>
              </a:rPr>
              <a:t>层次遍历时顶点的访问次序：</a:t>
            </a:r>
          </a:p>
        </p:txBody>
      </p:sp>
      <p:sp>
        <p:nvSpPr>
          <p:cNvPr id="393256" name="Text Box 40"/>
          <p:cNvSpPr txBox="1">
            <a:spLocks noChangeArrowheads="1"/>
          </p:cNvSpPr>
          <p:nvPr/>
        </p:nvSpPr>
        <p:spPr bwMode="auto">
          <a:xfrm>
            <a:off x="3276600" y="152400"/>
            <a:ext cx="5788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000FF"/>
                </a:solidFill>
                <a:ea typeface="楷体_GB2312" pitchFamily="49" charset="-122"/>
              </a:rPr>
              <a:t> </a:t>
            </a:r>
            <a:r>
              <a:rPr lang="zh-CN" altLang="en-US" sz="3200" b="1">
                <a:solidFill>
                  <a:srgbClr val="0000FF"/>
                </a:solidFill>
                <a:ea typeface="楷体_GB2312" pitchFamily="49" charset="-122"/>
              </a:rPr>
              <a:t>先根遍历时顶点的访问次序：</a:t>
            </a:r>
          </a:p>
        </p:txBody>
      </p:sp>
      <p:sp>
        <p:nvSpPr>
          <p:cNvPr id="393257" name="Text Box 41"/>
          <p:cNvSpPr txBox="1">
            <a:spLocks noChangeArrowheads="1"/>
          </p:cNvSpPr>
          <p:nvPr/>
        </p:nvSpPr>
        <p:spPr bwMode="auto">
          <a:xfrm>
            <a:off x="4343400" y="958850"/>
            <a:ext cx="467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990033"/>
                </a:solidFill>
                <a:ea typeface="黑体" pitchFamily="49" charset="-122"/>
              </a:rPr>
              <a:t>A B E F C D G H I J K</a:t>
            </a:r>
            <a:endParaRPr lang="en-US" altLang="zh-CN" b="1">
              <a:ea typeface="黑体" pitchFamily="49" charset="-122"/>
            </a:endParaRPr>
          </a:p>
        </p:txBody>
      </p:sp>
      <p:sp>
        <p:nvSpPr>
          <p:cNvPr id="393258" name="Text Box 42"/>
          <p:cNvSpPr txBox="1">
            <a:spLocks noChangeArrowheads="1"/>
          </p:cNvSpPr>
          <p:nvPr/>
        </p:nvSpPr>
        <p:spPr bwMode="auto">
          <a:xfrm>
            <a:off x="3563938" y="1752600"/>
            <a:ext cx="5580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FF"/>
                </a:solidFill>
                <a:ea typeface="楷体_GB2312" pitchFamily="49" charset="-122"/>
              </a:rPr>
              <a:t>后根遍历时顶点的访问次序：</a:t>
            </a:r>
          </a:p>
        </p:txBody>
      </p:sp>
      <p:sp>
        <p:nvSpPr>
          <p:cNvPr id="393259" name="Text Box 43"/>
          <p:cNvSpPr txBox="1">
            <a:spLocks noChangeArrowheads="1"/>
          </p:cNvSpPr>
          <p:nvPr/>
        </p:nvSpPr>
        <p:spPr bwMode="auto">
          <a:xfrm>
            <a:off x="4343400" y="2482850"/>
            <a:ext cx="467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990033"/>
                </a:solidFill>
                <a:ea typeface="黑体" pitchFamily="49" charset="-122"/>
              </a:rPr>
              <a:t>E F B C I J K H G D A</a:t>
            </a:r>
            <a:endParaRPr lang="en-US" altLang="zh-CN">
              <a:solidFill>
                <a:srgbClr val="990033"/>
              </a:solidFill>
              <a:ea typeface="黑体" pitchFamily="49" charset="-122"/>
            </a:endParaRPr>
          </a:p>
        </p:txBody>
      </p:sp>
      <p:sp>
        <p:nvSpPr>
          <p:cNvPr id="393260" name="Text Box 44"/>
          <p:cNvSpPr txBox="1">
            <a:spLocks noChangeArrowheads="1"/>
          </p:cNvSpPr>
          <p:nvPr/>
        </p:nvSpPr>
        <p:spPr bwMode="auto">
          <a:xfrm>
            <a:off x="4343400" y="4114800"/>
            <a:ext cx="467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990033"/>
                </a:solidFill>
                <a:ea typeface="黑体" pitchFamily="49" charset="-122"/>
              </a:rPr>
              <a:t>A B C D E F G H I J K</a:t>
            </a:r>
            <a:endParaRPr lang="en-US" altLang="zh-CN">
              <a:solidFill>
                <a:srgbClr val="990033"/>
              </a:solidFill>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3256"/>
                                        </p:tgtEl>
                                        <p:attrNameLst>
                                          <p:attrName>style.visibility</p:attrName>
                                        </p:attrNameLst>
                                      </p:cBhvr>
                                      <p:to>
                                        <p:strVal val="visible"/>
                                      </p:to>
                                    </p:set>
                                    <p:animEffect transition="in" filter="wipe(left)">
                                      <p:cBhvr>
                                        <p:cTn id="7" dur="500"/>
                                        <p:tgtEl>
                                          <p:spTgt spid="3932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93241"/>
                                        </p:tgtEl>
                                        <p:attrNameLst>
                                          <p:attrName>style.visibility</p:attrName>
                                        </p:attrNameLst>
                                      </p:cBhvr>
                                      <p:to>
                                        <p:strVal val="visible"/>
                                      </p:to>
                                    </p:set>
                                    <p:animEffect transition="in" filter="wipe(up)">
                                      <p:cBhvr>
                                        <p:cTn id="12" dur="500"/>
                                        <p:tgtEl>
                                          <p:spTgt spid="393241"/>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93242"/>
                                        </p:tgtEl>
                                        <p:attrNameLst>
                                          <p:attrName>style.visibility</p:attrName>
                                        </p:attrNameLst>
                                      </p:cBhvr>
                                      <p:to>
                                        <p:strVal val="visible"/>
                                      </p:to>
                                    </p:set>
                                    <p:animEffect transition="in" filter="wipe(up)">
                                      <p:cBhvr>
                                        <p:cTn id="16" dur="500"/>
                                        <p:tgtEl>
                                          <p:spTgt spid="393242"/>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93243"/>
                                        </p:tgtEl>
                                        <p:attrNameLst>
                                          <p:attrName>style.visibility</p:attrName>
                                        </p:attrNameLst>
                                      </p:cBhvr>
                                      <p:to>
                                        <p:strVal val="visible"/>
                                      </p:to>
                                    </p:set>
                                    <p:animEffect transition="in" filter="wipe(up)">
                                      <p:cBhvr>
                                        <p:cTn id="20" dur="500"/>
                                        <p:tgtEl>
                                          <p:spTgt spid="393243"/>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93244"/>
                                        </p:tgtEl>
                                        <p:attrNameLst>
                                          <p:attrName>style.visibility</p:attrName>
                                        </p:attrNameLst>
                                      </p:cBhvr>
                                      <p:to>
                                        <p:strVal val="visible"/>
                                      </p:to>
                                    </p:set>
                                    <p:animEffect transition="in" filter="wipe(up)">
                                      <p:cBhvr>
                                        <p:cTn id="24" dur="500"/>
                                        <p:tgtEl>
                                          <p:spTgt spid="393244"/>
                                        </p:tgtEl>
                                      </p:cBhvr>
                                    </p:animEffect>
                                  </p:childTnLst>
                                </p:cTn>
                              </p:par>
                            </p:childTnLst>
                          </p:cTn>
                        </p:par>
                        <p:par>
                          <p:cTn id="25" fill="hold" nodeType="afterGroup">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393245"/>
                                        </p:tgtEl>
                                        <p:attrNameLst>
                                          <p:attrName>style.visibility</p:attrName>
                                        </p:attrNameLst>
                                      </p:cBhvr>
                                      <p:to>
                                        <p:strVal val="visible"/>
                                      </p:to>
                                    </p:set>
                                    <p:animEffect transition="in" filter="wipe(left)">
                                      <p:cBhvr>
                                        <p:cTn id="28" dur="500"/>
                                        <p:tgtEl>
                                          <p:spTgt spid="393245"/>
                                        </p:tgtEl>
                                      </p:cBhvr>
                                    </p:animEffect>
                                  </p:childTnLst>
                                </p:cTn>
                              </p:par>
                            </p:childTnLst>
                          </p:cTn>
                        </p:par>
                        <p:par>
                          <p:cTn id="29" fill="hold" nodeType="afterGroup">
                            <p:stCondLst>
                              <p:cond delay="2500"/>
                            </p:stCondLst>
                            <p:childTnLst>
                              <p:par>
                                <p:cTn id="30" presetID="22" presetClass="entr" presetSubtype="4" fill="hold" grpId="0" nodeType="afterEffect">
                                  <p:stCondLst>
                                    <p:cond delay="0"/>
                                  </p:stCondLst>
                                  <p:childTnLst>
                                    <p:set>
                                      <p:cBhvr>
                                        <p:cTn id="31" dur="1" fill="hold">
                                          <p:stCondLst>
                                            <p:cond delay="0"/>
                                          </p:stCondLst>
                                        </p:cTn>
                                        <p:tgtEl>
                                          <p:spTgt spid="393252"/>
                                        </p:tgtEl>
                                        <p:attrNameLst>
                                          <p:attrName>style.visibility</p:attrName>
                                        </p:attrNameLst>
                                      </p:cBhvr>
                                      <p:to>
                                        <p:strVal val="visible"/>
                                      </p:to>
                                    </p:set>
                                    <p:animEffect transition="in" filter="wipe(down)">
                                      <p:cBhvr>
                                        <p:cTn id="32" dur="500"/>
                                        <p:tgtEl>
                                          <p:spTgt spid="393252"/>
                                        </p:tgtEl>
                                      </p:cBhvr>
                                    </p:animEffect>
                                  </p:childTnLst>
                                </p:cTn>
                              </p:par>
                            </p:childTnLst>
                          </p:cTn>
                        </p:par>
                        <p:par>
                          <p:cTn id="33" fill="hold" nodeType="afterGroup">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393253"/>
                                        </p:tgtEl>
                                        <p:attrNameLst>
                                          <p:attrName>style.visibility</p:attrName>
                                        </p:attrNameLst>
                                      </p:cBhvr>
                                      <p:to>
                                        <p:strVal val="visible"/>
                                      </p:to>
                                    </p:set>
                                    <p:animEffect transition="in" filter="wipe(left)">
                                      <p:cBhvr>
                                        <p:cTn id="36" dur="500"/>
                                        <p:tgtEl>
                                          <p:spTgt spid="393253"/>
                                        </p:tgtEl>
                                      </p:cBhvr>
                                    </p:animEffect>
                                  </p:childTnLst>
                                </p:cTn>
                              </p:par>
                            </p:childTnLst>
                          </p:cTn>
                        </p:par>
                        <p:par>
                          <p:cTn id="37" fill="hold" nodeType="afterGroup">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393254"/>
                                        </p:tgtEl>
                                        <p:attrNameLst>
                                          <p:attrName>style.visibility</p:attrName>
                                        </p:attrNameLst>
                                      </p:cBhvr>
                                      <p:to>
                                        <p:strVal val="visible"/>
                                      </p:to>
                                    </p:set>
                                    <p:animEffect transition="in" filter="wipe(up)">
                                      <p:cBhvr>
                                        <p:cTn id="40" dur="500"/>
                                        <p:tgtEl>
                                          <p:spTgt spid="393254"/>
                                        </p:tgtEl>
                                      </p:cBhvr>
                                    </p:animEffect>
                                  </p:childTnLst>
                                </p:cTn>
                              </p:par>
                            </p:childTnLst>
                          </p:cTn>
                        </p:par>
                        <p:par>
                          <p:cTn id="41" fill="hold" nodeType="afterGroup">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393246"/>
                                        </p:tgtEl>
                                        <p:attrNameLst>
                                          <p:attrName>style.visibility</p:attrName>
                                        </p:attrNameLst>
                                      </p:cBhvr>
                                      <p:to>
                                        <p:strVal val="visible"/>
                                      </p:to>
                                    </p:set>
                                    <p:animEffect transition="in" filter="wipe(up)">
                                      <p:cBhvr>
                                        <p:cTn id="44" dur="500"/>
                                        <p:tgtEl>
                                          <p:spTgt spid="393246"/>
                                        </p:tgtEl>
                                      </p:cBhvr>
                                    </p:animEffect>
                                  </p:childTnLst>
                                </p:cTn>
                              </p:par>
                            </p:childTnLst>
                          </p:cTn>
                        </p:par>
                        <p:par>
                          <p:cTn id="45" fill="hold" nodeType="afterGroup">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393247"/>
                                        </p:tgtEl>
                                        <p:attrNameLst>
                                          <p:attrName>style.visibility</p:attrName>
                                        </p:attrNameLst>
                                      </p:cBhvr>
                                      <p:to>
                                        <p:strVal val="visible"/>
                                      </p:to>
                                    </p:set>
                                    <p:animEffect transition="in" filter="wipe(left)">
                                      <p:cBhvr>
                                        <p:cTn id="48" dur="500"/>
                                        <p:tgtEl>
                                          <p:spTgt spid="393247"/>
                                        </p:tgtEl>
                                      </p:cBhvr>
                                    </p:animEffect>
                                  </p:childTnLst>
                                </p:cTn>
                              </p:par>
                            </p:childTnLst>
                          </p:cTn>
                        </p:par>
                        <p:par>
                          <p:cTn id="49" fill="hold" nodeType="afterGroup">
                            <p:stCondLst>
                              <p:cond delay="5000"/>
                            </p:stCondLst>
                            <p:childTnLst>
                              <p:par>
                                <p:cTn id="50" presetID="22" presetClass="entr" presetSubtype="4" fill="hold" grpId="0" nodeType="afterEffect">
                                  <p:stCondLst>
                                    <p:cond delay="0"/>
                                  </p:stCondLst>
                                  <p:childTnLst>
                                    <p:set>
                                      <p:cBhvr>
                                        <p:cTn id="51" dur="1" fill="hold">
                                          <p:stCondLst>
                                            <p:cond delay="0"/>
                                          </p:stCondLst>
                                        </p:cTn>
                                        <p:tgtEl>
                                          <p:spTgt spid="393248"/>
                                        </p:tgtEl>
                                        <p:attrNameLst>
                                          <p:attrName>style.visibility</p:attrName>
                                        </p:attrNameLst>
                                      </p:cBhvr>
                                      <p:to>
                                        <p:strVal val="visible"/>
                                      </p:to>
                                    </p:set>
                                    <p:animEffect transition="in" filter="wipe(down)">
                                      <p:cBhvr>
                                        <p:cTn id="52" dur="500"/>
                                        <p:tgtEl>
                                          <p:spTgt spid="393248"/>
                                        </p:tgtEl>
                                      </p:cBhvr>
                                    </p:animEffect>
                                  </p:childTnLst>
                                </p:cTn>
                              </p:par>
                            </p:childTnLst>
                          </p:cTn>
                        </p:par>
                        <p:par>
                          <p:cTn id="53" fill="hold" nodeType="afterGroup">
                            <p:stCondLst>
                              <p:cond delay="5500"/>
                            </p:stCondLst>
                            <p:childTnLst>
                              <p:par>
                                <p:cTn id="54" presetID="22" presetClass="entr" presetSubtype="4" fill="hold" grpId="0" nodeType="afterEffect">
                                  <p:stCondLst>
                                    <p:cond delay="0"/>
                                  </p:stCondLst>
                                  <p:childTnLst>
                                    <p:set>
                                      <p:cBhvr>
                                        <p:cTn id="55" dur="1" fill="hold">
                                          <p:stCondLst>
                                            <p:cond delay="0"/>
                                          </p:stCondLst>
                                        </p:cTn>
                                        <p:tgtEl>
                                          <p:spTgt spid="393249"/>
                                        </p:tgtEl>
                                        <p:attrNameLst>
                                          <p:attrName>style.visibility</p:attrName>
                                        </p:attrNameLst>
                                      </p:cBhvr>
                                      <p:to>
                                        <p:strVal val="visible"/>
                                      </p:to>
                                    </p:set>
                                    <p:animEffect transition="in" filter="wipe(down)">
                                      <p:cBhvr>
                                        <p:cTn id="56" dur="500"/>
                                        <p:tgtEl>
                                          <p:spTgt spid="393249"/>
                                        </p:tgtEl>
                                      </p:cBhvr>
                                    </p:animEffect>
                                  </p:childTnLst>
                                </p:cTn>
                              </p:par>
                            </p:childTnLst>
                          </p:cTn>
                        </p:par>
                        <p:par>
                          <p:cTn id="57" fill="hold" nodeType="afterGroup">
                            <p:stCondLst>
                              <p:cond delay="6000"/>
                            </p:stCondLst>
                            <p:childTnLst>
                              <p:par>
                                <p:cTn id="58" presetID="22" presetClass="entr" presetSubtype="4" fill="hold" grpId="0" nodeType="afterEffect">
                                  <p:stCondLst>
                                    <p:cond delay="0"/>
                                  </p:stCondLst>
                                  <p:childTnLst>
                                    <p:set>
                                      <p:cBhvr>
                                        <p:cTn id="59" dur="1" fill="hold">
                                          <p:stCondLst>
                                            <p:cond delay="0"/>
                                          </p:stCondLst>
                                        </p:cTn>
                                        <p:tgtEl>
                                          <p:spTgt spid="393250"/>
                                        </p:tgtEl>
                                        <p:attrNameLst>
                                          <p:attrName>style.visibility</p:attrName>
                                        </p:attrNameLst>
                                      </p:cBhvr>
                                      <p:to>
                                        <p:strVal val="visible"/>
                                      </p:to>
                                    </p:set>
                                    <p:animEffect transition="in" filter="wipe(down)">
                                      <p:cBhvr>
                                        <p:cTn id="60" dur="500"/>
                                        <p:tgtEl>
                                          <p:spTgt spid="393250"/>
                                        </p:tgtEl>
                                      </p:cBhvr>
                                    </p:animEffect>
                                  </p:childTnLst>
                                </p:cTn>
                              </p:par>
                            </p:childTnLst>
                          </p:cTn>
                        </p:par>
                        <p:par>
                          <p:cTn id="61" fill="hold" nodeType="afterGroup">
                            <p:stCondLst>
                              <p:cond delay="6500"/>
                            </p:stCondLst>
                            <p:childTnLst>
                              <p:par>
                                <p:cTn id="62" presetID="22" presetClass="entr" presetSubtype="4" fill="hold" grpId="0" nodeType="afterEffect">
                                  <p:stCondLst>
                                    <p:cond delay="0"/>
                                  </p:stCondLst>
                                  <p:childTnLst>
                                    <p:set>
                                      <p:cBhvr>
                                        <p:cTn id="63" dur="1" fill="hold">
                                          <p:stCondLst>
                                            <p:cond delay="0"/>
                                          </p:stCondLst>
                                        </p:cTn>
                                        <p:tgtEl>
                                          <p:spTgt spid="393251"/>
                                        </p:tgtEl>
                                        <p:attrNameLst>
                                          <p:attrName>style.visibility</p:attrName>
                                        </p:attrNameLst>
                                      </p:cBhvr>
                                      <p:to>
                                        <p:strVal val="visible"/>
                                      </p:to>
                                    </p:set>
                                    <p:animEffect transition="in" filter="wipe(down)">
                                      <p:cBhvr>
                                        <p:cTn id="64" dur="500"/>
                                        <p:tgtEl>
                                          <p:spTgt spid="39325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iterate type="wd">
                                    <p:tmPct val="100000"/>
                                  </p:iterate>
                                  <p:childTnLst>
                                    <p:set>
                                      <p:cBhvr>
                                        <p:cTn id="68" dur="1" fill="hold">
                                          <p:stCondLst>
                                            <p:cond delay="0"/>
                                          </p:stCondLst>
                                        </p:cTn>
                                        <p:tgtEl>
                                          <p:spTgt spid="393257"/>
                                        </p:tgtEl>
                                        <p:attrNameLst>
                                          <p:attrName>style.visibility</p:attrName>
                                        </p:attrNameLst>
                                      </p:cBhvr>
                                      <p:to>
                                        <p:strVal val="visible"/>
                                      </p:to>
                                    </p:set>
                                    <p:animEffect transition="in" filter="wipe(left)">
                                      <p:cBhvr>
                                        <p:cTn id="69" dur="300"/>
                                        <p:tgtEl>
                                          <p:spTgt spid="39325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93258"/>
                                        </p:tgtEl>
                                        <p:attrNameLst>
                                          <p:attrName>style.visibility</p:attrName>
                                        </p:attrNameLst>
                                      </p:cBhvr>
                                      <p:to>
                                        <p:strVal val="visible"/>
                                      </p:to>
                                    </p:set>
                                    <p:animEffect transition="in" filter="wipe(left)">
                                      <p:cBhvr>
                                        <p:cTn id="74" dur="500"/>
                                        <p:tgtEl>
                                          <p:spTgt spid="39325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iterate type="wd">
                                    <p:tmPct val="100000"/>
                                  </p:iterate>
                                  <p:childTnLst>
                                    <p:set>
                                      <p:cBhvr>
                                        <p:cTn id="78" dur="1" fill="hold">
                                          <p:stCondLst>
                                            <p:cond delay="0"/>
                                          </p:stCondLst>
                                        </p:cTn>
                                        <p:tgtEl>
                                          <p:spTgt spid="393259"/>
                                        </p:tgtEl>
                                        <p:attrNameLst>
                                          <p:attrName>style.visibility</p:attrName>
                                        </p:attrNameLst>
                                      </p:cBhvr>
                                      <p:to>
                                        <p:strVal val="visible"/>
                                      </p:to>
                                    </p:set>
                                    <p:animEffect transition="in" filter="wipe(left)">
                                      <p:cBhvr>
                                        <p:cTn id="79" dur="300"/>
                                        <p:tgtEl>
                                          <p:spTgt spid="393259"/>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93255"/>
                                        </p:tgtEl>
                                        <p:attrNameLst>
                                          <p:attrName>style.visibility</p:attrName>
                                        </p:attrNameLst>
                                      </p:cBhvr>
                                      <p:to>
                                        <p:strVal val="visible"/>
                                      </p:to>
                                    </p:set>
                                    <p:animEffect transition="in" filter="wipe(left)">
                                      <p:cBhvr>
                                        <p:cTn id="84" dur="500"/>
                                        <p:tgtEl>
                                          <p:spTgt spid="393255"/>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iterate type="wd">
                                    <p:tmPct val="100000"/>
                                  </p:iterate>
                                  <p:childTnLst>
                                    <p:set>
                                      <p:cBhvr>
                                        <p:cTn id="88" dur="1" fill="hold">
                                          <p:stCondLst>
                                            <p:cond delay="0"/>
                                          </p:stCondLst>
                                        </p:cTn>
                                        <p:tgtEl>
                                          <p:spTgt spid="393260"/>
                                        </p:tgtEl>
                                        <p:attrNameLst>
                                          <p:attrName>style.visibility</p:attrName>
                                        </p:attrNameLst>
                                      </p:cBhvr>
                                      <p:to>
                                        <p:strVal val="visible"/>
                                      </p:to>
                                    </p:set>
                                    <p:animEffect transition="in" filter="wipe(left)">
                                      <p:cBhvr>
                                        <p:cTn id="89" dur="300"/>
                                        <p:tgtEl>
                                          <p:spTgt spid="393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41" grpId="0" animBg="1"/>
      <p:bldP spid="393242" grpId="0" animBg="1"/>
      <p:bldP spid="393243" grpId="0" animBg="1"/>
      <p:bldP spid="393244" grpId="0" animBg="1"/>
      <p:bldP spid="393245" grpId="0" animBg="1"/>
      <p:bldP spid="393246" grpId="0" animBg="1"/>
      <p:bldP spid="393247" grpId="0" animBg="1"/>
      <p:bldP spid="393248" grpId="0" animBg="1"/>
      <p:bldP spid="393249" grpId="0" animBg="1"/>
      <p:bldP spid="393250" grpId="0" animBg="1"/>
      <p:bldP spid="393251" grpId="0" animBg="1"/>
      <p:bldP spid="393252" grpId="0" animBg="1"/>
      <p:bldP spid="393253" grpId="0" animBg="1"/>
      <p:bldP spid="393254" grpId="0" animBg="1"/>
      <p:bldP spid="393255" grpId="0" autoUpdateAnimBg="0"/>
      <p:bldP spid="393256" grpId="0" autoUpdateAnimBg="0"/>
      <p:bldP spid="393257" grpId="0" autoUpdateAnimBg="0"/>
      <p:bldP spid="393258" grpId="0" autoUpdateAnimBg="0"/>
      <p:bldP spid="393259" grpId="0" autoUpdateAnimBg="0"/>
      <p:bldP spid="393260" grpId="0" autoUpdateAnimBg="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66" name="Picture 6" descr="3"/>
          <p:cNvPicPr>
            <a:picLocks noChangeAspect="1" noChangeArrowheads="1"/>
          </p:cNvPicPr>
          <p:nvPr/>
        </p:nvPicPr>
        <p:blipFill>
          <a:blip r:embed="rId2">
            <a:extLst>
              <a:ext uri="{28A0092B-C50C-407E-A947-70E740481C1C}">
                <a14:useLocalDpi xmlns:a14="http://schemas.microsoft.com/office/drawing/2010/main" val="0"/>
              </a:ext>
            </a:extLst>
          </a:blip>
          <a:srcRect l="874" t="12381"/>
          <a:stretch>
            <a:fillRect/>
          </a:stretch>
        </p:blipFill>
        <p:spPr bwMode="auto">
          <a:xfrm>
            <a:off x="179388" y="1123950"/>
            <a:ext cx="8569325"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699" name="Text Box 7"/>
          <p:cNvSpPr txBox="1">
            <a:spLocks noChangeArrowheads="1"/>
          </p:cNvSpPr>
          <p:nvPr/>
        </p:nvSpPr>
        <p:spPr bwMode="auto">
          <a:xfrm>
            <a:off x="395288" y="188913"/>
            <a:ext cx="84978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solidFill>
                  <a:srgbClr val="000000"/>
                </a:solidFill>
                <a:ea typeface="楷体_GB2312" pitchFamily="49" charset="-122"/>
              </a:rPr>
              <a:t>思考：若树采用“先转换，后遍历”的方式，结果是否一样？</a:t>
            </a:r>
          </a:p>
        </p:txBody>
      </p:sp>
      <p:sp>
        <p:nvSpPr>
          <p:cNvPr id="552965" name="Text Box 5"/>
          <p:cNvSpPr txBox="1">
            <a:spLocks noChangeArrowheads="1"/>
          </p:cNvSpPr>
          <p:nvPr/>
        </p:nvSpPr>
        <p:spPr bwMode="auto">
          <a:xfrm>
            <a:off x="250825" y="3933825"/>
            <a:ext cx="165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solidFill>
                  <a:srgbClr val="000000"/>
                </a:solidFill>
                <a:ea typeface="楷体_GB2312" pitchFamily="49" charset="-122"/>
              </a:rPr>
              <a:t>结论：</a:t>
            </a:r>
          </a:p>
        </p:txBody>
      </p:sp>
      <p:sp>
        <p:nvSpPr>
          <p:cNvPr id="552968" name="Text Box 8"/>
          <p:cNvSpPr txBox="1">
            <a:spLocks noChangeArrowheads="1"/>
          </p:cNvSpPr>
          <p:nvPr/>
        </p:nvSpPr>
        <p:spPr bwMode="auto">
          <a:xfrm>
            <a:off x="323850" y="4652963"/>
            <a:ext cx="84978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3200" b="1">
                <a:solidFill>
                  <a:srgbClr val="000000"/>
                </a:solidFill>
                <a:ea typeface="楷体_GB2312" pitchFamily="49" charset="-122"/>
              </a:rPr>
              <a:t>1</a:t>
            </a:r>
            <a:r>
              <a:rPr lang="zh-CN" altLang="en-US" sz="3200" b="1">
                <a:solidFill>
                  <a:srgbClr val="000000"/>
                </a:solidFill>
                <a:ea typeface="楷体_GB2312" pitchFamily="49" charset="-122"/>
              </a:rPr>
              <a:t>、树的先根遍历与二叉树的先序遍历相同；</a:t>
            </a:r>
          </a:p>
        </p:txBody>
      </p:sp>
      <p:sp>
        <p:nvSpPr>
          <p:cNvPr id="552969" name="Text Box 9"/>
          <p:cNvSpPr txBox="1">
            <a:spLocks noChangeArrowheads="1"/>
          </p:cNvSpPr>
          <p:nvPr/>
        </p:nvSpPr>
        <p:spPr bwMode="auto">
          <a:xfrm>
            <a:off x="323850" y="5226050"/>
            <a:ext cx="8497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3200" b="1">
                <a:solidFill>
                  <a:srgbClr val="000000"/>
                </a:solidFill>
                <a:ea typeface="楷体_GB2312" pitchFamily="49" charset="-122"/>
              </a:rPr>
              <a:t>2</a:t>
            </a:r>
            <a:r>
              <a:rPr lang="zh-CN" altLang="en-US" sz="3200" b="1">
                <a:solidFill>
                  <a:srgbClr val="000000"/>
                </a:solidFill>
                <a:ea typeface="楷体_GB2312" pitchFamily="49" charset="-122"/>
              </a:rPr>
              <a:t>、树的后根遍历相当于二叉树的中序遍历；</a:t>
            </a:r>
          </a:p>
        </p:txBody>
      </p:sp>
      <p:sp>
        <p:nvSpPr>
          <p:cNvPr id="552970" name="Text Box 10"/>
          <p:cNvSpPr txBox="1">
            <a:spLocks noChangeArrowheads="1"/>
          </p:cNvSpPr>
          <p:nvPr/>
        </p:nvSpPr>
        <p:spPr bwMode="auto">
          <a:xfrm>
            <a:off x="323850" y="5873750"/>
            <a:ext cx="8497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3200" b="1">
                <a:solidFill>
                  <a:srgbClr val="000000"/>
                </a:solidFill>
                <a:ea typeface="楷体_GB2312" pitchFamily="49" charset="-122"/>
              </a:rPr>
              <a:t>3</a:t>
            </a:r>
            <a:r>
              <a:rPr lang="zh-CN" altLang="en-US" sz="3200" b="1">
                <a:solidFill>
                  <a:srgbClr val="000000"/>
                </a:solidFill>
                <a:ea typeface="楷体_GB2312" pitchFamily="49" charset="-122"/>
              </a:rPr>
              <a:t>、树没有中序遍历，因为子树无左右之分。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29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29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29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5" grpId="0"/>
      <p:bldP spid="552968" grpId="0"/>
      <p:bldP spid="552969" grpId="0"/>
      <p:bldP spid="552970" grpId="0"/>
    </p:bldLst>
  </p:timing>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8722" name="Oval 4"/>
          <p:cNvSpPr>
            <a:spLocks noChangeArrowheads="1"/>
          </p:cNvSpPr>
          <p:nvPr/>
        </p:nvSpPr>
        <p:spPr bwMode="auto">
          <a:xfrm>
            <a:off x="2133600" y="22860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A</a:t>
            </a:r>
          </a:p>
        </p:txBody>
      </p:sp>
      <p:sp>
        <p:nvSpPr>
          <p:cNvPr id="158723" name="Oval 5"/>
          <p:cNvSpPr>
            <a:spLocks noChangeArrowheads="1"/>
          </p:cNvSpPr>
          <p:nvPr/>
        </p:nvSpPr>
        <p:spPr bwMode="auto">
          <a:xfrm>
            <a:off x="1143000" y="32766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B</a:t>
            </a:r>
          </a:p>
        </p:txBody>
      </p:sp>
      <p:sp>
        <p:nvSpPr>
          <p:cNvPr id="158724" name="Oval 6"/>
          <p:cNvSpPr>
            <a:spLocks noChangeArrowheads="1"/>
          </p:cNvSpPr>
          <p:nvPr/>
        </p:nvSpPr>
        <p:spPr bwMode="auto">
          <a:xfrm>
            <a:off x="2133600" y="32766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C</a:t>
            </a:r>
          </a:p>
        </p:txBody>
      </p:sp>
      <p:sp>
        <p:nvSpPr>
          <p:cNvPr id="158725" name="Oval 7"/>
          <p:cNvSpPr>
            <a:spLocks noChangeArrowheads="1"/>
          </p:cNvSpPr>
          <p:nvPr/>
        </p:nvSpPr>
        <p:spPr bwMode="auto">
          <a:xfrm>
            <a:off x="3048000" y="32766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D</a:t>
            </a:r>
          </a:p>
        </p:txBody>
      </p:sp>
      <p:sp>
        <p:nvSpPr>
          <p:cNvPr id="158726" name="Oval 8"/>
          <p:cNvSpPr>
            <a:spLocks noChangeArrowheads="1"/>
          </p:cNvSpPr>
          <p:nvPr/>
        </p:nvSpPr>
        <p:spPr bwMode="auto">
          <a:xfrm>
            <a:off x="1600200" y="42672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E</a:t>
            </a:r>
          </a:p>
        </p:txBody>
      </p:sp>
      <p:sp>
        <p:nvSpPr>
          <p:cNvPr id="158727" name="Oval 9"/>
          <p:cNvSpPr>
            <a:spLocks noChangeArrowheads="1"/>
          </p:cNvSpPr>
          <p:nvPr/>
        </p:nvSpPr>
        <p:spPr bwMode="auto">
          <a:xfrm>
            <a:off x="2667000" y="42672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F</a:t>
            </a:r>
          </a:p>
        </p:txBody>
      </p:sp>
      <p:sp>
        <p:nvSpPr>
          <p:cNvPr id="158728" name="Line 10"/>
          <p:cNvSpPr>
            <a:spLocks noChangeShapeType="1"/>
          </p:cNvSpPr>
          <p:nvPr/>
        </p:nvSpPr>
        <p:spPr bwMode="auto">
          <a:xfrm flipH="1">
            <a:off x="1524000" y="2590800"/>
            <a:ext cx="685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29" name="Line 11"/>
          <p:cNvSpPr>
            <a:spLocks noChangeShapeType="1"/>
          </p:cNvSpPr>
          <p:nvPr/>
        </p:nvSpPr>
        <p:spPr bwMode="auto">
          <a:xfrm>
            <a:off x="2362200" y="2743200"/>
            <a:ext cx="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0" name="Line 12"/>
          <p:cNvSpPr>
            <a:spLocks noChangeShapeType="1"/>
          </p:cNvSpPr>
          <p:nvPr/>
        </p:nvSpPr>
        <p:spPr bwMode="auto">
          <a:xfrm>
            <a:off x="2590800" y="2590800"/>
            <a:ext cx="685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1" name="Line 13"/>
          <p:cNvSpPr>
            <a:spLocks noChangeShapeType="1"/>
          </p:cNvSpPr>
          <p:nvPr/>
        </p:nvSpPr>
        <p:spPr bwMode="auto">
          <a:xfrm flipH="1">
            <a:off x="1905000" y="3733800"/>
            <a:ext cx="4572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2" name="Line 14"/>
          <p:cNvSpPr>
            <a:spLocks noChangeShapeType="1"/>
          </p:cNvSpPr>
          <p:nvPr/>
        </p:nvSpPr>
        <p:spPr bwMode="auto">
          <a:xfrm>
            <a:off x="2438400" y="3733800"/>
            <a:ext cx="3810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3" name="Rectangle 17"/>
          <p:cNvSpPr>
            <a:spLocks noChangeArrowheads="1"/>
          </p:cNvSpPr>
          <p:nvPr/>
        </p:nvSpPr>
        <p:spPr bwMode="auto">
          <a:xfrm>
            <a:off x="4211638" y="1268413"/>
            <a:ext cx="2447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先序遍历</a:t>
            </a:r>
          </a:p>
        </p:txBody>
      </p:sp>
      <p:sp>
        <p:nvSpPr>
          <p:cNvPr id="158734" name="Rectangle 18"/>
          <p:cNvSpPr>
            <a:spLocks noChangeArrowheads="1"/>
          </p:cNvSpPr>
          <p:nvPr/>
        </p:nvSpPr>
        <p:spPr bwMode="auto">
          <a:xfrm>
            <a:off x="4427538" y="3116263"/>
            <a:ext cx="2449512"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后序序列</a:t>
            </a:r>
          </a:p>
          <a:p>
            <a:pPr lvl="1">
              <a:spcBef>
                <a:spcPct val="50000"/>
              </a:spcBef>
            </a:pPr>
            <a:endParaRPr lang="en-US" altLang="zh-CN"/>
          </a:p>
        </p:txBody>
      </p:sp>
      <p:sp>
        <p:nvSpPr>
          <p:cNvPr id="362516" name="Rectangle 20"/>
          <p:cNvSpPr>
            <a:spLocks noChangeArrowheads="1"/>
          </p:cNvSpPr>
          <p:nvPr/>
        </p:nvSpPr>
        <p:spPr bwMode="auto">
          <a:xfrm>
            <a:off x="6732588" y="1268413"/>
            <a:ext cx="1987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a:t>ABCEFD</a:t>
            </a:r>
          </a:p>
        </p:txBody>
      </p:sp>
      <p:sp>
        <p:nvSpPr>
          <p:cNvPr id="362517" name="Rectangle 21"/>
          <p:cNvSpPr>
            <a:spLocks noChangeArrowheads="1"/>
          </p:cNvSpPr>
          <p:nvPr/>
        </p:nvSpPr>
        <p:spPr bwMode="auto">
          <a:xfrm>
            <a:off x="6804025" y="3141663"/>
            <a:ext cx="1987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BEFCDA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62516"/>
                                        </p:tgtEl>
                                        <p:attrNameLst>
                                          <p:attrName>style.visibility</p:attrName>
                                        </p:attrNameLst>
                                      </p:cBhvr>
                                      <p:to>
                                        <p:strVal val="visible"/>
                                      </p:to>
                                    </p:set>
                                    <p:animEffect transition="in" filter="wipe(down)">
                                      <p:cBhvr>
                                        <p:cTn id="7" dur="500"/>
                                        <p:tgtEl>
                                          <p:spTgt spid="3625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62517"/>
                                        </p:tgtEl>
                                        <p:attrNameLst>
                                          <p:attrName>style.visibility</p:attrName>
                                        </p:attrNameLst>
                                      </p:cBhvr>
                                      <p:to>
                                        <p:strVal val="visible"/>
                                      </p:to>
                                    </p:set>
                                    <p:animEffect transition="in" filter="wipe(down)">
                                      <p:cBhvr>
                                        <p:cTn id="12" dur="500"/>
                                        <p:tgtEl>
                                          <p:spTgt spid="362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16" grpId="0"/>
      <p:bldP spid="362517"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46" name="Picture 4" descr="4"/>
          <p:cNvPicPr>
            <a:picLocks noChangeAspect="1" noChangeArrowheads="1"/>
          </p:cNvPicPr>
          <p:nvPr/>
        </p:nvPicPr>
        <p:blipFill>
          <a:blip r:embed="rId2">
            <a:extLst>
              <a:ext uri="{28A0092B-C50C-407E-A947-70E740481C1C}">
                <a14:useLocalDpi xmlns:a14="http://schemas.microsoft.com/office/drawing/2010/main" val="0"/>
              </a:ext>
            </a:extLst>
          </a:blip>
          <a:srcRect r="824"/>
          <a:stretch>
            <a:fillRect/>
          </a:stretch>
        </p:blipFill>
        <p:spPr bwMode="auto">
          <a:xfrm>
            <a:off x="0" y="188913"/>
            <a:ext cx="9107488" cy="329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47" name="Rectangle 5"/>
          <p:cNvSpPr>
            <a:spLocks noChangeArrowheads="1"/>
          </p:cNvSpPr>
          <p:nvPr/>
        </p:nvSpPr>
        <p:spPr bwMode="auto">
          <a:xfrm>
            <a:off x="755650" y="1196975"/>
            <a:ext cx="1655763" cy="457200"/>
          </a:xfrm>
          <a:prstGeom prst="rect">
            <a:avLst/>
          </a:prstGeom>
          <a:solidFill>
            <a:srgbClr val="FF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6600"/>
                </a:solidFill>
              </a:rPr>
              <a:t>先序遍历</a:t>
            </a:r>
          </a:p>
        </p:txBody>
      </p:sp>
      <p:sp>
        <p:nvSpPr>
          <p:cNvPr id="553992" name="Rectangle 8"/>
          <p:cNvSpPr>
            <a:spLocks noChangeArrowheads="1"/>
          </p:cNvSpPr>
          <p:nvPr/>
        </p:nvSpPr>
        <p:spPr bwMode="auto">
          <a:xfrm>
            <a:off x="466725" y="3860800"/>
            <a:ext cx="799306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3200" b="1">
                <a:solidFill>
                  <a:srgbClr val="CC6600"/>
                </a:solidFill>
                <a:ea typeface="楷体_GB2312" pitchFamily="49" charset="-122"/>
              </a:rPr>
              <a:t>即：依次从左至右对森林中的每一棵</a:t>
            </a:r>
            <a:r>
              <a:rPr lang="zh-CN" altLang="en-US" sz="3200" b="1">
                <a:solidFill>
                  <a:srgbClr val="990000"/>
                </a:solidFill>
                <a:ea typeface="楷体_GB2312" pitchFamily="49" charset="-122"/>
              </a:rPr>
              <a:t>树</a:t>
            </a:r>
            <a:r>
              <a:rPr lang="zh-CN" altLang="en-US" sz="3200" b="1">
                <a:solidFill>
                  <a:srgbClr val="CC6600"/>
                </a:solidFill>
                <a:ea typeface="楷体_GB2312" pitchFamily="49" charset="-122"/>
              </a:rPr>
              <a:t>进行</a:t>
            </a:r>
            <a:r>
              <a:rPr lang="zh-CN" altLang="en-US" sz="3200" b="1">
                <a:solidFill>
                  <a:srgbClr val="990000"/>
                </a:solidFill>
                <a:ea typeface="楷体_GB2312" pitchFamily="49" charset="-122"/>
              </a:rPr>
              <a:t>先根遍历</a:t>
            </a:r>
            <a:r>
              <a:rPr lang="zh-CN" altLang="en-US" sz="3200" b="1">
                <a:solidFill>
                  <a:srgbClr val="CC6600"/>
                </a:solidFill>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53992"/>
                                        </p:tgtEl>
                                        <p:attrNameLst>
                                          <p:attrName>style.visibility</p:attrName>
                                        </p:attrNameLst>
                                      </p:cBhvr>
                                      <p:to>
                                        <p:strVal val="visible"/>
                                      </p:to>
                                    </p:set>
                                    <p:animEffect transition="in" filter="wipe(left)">
                                      <p:cBhvr>
                                        <p:cTn id="7" dur="75"/>
                                        <p:tgtEl>
                                          <p:spTgt spid="553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92" grpId="0" autoUpdateAnimBg="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770"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33375"/>
            <a:ext cx="8748712" cy="28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1" name="Rectangle 5"/>
          <p:cNvSpPr>
            <a:spLocks noChangeArrowheads="1"/>
          </p:cNvSpPr>
          <p:nvPr/>
        </p:nvSpPr>
        <p:spPr bwMode="auto">
          <a:xfrm>
            <a:off x="395288" y="333375"/>
            <a:ext cx="2663825" cy="457200"/>
          </a:xfrm>
          <a:prstGeom prst="rect">
            <a:avLst/>
          </a:prstGeom>
          <a:solidFill>
            <a:srgbClr val="FF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rgbClr val="006600"/>
                </a:solidFill>
              </a:rPr>
              <a:t>●</a:t>
            </a:r>
            <a:r>
              <a:rPr lang="en-US" altLang="zh-CN" sz="1800" b="1">
                <a:solidFill>
                  <a:srgbClr val="006600"/>
                </a:solidFill>
              </a:rPr>
              <a:t> </a:t>
            </a:r>
            <a:r>
              <a:rPr lang="zh-CN" altLang="en-US" sz="2400" b="1">
                <a:solidFill>
                  <a:srgbClr val="006600"/>
                </a:solidFill>
              </a:rPr>
              <a:t>中序遍历</a:t>
            </a:r>
          </a:p>
        </p:txBody>
      </p:sp>
      <p:sp>
        <p:nvSpPr>
          <p:cNvPr id="555014" name="Rectangle 6"/>
          <p:cNvSpPr>
            <a:spLocks noChangeArrowheads="1"/>
          </p:cNvSpPr>
          <p:nvPr/>
        </p:nvSpPr>
        <p:spPr bwMode="auto">
          <a:xfrm>
            <a:off x="1116013" y="3860800"/>
            <a:ext cx="671195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3200" b="1">
                <a:solidFill>
                  <a:srgbClr val="CC6600"/>
                </a:solidFill>
                <a:ea typeface="楷体_GB2312" pitchFamily="49" charset="-122"/>
              </a:rPr>
              <a:t>即：依次从左至右对森林中的每一棵</a:t>
            </a:r>
            <a:r>
              <a:rPr lang="zh-CN" altLang="en-US" sz="3200" b="1">
                <a:solidFill>
                  <a:srgbClr val="990000"/>
                </a:solidFill>
                <a:ea typeface="楷体_GB2312" pitchFamily="49" charset="-122"/>
              </a:rPr>
              <a:t>树</a:t>
            </a:r>
            <a:r>
              <a:rPr lang="zh-CN" altLang="en-US" sz="3200" b="1">
                <a:solidFill>
                  <a:srgbClr val="CC6600"/>
                </a:solidFill>
                <a:ea typeface="楷体_GB2312" pitchFamily="49" charset="-122"/>
              </a:rPr>
              <a:t>进行</a:t>
            </a:r>
            <a:r>
              <a:rPr lang="zh-CN" altLang="en-US" sz="3200" b="1">
                <a:solidFill>
                  <a:srgbClr val="990000"/>
                </a:solidFill>
                <a:ea typeface="楷体_GB2312" pitchFamily="49" charset="-122"/>
              </a:rPr>
              <a:t>后根遍历</a:t>
            </a:r>
            <a:r>
              <a:rPr lang="zh-CN" altLang="en-US" sz="3200" b="1">
                <a:solidFill>
                  <a:srgbClr val="CC6600"/>
                </a:solidFill>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55014"/>
                                        </p:tgtEl>
                                        <p:attrNameLst>
                                          <p:attrName>style.visibility</p:attrName>
                                        </p:attrNameLst>
                                      </p:cBhvr>
                                      <p:to>
                                        <p:strVal val="visible"/>
                                      </p:to>
                                    </p:set>
                                    <p:animEffect transition="in" filter="wipe(left)">
                                      <p:cBhvr>
                                        <p:cTn id="7" dur="75"/>
                                        <p:tgtEl>
                                          <p:spTgt spid="555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4" grpId="0" autoUpdateAnimBg="0"/>
    </p:bldLst>
  </p:timing>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794" name="Rectangle 22"/>
          <p:cNvSpPr>
            <a:spLocks noChangeArrowheads="1"/>
          </p:cNvSpPr>
          <p:nvPr/>
        </p:nvSpPr>
        <p:spPr bwMode="auto">
          <a:xfrm>
            <a:off x="5575300" y="260350"/>
            <a:ext cx="35687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ea typeface="楷体_GB2312" pitchFamily="49" charset="-122"/>
              </a:rPr>
              <a:t>先序遍历序列</a:t>
            </a:r>
          </a:p>
          <a:p>
            <a:pPr lvl="1"/>
            <a:r>
              <a:rPr lang="en-US" altLang="zh-CN" sz="3200" b="1">
                <a:ea typeface="楷体_GB2312" pitchFamily="49" charset="-122"/>
              </a:rPr>
              <a:t>ABCDEFGHIJ</a:t>
            </a:r>
          </a:p>
        </p:txBody>
      </p:sp>
      <p:sp>
        <p:nvSpPr>
          <p:cNvPr id="161795" name="Rectangle 26"/>
          <p:cNvSpPr>
            <a:spLocks noChangeArrowheads="1"/>
          </p:cNvSpPr>
          <p:nvPr/>
        </p:nvSpPr>
        <p:spPr bwMode="auto">
          <a:xfrm>
            <a:off x="5508625" y="1282700"/>
            <a:ext cx="33845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ea typeface="楷体_GB2312" pitchFamily="49" charset="-122"/>
              </a:rPr>
              <a:t>中序遍历序列</a:t>
            </a:r>
          </a:p>
          <a:p>
            <a:pPr lvl="1"/>
            <a:r>
              <a:rPr lang="en-US" altLang="zh-CN" sz="3200" b="1">
                <a:ea typeface="楷体_GB2312" pitchFamily="49" charset="-122"/>
              </a:rPr>
              <a:t>BCDAFEHJIG</a:t>
            </a:r>
          </a:p>
        </p:txBody>
      </p:sp>
      <p:sp>
        <p:nvSpPr>
          <p:cNvPr id="161796" name="Text Box 27"/>
          <p:cNvSpPr txBox="1">
            <a:spLocks noChangeArrowheads="1"/>
          </p:cNvSpPr>
          <p:nvPr/>
        </p:nvSpPr>
        <p:spPr bwMode="auto">
          <a:xfrm>
            <a:off x="0" y="188913"/>
            <a:ext cx="18716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ea typeface="楷体_GB2312" pitchFamily="49" charset="-122"/>
              </a:rPr>
              <a:t>例如：</a:t>
            </a:r>
          </a:p>
        </p:txBody>
      </p:sp>
      <p:grpSp>
        <p:nvGrpSpPr>
          <p:cNvPr id="161797" name="Group 30"/>
          <p:cNvGrpSpPr>
            <a:grpSpLocks/>
          </p:cNvGrpSpPr>
          <p:nvPr/>
        </p:nvGrpSpPr>
        <p:grpSpPr bwMode="auto">
          <a:xfrm>
            <a:off x="969963" y="260350"/>
            <a:ext cx="4465637" cy="2374900"/>
            <a:chOff x="521" y="1480"/>
            <a:chExt cx="2813" cy="1496"/>
          </a:xfrm>
        </p:grpSpPr>
        <p:sp>
          <p:nvSpPr>
            <p:cNvPr id="161823" name="Oval 4"/>
            <p:cNvSpPr>
              <a:spLocks noChangeArrowheads="1"/>
            </p:cNvSpPr>
            <p:nvPr/>
          </p:nvSpPr>
          <p:spPr bwMode="auto">
            <a:xfrm>
              <a:off x="983" y="163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A</a:t>
              </a:r>
            </a:p>
          </p:txBody>
        </p:sp>
        <p:sp>
          <p:nvSpPr>
            <p:cNvPr id="161824" name="Oval 5"/>
            <p:cNvSpPr>
              <a:spLocks noChangeArrowheads="1"/>
            </p:cNvSpPr>
            <p:nvPr/>
          </p:nvSpPr>
          <p:spPr bwMode="auto">
            <a:xfrm>
              <a:off x="551" y="216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B</a:t>
              </a:r>
            </a:p>
          </p:txBody>
        </p:sp>
        <p:sp>
          <p:nvSpPr>
            <p:cNvPr id="161825" name="Oval 6"/>
            <p:cNvSpPr>
              <a:spLocks noChangeArrowheads="1"/>
            </p:cNvSpPr>
            <p:nvPr/>
          </p:nvSpPr>
          <p:spPr bwMode="auto">
            <a:xfrm>
              <a:off x="983" y="216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C</a:t>
              </a:r>
            </a:p>
          </p:txBody>
        </p:sp>
        <p:sp>
          <p:nvSpPr>
            <p:cNvPr id="161826" name="Oval 7"/>
            <p:cNvSpPr>
              <a:spLocks noChangeArrowheads="1"/>
            </p:cNvSpPr>
            <p:nvPr/>
          </p:nvSpPr>
          <p:spPr bwMode="auto">
            <a:xfrm>
              <a:off x="1415" y="216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D</a:t>
              </a:r>
            </a:p>
          </p:txBody>
        </p:sp>
        <p:sp>
          <p:nvSpPr>
            <p:cNvPr id="161827" name="Oval 8"/>
            <p:cNvSpPr>
              <a:spLocks noChangeArrowheads="1"/>
            </p:cNvSpPr>
            <p:nvPr/>
          </p:nvSpPr>
          <p:spPr bwMode="auto">
            <a:xfrm>
              <a:off x="1920" y="163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E</a:t>
              </a:r>
            </a:p>
          </p:txBody>
        </p:sp>
        <p:sp>
          <p:nvSpPr>
            <p:cNvPr id="161828" name="Oval 9"/>
            <p:cNvSpPr>
              <a:spLocks noChangeArrowheads="1"/>
            </p:cNvSpPr>
            <p:nvPr/>
          </p:nvSpPr>
          <p:spPr bwMode="auto">
            <a:xfrm>
              <a:off x="1920" y="216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F</a:t>
              </a:r>
            </a:p>
          </p:txBody>
        </p:sp>
        <p:sp>
          <p:nvSpPr>
            <p:cNvPr id="161829" name="Oval 10"/>
            <p:cNvSpPr>
              <a:spLocks noChangeArrowheads="1"/>
            </p:cNvSpPr>
            <p:nvPr/>
          </p:nvSpPr>
          <p:spPr bwMode="auto">
            <a:xfrm>
              <a:off x="2736" y="163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G</a:t>
              </a:r>
            </a:p>
          </p:txBody>
        </p:sp>
        <p:sp>
          <p:nvSpPr>
            <p:cNvPr id="161830" name="Oval 11"/>
            <p:cNvSpPr>
              <a:spLocks noChangeArrowheads="1"/>
            </p:cNvSpPr>
            <p:nvPr/>
          </p:nvSpPr>
          <p:spPr bwMode="auto">
            <a:xfrm>
              <a:off x="2448" y="216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H</a:t>
              </a:r>
            </a:p>
          </p:txBody>
        </p:sp>
        <p:sp>
          <p:nvSpPr>
            <p:cNvPr id="161831" name="Oval 12"/>
            <p:cNvSpPr>
              <a:spLocks noChangeArrowheads="1"/>
            </p:cNvSpPr>
            <p:nvPr/>
          </p:nvSpPr>
          <p:spPr bwMode="auto">
            <a:xfrm>
              <a:off x="2976" y="2160"/>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I</a:t>
              </a:r>
            </a:p>
          </p:txBody>
        </p:sp>
        <p:sp>
          <p:nvSpPr>
            <p:cNvPr id="161832" name="Oval 13"/>
            <p:cNvSpPr>
              <a:spLocks noChangeArrowheads="1"/>
            </p:cNvSpPr>
            <p:nvPr/>
          </p:nvSpPr>
          <p:spPr bwMode="auto">
            <a:xfrm>
              <a:off x="3024" y="268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J</a:t>
              </a:r>
            </a:p>
          </p:txBody>
        </p:sp>
        <p:sp>
          <p:nvSpPr>
            <p:cNvPr id="161833" name="Line 14"/>
            <p:cNvSpPr>
              <a:spLocks noChangeShapeType="1"/>
            </p:cNvSpPr>
            <p:nvPr/>
          </p:nvSpPr>
          <p:spPr bwMode="auto">
            <a:xfrm>
              <a:off x="1079" y="1872"/>
              <a:ext cx="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34" name="Line 15"/>
            <p:cNvSpPr>
              <a:spLocks noChangeShapeType="1"/>
            </p:cNvSpPr>
            <p:nvPr/>
          </p:nvSpPr>
          <p:spPr bwMode="auto">
            <a:xfrm flipH="1">
              <a:off x="743" y="1824"/>
              <a:ext cx="288"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35" name="Line 16"/>
            <p:cNvSpPr>
              <a:spLocks noChangeShapeType="1"/>
            </p:cNvSpPr>
            <p:nvPr/>
          </p:nvSpPr>
          <p:spPr bwMode="auto">
            <a:xfrm>
              <a:off x="1223" y="1824"/>
              <a:ext cx="24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36" name="Line 17"/>
            <p:cNvSpPr>
              <a:spLocks noChangeShapeType="1"/>
            </p:cNvSpPr>
            <p:nvPr/>
          </p:nvSpPr>
          <p:spPr bwMode="auto">
            <a:xfrm>
              <a:off x="2016" y="1872"/>
              <a:ext cx="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37" name="Line 18"/>
            <p:cNvSpPr>
              <a:spLocks noChangeShapeType="1"/>
            </p:cNvSpPr>
            <p:nvPr/>
          </p:nvSpPr>
          <p:spPr bwMode="auto">
            <a:xfrm flipH="1">
              <a:off x="2640" y="1872"/>
              <a:ext cx="14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38" name="Line 19"/>
            <p:cNvSpPr>
              <a:spLocks noChangeShapeType="1"/>
            </p:cNvSpPr>
            <p:nvPr/>
          </p:nvSpPr>
          <p:spPr bwMode="auto">
            <a:xfrm>
              <a:off x="2928" y="1872"/>
              <a:ext cx="14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39" name="Line 20"/>
            <p:cNvSpPr>
              <a:spLocks noChangeShapeType="1"/>
            </p:cNvSpPr>
            <p:nvPr/>
          </p:nvSpPr>
          <p:spPr bwMode="auto">
            <a:xfrm>
              <a:off x="3120" y="2400"/>
              <a:ext cx="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40" name="Rectangle 29"/>
            <p:cNvSpPr>
              <a:spLocks noChangeArrowheads="1"/>
            </p:cNvSpPr>
            <p:nvPr/>
          </p:nvSpPr>
          <p:spPr bwMode="auto">
            <a:xfrm>
              <a:off x="521" y="1480"/>
              <a:ext cx="2813" cy="1496"/>
            </a:xfrm>
            <a:prstGeom prst="rect">
              <a:avLst/>
            </a:prstGeom>
            <a:noFill/>
            <a:ln w="28575"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1798" name="Text Box 31"/>
          <p:cNvSpPr txBox="1">
            <a:spLocks noChangeArrowheads="1"/>
          </p:cNvSpPr>
          <p:nvPr/>
        </p:nvSpPr>
        <p:spPr bwMode="auto">
          <a:xfrm>
            <a:off x="250825" y="2852738"/>
            <a:ext cx="56165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solidFill>
                  <a:srgbClr val="000000"/>
                </a:solidFill>
                <a:ea typeface="楷体_GB2312" pitchFamily="49" charset="-122"/>
              </a:rPr>
              <a:t>思考：若采用“先转换，后遍历”的方式，结果是否一样？</a:t>
            </a:r>
          </a:p>
        </p:txBody>
      </p:sp>
      <p:grpSp>
        <p:nvGrpSpPr>
          <p:cNvPr id="364576" name="Group 32"/>
          <p:cNvGrpSpPr>
            <a:grpSpLocks/>
          </p:cNvGrpSpPr>
          <p:nvPr/>
        </p:nvGrpSpPr>
        <p:grpSpPr bwMode="auto">
          <a:xfrm>
            <a:off x="5954713" y="2636838"/>
            <a:ext cx="2505075" cy="4176712"/>
            <a:chOff x="294" y="1298"/>
            <a:chExt cx="1578" cy="2631"/>
          </a:xfrm>
        </p:grpSpPr>
        <p:sp>
          <p:nvSpPr>
            <p:cNvPr id="161804" name="Oval 33"/>
            <p:cNvSpPr>
              <a:spLocks noChangeArrowheads="1"/>
            </p:cNvSpPr>
            <p:nvPr/>
          </p:nvSpPr>
          <p:spPr bwMode="auto">
            <a:xfrm>
              <a:off x="728" y="1298"/>
              <a:ext cx="240" cy="24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A</a:t>
              </a:r>
            </a:p>
          </p:txBody>
        </p:sp>
        <p:sp>
          <p:nvSpPr>
            <p:cNvPr id="161805" name="Oval 34"/>
            <p:cNvSpPr>
              <a:spLocks noChangeArrowheads="1"/>
            </p:cNvSpPr>
            <p:nvPr/>
          </p:nvSpPr>
          <p:spPr bwMode="auto">
            <a:xfrm>
              <a:off x="294" y="1776"/>
              <a:ext cx="240" cy="24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B</a:t>
              </a:r>
            </a:p>
          </p:txBody>
        </p:sp>
        <p:sp>
          <p:nvSpPr>
            <p:cNvPr id="161806" name="Oval 35"/>
            <p:cNvSpPr>
              <a:spLocks noChangeArrowheads="1"/>
            </p:cNvSpPr>
            <p:nvPr/>
          </p:nvSpPr>
          <p:spPr bwMode="auto">
            <a:xfrm>
              <a:off x="1143" y="1776"/>
              <a:ext cx="240" cy="24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E</a:t>
              </a:r>
            </a:p>
          </p:txBody>
        </p:sp>
        <p:sp>
          <p:nvSpPr>
            <p:cNvPr id="161807" name="Oval 36"/>
            <p:cNvSpPr>
              <a:spLocks noChangeArrowheads="1"/>
            </p:cNvSpPr>
            <p:nvPr/>
          </p:nvSpPr>
          <p:spPr bwMode="auto">
            <a:xfrm>
              <a:off x="884" y="2205"/>
              <a:ext cx="240" cy="24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F</a:t>
              </a:r>
            </a:p>
          </p:txBody>
        </p:sp>
        <p:sp>
          <p:nvSpPr>
            <p:cNvPr id="161808" name="Oval 37"/>
            <p:cNvSpPr>
              <a:spLocks noChangeArrowheads="1"/>
            </p:cNvSpPr>
            <p:nvPr/>
          </p:nvSpPr>
          <p:spPr bwMode="auto">
            <a:xfrm>
              <a:off x="534" y="2208"/>
              <a:ext cx="240" cy="24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C</a:t>
              </a:r>
            </a:p>
          </p:txBody>
        </p:sp>
        <p:sp>
          <p:nvSpPr>
            <p:cNvPr id="161809" name="Oval 38"/>
            <p:cNvSpPr>
              <a:spLocks noChangeArrowheads="1"/>
            </p:cNvSpPr>
            <p:nvPr/>
          </p:nvSpPr>
          <p:spPr bwMode="auto">
            <a:xfrm>
              <a:off x="1344" y="2192"/>
              <a:ext cx="240" cy="24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G</a:t>
              </a:r>
            </a:p>
          </p:txBody>
        </p:sp>
        <p:sp>
          <p:nvSpPr>
            <p:cNvPr id="161810" name="Oval 39"/>
            <p:cNvSpPr>
              <a:spLocks noChangeArrowheads="1"/>
            </p:cNvSpPr>
            <p:nvPr/>
          </p:nvSpPr>
          <p:spPr bwMode="auto">
            <a:xfrm>
              <a:off x="1296" y="2688"/>
              <a:ext cx="240" cy="24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H</a:t>
              </a:r>
            </a:p>
          </p:txBody>
        </p:sp>
        <p:sp>
          <p:nvSpPr>
            <p:cNvPr id="161811" name="Oval 40"/>
            <p:cNvSpPr>
              <a:spLocks noChangeArrowheads="1"/>
            </p:cNvSpPr>
            <p:nvPr/>
          </p:nvSpPr>
          <p:spPr bwMode="auto">
            <a:xfrm>
              <a:off x="1632" y="3216"/>
              <a:ext cx="240" cy="24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I</a:t>
              </a:r>
            </a:p>
          </p:txBody>
        </p:sp>
        <p:sp>
          <p:nvSpPr>
            <p:cNvPr id="161812" name="Oval 41"/>
            <p:cNvSpPr>
              <a:spLocks noChangeArrowheads="1"/>
            </p:cNvSpPr>
            <p:nvPr/>
          </p:nvSpPr>
          <p:spPr bwMode="auto">
            <a:xfrm>
              <a:off x="1413" y="3689"/>
              <a:ext cx="240" cy="24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J</a:t>
              </a:r>
            </a:p>
          </p:txBody>
        </p:sp>
        <p:sp>
          <p:nvSpPr>
            <p:cNvPr id="161813" name="Oval 42"/>
            <p:cNvSpPr>
              <a:spLocks noChangeArrowheads="1"/>
            </p:cNvSpPr>
            <p:nvPr/>
          </p:nvSpPr>
          <p:spPr bwMode="auto">
            <a:xfrm>
              <a:off x="726" y="2688"/>
              <a:ext cx="240" cy="24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D</a:t>
              </a:r>
            </a:p>
          </p:txBody>
        </p:sp>
        <p:sp>
          <p:nvSpPr>
            <p:cNvPr id="161814" name="Line 43"/>
            <p:cNvSpPr>
              <a:spLocks noChangeShapeType="1"/>
            </p:cNvSpPr>
            <p:nvPr/>
          </p:nvSpPr>
          <p:spPr bwMode="auto">
            <a:xfrm flipH="1">
              <a:off x="476" y="1490"/>
              <a:ext cx="300" cy="30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15" name="Line 44"/>
            <p:cNvSpPr>
              <a:spLocks noChangeShapeType="1"/>
            </p:cNvSpPr>
            <p:nvPr/>
          </p:nvSpPr>
          <p:spPr bwMode="auto">
            <a:xfrm flipH="1">
              <a:off x="1076" y="2013"/>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16" name="Line 45"/>
            <p:cNvSpPr>
              <a:spLocks noChangeShapeType="1"/>
            </p:cNvSpPr>
            <p:nvPr/>
          </p:nvSpPr>
          <p:spPr bwMode="auto">
            <a:xfrm>
              <a:off x="486" y="2016"/>
              <a:ext cx="144" cy="24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17" name="Line 46"/>
            <p:cNvSpPr>
              <a:spLocks noChangeShapeType="1"/>
            </p:cNvSpPr>
            <p:nvPr/>
          </p:nvSpPr>
          <p:spPr bwMode="auto">
            <a:xfrm>
              <a:off x="924" y="1538"/>
              <a:ext cx="278" cy="304"/>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18" name="Line 47"/>
            <p:cNvSpPr>
              <a:spLocks noChangeShapeType="1"/>
            </p:cNvSpPr>
            <p:nvPr/>
          </p:nvSpPr>
          <p:spPr bwMode="auto">
            <a:xfrm>
              <a:off x="1284" y="2016"/>
              <a:ext cx="144" cy="192"/>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19" name="Line 48"/>
            <p:cNvSpPr>
              <a:spLocks noChangeShapeType="1"/>
            </p:cNvSpPr>
            <p:nvPr/>
          </p:nvSpPr>
          <p:spPr bwMode="auto">
            <a:xfrm flipH="1">
              <a:off x="1344" y="2400"/>
              <a:ext cx="14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20" name="Line 49"/>
            <p:cNvSpPr>
              <a:spLocks noChangeShapeType="1"/>
            </p:cNvSpPr>
            <p:nvPr/>
          </p:nvSpPr>
          <p:spPr bwMode="auto">
            <a:xfrm>
              <a:off x="1488" y="2928"/>
              <a:ext cx="192" cy="288"/>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21" name="Line 50"/>
            <p:cNvSpPr>
              <a:spLocks noChangeShapeType="1"/>
            </p:cNvSpPr>
            <p:nvPr/>
          </p:nvSpPr>
          <p:spPr bwMode="auto">
            <a:xfrm flipH="1">
              <a:off x="1557" y="3449"/>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22" name="Line 51"/>
            <p:cNvSpPr>
              <a:spLocks noChangeShapeType="1"/>
            </p:cNvSpPr>
            <p:nvPr/>
          </p:nvSpPr>
          <p:spPr bwMode="auto">
            <a:xfrm>
              <a:off x="726" y="2448"/>
              <a:ext cx="96" cy="24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64596" name="Rectangle 52"/>
          <p:cNvSpPr>
            <a:spLocks noChangeArrowheads="1"/>
          </p:cNvSpPr>
          <p:nvPr/>
        </p:nvSpPr>
        <p:spPr bwMode="auto">
          <a:xfrm>
            <a:off x="323850" y="4073525"/>
            <a:ext cx="57610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990000"/>
                </a:solidFill>
                <a:ea typeface="楷体_GB2312" pitchFamily="49" charset="-122"/>
              </a:rPr>
              <a:t>先序遍历序列</a:t>
            </a:r>
            <a:r>
              <a:rPr lang="en-US" altLang="zh-CN" sz="3200" b="1">
                <a:solidFill>
                  <a:srgbClr val="990000"/>
                </a:solidFill>
                <a:ea typeface="楷体_GB2312" pitchFamily="49" charset="-122"/>
              </a:rPr>
              <a:t>: ABCDEFGHIJ</a:t>
            </a:r>
          </a:p>
        </p:txBody>
      </p:sp>
      <p:sp>
        <p:nvSpPr>
          <p:cNvPr id="364597" name="Rectangle 53"/>
          <p:cNvSpPr>
            <a:spLocks noChangeArrowheads="1"/>
          </p:cNvSpPr>
          <p:nvPr/>
        </p:nvSpPr>
        <p:spPr bwMode="auto">
          <a:xfrm>
            <a:off x="250825" y="4721225"/>
            <a:ext cx="6119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990000"/>
                </a:solidFill>
                <a:ea typeface="楷体_GB2312" pitchFamily="49" charset="-122"/>
              </a:rPr>
              <a:t>中序遍历序列</a:t>
            </a:r>
            <a:r>
              <a:rPr lang="en-US" altLang="zh-CN" sz="3200" b="1">
                <a:solidFill>
                  <a:srgbClr val="990000"/>
                </a:solidFill>
                <a:ea typeface="楷体_GB2312" pitchFamily="49" charset="-122"/>
              </a:rPr>
              <a:t>:BCDAFEHJIG</a:t>
            </a:r>
          </a:p>
        </p:txBody>
      </p:sp>
      <p:sp>
        <p:nvSpPr>
          <p:cNvPr id="364598" name="Text Box 54"/>
          <p:cNvSpPr txBox="1">
            <a:spLocks noChangeArrowheads="1"/>
          </p:cNvSpPr>
          <p:nvPr/>
        </p:nvSpPr>
        <p:spPr bwMode="auto">
          <a:xfrm>
            <a:off x="179388" y="5373688"/>
            <a:ext cx="165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solidFill>
                  <a:srgbClr val="000000"/>
                </a:solidFill>
                <a:ea typeface="楷体_GB2312" pitchFamily="49" charset="-122"/>
              </a:rPr>
              <a:t>结论：</a:t>
            </a:r>
          </a:p>
        </p:txBody>
      </p:sp>
      <p:sp>
        <p:nvSpPr>
          <p:cNvPr id="364599" name="Text Box 55"/>
          <p:cNvSpPr txBox="1">
            <a:spLocks noChangeArrowheads="1"/>
          </p:cNvSpPr>
          <p:nvPr/>
        </p:nvSpPr>
        <p:spPr bwMode="auto">
          <a:xfrm>
            <a:off x="1476375" y="5589588"/>
            <a:ext cx="54006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solidFill>
                  <a:srgbClr val="000000"/>
                </a:solidFill>
                <a:ea typeface="楷体_GB2312" pitchFamily="49" charset="-122"/>
              </a:rPr>
              <a:t>森林的先序和中序遍历在两种方式下的结果是相同的。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45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45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459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45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4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96" grpId="0"/>
      <p:bldP spid="364597" grpId="0"/>
      <p:bldP spid="364598" grpId="0"/>
      <p:bldP spid="364599" grpId="0"/>
    </p:bldLst>
  </p:timing>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1066800" y="381000"/>
            <a:ext cx="6934200" cy="579438"/>
          </a:xfrm>
          <a:prstGeom prst="rect">
            <a:avLst/>
          </a:prstGeom>
          <a:solidFill>
            <a:srgbClr val="FBE2D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r>
              <a:rPr lang="en-US" altLang="zh-CN" sz="3200" b="1">
                <a:solidFill>
                  <a:srgbClr val="CC3300"/>
                </a:solidFill>
                <a:ea typeface="黑体" pitchFamily="49" charset="-122"/>
              </a:rPr>
              <a:t> </a:t>
            </a:r>
            <a:r>
              <a:rPr lang="zh-CN" altLang="en-US" sz="3200" b="1">
                <a:solidFill>
                  <a:srgbClr val="CC3300"/>
                </a:solidFill>
                <a:ea typeface="黑体" pitchFamily="49" charset="-122"/>
              </a:rPr>
              <a:t>树的遍历和二叉树遍历的对应关系 </a:t>
            </a:r>
            <a:endParaRPr lang="zh-CN" altLang="en-US" sz="3200">
              <a:ea typeface="黑体" pitchFamily="49" charset="-122"/>
            </a:endParaRPr>
          </a:p>
        </p:txBody>
      </p:sp>
      <p:sp>
        <p:nvSpPr>
          <p:cNvPr id="136195" name="Text Box 3"/>
          <p:cNvSpPr txBox="1">
            <a:spLocks noChangeArrowheads="1"/>
          </p:cNvSpPr>
          <p:nvPr/>
        </p:nvSpPr>
        <p:spPr bwMode="auto">
          <a:xfrm>
            <a:off x="431800" y="2276475"/>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3333CC"/>
                </a:solidFill>
                <a:ea typeface="黑体" pitchFamily="49" charset="-122"/>
              </a:rPr>
              <a:t>先根遍历</a:t>
            </a:r>
            <a:endParaRPr lang="zh-CN" altLang="en-US" sz="3200" b="1">
              <a:ea typeface="黑体" pitchFamily="49" charset="-122"/>
            </a:endParaRPr>
          </a:p>
        </p:txBody>
      </p:sp>
      <p:sp>
        <p:nvSpPr>
          <p:cNvPr id="136196" name="Text Box 4"/>
          <p:cNvSpPr txBox="1">
            <a:spLocks noChangeArrowheads="1"/>
          </p:cNvSpPr>
          <p:nvPr/>
        </p:nvSpPr>
        <p:spPr bwMode="auto">
          <a:xfrm>
            <a:off x="431800" y="3435350"/>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3333CC"/>
                </a:solidFill>
                <a:ea typeface="黑体" pitchFamily="49" charset="-122"/>
              </a:rPr>
              <a:t>后根遍历</a:t>
            </a:r>
          </a:p>
        </p:txBody>
      </p:sp>
      <p:sp>
        <p:nvSpPr>
          <p:cNvPr id="136198" name="Rectangle 6"/>
          <p:cNvSpPr>
            <a:spLocks noChangeArrowheads="1"/>
          </p:cNvSpPr>
          <p:nvPr/>
        </p:nvSpPr>
        <p:spPr bwMode="auto">
          <a:xfrm>
            <a:off x="1042988" y="1412875"/>
            <a:ext cx="592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3333CC"/>
                </a:solidFill>
                <a:ea typeface="黑体" pitchFamily="49" charset="-122"/>
              </a:rPr>
              <a:t>树</a:t>
            </a:r>
          </a:p>
        </p:txBody>
      </p:sp>
      <p:sp>
        <p:nvSpPr>
          <p:cNvPr id="136199" name="Rectangle 7"/>
          <p:cNvSpPr>
            <a:spLocks noChangeArrowheads="1"/>
          </p:cNvSpPr>
          <p:nvPr/>
        </p:nvSpPr>
        <p:spPr bwMode="auto">
          <a:xfrm>
            <a:off x="6507163" y="1412875"/>
            <a:ext cx="14081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990000"/>
                </a:solidFill>
                <a:ea typeface="黑体" pitchFamily="49" charset="-122"/>
              </a:rPr>
              <a:t>二叉树</a:t>
            </a:r>
            <a:endParaRPr lang="zh-CN" altLang="en-US" sz="3200" b="1">
              <a:solidFill>
                <a:srgbClr val="3333CC"/>
              </a:solidFill>
              <a:ea typeface="黑体" pitchFamily="49" charset="-122"/>
            </a:endParaRPr>
          </a:p>
        </p:txBody>
      </p:sp>
      <p:sp>
        <p:nvSpPr>
          <p:cNvPr id="136200" name="Rectangle 8"/>
          <p:cNvSpPr>
            <a:spLocks noChangeArrowheads="1"/>
          </p:cNvSpPr>
          <p:nvPr/>
        </p:nvSpPr>
        <p:spPr bwMode="auto">
          <a:xfrm>
            <a:off x="3806825" y="1412875"/>
            <a:ext cx="1000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chemeClr val="bg2"/>
                </a:solidFill>
                <a:ea typeface="黑体" pitchFamily="49" charset="-122"/>
              </a:rPr>
              <a:t>森林</a:t>
            </a:r>
            <a:endParaRPr lang="zh-CN" altLang="en-US" sz="3200" b="1">
              <a:solidFill>
                <a:srgbClr val="3333CC"/>
              </a:solidFill>
              <a:ea typeface="黑体" pitchFamily="49" charset="-122"/>
            </a:endParaRPr>
          </a:p>
        </p:txBody>
      </p:sp>
      <p:sp>
        <p:nvSpPr>
          <p:cNvPr id="136201" name="Text Box 9"/>
          <p:cNvSpPr txBox="1">
            <a:spLocks noChangeArrowheads="1"/>
          </p:cNvSpPr>
          <p:nvPr/>
        </p:nvSpPr>
        <p:spPr bwMode="auto">
          <a:xfrm>
            <a:off x="3429000" y="2276475"/>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chemeClr val="bg2"/>
                </a:solidFill>
                <a:ea typeface="黑体" pitchFamily="49" charset="-122"/>
              </a:rPr>
              <a:t>先序遍历</a:t>
            </a:r>
            <a:endParaRPr lang="zh-CN" altLang="en-US" sz="3200" b="1">
              <a:ea typeface="黑体" pitchFamily="49" charset="-122"/>
            </a:endParaRPr>
          </a:p>
        </p:txBody>
      </p:sp>
      <p:sp>
        <p:nvSpPr>
          <p:cNvPr id="136202" name="Text Box 10"/>
          <p:cNvSpPr txBox="1">
            <a:spLocks noChangeArrowheads="1"/>
          </p:cNvSpPr>
          <p:nvPr/>
        </p:nvSpPr>
        <p:spPr bwMode="auto">
          <a:xfrm>
            <a:off x="6248400" y="2276475"/>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990000"/>
                </a:solidFill>
                <a:ea typeface="黑体" pitchFamily="49" charset="-122"/>
              </a:rPr>
              <a:t>先序遍历</a:t>
            </a:r>
            <a:endParaRPr lang="zh-CN" altLang="en-US" sz="3200" b="1">
              <a:ea typeface="黑体" pitchFamily="49" charset="-122"/>
            </a:endParaRPr>
          </a:p>
        </p:txBody>
      </p:sp>
      <p:sp>
        <p:nvSpPr>
          <p:cNvPr id="136203" name="Text Box 11"/>
          <p:cNvSpPr txBox="1">
            <a:spLocks noChangeArrowheads="1"/>
          </p:cNvSpPr>
          <p:nvPr/>
        </p:nvSpPr>
        <p:spPr bwMode="auto">
          <a:xfrm>
            <a:off x="3429000" y="3419475"/>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chemeClr val="bg2"/>
                </a:solidFill>
                <a:ea typeface="黑体" pitchFamily="49" charset="-122"/>
              </a:rPr>
              <a:t>中序遍历</a:t>
            </a:r>
            <a:endParaRPr lang="zh-CN" altLang="en-US" sz="3200" b="1">
              <a:ea typeface="黑体" pitchFamily="49" charset="-122"/>
            </a:endParaRPr>
          </a:p>
        </p:txBody>
      </p:sp>
      <p:sp>
        <p:nvSpPr>
          <p:cNvPr id="136204" name="Text Box 12"/>
          <p:cNvSpPr txBox="1">
            <a:spLocks noChangeArrowheads="1"/>
          </p:cNvSpPr>
          <p:nvPr/>
        </p:nvSpPr>
        <p:spPr bwMode="auto">
          <a:xfrm>
            <a:off x="6223000" y="3419475"/>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990000"/>
                </a:solidFill>
                <a:ea typeface="黑体" pitchFamily="49" charset="-122"/>
              </a:rPr>
              <a:t>中序遍历</a:t>
            </a:r>
            <a:endParaRPr lang="zh-CN" altLang="en-US" sz="3200" b="1">
              <a:ea typeface="黑体" pitchFamily="49" charset="-122"/>
            </a:endParaRPr>
          </a:p>
        </p:txBody>
      </p:sp>
      <p:sp>
        <p:nvSpPr>
          <p:cNvPr id="454658" name="Text Box 2"/>
          <p:cNvSpPr txBox="1">
            <a:spLocks noChangeArrowheads="1"/>
          </p:cNvSpPr>
          <p:nvPr/>
        </p:nvSpPr>
        <p:spPr bwMode="auto">
          <a:xfrm>
            <a:off x="395288" y="4581525"/>
            <a:ext cx="7921625"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solidFill>
                  <a:srgbClr val="000000"/>
                </a:solidFill>
                <a:ea typeface="楷体_GB2312" pitchFamily="49" charset="-122"/>
              </a:rPr>
              <a:t>结论：当以二叉链表做树的存储结构时，树的先根序列和后根序列可借用二叉树的先序遍历和中序遍历算法来实现；对森林也一样。</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36198"/>
                                        </p:tgtEl>
                                        <p:attrNameLst>
                                          <p:attrName>style.visibility</p:attrName>
                                        </p:attrNameLst>
                                      </p:cBhvr>
                                      <p:to>
                                        <p:strVal val="visible"/>
                                      </p:to>
                                    </p:set>
                                    <p:animEffect transition="in" filter="wipe(left)">
                                      <p:cBhvr>
                                        <p:cTn id="7" dur="300"/>
                                        <p:tgtEl>
                                          <p:spTgt spid="136198"/>
                                        </p:tgtEl>
                                      </p:cBhvr>
                                    </p:animEffect>
                                  </p:childTnLst>
                                </p:cTn>
                              </p:par>
                            </p:childTnLst>
                          </p:cTn>
                        </p:par>
                        <p:par>
                          <p:cTn id="8" fill="hold" nodeType="afterGroup">
                            <p:stCondLst>
                              <p:cond delay="300"/>
                            </p:stCondLst>
                            <p:childTnLst>
                              <p:par>
                                <p:cTn id="9" presetID="22" presetClass="entr" presetSubtype="8" fill="hold" grpId="0" nodeType="afterEffect">
                                  <p:stCondLst>
                                    <p:cond delay="0"/>
                                  </p:stCondLst>
                                  <p:iterate type="wd">
                                    <p:tmPct val="100000"/>
                                  </p:iterate>
                                  <p:childTnLst>
                                    <p:set>
                                      <p:cBhvr>
                                        <p:cTn id="10" dur="1" fill="hold">
                                          <p:stCondLst>
                                            <p:cond delay="0"/>
                                          </p:stCondLst>
                                        </p:cTn>
                                        <p:tgtEl>
                                          <p:spTgt spid="136200"/>
                                        </p:tgtEl>
                                        <p:attrNameLst>
                                          <p:attrName>style.visibility</p:attrName>
                                        </p:attrNameLst>
                                      </p:cBhvr>
                                      <p:to>
                                        <p:strVal val="visible"/>
                                      </p:to>
                                    </p:set>
                                    <p:animEffect transition="in" filter="wipe(left)">
                                      <p:cBhvr>
                                        <p:cTn id="11" dur="300"/>
                                        <p:tgtEl>
                                          <p:spTgt spid="136200"/>
                                        </p:tgtEl>
                                      </p:cBhvr>
                                    </p:animEffect>
                                  </p:childTnLst>
                                </p:cTn>
                              </p:par>
                            </p:childTnLst>
                          </p:cTn>
                        </p:par>
                        <p:par>
                          <p:cTn id="12" fill="hold" nodeType="afterGroup">
                            <p:stCondLst>
                              <p:cond delay="600"/>
                            </p:stCondLst>
                            <p:childTnLst>
                              <p:par>
                                <p:cTn id="13" presetID="22" presetClass="entr" presetSubtype="8" fill="hold" grpId="0" nodeType="afterEffect">
                                  <p:stCondLst>
                                    <p:cond delay="0"/>
                                  </p:stCondLst>
                                  <p:iterate type="wd">
                                    <p:tmPct val="100000"/>
                                  </p:iterate>
                                  <p:childTnLst>
                                    <p:set>
                                      <p:cBhvr>
                                        <p:cTn id="14" dur="1" fill="hold">
                                          <p:stCondLst>
                                            <p:cond delay="0"/>
                                          </p:stCondLst>
                                        </p:cTn>
                                        <p:tgtEl>
                                          <p:spTgt spid="136199"/>
                                        </p:tgtEl>
                                        <p:attrNameLst>
                                          <p:attrName>style.visibility</p:attrName>
                                        </p:attrNameLst>
                                      </p:cBhvr>
                                      <p:to>
                                        <p:strVal val="visible"/>
                                      </p:to>
                                    </p:set>
                                    <p:animEffect transition="in" filter="wipe(left)">
                                      <p:cBhvr>
                                        <p:cTn id="15" dur="300"/>
                                        <p:tgtEl>
                                          <p:spTgt spid="13619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wd">
                                    <p:tmPct val="100000"/>
                                  </p:iterate>
                                  <p:childTnLst>
                                    <p:set>
                                      <p:cBhvr>
                                        <p:cTn id="19" dur="1" fill="hold">
                                          <p:stCondLst>
                                            <p:cond delay="0"/>
                                          </p:stCondLst>
                                        </p:cTn>
                                        <p:tgtEl>
                                          <p:spTgt spid="136195"/>
                                        </p:tgtEl>
                                        <p:attrNameLst>
                                          <p:attrName>style.visibility</p:attrName>
                                        </p:attrNameLst>
                                      </p:cBhvr>
                                      <p:to>
                                        <p:strVal val="visible"/>
                                      </p:to>
                                    </p:set>
                                    <p:animEffect transition="in" filter="wipe(left)">
                                      <p:cBhvr>
                                        <p:cTn id="20" dur="300"/>
                                        <p:tgtEl>
                                          <p:spTgt spid="13619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iterate type="wd">
                                    <p:tmPct val="100000"/>
                                  </p:iterate>
                                  <p:childTnLst>
                                    <p:set>
                                      <p:cBhvr>
                                        <p:cTn id="24" dur="1" fill="hold">
                                          <p:stCondLst>
                                            <p:cond delay="0"/>
                                          </p:stCondLst>
                                        </p:cTn>
                                        <p:tgtEl>
                                          <p:spTgt spid="136201"/>
                                        </p:tgtEl>
                                        <p:attrNameLst>
                                          <p:attrName>style.visibility</p:attrName>
                                        </p:attrNameLst>
                                      </p:cBhvr>
                                      <p:to>
                                        <p:strVal val="visible"/>
                                      </p:to>
                                    </p:set>
                                    <p:animEffect transition="in" filter="wipe(left)">
                                      <p:cBhvr>
                                        <p:cTn id="25" dur="300"/>
                                        <p:tgtEl>
                                          <p:spTgt spid="13620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iterate type="wd">
                                    <p:tmPct val="100000"/>
                                  </p:iterate>
                                  <p:childTnLst>
                                    <p:set>
                                      <p:cBhvr>
                                        <p:cTn id="29" dur="1" fill="hold">
                                          <p:stCondLst>
                                            <p:cond delay="0"/>
                                          </p:stCondLst>
                                        </p:cTn>
                                        <p:tgtEl>
                                          <p:spTgt spid="136202"/>
                                        </p:tgtEl>
                                        <p:attrNameLst>
                                          <p:attrName>style.visibility</p:attrName>
                                        </p:attrNameLst>
                                      </p:cBhvr>
                                      <p:to>
                                        <p:strVal val="visible"/>
                                      </p:to>
                                    </p:set>
                                    <p:animEffect transition="in" filter="wipe(left)">
                                      <p:cBhvr>
                                        <p:cTn id="30" dur="300"/>
                                        <p:tgtEl>
                                          <p:spTgt spid="13620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iterate type="wd">
                                    <p:tmPct val="100000"/>
                                  </p:iterate>
                                  <p:childTnLst>
                                    <p:set>
                                      <p:cBhvr>
                                        <p:cTn id="34" dur="1" fill="hold">
                                          <p:stCondLst>
                                            <p:cond delay="0"/>
                                          </p:stCondLst>
                                        </p:cTn>
                                        <p:tgtEl>
                                          <p:spTgt spid="136196"/>
                                        </p:tgtEl>
                                        <p:attrNameLst>
                                          <p:attrName>style.visibility</p:attrName>
                                        </p:attrNameLst>
                                      </p:cBhvr>
                                      <p:to>
                                        <p:strVal val="visible"/>
                                      </p:to>
                                    </p:set>
                                    <p:animEffect transition="in" filter="wipe(left)">
                                      <p:cBhvr>
                                        <p:cTn id="35" dur="300"/>
                                        <p:tgtEl>
                                          <p:spTgt spid="13619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iterate type="wd">
                                    <p:tmPct val="100000"/>
                                  </p:iterate>
                                  <p:childTnLst>
                                    <p:set>
                                      <p:cBhvr>
                                        <p:cTn id="39" dur="1" fill="hold">
                                          <p:stCondLst>
                                            <p:cond delay="0"/>
                                          </p:stCondLst>
                                        </p:cTn>
                                        <p:tgtEl>
                                          <p:spTgt spid="136203"/>
                                        </p:tgtEl>
                                        <p:attrNameLst>
                                          <p:attrName>style.visibility</p:attrName>
                                        </p:attrNameLst>
                                      </p:cBhvr>
                                      <p:to>
                                        <p:strVal val="visible"/>
                                      </p:to>
                                    </p:set>
                                    <p:animEffect transition="in" filter="wipe(left)">
                                      <p:cBhvr>
                                        <p:cTn id="40" dur="300"/>
                                        <p:tgtEl>
                                          <p:spTgt spid="13620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iterate type="wd">
                                    <p:tmPct val="100000"/>
                                  </p:iterate>
                                  <p:childTnLst>
                                    <p:set>
                                      <p:cBhvr>
                                        <p:cTn id="44" dur="1" fill="hold">
                                          <p:stCondLst>
                                            <p:cond delay="0"/>
                                          </p:stCondLst>
                                        </p:cTn>
                                        <p:tgtEl>
                                          <p:spTgt spid="136204"/>
                                        </p:tgtEl>
                                        <p:attrNameLst>
                                          <p:attrName>style.visibility</p:attrName>
                                        </p:attrNameLst>
                                      </p:cBhvr>
                                      <p:to>
                                        <p:strVal val="visible"/>
                                      </p:to>
                                    </p:set>
                                    <p:animEffect transition="in" filter="wipe(left)">
                                      <p:cBhvr>
                                        <p:cTn id="45" dur="300"/>
                                        <p:tgtEl>
                                          <p:spTgt spid="13620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54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autoUpdateAnimBg="0"/>
      <p:bldP spid="136196" grpId="0" autoUpdateAnimBg="0"/>
      <p:bldP spid="136198" grpId="0" autoUpdateAnimBg="0"/>
      <p:bldP spid="136199" grpId="0" autoUpdateAnimBg="0"/>
      <p:bldP spid="136200" grpId="0" autoUpdateAnimBg="0"/>
      <p:bldP spid="136201" grpId="0" autoUpdateAnimBg="0"/>
      <p:bldP spid="136202" grpId="0" autoUpdateAnimBg="0"/>
      <p:bldP spid="136203" grpId="0" autoUpdateAnimBg="0"/>
      <p:bldP spid="136204" grpId="0" autoUpdateAnimBg="0"/>
      <p:bldP spid="454658"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4"/>
          <p:cNvSpPr>
            <a:spLocks noChangeArrowheads="1"/>
          </p:cNvSpPr>
          <p:nvPr/>
        </p:nvSpPr>
        <p:spPr bwMode="auto">
          <a:xfrm>
            <a:off x="1547813" y="260350"/>
            <a:ext cx="6121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80808"/>
                </a:solidFill>
                <a:latin typeface="隶书" pitchFamily="49" charset="-122"/>
                <a:ea typeface="隶书" pitchFamily="49" charset="-122"/>
              </a:rPr>
              <a:t>6.6  </a:t>
            </a:r>
            <a:r>
              <a:rPr lang="zh-CN" altLang="en-US" b="1">
                <a:solidFill>
                  <a:srgbClr val="080808"/>
                </a:solidFill>
                <a:latin typeface="隶书" pitchFamily="49" charset="-122"/>
                <a:ea typeface="隶书" pitchFamily="49" charset="-122"/>
              </a:rPr>
              <a:t>赫夫曼树及其应用</a:t>
            </a:r>
          </a:p>
        </p:txBody>
      </p:sp>
      <p:sp>
        <p:nvSpPr>
          <p:cNvPr id="163843" name="Rectangle 5"/>
          <p:cNvSpPr>
            <a:spLocks noChangeArrowheads="1"/>
          </p:cNvSpPr>
          <p:nvPr/>
        </p:nvSpPr>
        <p:spPr bwMode="auto">
          <a:xfrm>
            <a:off x="34925" y="3282950"/>
            <a:ext cx="28082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080808"/>
                </a:solidFill>
                <a:latin typeface="隶书" pitchFamily="49" charset="-122"/>
                <a:ea typeface="隶书" pitchFamily="49" charset="-122"/>
              </a:rPr>
              <a:t>Huffman </a:t>
            </a:r>
            <a:r>
              <a:rPr lang="zh-CN" altLang="en-US" sz="3200" b="1">
                <a:solidFill>
                  <a:srgbClr val="080808"/>
                </a:solidFill>
                <a:latin typeface="隶书" pitchFamily="49" charset="-122"/>
                <a:ea typeface="隶书" pitchFamily="49" charset="-122"/>
              </a:rPr>
              <a:t>树</a:t>
            </a:r>
          </a:p>
        </p:txBody>
      </p:sp>
      <p:sp>
        <p:nvSpPr>
          <p:cNvPr id="163844" name="Rectangle 6"/>
          <p:cNvSpPr>
            <a:spLocks noChangeArrowheads="1"/>
          </p:cNvSpPr>
          <p:nvPr/>
        </p:nvSpPr>
        <p:spPr bwMode="auto">
          <a:xfrm>
            <a:off x="34925" y="4362450"/>
            <a:ext cx="28082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080808"/>
                </a:solidFill>
                <a:latin typeface="隶书" pitchFamily="49" charset="-122"/>
                <a:ea typeface="隶书" pitchFamily="49" charset="-122"/>
              </a:rPr>
              <a:t>Huffman </a:t>
            </a:r>
            <a:r>
              <a:rPr lang="zh-CN" altLang="en-US" sz="3200" b="1">
                <a:solidFill>
                  <a:srgbClr val="080808"/>
                </a:solidFill>
                <a:latin typeface="隶书" pitchFamily="49" charset="-122"/>
                <a:ea typeface="隶书" pitchFamily="49" charset="-122"/>
              </a:rPr>
              <a:t>编码</a:t>
            </a:r>
          </a:p>
        </p:txBody>
      </p:sp>
      <p:sp>
        <p:nvSpPr>
          <p:cNvPr id="163845" name="Rectangle 7"/>
          <p:cNvSpPr>
            <a:spLocks noChangeArrowheads="1"/>
          </p:cNvSpPr>
          <p:nvPr/>
        </p:nvSpPr>
        <p:spPr bwMode="auto">
          <a:xfrm>
            <a:off x="2411413" y="1196975"/>
            <a:ext cx="4464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80808"/>
                </a:solidFill>
                <a:latin typeface="隶书" pitchFamily="49" charset="-122"/>
                <a:ea typeface="隶书" pitchFamily="49" charset="-122"/>
              </a:rPr>
              <a:t>一、</a:t>
            </a:r>
            <a:r>
              <a:rPr lang="en-US" altLang="zh-CN" sz="3200" b="1">
                <a:solidFill>
                  <a:srgbClr val="080808"/>
                </a:solidFill>
                <a:latin typeface="隶书" pitchFamily="49" charset="-122"/>
                <a:ea typeface="隶书" pitchFamily="49" charset="-122"/>
              </a:rPr>
              <a:t>Huffman </a:t>
            </a:r>
            <a:r>
              <a:rPr lang="zh-CN" altLang="en-US" sz="3200" b="1">
                <a:solidFill>
                  <a:srgbClr val="080808"/>
                </a:solidFill>
                <a:latin typeface="隶书" pitchFamily="49" charset="-122"/>
                <a:ea typeface="隶书" pitchFamily="49" charset="-122"/>
              </a:rPr>
              <a:t>树</a:t>
            </a:r>
          </a:p>
        </p:txBody>
      </p:sp>
      <p:sp>
        <p:nvSpPr>
          <p:cNvPr id="163846" name="Rectangle 8"/>
          <p:cNvSpPr>
            <a:spLocks noChangeArrowheads="1"/>
          </p:cNvSpPr>
          <p:nvPr/>
        </p:nvSpPr>
        <p:spPr bwMode="auto">
          <a:xfrm>
            <a:off x="2339975" y="1989138"/>
            <a:ext cx="4175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80808"/>
                </a:solidFill>
                <a:latin typeface="隶书" pitchFamily="49" charset="-122"/>
                <a:ea typeface="隶书" pitchFamily="49" charset="-122"/>
              </a:rPr>
              <a:t>二、</a:t>
            </a:r>
            <a:r>
              <a:rPr lang="en-US" altLang="zh-CN" sz="3200" b="1">
                <a:solidFill>
                  <a:srgbClr val="080808"/>
                </a:solidFill>
                <a:latin typeface="隶书" pitchFamily="49" charset="-122"/>
                <a:ea typeface="隶书" pitchFamily="49" charset="-122"/>
              </a:rPr>
              <a:t>Huffman </a:t>
            </a:r>
            <a:r>
              <a:rPr lang="zh-CN" altLang="en-US" sz="3200" b="1">
                <a:solidFill>
                  <a:srgbClr val="080808"/>
                </a:solidFill>
                <a:latin typeface="隶书" pitchFamily="49" charset="-122"/>
                <a:ea typeface="隶书" pitchFamily="49" charset="-122"/>
              </a:rPr>
              <a:t>编码</a:t>
            </a:r>
          </a:p>
        </p:txBody>
      </p:sp>
      <p:sp>
        <p:nvSpPr>
          <p:cNvPr id="163847" name="AutoShape 9"/>
          <p:cNvSpPr>
            <a:spLocks noChangeArrowheads="1"/>
          </p:cNvSpPr>
          <p:nvPr/>
        </p:nvSpPr>
        <p:spPr bwMode="auto">
          <a:xfrm>
            <a:off x="2655888" y="3429000"/>
            <a:ext cx="1152525" cy="360363"/>
          </a:xfrm>
          <a:prstGeom prst="rightArrow">
            <a:avLst>
              <a:gd name="adj1" fmla="val 50000"/>
              <a:gd name="adj2" fmla="val 79956"/>
            </a:avLst>
          </a:prstGeom>
          <a:solidFill>
            <a:srgbClr val="0066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48" name="AutoShape 10"/>
          <p:cNvSpPr>
            <a:spLocks noChangeArrowheads="1"/>
          </p:cNvSpPr>
          <p:nvPr/>
        </p:nvSpPr>
        <p:spPr bwMode="auto">
          <a:xfrm>
            <a:off x="2698750" y="4465638"/>
            <a:ext cx="1152525" cy="360362"/>
          </a:xfrm>
          <a:prstGeom prst="rightArrow">
            <a:avLst>
              <a:gd name="adj1" fmla="val 50000"/>
              <a:gd name="adj2" fmla="val 79956"/>
            </a:avLst>
          </a:prstGeom>
          <a:solidFill>
            <a:srgbClr val="0066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49" name="Rectangle 11"/>
          <p:cNvSpPr>
            <a:spLocks noChangeArrowheads="1"/>
          </p:cNvSpPr>
          <p:nvPr/>
        </p:nvSpPr>
        <p:spPr bwMode="auto">
          <a:xfrm>
            <a:off x="3995738" y="3357563"/>
            <a:ext cx="2305050" cy="503237"/>
          </a:xfrm>
          <a:prstGeom prst="rect">
            <a:avLst/>
          </a:prstGeom>
          <a:solidFill>
            <a:srgbClr val="0033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a:solidFill>
                  <a:srgbClr val="FFFFFF"/>
                </a:solidFill>
                <a:ea typeface="楷体_GB2312" pitchFamily="49" charset="-122"/>
              </a:rPr>
              <a:t>最优二叉树</a:t>
            </a:r>
          </a:p>
        </p:txBody>
      </p:sp>
      <p:sp>
        <p:nvSpPr>
          <p:cNvPr id="163850" name="Rectangle 12"/>
          <p:cNvSpPr>
            <a:spLocks noChangeArrowheads="1"/>
          </p:cNvSpPr>
          <p:nvPr/>
        </p:nvSpPr>
        <p:spPr bwMode="auto">
          <a:xfrm>
            <a:off x="3995738" y="4365625"/>
            <a:ext cx="2305050" cy="503238"/>
          </a:xfrm>
          <a:prstGeom prst="rect">
            <a:avLst/>
          </a:prstGeom>
          <a:solidFill>
            <a:srgbClr val="0033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a:solidFill>
                  <a:srgbClr val="FFFFFF"/>
                </a:solidFill>
                <a:ea typeface="楷体_GB2312" pitchFamily="49" charset="-122"/>
              </a:rPr>
              <a:t>不等长编码</a:t>
            </a:r>
          </a:p>
        </p:txBody>
      </p:sp>
      <p:sp>
        <p:nvSpPr>
          <p:cNvPr id="163851" name="AutoShape 13"/>
          <p:cNvSpPr>
            <a:spLocks noChangeArrowheads="1"/>
          </p:cNvSpPr>
          <p:nvPr/>
        </p:nvSpPr>
        <p:spPr bwMode="auto">
          <a:xfrm>
            <a:off x="6732588" y="2708275"/>
            <a:ext cx="2124075" cy="1008063"/>
          </a:xfrm>
          <a:prstGeom prst="wedgeRoundRectCallout">
            <a:avLst>
              <a:gd name="adj1" fmla="val -74815"/>
              <a:gd name="adj2" fmla="val 47796"/>
              <a:gd name="adj3" fmla="val 16667"/>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solidFill>
                  <a:srgbClr val="000000"/>
                </a:solidFill>
                <a:ea typeface="楷体_GB2312" pitchFamily="49" charset="-122"/>
              </a:rPr>
              <a:t>带权路径长度最短的树</a:t>
            </a:r>
          </a:p>
        </p:txBody>
      </p:sp>
      <p:sp>
        <p:nvSpPr>
          <p:cNvPr id="163852" name="AutoShape 14"/>
          <p:cNvSpPr>
            <a:spLocks noChangeArrowheads="1"/>
          </p:cNvSpPr>
          <p:nvPr/>
        </p:nvSpPr>
        <p:spPr bwMode="auto">
          <a:xfrm>
            <a:off x="6588125" y="4365625"/>
            <a:ext cx="2519363" cy="936625"/>
          </a:xfrm>
          <a:prstGeom prst="wedgeRoundRectCallout">
            <a:avLst>
              <a:gd name="adj1" fmla="val -66699"/>
              <a:gd name="adj2" fmla="val -15593"/>
              <a:gd name="adj3" fmla="val 16667"/>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solidFill>
                  <a:srgbClr val="000000"/>
                </a:solidFill>
                <a:ea typeface="楷体_GB2312" pitchFamily="49" charset="-122"/>
              </a:rPr>
              <a:t>通信中最经典的压缩编码</a:t>
            </a:r>
          </a:p>
        </p:txBody>
      </p:sp>
    </p:spTree>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866" name="Rectangle 19"/>
          <p:cNvSpPr>
            <a:spLocks noGrp="1" noChangeArrowheads="1"/>
          </p:cNvSpPr>
          <p:nvPr>
            <p:ph type="body" idx="1"/>
          </p:nvPr>
        </p:nvSpPr>
        <p:spPr>
          <a:xfrm>
            <a:off x="2914650" y="1196975"/>
            <a:ext cx="6121400" cy="3013075"/>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lnSpc>
                <a:spcPct val="120000"/>
              </a:lnSpc>
              <a:spcBef>
                <a:spcPct val="0"/>
              </a:spcBef>
              <a:buClrTx/>
              <a:buFontTx/>
              <a:buNone/>
            </a:pPr>
            <a:r>
              <a:rPr lang="zh-CN" altLang="en-US" b="1" smtClean="0">
                <a:solidFill>
                  <a:srgbClr val="080808"/>
                </a:solidFill>
                <a:ea typeface="楷体_GB2312" pitchFamily="49" charset="-122"/>
              </a:rPr>
              <a:t>树是一种层次结构，树中结点之间的关系也是不均等的。比如：我们可以认为</a:t>
            </a:r>
            <a:r>
              <a:rPr lang="en-US" altLang="zh-CN" b="1" smtClean="0">
                <a:solidFill>
                  <a:srgbClr val="080808"/>
                </a:solidFill>
                <a:ea typeface="楷体_GB2312" pitchFamily="49" charset="-122"/>
              </a:rPr>
              <a:t>A</a:t>
            </a:r>
            <a:r>
              <a:rPr lang="zh-CN" altLang="en-US" b="1" smtClean="0">
                <a:solidFill>
                  <a:srgbClr val="080808"/>
                </a:solidFill>
                <a:ea typeface="楷体_GB2312" pitchFamily="49" charset="-122"/>
              </a:rPr>
              <a:t>和</a:t>
            </a:r>
            <a:r>
              <a:rPr lang="en-US" altLang="zh-CN" b="1" smtClean="0">
                <a:solidFill>
                  <a:srgbClr val="080808"/>
                </a:solidFill>
                <a:ea typeface="楷体_GB2312" pitchFamily="49" charset="-122"/>
              </a:rPr>
              <a:t>B</a:t>
            </a:r>
            <a:r>
              <a:rPr lang="zh-CN" altLang="en-US" b="1" smtClean="0">
                <a:solidFill>
                  <a:srgbClr val="080808"/>
                </a:solidFill>
                <a:ea typeface="楷体_GB2312" pitchFamily="49" charset="-122"/>
              </a:rPr>
              <a:t>的关系更近一些，而</a:t>
            </a:r>
            <a:r>
              <a:rPr lang="en-US" altLang="zh-CN" b="1" smtClean="0">
                <a:solidFill>
                  <a:srgbClr val="080808"/>
                </a:solidFill>
                <a:ea typeface="楷体_GB2312" pitchFamily="49" charset="-122"/>
              </a:rPr>
              <a:t>A</a:t>
            </a:r>
            <a:r>
              <a:rPr lang="zh-CN" altLang="en-US" b="1" smtClean="0">
                <a:solidFill>
                  <a:srgbClr val="080808"/>
                </a:solidFill>
                <a:ea typeface="楷体_GB2312" pitchFamily="49" charset="-122"/>
              </a:rPr>
              <a:t>和</a:t>
            </a:r>
            <a:r>
              <a:rPr lang="en-US" altLang="zh-CN" b="1" smtClean="0">
                <a:solidFill>
                  <a:srgbClr val="080808"/>
                </a:solidFill>
                <a:ea typeface="楷体_GB2312" pitchFamily="49" charset="-122"/>
              </a:rPr>
              <a:t>G</a:t>
            </a:r>
            <a:r>
              <a:rPr lang="zh-CN" altLang="en-US" b="1" smtClean="0">
                <a:solidFill>
                  <a:srgbClr val="080808"/>
                </a:solidFill>
                <a:ea typeface="楷体_GB2312" pitchFamily="49" charset="-122"/>
              </a:rPr>
              <a:t>的关系相对来说更远一些。这可以用“</a:t>
            </a:r>
            <a:r>
              <a:rPr lang="zh-CN" altLang="en-US" b="1" smtClean="0">
                <a:solidFill>
                  <a:srgbClr val="CC0066"/>
                </a:solidFill>
                <a:ea typeface="楷体_GB2312" pitchFamily="49" charset="-122"/>
              </a:rPr>
              <a:t>路径</a:t>
            </a:r>
            <a:r>
              <a:rPr lang="zh-CN" altLang="en-US" b="1" smtClean="0">
                <a:solidFill>
                  <a:srgbClr val="080808"/>
                </a:solidFill>
                <a:ea typeface="楷体_GB2312" pitchFamily="49" charset="-122"/>
              </a:rPr>
              <a:t>”来衡量。 </a:t>
            </a:r>
          </a:p>
        </p:txBody>
      </p:sp>
      <p:grpSp>
        <p:nvGrpSpPr>
          <p:cNvPr id="164867" name="Group 20"/>
          <p:cNvGrpSpPr>
            <a:grpSpLocks/>
          </p:cNvGrpSpPr>
          <p:nvPr/>
        </p:nvGrpSpPr>
        <p:grpSpPr bwMode="auto">
          <a:xfrm>
            <a:off x="179388" y="1123950"/>
            <a:ext cx="2514600" cy="3429000"/>
            <a:chOff x="288" y="1392"/>
            <a:chExt cx="1584" cy="2160"/>
          </a:xfrm>
        </p:grpSpPr>
        <p:sp>
          <p:nvSpPr>
            <p:cNvPr id="164869" name="Oval 21"/>
            <p:cNvSpPr>
              <a:spLocks noChangeArrowheads="1"/>
            </p:cNvSpPr>
            <p:nvPr/>
          </p:nvSpPr>
          <p:spPr bwMode="auto">
            <a:xfrm>
              <a:off x="1104" y="1392"/>
              <a:ext cx="336" cy="336"/>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A</a:t>
              </a:r>
            </a:p>
          </p:txBody>
        </p:sp>
        <p:sp>
          <p:nvSpPr>
            <p:cNvPr id="164870" name="Oval 22"/>
            <p:cNvSpPr>
              <a:spLocks noChangeArrowheads="1"/>
            </p:cNvSpPr>
            <p:nvPr/>
          </p:nvSpPr>
          <p:spPr bwMode="auto">
            <a:xfrm>
              <a:off x="672" y="1968"/>
              <a:ext cx="336" cy="336"/>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B</a:t>
              </a:r>
            </a:p>
          </p:txBody>
        </p:sp>
        <p:sp>
          <p:nvSpPr>
            <p:cNvPr id="164871" name="Oval 23"/>
            <p:cNvSpPr>
              <a:spLocks noChangeArrowheads="1"/>
            </p:cNvSpPr>
            <p:nvPr/>
          </p:nvSpPr>
          <p:spPr bwMode="auto">
            <a:xfrm>
              <a:off x="1440" y="1968"/>
              <a:ext cx="336" cy="336"/>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C</a:t>
              </a:r>
            </a:p>
          </p:txBody>
        </p:sp>
        <p:sp>
          <p:nvSpPr>
            <p:cNvPr id="164872" name="Oval 24"/>
            <p:cNvSpPr>
              <a:spLocks noChangeArrowheads="1"/>
            </p:cNvSpPr>
            <p:nvPr/>
          </p:nvSpPr>
          <p:spPr bwMode="auto">
            <a:xfrm>
              <a:off x="288" y="2592"/>
              <a:ext cx="336" cy="336"/>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D</a:t>
              </a:r>
            </a:p>
          </p:txBody>
        </p:sp>
        <p:sp>
          <p:nvSpPr>
            <p:cNvPr id="164873" name="Oval 25"/>
            <p:cNvSpPr>
              <a:spLocks noChangeArrowheads="1"/>
            </p:cNvSpPr>
            <p:nvPr/>
          </p:nvSpPr>
          <p:spPr bwMode="auto">
            <a:xfrm>
              <a:off x="1056" y="2544"/>
              <a:ext cx="336" cy="336"/>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E</a:t>
              </a:r>
            </a:p>
          </p:txBody>
        </p:sp>
        <p:sp>
          <p:nvSpPr>
            <p:cNvPr id="164874" name="Oval 26"/>
            <p:cNvSpPr>
              <a:spLocks noChangeArrowheads="1"/>
            </p:cNvSpPr>
            <p:nvPr/>
          </p:nvSpPr>
          <p:spPr bwMode="auto">
            <a:xfrm>
              <a:off x="1536" y="3168"/>
              <a:ext cx="336" cy="336"/>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G</a:t>
              </a:r>
            </a:p>
          </p:txBody>
        </p:sp>
        <p:sp>
          <p:nvSpPr>
            <p:cNvPr id="164875" name="Oval 27"/>
            <p:cNvSpPr>
              <a:spLocks noChangeArrowheads="1"/>
            </p:cNvSpPr>
            <p:nvPr/>
          </p:nvSpPr>
          <p:spPr bwMode="auto">
            <a:xfrm>
              <a:off x="720" y="3216"/>
              <a:ext cx="336" cy="336"/>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F</a:t>
              </a:r>
            </a:p>
          </p:txBody>
        </p:sp>
        <p:sp>
          <p:nvSpPr>
            <p:cNvPr id="164876" name="Line 28"/>
            <p:cNvSpPr>
              <a:spLocks noChangeShapeType="1"/>
            </p:cNvSpPr>
            <p:nvPr/>
          </p:nvSpPr>
          <p:spPr bwMode="auto">
            <a:xfrm flipH="1">
              <a:off x="912" y="1680"/>
              <a:ext cx="240" cy="288"/>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877" name="Line 29"/>
            <p:cNvSpPr>
              <a:spLocks noChangeShapeType="1"/>
            </p:cNvSpPr>
            <p:nvPr/>
          </p:nvSpPr>
          <p:spPr bwMode="auto">
            <a:xfrm flipH="1">
              <a:off x="528" y="2304"/>
              <a:ext cx="240" cy="288"/>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878" name="Line 30"/>
            <p:cNvSpPr>
              <a:spLocks noChangeShapeType="1"/>
            </p:cNvSpPr>
            <p:nvPr/>
          </p:nvSpPr>
          <p:spPr bwMode="auto">
            <a:xfrm flipH="1">
              <a:off x="912" y="2880"/>
              <a:ext cx="240" cy="288"/>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879" name="Line 31"/>
            <p:cNvSpPr>
              <a:spLocks noChangeShapeType="1"/>
            </p:cNvSpPr>
            <p:nvPr/>
          </p:nvSpPr>
          <p:spPr bwMode="auto">
            <a:xfrm>
              <a:off x="1344" y="1728"/>
              <a:ext cx="240" cy="24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880" name="Line 32"/>
            <p:cNvSpPr>
              <a:spLocks noChangeShapeType="1"/>
            </p:cNvSpPr>
            <p:nvPr/>
          </p:nvSpPr>
          <p:spPr bwMode="auto">
            <a:xfrm>
              <a:off x="960" y="2256"/>
              <a:ext cx="288" cy="288"/>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881" name="Line 33"/>
            <p:cNvSpPr>
              <a:spLocks noChangeShapeType="1"/>
            </p:cNvSpPr>
            <p:nvPr/>
          </p:nvSpPr>
          <p:spPr bwMode="auto">
            <a:xfrm>
              <a:off x="1296" y="2832"/>
              <a:ext cx="288" cy="288"/>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64868" name="Rectangle 39"/>
          <p:cNvSpPr>
            <a:spLocks noGrp="1" noChangeArrowheads="1"/>
          </p:cNvSpPr>
          <p:nvPr>
            <p:ph type="title"/>
          </p:nvPr>
        </p:nvSpPr>
        <p:spPr>
          <a:xfrm>
            <a:off x="179388" y="185738"/>
            <a:ext cx="5724525" cy="579437"/>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spAutoFit/>
          </a:bodyPr>
          <a:lstStyle/>
          <a:p>
            <a:pPr eaLnBrk="1" hangingPunct="1"/>
            <a:r>
              <a:rPr lang="en-US" altLang="zh-CN" sz="3200" b="1" smtClean="0">
                <a:solidFill>
                  <a:srgbClr val="080808"/>
                </a:solidFill>
                <a:ea typeface="楷体_GB2312" pitchFamily="49" charset="-122"/>
              </a:rPr>
              <a:t>6.6.1 </a:t>
            </a:r>
            <a:r>
              <a:rPr lang="zh-CN" altLang="en-US" sz="3200" b="1" smtClean="0">
                <a:solidFill>
                  <a:srgbClr val="080808"/>
                </a:solidFill>
                <a:ea typeface="楷体_GB2312" pitchFamily="49" charset="-122"/>
              </a:rPr>
              <a:t>最优二叉树（赫夫曼树）</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76200" y="881063"/>
            <a:ext cx="5046663"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sz="3200">
                <a:solidFill>
                  <a:srgbClr val="000000"/>
                </a:solidFill>
                <a:ea typeface="楷体_GB2312" pitchFamily="49" charset="-122"/>
              </a:rPr>
              <a:t>    </a:t>
            </a:r>
            <a:r>
              <a:rPr lang="en-US" altLang="zh-CN" sz="3200" b="1">
                <a:solidFill>
                  <a:srgbClr val="000000"/>
                </a:solidFill>
                <a:ea typeface="楷体_GB2312" pitchFamily="49" charset="-122"/>
              </a:rPr>
              <a:t>Root(T) // </a:t>
            </a:r>
            <a:r>
              <a:rPr lang="zh-CN" altLang="en-US" sz="3200" b="1">
                <a:solidFill>
                  <a:srgbClr val="000000"/>
                </a:solidFill>
                <a:ea typeface="楷体_GB2312" pitchFamily="49" charset="-122"/>
              </a:rPr>
              <a:t>求树的根结点  </a:t>
            </a:r>
          </a:p>
        </p:txBody>
      </p:sp>
      <p:sp>
        <p:nvSpPr>
          <p:cNvPr id="18435" name="Text Box 4"/>
          <p:cNvSpPr txBox="1">
            <a:spLocks noChangeArrowheads="1"/>
          </p:cNvSpPr>
          <p:nvPr/>
        </p:nvSpPr>
        <p:spPr bwMode="auto">
          <a:xfrm>
            <a:off x="92075" y="188913"/>
            <a:ext cx="1816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800000"/>
                </a:solidFill>
                <a:ea typeface="楷体_GB2312" pitchFamily="49" charset="-122"/>
              </a:rPr>
              <a:t>查找类：</a:t>
            </a:r>
          </a:p>
        </p:txBody>
      </p:sp>
      <p:sp>
        <p:nvSpPr>
          <p:cNvPr id="18436" name="Text Box 5"/>
          <p:cNvSpPr txBox="1">
            <a:spLocks noChangeArrowheads="1"/>
          </p:cNvSpPr>
          <p:nvPr/>
        </p:nvSpPr>
        <p:spPr bwMode="auto">
          <a:xfrm>
            <a:off x="228600" y="1585913"/>
            <a:ext cx="63023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sz="3200" b="1">
                <a:solidFill>
                  <a:srgbClr val="000000"/>
                </a:solidFill>
                <a:ea typeface="楷体_GB2312" pitchFamily="49" charset="-122"/>
              </a:rPr>
              <a:t>Value(T, cur_e) // </a:t>
            </a:r>
            <a:r>
              <a:rPr lang="zh-CN" altLang="en-US" sz="3200" b="1">
                <a:solidFill>
                  <a:srgbClr val="000000"/>
                </a:solidFill>
                <a:ea typeface="楷体_GB2312" pitchFamily="49" charset="-122"/>
              </a:rPr>
              <a:t>求结点的元素值 </a:t>
            </a:r>
          </a:p>
        </p:txBody>
      </p:sp>
      <p:sp>
        <p:nvSpPr>
          <p:cNvPr id="18437" name="Text Box 6"/>
          <p:cNvSpPr txBox="1">
            <a:spLocks noChangeArrowheads="1"/>
          </p:cNvSpPr>
          <p:nvPr/>
        </p:nvSpPr>
        <p:spPr bwMode="auto">
          <a:xfrm>
            <a:off x="304800" y="2271713"/>
            <a:ext cx="67659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sz="3200" b="1">
                <a:solidFill>
                  <a:srgbClr val="000000"/>
                </a:solidFill>
                <a:ea typeface="楷体_GB2312" pitchFamily="49" charset="-122"/>
              </a:rPr>
              <a:t>Parent(T, cur_e) // </a:t>
            </a:r>
            <a:r>
              <a:rPr lang="zh-CN" altLang="en-US" sz="3200" b="1">
                <a:solidFill>
                  <a:srgbClr val="000000"/>
                </a:solidFill>
                <a:ea typeface="楷体_GB2312" pitchFamily="49" charset="-122"/>
              </a:rPr>
              <a:t>求结点的双亲结点</a:t>
            </a:r>
          </a:p>
        </p:txBody>
      </p:sp>
      <p:sp>
        <p:nvSpPr>
          <p:cNvPr id="18438" name="Text Box 7"/>
          <p:cNvSpPr txBox="1">
            <a:spLocks noChangeArrowheads="1"/>
          </p:cNvSpPr>
          <p:nvPr/>
        </p:nvSpPr>
        <p:spPr bwMode="auto">
          <a:xfrm>
            <a:off x="292100" y="2957513"/>
            <a:ext cx="7386638"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sz="3200" b="1">
                <a:solidFill>
                  <a:srgbClr val="000000"/>
                </a:solidFill>
                <a:ea typeface="楷体_GB2312" pitchFamily="49" charset="-122"/>
              </a:rPr>
              <a:t>LeftChild(T, cur_e) // </a:t>
            </a:r>
            <a:r>
              <a:rPr lang="zh-CN" altLang="en-US" sz="3200" b="1">
                <a:solidFill>
                  <a:srgbClr val="000000"/>
                </a:solidFill>
                <a:ea typeface="楷体_GB2312" pitchFamily="49" charset="-122"/>
              </a:rPr>
              <a:t>求结点的最左孩子 </a:t>
            </a:r>
          </a:p>
        </p:txBody>
      </p:sp>
      <p:sp>
        <p:nvSpPr>
          <p:cNvPr id="18439" name="Text Box 8"/>
          <p:cNvSpPr txBox="1">
            <a:spLocks noChangeArrowheads="1"/>
          </p:cNvSpPr>
          <p:nvPr/>
        </p:nvSpPr>
        <p:spPr bwMode="auto">
          <a:xfrm>
            <a:off x="304800" y="3730625"/>
            <a:ext cx="74739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sz="3200" b="1">
                <a:solidFill>
                  <a:srgbClr val="000000"/>
                </a:solidFill>
                <a:ea typeface="楷体_GB2312" pitchFamily="49" charset="-122"/>
              </a:rPr>
              <a:t>RightSibling(T, cur_e)  // </a:t>
            </a:r>
            <a:r>
              <a:rPr lang="zh-CN" altLang="en-US" sz="3200" b="1">
                <a:solidFill>
                  <a:srgbClr val="000000"/>
                </a:solidFill>
                <a:ea typeface="楷体_GB2312" pitchFamily="49" charset="-122"/>
              </a:rPr>
              <a:t>求结点的右兄弟</a:t>
            </a:r>
          </a:p>
        </p:txBody>
      </p:sp>
      <p:sp>
        <p:nvSpPr>
          <p:cNvPr id="18440" name="Text Box 9"/>
          <p:cNvSpPr txBox="1">
            <a:spLocks noChangeArrowheads="1"/>
          </p:cNvSpPr>
          <p:nvPr/>
        </p:nvSpPr>
        <p:spPr bwMode="auto">
          <a:xfrm>
            <a:off x="311150" y="4492625"/>
            <a:ext cx="6608763"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sz="3200" b="1">
                <a:solidFill>
                  <a:srgbClr val="000000"/>
                </a:solidFill>
                <a:ea typeface="楷体_GB2312" pitchFamily="49" charset="-122"/>
              </a:rPr>
              <a:t>TreeEmpty(T)  // </a:t>
            </a:r>
            <a:r>
              <a:rPr lang="zh-CN" altLang="en-US" sz="3200" b="1">
                <a:solidFill>
                  <a:srgbClr val="000000"/>
                </a:solidFill>
                <a:ea typeface="楷体_GB2312" pitchFamily="49" charset="-122"/>
              </a:rPr>
              <a:t>判定树是否为空树 </a:t>
            </a:r>
          </a:p>
        </p:txBody>
      </p:sp>
      <p:sp>
        <p:nvSpPr>
          <p:cNvPr id="18441" name="Text Box 10"/>
          <p:cNvSpPr txBox="1">
            <a:spLocks noChangeArrowheads="1"/>
          </p:cNvSpPr>
          <p:nvPr/>
        </p:nvSpPr>
        <p:spPr bwMode="auto">
          <a:xfrm>
            <a:off x="304800" y="5254625"/>
            <a:ext cx="5170488"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sz="3200" b="1">
                <a:solidFill>
                  <a:srgbClr val="000000"/>
                </a:solidFill>
                <a:ea typeface="楷体_GB2312" pitchFamily="49" charset="-122"/>
              </a:rPr>
              <a:t>TreeDepth(T)  // </a:t>
            </a:r>
            <a:r>
              <a:rPr lang="zh-CN" altLang="en-US" sz="3200" b="1">
                <a:solidFill>
                  <a:srgbClr val="000000"/>
                </a:solidFill>
                <a:ea typeface="楷体_GB2312" pitchFamily="49" charset="-122"/>
              </a:rPr>
              <a:t>求树的深度</a:t>
            </a:r>
          </a:p>
        </p:txBody>
      </p:sp>
      <p:sp>
        <p:nvSpPr>
          <p:cNvPr id="18442" name="Text Box 11"/>
          <p:cNvSpPr txBox="1">
            <a:spLocks noChangeArrowheads="1"/>
          </p:cNvSpPr>
          <p:nvPr/>
        </p:nvSpPr>
        <p:spPr bwMode="auto">
          <a:xfrm>
            <a:off x="273050" y="6038850"/>
            <a:ext cx="5935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00000"/>
                </a:solidFill>
                <a:ea typeface="楷体_GB2312" pitchFamily="49" charset="-122"/>
              </a:rPr>
              <a:t>TraverseTree( T, Visit() )  // </a:t>
            </a:r>
            <a:r>
              <a:rPr lang="zh-CN" altLang="zh-CN" sz="3200" b="1">
                <a:solidFill>
                  <a:srgbClr val="000000"/>
                </a:solidFill>
                <a:ea typeface="楷体_GB2312" pitchFamily="49" charset="-122"/>
              </a:rPr>
              <a:t>遍历</a:t>
            </a:r>
            <a:endParaRPr lang="zh-CN" altLang="en-US" sz="3200" b="1">
              <a:solidFill>
                <a:srgbClr val="000000"/>
              </a:solidFill>
              <a:ea typeface="楷体_GB2312" pitchFamily="49" charset="-122"/>
            </a:endParaRPr>
          </a:p>
        </p:txBody>
      </p:sp>
    </p:spTree>
  </p:cSld>
  <p:clrMapOvr>
    <a:masterClrMapping/>
  </p:clrMapOvr>
  <p:transition spd="med">
    <p:pull dir="d"/>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63" name="Text Box 3"/>
          <p:cNvSpPr txBox="1">
            <a:spLocks noChangeArrowheads="1"/>
          </p:cNvSpPr>
          <p:nvPr/>
        </p:nvSpPr>
        <p:spPr bwMode="auto">
          <a:xfrm>
            <a:off x="539750" y="3929063"/>
            <a:ext cx="8321675"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800080"/>
                </a:solidFill>
                <a:ea typeface="楷体_GB2312" pitchFamily="49" charset="-122"/>
              </a:rPr>
              <a:t>树的路径长度  </a:t>
            </a:r>
            <a:r>
              <a:rPr lang="zh-CN" altLang="en-US" sz="3200" b="1">
                <a:ea typeface="楷体_GB2312" pitchFamily="49" charset="-122"/>
              </a:rPr>
              <a:t>定义为</a:t>
            </a:r>
            <a:r>
              <a:rPr lang="zh-CN" altLang="en-US" sz="3200" b="1">
                <a:solidFill>
                  <a:srgbClr val="006666"/>
                </a:solidFill>
                <a:ea typeface="楷体_GB2312" pitchFamily="49" charset="-122"/>
              </a:rPr>
              <a:t>：</a:t>
            </a:r>
            <a:endParaRPr lang="zh-CN" altLang="en-US" sz="3200" b="1">
              <a:ea typeface="楷体_GB2312" pitchFamily="49" charset="-122"/>
            </a:endParaRPr>
          </a:p>
          <a:p>
            <a:pPr eaLnBrk="1" hangingPunct="1">
              <a:lnSpc>
                <a:spcPct val="110000"/>
              </a:lnSpc>
            </a:pPr>
            <a:r>
              <a:rPr lang="zh-CN" altLang="en-US" sz="3200" b="1">
                <a:ea typeface="楷体_GB2312" pitchFamily="49" charset="-122"/>
              </a:rPr>
              <a:t>      </a:t>
            </a:r>
            <a:r>
              <a:rPr lang="zh-CN" altLang="en-US" sz="3200" b="1">
                <a:solidFill>
                  <a:srgbClr val="006666"/>
                </a:solidFill>
                <a:ea typeface="楷体_GB2312" pitchFamily="49" charset="-122"/>
              </a:rPr>
              <a:t>树中每个结点的路径长度之和。</a:t>
            </a:r>
            <a:endParaRPr lang="zh-CN" altLang="en-US" sz="3200" b="1">
              <a:ea typeface="楷体_GB2312" pitchFamily="49" charset="-122"/>
            </a:endParaRPr>
          </a:p>
        </p:txBody>
      </p:sp>
      <p:sp>
        <p:nvSpPr>
          <p:cNvPr id="143364" name="Text Box 4"/>
          <p:cNvSpPr txBox="1">
            <a:spLocks noChangeArrowheads="1"/>
          </p:cNvSpPr>
          <p:nvPr/>
        </p:nvSpPr>
        <p:spPr bwMode="auto">
          <a:xfrm>
            <a:off x="539750" y="2349500"/>
            <a:ext cx="8135938"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10000"/>
              </a:lnSpc>
            </a:pPr>
            <a:r>
              <a:rPr lang="en-US" altLang="zh-CN" sz="3200" b="1">
                <a:solidFill>
                  <a:srgbClr val="800080"/>
                </a:solidFill>
                <a:ea typeface="楷体_GB2312" pitchFamily="49" charset="-122"/>
              </a:rPr>
              <a:t> </a:t>
            </a:r>
            <a:r>
              <a:rPr lang="zh-CN" altLang="en-US" sz="3200" b="1">
                <a:solidFill>
                  <a:srgbClr val="800080"/>
                </a:solidFill>
                <a:ea typeface="楷体_GB2312" pitchFamily="49" charset="-122"/>
              </a:rPr>
              <a:t>结点的路径长度  </a:t>
            </a:r>
            <a:r>
              <a:rPr lang="zh-CN" altLang="en-US" sz="3200" b="1">
                <a:ea typeface="楷体_GB2312" pitchFamily="49" charset="-122"/>
              </a:rPr>
              <a:t>定义为：</a:t>
            </a:r>
          </a:p>
          <a:p>
            <a:pPr eaLnBrk="1" hangingPunct="1">
              <a:lnSpc>
                <a:spcPct val="110000"/>
              </a:lnSpc>
            </a:pPr>
            <a:r>
              <a:rPr lang="zh-CN" altLang="en-US" sz="3200" b="1">
                <a:ea typeface="楷体_GB2312" pitchFamily="49" charset="-122"/>
              </a:rPr>
              <a:t>      </a:t>
            </a:r>
            <a:r>
              <a:rPr lang="zh-CN" altLang="en-US" sz="3200" b="1">
                <a:solidFill>
                  <a:srgbClr val="006666"/>
                </a:solidFill>
                <a:ea typeface="楷体_GB2312" pitchFamily="49" charset="-122"/>
              </a:rPr>
              <a:t>从根结点到该结点的路径上分支的数目。</a:t>
            </a:r>
            <a:endParaRPr lang="zh-CN" altLang="en-US" sz="3200" b="1">
              <a:ea typeface="楷体_GB2312" pitchFamily="49" charset="-122"/>
            </a:endParaRPr>
          </a:p>
        </p:txBody>
      </p:sp>
      <p:sp>
        <p:nvSpPr>
          <p:cNvPr id="233474" name="Text Box 2"/>
          <p:cNvSpPr txBox="1">
            <a:spLocks noChangeArrowheads="1"/>
          </p:cNvSpPr>
          <p:nvPr/>
        </p:nvSpPr>
        <p:spPr bwMode="auto">
          <a:xfrm>
            <a:off x="611188" y="5373688"/>
            <a:ext cx="7632700" cy="608012"/>
          </a:xfrm>
          <a:prstGeom prst="rect">
            <a:avLst/>
          </a:prstGeom>
          <a:noFill/>
          <a:ln w="28575" cap="sq">
            <a:solidFill>
              <a:srgbClr val="99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6666"/>
                </a:solidFill>
                <a:ea typeface="楷体_GB2312" pitchFamily="49" charset="-122"/>
              </a:rPr>
              <a:t>完全二叉树就是路径长度最短的二叉树</a:t>
            </a:r>
          </a:p>
        </p:txBody>
      </p:sp>
      <p:sp>
        <p:nvSpPr>
          <p:cNvPr id="165893" name="Rectangle 3"/>
          <p:cNvSpPr>
            <a:spLocks noChangeArrowheads="1"/>
          </p:cNvSpPr>
          <p:nvPr/>
        </p:nvSpPr>
        <p:spPr bwMode="auto">
          <a:xfrm>
            <a:off x="250825" y="333375"/>
            <a:ext cx="8064500" cy="1655763"/>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chemeClr val="bg2"/>
              </a:buClr>
              <a:buFont typeface="Monotype Sorts" pitchFamily="2" charset="2"/>
              <a:buNone/>
            </a:pPr>
            <a:r>
              <a:rPr lang="zh-CN" altLang="en-US" sz="3200" b="1">
                <a:solidFill>
                  <a:srgbClr val="800080"/>
                </a:solidFill>
                <a:ea typeface="楷体_GB2312" pitchFamily="49" charset="-122"/>
              </a:rPr>
              <a:t>路径长度</a:t>
            </a:r>
            <a:r>
              <a:rPr lang="zh-CN" altLang="en-US" sz="3200" b="1">
                <a:solidFill>
                  <a:srgbClr val="000000"/>
                </a:solidFill>
                <a:ea typeface="楷体_GB2312" pitchFamily="49" charset="-122"/>
              </a:rPr>
              <a:t>：</a:t>
            </a:r>
            <a:r>
              <a:rPr lang="zh-CN" altLang="en-US" sz="3200" b="1">
                <a:solidFill>
                  <a:srgbClr val="006666"/>
                </a:solidFill>
                <a:ea typeface="楷体_GB2312" pitchFamily="49" charset="-122"/>
              </a:rPr>
              <a:t>从树中一个结点到另一个结点之间的分支构成两个结点之间的</a:t>
            </a:r>
            <a:r>
              <a:rPr lang="zh-CN" altLang="en-US" sz="3200" b="1">
                <a:solidFill>
                  <a:srgbClr val="CC0066"/>
                </a:solidFill>
                <a:ea typeface="楷体_GB2312" pitchFamily="49" charset="-122"/>
              </a:rPr>
              <a:t>路径</a:t>
            </a:r>
            <a:r>
              <a:rPr lang="zh-CN" altLang="en-US" sz="3200" b="1">
                <a:solidFill>
                  <a:srgbClr val="006666"/>
                </a:solidFill>
                <a:ea typeface="楷体_GB2312" pitchFamily="49" charset="-122"/>
              </a:rPr>
              <a:t>，路径上的分支数目称为</a:t>
            </a:r>
            <a:r>
              <a:rPr lang="zh-CN" altLang="en-US" sz="3200" b="1">
                <a:solidFill>
                  <a:srgbClr val="CC0066"/>
                </a:solidFill>
                <a:ea typeface="楷体_GB2312" pitchFamily="49" charset="-122"/>
              </a:rPr>
              <a:t>路径长度</a:t>
            </a:r>
            <a:r>
              <a:rPr lang="zh-CN" altLang="en-US" sz="3200" b="1">
                <a:solidFill>
                  <a:srgbClr val="006666"/>
                </a:solidFill>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wipe(left)">
                                      <p:cBhvr>
                                        <p:cTn id="7" dur="500"/>
                                        <p:tgtEl>
                                          <p:spTgt spid="14336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3363"/>
                                        </p:tgtEl>
                                        <p:attrNameLst>
                                          <p:attrName>style.visibility</p:attrName>
                                        </p:attrNameLst>
                                      </p:cBhvr>
                                      <p:to>
                                        <p:strVal val="visible"/>
                                      </p:to>
                                    </p:set>
                                    <p:animEffect transition="in" filter="wipe(left)">
                                      <p:cBhvr>
                                        <p:cTn id="11" dur="500"/>
                                        <p:tgtEl>
                                          <p:spTgt spid="14336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33474"/>
                                        </p:tgtEl>
                                        <p:attrNameLst>
                                          <p:attrName>style.visibility</p:attrName>
                                        </p:attrNameLst>
                                      </p:cBhvr>
                                      <p:to>
                                        <p:strVal val="visible"/>
                                      </p:to>
                                    </p:set>
                                    <p:animEffect transition="in" filter="wipe(left)">
                                      <p:cBhvr>
                                        <p:cTn id="16" dur="500"/>
                                        <p:tgtEl>
                                          <p:spTgt spid="233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autoUpdateAnimBg="0"/>
      <p:bldP spid="143364" grpId="0" autoUpdateAnimBg="0"/>
      <p:bldP spid="233474" grpId="0" animBg="1"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6914" name="Rectangle 3"/>
          <p:cNvSpPr>
            <a:spLocks noGrp="1" noChangeArrowheads="1"/>
          </p:cNvSpPr>
          <p:nvPr>
            <p:ph type="body" idx="1"/>
          </p:nvPr>
        </p:nvSpPr>
        <p:spPr>
          <a:xfrm>
            <a:off x="2987675" y="115888"/>
            <a:ext cx="5905500" cy="3597275"/>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lnSpc>
                <a:spcPct val="120000"/>
              </a:lnSpc>
              <a:spcBef>
                <a:spcPct val="0"/>
              </a:spcBef>
              <a:buClrTx/>
              <a:buFontTx/>
              <a:buNone/>
            </a:pPr>
            <a:r>
              <a:rPr lang="zh-CN" altLang="en-US" b="1" smtClean="0">
                <a:solidFill>
                  <a:srgbClr val="080808"/>
                </a:solidFill>
                <a:ea typeface="楷体_GB2312" pitchFamily="49" charset="-122"/>
              </a:rPr>
              <a:t>另外，实际树的结构中，即使两个结点 和 根结点的路径完全相同，也不一定可以完全地表示树这种层次结构。比如：</a:t>
            </a:r>
            <a:r>
              <a:rPr lang="en-US" altLang="zh-CN" b="1" smtClean="0">
                <a:solidFill>
                  <a:srgbClr val="080808"/>
                </a:solidFill>
                <a:ea typeface="楷体_GB2312" pitchFamily="49" charset="-122"/>
              </a:rPr>
              <a:t>BC</a:t>
            </a:r>
            <a:r>
              <a:rPr lang="zh-CN" altLang="en-US" b="1" smtClean="0">
                <a:solidFill>
                  <a:srgbClr val="080808"/>
                </a:solidFill>
                <a:ea typeface="楷体_GB2312" pitchFamily="49" charset="-122"/>
              </a:rPr>
              <a:t>都是</a:t>
            </a:r>
            <a:r>
              <a:rPr lang="en-US" altLang="zh-CN" b="1" smtClean="0">
                <a:solidFill>
                  <a:srgbClr val="080808"/>
                </a:solidFill>
                <a:ea typeface="楷体_GB2312" pitchFamily="49" charset="-122"/>
              </a:rPr>
              <a:t>A</a:t>
            </a:r>
            <a:r>
              <a:rPr lang="zh-CN" altLang="en-US" b="1" smtClean="0">
                <a:solidFill>
                  <a:srgbClr val="080808"/>
                </a:solidFill>
                <a:ea typeface="楷体_GB2312" pitchFamily="49" charset="-122"/>
              </a:rPr>
              <a:t>的孩子，</a:t>
            </a:r>
            <a:r>
              <a:rPr lang="en-US" altLang="zh-CN" b="1" smtClean="0">
                <a:solidFill>
                  <a:srgbClr val="080808"/>
                </a:solidFill>
                <a:ea typeface="楷体_GB2312" pitchFamily="49" charset="-122"/>
              </a:rPr>
              <a:t>AB</a:t>
            </a:r>
            <a:r>
              <a:rPr lang="zh-CN" altLang="en-US" b="1" smtClean="0">
                <a:solidFill>
                  <a:srgbClr val="080808"/>
                </a:solidFill>
                <a:ea typeface="楷体_GB2312" pitchFamily="49" charset="-122"/>
              </a:rPr>
              <a:t>和</a:t>
            </a:r>
            <a:r>
              <a:rPr lang="en-US" altLang="zh-CN" b="1" smtClean="0">
                <a:solidFill>
                  <a:srgbClr val="080808"/>
                </a:solidFill>
                <a:ea typeface="楷体_GB2312" pitchFamily="49" charset="-122"/>
              </a:rPr>
              <a:t>AC</a:t>
            </a:r>
            <a:r>
              <a:rPr lang="zh-CN" altLang="en-US" b="1" smtClean="0">
                <a:solidFill>
                  <a:srgbClr val="080808"/>
                </a:solidFill>
                <a:ea typeface="楷体_GB2312" pitchFamily="49" charset="-122"/>
              </a:rPr>
              <a:t>的路径长度都相同，</a:t>
            </a:r>
          </a:p>
        </p:txBody>
      </p:sp>
      <p:grpSp>
        <p:nvGrpSpPr>
          <p:cNvPr id="166915" name="Group 19"/>
          <p:cNvGrpSpPr>
            <a:grpSpLocks/>
          </p:cNvGrpSpPr>
          <p:nvPr/>
        </p:nvGrpSpPr>
        <p:grpSpPr bwMode="auto">
          <a:xfrm>
            <a:off x="179388" y="260350"/>
            <a:ext cx="2514600" cy="3429000"/>
            <a:chOff x="288" y="1392"/>
            <a:chExt cx="1584" cy="2160"/>
          </a:xfrm>
        </p:grpSpPr>
        <p:sp>
          <p:nvSpPr>
            <p:cNvPr id="166918" name="Oval 20"/>
            <p:cNvSpPr>
              <a:spLocks noChangeArrowheads="1"/>
            </p:cNvSpPr>
            <p:nvPr/>
          </p:nvSpPr>
          <p:spPr bwMode="auto">
            <a:xfrm>
              <a:off x="1104" y="1392"/>
              <a:ext cx="336" cy="336"/>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A</a:t>
              </a:r>
            </a:p>
          </p:txBody>
        </p:sp>
        <p:sp>
          <p:nvSpPr>
            <p:cNvPr id="166919" name="Oval 21"/>
            <p:cNvSpPr>
              <a:spLocks noChangeArrowheads="1"/>
            </p:cNvSpPr>
            <p:nvPr/>
          </p:nvSpPr>
          <p:spPr bwMode="auto">
            <a:xfrm>
              <a:off x="672" y="1968"/>
              <a:ext cx="336" cy="336"/>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B</a:t>
              </a:r>
            </a:p>
          </p:txBody>
        </p:sp>
        <p:sp>
          <p:nvSpPr>
            <p:cNvPr id="166920" name="Oval 22"/>
            <p:cNvSpPr>
              <a:spLocks noChangeArrowheads="1"/>
            </p:cNvSpPr>
            <p:nvPr/>
          </p:nvSpPr>
          <p:spPr bwMode="auto">
            <a:xfrm>
              <a:off x="1440" y="1968"/>
              <a:ext cx="336" cy="336"/>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C</a:t>
              </a:r>
            </a:p>
          </p:txBody>
        </p:sp>
        <p:sp>
          <p:nvSpPr>
            <p:cNvPr id="166921" name="Oval 23"/>
            <p:cNvSpPr>
              <a:spLocks noChangeArrowheads="1"/>
            </p:cNvSpPr>
            <p:nvPr/>
          </p:nvSpPr>
          <p:spPr bwMode="auto">
            <a:xfrm>
              <a:off x="288" y="2592"/>
              <a:ext cx="336" cy="336"/>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D</a:t>
              </a:r>
            </a:p>
          </p:txBody>
        </p:sp>
        <p:sp>
          <p:nvSpPr>
            <p:cNvPr id="166922" name="Oval 24"/>
            <p:cNvSpPr>
              <a:spLocks noChangeArrowheads="1"/>
            </p:cNvSpPr>
            <p:nvPr/>
          </p:nvSpPr>
          <p:spPr bwMode="auto">
            <a:xfrm>
              <a:off x="1056" y="2544"/>
              <a:ext cx="336" cy="336"/>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E</a:t>
              </a:r>
            </a:p>
          </p:txBody>
        </p:sp>
        <p:sp>
          <p:nvSpPr>
            <p:cNvPr id="166923" name="Oval 25"/>
            <p:cNvSpPr>
              <a:spLocks noChangeArrowheads="1"/>
            </p:cNvSpPr>
            <p:nvPr/>
          </p:nvSpPr>
          <p:spPr bwMode="auto">
            <a:xfrm>
              <a:off x="1536" y="3168"/>
              <a:ext cx="336" cy="336"/>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G</a:t>
              </a:r>
            </a:p>
          </p:txBody>
        </p:sp>
        <p:sp>
          <p:nvSpPr>
            <p:cNvPr id="166924" name="Oval 26"/>
            <p:cNvSpPr>
              <a:spLocks noChangeArrowheads="1"/>
            </p:cNvSpPr>
            <p:nvPr/>
          </p:nvSpPr>
          <p:spPr bwMode="auto">
            <a:xfrm>
              <a:off x="720" y="3216"/>
              <a:ext cx="336" cy="336"/>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F</a:t>
              </a:r>
            </a:p>
          </p:txBody>
        </p:sp>
        <p:sp>
          <p:nvSpPr>
            <p:cNvPr id="166925" name="Line 27"/>
            <p:cNvSpPr>
              <a:spLocks noChangeShapeType="1"/>
            </p:cNvSpPr>
            <p:nvPr/>
          </p:nvSpPr>
          <p:spPr bwMode="auto">
            <a:xfrm flipH="1">
              <a:off x="912" y="1680"/>
              <a:ext cx="240" cy="288"/>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6926" name="Line 28"/>
            <p:cNvSpPr>
              <a:spLocks noChangeShapeType="1"/>
            </p:cNvSpPr>
            <p:nvPr/>
          </p:nvSpPr>
          <p:spPr bwMode="auto">
            <a:xfrm flipH="1">
              <a:off x="528" y="2304"/>
              <a:ext cx="240" cy="288"/>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6927" name="Line 29"/>
            <p:cNvSpPr>
              <a:spLocks noChangeShapeType="1"/>
            </p:cNvSpPr>
            <p:nvPr/>
          </p:nvSpPr>
          <p:spPr bwMode="auto">
            <a:xfrm flipH="1">
              <a:off x="912" y="2880"/>
              <a:ext cx="240" cy="288"/>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6928" name="Line 30"/>
            <p:cNvSpPr>
              <a:spLocks noChangeShapeType="1"/>
            </p:cNvSpPr>
            <p:nvPr/>
          </p:nvSpPr>
          <p:spPr bwMode="auto">
            <a:xfrm>
              <a:off x="1344" y="1728"/>
              <a:ext cx="240" cy="24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6929" name="Line 31"/>
            <p:cNvSpPr>
              <a:spLocks noChangeShapeType="1"/>
            </p:cNvSpPr>
            <p:nvPr/>
          </p:nvSpPr>
          <p:spPr bwMode="auto">
            <a:xfrm>
              <a:off x="960" y="2256"/>
              <a:ext cx="288" cy="288"/>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6930" name="Line 32"/>
            <p:cNvSpPr>
              <a:spLocks noChangeShapeType="1"/>
            </p:cNvSpPr>
            <p:nvPr/>
          </p:nvSpPr>
          <p:spPr bwMode="auto">
            <a:xfrm>
              <a:off x="1296" y="2832"/>
              <a:ext cx="288" cy="288"/>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66916" name="Rectangle 35"/>
          <p:cNvSpPr>
            <a:spLocks noChangeArrowheads="1"/>
          </p:cNvSpPr>
          <p:nvPr/>
        </p:nvSpPr>
        <p:spPr bwMode="auto">
          <a:xfrm>
            <a:off x="179388" y="3716338"/>
            <a:ext cx="8785225" cy="191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20000"/>
              </a:lnSpc>
            </a:pPr>
            <a:r>
              <a:rPr lang="en-US" altLang="zh-CN" sz="3200" b="1">
                <a:solidFill>
                  <a:srgbClr val="080808"/>
                </a:solidFill>
                <a:ea typeface="楷体_GB2312" pitchFamily="49" charset="-122"/>
              </a:rPr>
              <a:t>◇</a:t>
            </a:r>
            <a:r>
              <a:rPr lang="zh-CN" altLang="en-US" sz="3200" b="1">
                <a:solidFill>
                  <a:srgbClr val="080808"/>
                </a:solidFill>
                <a:ea typeface="楷体_GB2312" pitchFamily="49" charset="-122"/>
              </a:rPr>
              <a:t>若用于表示家族：</a:t>
            </a:r>
            <a:r>
              <a:rPr lang="en-US" altLang="zh-CN" sz="3200" b="1">
                <a:solidFill>
                  <a:srgbClr val="080808"/>
                </a:solidFill>
                <a:ea typeface="楷体_GB2312" pitchFamily="49" charset="-122"/>
              </a:rPr>
              <a:t>B</a:t>
            </a:r>
            <a:r>
              <a:rPr lang="zh-CN" altLang="en-US" sz="3200" b="1">
                <a:solidFill>
                  <a:srgbClr val="080808"/>
                </a:solidFill>
                <a:ea typeface="楷体_GB2312" pitchFamily="49" charset="-122"/>
              </a:rPr>
              <a:t>表示长子，地位会高一些，从而</a:t>
            </a:r>
            <a:r>
              <a:rPr lang="en-US" altLang="zh-CN" sz="3200" b="1">
                <a:solidFill>
                  <a:srgbClr val="080808"/>
                </a:solidFill>
                <a:ea typeface="楷体_GB2312" pitchFamily="49" charset="-122"/>
              </a:rPr>
              <a:t>D</a:t>
            </a:r>
            <a:r>
              <a:rPr lang="zh-CN" altLang="en-US" sz="3200" b="1">
                <a:solidFill>
                  <a:srgbClr val="080808"/>
                </a:solidFill>
                <a:ea typeface="楷体_GB2312" pitchFamily="49" charset="-122"/>
              </a:rPr>
              <a:t>也比</a:t>
            </a:r>
            <a:r>
              <a:rPr lang="en-US" altLang="zh-CN" sz="3200" b="1">
                <a:solidFill>
                  <a:srgbClr val="080808"/>
                </a:solidFill>
                <a:ea typeface="楷体_GB2312" pitchFamily="49" charset="-122"/>
              </a:rPr>
              <a:t>E</a:t>
            </a:r>
            <a:r>
              <a:rPr lang="zh-CN" altLang="en-US" sz="3200" b="1">
                <a:solidFill>
                  <a:srgbClr val="080808"/>
                </a:solidFill>
                <a:ea typeface="楷体_GB2312" pitchFamily="49" charset="-122"/>
              </a:rPr>
              <a:t>要高一些；</a:t>
            </a:r>
          </a:p>
          <a:p>
            <a:pPr lvl="1">
              <a:lnSpc>
                <a:spcPct val="120000"/>
              </a:lnSpc>
            </a:pPr>
            <a:r>
              <a:rPr lang="zh-CN" altLang="en-US" b="1">
                <a:solidFill>
                  <a:srgbClr val="080808"/>
                </a:solidFill>
              </a:rPr>
              <a:t>◇</a:t>
            </a:r>
            <a:r>
              <a:rPr lang="zh-CN" altLang="en-US" sz="3200" b="1">
                <a:solidFill>
                  <a:srgbClr val="080808"/>
                </a:solidFill>
                <a:ea typeface="楷体_GB2312" pitchFamily="49" charset="-122"/>
              </a:rPr>
              <a:t>社会层次</a:t>
            </a:r>
          </a:p>
        </p:txBody>
      </p:sp>
      <p:sp>
        <p:nvSpPr>
          <p:cNvPr id="166917" name="Rectangle 36"/>
          <p:cNvSpPr>
            <a:spLocks noChangeArrowheads="1"/>
          </p:cNvSpPr>
          <p:nvPr/>
        </p:nvSpPr>
        <p:spPr bwMode="auto">
          <a:xfrm>
            <a:off x="250825" y="5773738"/>
            <a:ext cx="856932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bg2"/>
              </a:buClr>
              <a:buFont typeface="Monotype Sorts" pitchFamily="2" charset="2"/>
              <a:buNone/>
            </a:pPr>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因此，任何一个结点上，还需要用一个数，表示自己的地位，称为“权”。</a:t>
            </a:r>
          </a:p>
        </p:txBody>
      </p:sp>
    </p:spTree>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300038" y="2205038"/>
            <a:ext cx="86645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5000"/>
              </a:lnSpc>
            </a:pPr>
            <a:r>
              <a:rPr lang="en-US" altLang="zh-CN" sz="3200" b="1">
                <a:solidFill>
                  <a:srgbClr val="800080"/>
                </a:solidFill>
                <a:ea typeface="楷体_GB2312" pitchFamily="49" charset="-122"/>
              </a:rPr>
              <a:t>  </a:t>
            </a:r>
            <a:r>
              <a:rPr lang="zh-CN" altLang="en-US" sz="3200" b="1">
                <a:solidFill>
                  <a:srgbClr val="800080"/>
                </a:solidFill>
                <a:ea typeface="楷体_GB2312" pitchFamily="49" charset="-122"/>
              </a:rPr>
              <a:t>树的带权路径长度 </a:t>
            </a:r>
            <a:r>
              <a:rPr lang="zh-CN" altLang="en-US" sz="3200" b="1">
                <a:solidFill>
                  <a:srgbClr val="006666"/>
                </a:solidFill>
                <a:ea typeface="楷体_GB2312" pitchFamily="49" charset="-122"/>
              </a:rPr>
              <a:t>定义为：</a:t>
            </a:r>
          </a:p>
          <a:p>
            <a:pPr eaLnBrk="1" hangingPunct="1">
              <a:lnSpc>
                <a:spcPct val="125000"/>
              </a:lnSpc>
            </a:pPr>
            <a:r>
              <a:rPr lang="zh-CN" altLang="en-US" sz="3200" b="1">
                <a:solidFill>
                  <a:srgbClr val="006666"/>
                </a:solidFill>
                <a:ea typeface="楷体_GB2312" pitchFamily="49" charset="-122"/>
              </a:rPr>
              <a:t>     树中所有</a:t>
            </a:r>
            <a:r>
              <a:rPr lang="zh-CN" altLang="en-US" sz="3200" b="1" u="sng">
                <a:solidFill>
                  <a:srgbClr val="333399"/>
                </a:solidFill>
                <a:ea typeface="楷体_GB2312" pitchFamily="49" charset="-122"/>
              </a:rPr>
              <a:t>叶子结点的带权路径长度</a:t>
            </a:r>
            <a:r>
              <a:rPr lang="zh-CN" altLang="en-US" sz="3200" b="1">
                <a:solidFill>
                  <a:srgbClr val="006666"/>
                </a:solidFill>
                <a:ea typeface="楷体_GB2312" pitchFamily="49" charset="-122"/>
              </a:rPr>
              <a:t>之和，通常记为</a:t>
            </a:r>
          </a:p>
          <a:p>
            <a:pPr eaLnBrk="1" hangingPunct="1">
              <a:lnSpc>
                <a:spcPct val="125000"/>
              </a:lnSpc>
            </a:pPr>
            <a:r>
              <a:rPr lang="zh-CN" altLang="en-US" sz="3200" b="1">
                <a:solidFill>
                  <a:srgbClr val="006666"/>
                </a:solidFill>
                <a:ea typeface="楷体_GB2312" pitchFamily="49" charset="-122"/>
              </a:rPr>
              <a:t>     </a:t>
            </a:r>
            <a:r>
              <a:rPr lang="en-US" altLang="zh-CN" sz="3200" b="1">
                <a:solidFill>
                  <a:srgbClr val="006666"/>
                </a:solidFill>
                <a:ea typeface="楷体_GB2312" pitchFamily="49" charset="-122"/>
              </a:rPr>
              <a:t>WPL(T) = </a:t>
            </a:r>
            <a:r>
              <a:rPr lang="en-US" altLang="zh-CN" sz="3200" b="1">
                <a:solidFill>
                  <a:srgbClr val="006666"/>
                </a:solidFill>
                <a:ea typeface="楷体_GB2312" pitchFamily="49" charset="-122"/>
                <a:sym typeface="Symbol" pitchFamily="18" charset="2"/>
              </a:rPr>
              <a:t></a:t>
            </a:r>
            <a:r>
              <a:rPr lang="en-US" altLang="zh-CN" sz="3200" b="1" i="1">
                <a:solidFill>
                  <a:srgbClr val="006666"/>
                </a:solidFill>
                <a:ea typeface="楷体_GB2312" pitchFamily="49" charset="-122"/>
              </a:rPr>
              <a:t>w</a:t>
            </a:r>
            <a:r>
              <a:rPr lang="en-US" altLang="zh-CN" sz="3200" b="1" baseline="-25000">
                <a:solidFill>
                  <a:srgbClr val="006666"/>
                </a:solidFill>
                <a:ea typeface="楷体_GB2312" pitchFamily="49" charset="-122"/>
              </a:rPr>
              <a:t>k</a:t>
            </a:r>
            <a:r>
              <a:rPr lang="en-US" altLang="zh-CN" sz="3200" b="1" i="1">
                <a:solidFill>
                  <a:srgbClr val="006666"/>
                </a:solidFill>
                <a:ea typeface="楷体_GB2312" pitchFamily="49" charset="-122"/>
              </a:rPr>
              <a:t>l</a:t>
            </a:r>
            <a:r>
              <a:rPr lang="en-US" altLang="zh-CN" sz="3200" b="1" baseline="-25000">
                <a:solidFill>
                  <a:srgbClr val="006666"/>
                </a:solidFill>
                <a:ea typeface="楷体_GB2312" pitchFamily="49" charset="-122"/>
              </a:rPr>
              <a:t>k </a:t>
            </a:r>
            <a:r>
              <a:rPr lang="en-US" altLang="zh-CN" sz="3200" b="1">
                <a:solidFill>
                  <a:srgbClr val="006666"/>
                </a:solidFill>
                <a:ea typeface="楷体_GB2312" pitchFamily="49" charset="-122"/>
              </a:rPr>
              <a:t>(</a:t>
            </a:r>
            <a:r>
              <a:rPr lang="zh-CN" altLang="en-US" sz="3200" b="1">
                <a:solidFill>
                  <a:srgbClr val="006666"/>
                </a:solidFill>
                <a:ea typeface="楷体_GB2312" pitchFamily="49" charset="-122"/>
              </a:rPr>
              <a:t>对所有叶子结点</a:t>
            </a:r>
            <a:r>
              <a:rPr lang="en-US" altLang="zh-CN" sz="3200" b="1">
                <a:solidFill>
                  <a:srgbClr val="006666"/>
                </a:solidFill>
                <a:ea typeface="楷体_GB2312" pitchFamily="49" charset="-122"/>
              </a:rPr>
              <a:t>)</a:t>
            </a:r>
          </a:p>
        </p:txBody>
      </p:sp>
      <p:sp>
        <p:nvSpPr>
          <p:cNvPr id="144393" name="Text Box 9"/>
          <p:cNvSpPr txBox="1">
            <a:spLocks noChangeArrowheads="1"/>
          </p:cNvSpPr>
          <p:nvPr/>
        </p:nvSpPr>
        <p:spPr bwMode="auto">
          <a:xfrm>
            <a:off x="381000" y="5621338"/>
            <a:ext cx="14081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FF"/>
                </a:solidFill>
                <a:ea typeface="楷体_GB2312" pitchFamily="49" charset="-122"/>
              </a:rPr>
              <a:t>例如：</a:t>
            </a:r>
            <a:endParaRPr lang="zh-CN" altLang="en-US" sz="3200" b="1">
              <a:ea typeface="楷体_GB2312" pitchFamily="49" charset="-122"/>
            </a:endParaRPr>
          </a:p>
        </p:txBody>
      </p:sp>
      <p:sp>
        <p:nvSpPr>
          <p:cNvPr id="400385" name="Rectangle 1"/>
          <p:cNvSpPr>
            <a:spLocks noChangeArrowheads="1"/>
          </p:cNvSpPr>
          <p:nvPr/>
        </p:nvSpPr>
        <p:spPr bwMode="auto">
          <a:xfrm>
            <a:off x="395288" y="476250"/>
            <a:ext cx="7993062"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20000"/>
              </a:spcBef>
              <a:buClr>
                <a:schemeClr val="bg2"/>
              </a:buClr>
              <a:buFont typeface="Monotype Sorts" pitchFamily="2" charset="2"/>
              <a:buNone/>
            </a:pPr>
            <a:r>
              <a:rPr lang="zh-CN" altLang="en-US" sz="3200" b="1">
                <a:solidFill>
                  <a:srgbClr val="800080"/>
                </a:solidFill>
                <a:ea typeface="楷体_GB2312" pitchFamily="49" charset="-122"/>
              </a:rPr>
              <a:t>结点的带权的路径长度</a:t>
            </a:r>
            <a:r>
              <a:rPr lang="zh-CN" altLang="en-US" sz="3200" b="1">
                <a:ea typeface="楷体_GB2312" pitchFamily="49" charset="-122"/>
              </a:rPr>
              <a:t>：</a:t>
            </a:r>
            <a:r>
              <a:rPr lang="zh-CN" altLang="en-US" sz="3200" b="1">
                <a:solidFill>
                  <a:srgbClr val="CC0066"/>
                </a:solidFill>
                <a:ea typeface="楷体_GB2312" pitchFamily="49" charset="-122"/>
              </a:rPr>
              <a:t>该结点到根结点</a:t>
            </a:r>
            <a:r>
              <a:rPr lang="zh-CN" altLang="en-US" sz="3200" b="1">
                <a:solidFill>
                  <a:srgbClr val="006666"/>
                </a:solidFill>
                <a:ea typeface="楷体_GB2312" pitchFamily="49" charset="-122"/>
              </a:rPr>
              <a:t>之间的路程长度与该结点上权的乘积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03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144386"/>
                                        </p:tgtEl>
                                        <p:attrNameLst>
                                          <p:attrName>style.visibility</p:attrName>
                                        </p:attrNameLst>
                                      </p:cBhvr>
                                      <p:to>
                                        <p:strVal val="visible"/>
                                      </p:to>
                                    </p:set>
                                    <p:animEffect transition="in" filter="strips(downRight)">
                                      <p:cBhvr>
                                        <p:cTn id="11" dur="500"/>
                                        <p:tgtEl>
                                          <p:spTgt spid="144386"/>
                                        </p:tgtEl>
                                      </p:cBhvr>
                                    </p:animEffect>
                                  </p:childTnLst>
                                </p:cTn>
                              </p:par>
                            </p:childTnLst>
                          </p:cTn>
                        </p:par>
                        <p:par>
                          <p:cTn id="12" fill="hold" nodeType="afterGroup">
                            <p:stCondLst>
                              <p:cond delay="500"/>
                            </p:stCondLst>
                            <p:childTnLst>
                              <p:par>
                                <p:cTn id="13" presetID="18" presetClass="entr" presetSubtype="6" fill="hold" grpId="0" nodeType="afterEffect">
                                  <p:stCondLst>
                                    <p:cond delay="0"/>
                                  </p:stCondLst>
                                  <p:childTnLst>
                                    <p:set>
                                      <p:cBhvr>
                                        <p:cTn id="14" dur="1" fill="hold">
                                          <p:stCondLst>
                                            <p:cond delay="0"/>
                                          </p:stCondLst>
                                        </p:cTn>
                                        <p:tgtEl>
                                          <p:spTgt spid="144393"/>
                                        </p:tgtEl>
                                        <p:attrNameLst>
                                          <p:attrName>style.visibility</p:attrName>
                                        </p:attrNameLst>
                                      </p:cBhvr>
                                      <p:to>
                                        <p:strVal val="visible"/>
                                      </p:to>
                                    </p:set>
                                    <p:animEffect transition="in" filter="strips(downRight)">
                                      <p:cBhvr>
                                        <p:cTn id="15" dur="500"/>
                                        <p:tgtEl>
                                          <p:spTgt spid="144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utoUpdateAnimBg="0"/>
      <p:bldP spid="144393" grpId="0" autoUpdateAnimBg="0"/>
      <p:bldP spid="400385" grpId="0"/>
    </p:bldLst>
  </p:timing>
</p:sld>
</file>

<file path=ppt/slides/slide16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68962" name="Oval 2"/>
          <p:cNvSpPr>
            <a:spLocks noChangeArrowheads="1"/>
          </p:cNvSpPr>
          <p:nvPr/>
        </p:nvSpPr>
        <p:spPr bwMode="auto">
          <a:xfrm>
            <a:off x="838200" y="9144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63" name="Oval 3"/>
          <p:cNvSpPr>
            <a:spLocks noChangeArrowheads="1"/>
          </p:cNvSpPr>
          <p:nvPr/>
        </p:nvSpPr>
        <p:spPr bwMode="auto">
          <a:xfrm>
            <a:off x="2667000" y="9144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64" name="Oval 4"/>
          <p:cNvSpPr>
            <a:spLocks noChangeArrowheads="1"/>
          </p:cNvSpPr>
          <p:nvPr/>
        </p:nvSpPr>
        <p:spPr bwMode="auto">
          <a:xfrm>
            <a:off x="1752600" y="3048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65" name="Oval 5"/>
          <p:cNvSpPr>
            <a:spLocks noChangeArrowheads="1"/>
          </p:cNvSpPr>
          <p:nvPr/>
        </p:nvSpPr>
        <p:spPr bwMode="auto">
          <a:xfrm>
            <a:off x="2133600" y="16764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66" name="Oval 6"/>
          <p:cNvSpPr>
            <a:spLocks noChangeArrowheads="1"/>
          </p:cNvSpPr>
          <p:nvPr/>
        </p:nvSpPr>
        <p:spPr bwMode="auto">
          <a:xfrm>
            <a:off x="3276600" y="16764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67" name="Oval 7"/>
          <p:cNvSpPr>
            <a:spLocks noChangeArrowheads="1"/>
          </p:cNvSpPr>
          <p:nvPr/>
        </p:nvSpPr>
        <p:spPr bwMode="auto">
          <a:xfrm>
            <a:off x="1524000" y="25146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2</a:t>
            </a:r>
            <a:endParaRPr lang="en-US" altLang="zh-CN" sz="2400"/>
          </a:p>
        </p:txBody>
      </p:sp>
      <p:sp>
        <p:nvSpPr>
          <p:cNvPr id="168968" name="Oval 8"/>
          <p:cNvSpPr>
            <a:spLocks noChangeArrowheads="1"/>
          </p:cNvSpPr>
          <p:nvPr/>
        </p:nvSpPr>
        <p:spPr bwMode="auto">
          <a:xfrm>
            <a:off x="2590800" y="25146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69" name="Oval 9"/>
          <p:cNvSpPr>
            <a:spLocks noChangeArrowheads="1"/>
          </p:cNvSpPr>
          <p:nvPr/>
        </p:nvSpPr>
        <p:spPr bwMode="auto">
          <a:xfrm>
            <a:off x="228600" y="16764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70" name="Oval 10"/>
          <p:cNvSpPr>
            <a:spLocks noChangeArrowheads="1"/>
          </p:cNvSpPr>
          <p:nvPr/>
        </p:nvSpPr>
        <p:spPr bwMode="auto">
          <a:xfrm>
            <a:off x="7239000" y="2286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71" name="Oval 11"/>
          <p:cNvSpPr>
            <a:spLocks noChangeArrowheads="1"/>
          </p:cNvSpPr>
          <p:nvPr/>
        </p:nvSpPr>
        <p:spPr bwMode="auto">
          <a:xfrm>
            <a:off x="6324600" y="8382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72" name="Oval 12"/>
          <p:cNvSpPr>
            <a:spLocks noChangeArrowheads="1"/>
          </p:cNvSpPr>
          <p:nvPr/>
        </p:nvSpPr>
        <p:spPr bwMode="auto">
          <a:xfrm>
            <a:off x="8305800" y="8382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73" name="Oval 13"/>
          <p:cNvSpPr>
            <a:spLocks noChangeArrowheads="1"/>
          </p:cNvSpPr>
          <p:nvPr/>
        </p:nvSpPr>
        <p:spPr bwMode="auto">
          <a:xfrm>
            <a:off x="5486400" y="14478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74" name="Oval 14"/>
          <p:cNvSpPr>
            <a:spLocks noChangeArrowheads="1"/>
          </p:cNvSpPr>
          <p:nvPr/>
        </p:nvSpPr>
        <p:spPr bwMode="auto">
          <a:xfrm>
            <a:off x="7239000" y="14478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75" name="Oval 15"/>
          <p:cNvSpPr>
            <a:spLocks noChangeArrowheads="1"/>
          </p:cNvSpPr>
          <p:nvPr/>
        </p:nvSpPr>
        <p:spPr bwMode="auto">
          <a:xfrm>
            <a:off x="4800600" y="21336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76" name="Oval 16"/>
          <p:cNvSpPr>
            <a:spLocks noChangeArrowheads="1"/>
          </p:cNvSpPr>
          <p:nvPr/>
        </p:nvSpPr>
        <p:spPr bwMode="auto">
          <a:xfrm>
            <a:off x="6248400" y="21336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77" name="Oval 17"/>
          <p:cNvSpPr>
            <a:spLocks noChangeArrowheads="1"/>
          </p:cNvSpPr>
          <p:nvPr/>
        </p:nvSpPr>
        <p:spPr bwMode="auto">
          <a:xfrm>
            <a:off x="1371600" y="16764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78" name="Line 24"/>
          <p:cNvSpPr>
            <a:spLocks noChangeShapeType="1"/>
          </p:cNvSpPr>
          <p:nvPr/>
        </p:nvSpPr>
        <p:spPr bwMode="auto">
          <a:xfrm flipH="1">
            <a:off x="1066800" y="533400"/>
            <a:ext cx="6858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79" name="Line 25"/>
          <p:cNvSpPr>
            <a:spLocks noChangeShapeType="1"/>
          </p:cNvSpPr>
          <p:nvPr/>
        </p:nvSpPr>
        <p:spPr bwMode="auto">
          <a:xfrm>
            <a:off x="2209800" y="533400"/>
            <a:ext cx="6858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0" name="Line 26"/>
          <p:cNvSpPr>
            <a:spLocks noChangeShapeType="1"/>
          </p:cNvSpPr>
          <p:nvPr/>
        </p:nvSpPr>
        <p:spPr bwMode="auto">
          <a:xfrm flipH="1">
            <a:off x="2362200" y="1143000"/>
            <a:ext cx="30480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1" name="Line 27"/>
          <p:cNvSpPr>
            <a:spLocks noChangeShapeType="1"/>
          </p:cNvSpPr>
          <p:nvPr/>
        </p:nvSpPr>
        <p:spPr bwMode="auto">
          <a:xfrm>
            <a:off x="3124200" y="1143000"/>
            <a:ext cx="38100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2" name="Line 28"/>
          <p:cNvSpPr>
            <a:spLocks noChangeShapeType="1"/>
          </p:cNvSpPr>
          <p:nvPr/>
        </p:nvSpPr>
        <p:spPr bwMode="auto">
          <a:xfrm flipH="1">
            <a:off x="1752600" y="1905000"/>
            <a:ext cx="3810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3" name="Line 29"/>
          <p:cNvSpPr>
            <a:spLocks noChangeShapeType="1"/>
          </p:cNvSpPr>
          <p:nvPr/>
        </p:nvSpPr>
        <p:spPr bwMode="auto">
          <a:xfrm>
            <a:off x="2590800" y="1905000"/>
            <a:ext cx="2286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4" name="Line 30"/>
          <p:cNvSpPr>
            <a:spLocks noChangeShapeType="1"/>
          </p:cNvSpPr>
          <p:nvPr/>
        </p:nvSpPr>
        <p:spPr bwMode="auto">
          <a:xfrm flipH="1">
            <a:off x="457200" y="1143000"/>
            <a:ext cx="38100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5" name="Line 31"/>
          <p:cNvSpPr>
            <a:spLocks noChangeShapeType="1"/>
          </p:cNvSpPr>
          <p:nvPr/>
        </p:nvSpPr>
        <p:spPr bwMode="auto">
          <a:xfrm>
            <a:off x="1295400" y="1143000"/>
            <a:ext cx="30480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6" name="Oval 32"/>
          <p:cNvSpPr>
            <a:spLocks noChangeArrowheads="1"/>
          </p:cNvSpPr>
          <p:nvPr/>
        </p:nvSpPr>
        <p:spPr bwMode="auto">
          <a:xfrm>
            <a:off x="4191000" y="28956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7          9  </a:t>
            </a:r>
            <a:endParaRPr lang="en-US" altLang="zh-CN" sz="2400"/>
          </a:p>
        </p:txBody>
      </p:sp>
      <p:sp>
        <p:nvSpPr>
          <p:cNvPr id="168987" name="Oval 33"/>
          <p:cNvSpPr>
            <a:spLocks noChangeArrowheads="1"/>
          </p:cNvSpPr>
          <p:nvPr/>
        </p:nvSpPr>
        <p:spPr bwMode="auto">
          <a:xfrm>
            <a:off x="5486400" y="28956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8" name="Text Box 36"/>
          <p:cNvSpPr txBox="1">
            <a:spLocks noChangeArrowheads="1"/>
          </p:cNvSpPr>
          <p:nvPr/>
        </p:nvSpPr>
        <p:spPr bwMode="auto">
          <a:xfrm>
            <a:off x="228600" y="1600200"/>
            <a:ext cx="511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a:t>7</a:t>
            </a:r>
            <a:endParaRPr lang="en-US" altLang="zh-CN" sz="2400"/>
          </a:p>
        </p:txBody>
      </p:sp>
      <p:sp>
        <p:nvSpPr>
          <p:cNvPr id="168989" name="Text Box 37"/>
          <p:cNvSpPr txBox="1">
            <a:spLocks noChangeArrowheads="1"/>
          </p:cNvSpPr>
          <p:nvPr/>
        </p:nvSpPr>
        <p:spPr bwMode="auto">
          <a:xfrm>
            <a:off x="1371600" y="16002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a:t>5</a:t>
            </a:r>
            <a:endParaRPr lang="en-US" altLang="zh-CN" sz="2400"/>
          </a:p>
        </p:txBody>
      </p:sp>
      <p:sp>
        <p:nvSpPr>
          <p:cNvPr id="168990" name="Text Box 39"/>
          <p:cNvSpPr txBox="1">
            <a:spLocks noChangeArrowheads="1"/>
          </p:cNvSpPr>
          <p:nvPr/>
        </p:nvSpPr>
        <p:spPr bwMode="auto">
          <a:xfrm>
            <a:off x="2590800" y="2438400"/>
            <a:ext cx="511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a:t>4</a:t>
            </a:r>
            <a:endParaRPr lang="en-US" altLang="zh-CN" sz="2400"/>
          </a:p>
        </p:txBody>
      </p:sp>
      <p:sp>
        <p:nvSpPr>
          <p:cNvPr id="168991" name="Text Box 40"/>
          <p:cNvSpPr txBox="1">
            <a:spLocks noChangeArrowheads="1"/>
          </p:cNvSpPr>
          <p:nvPr/>
        </p:nvSpPr>
        <p:spPr bwMode="auto">
          <a:xfrm>
            <a:off x="3276600" y="16002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a:t>9</a:t>
            </a:r>
            <a:endParaRPr lang="en-US" altLang="zh-CN" sz="2400"/>
          </a:p>
        </p:txBody>
      </p:sp>
      <p:sp>
        <p:nvSpPr>
          <p:cNvPr id="168992" name="Text Box 42"/>
          <p:cNvSpPr txBox="1">
            <a:spLocks noChangeArrowheads="1"/>
          </p:cNvSpPr>
          <p:nvPr/>
        </p:nvSpPr>
        <p:spPr bwMode="auto">
          <a:xfrm>
            <a:off x="8305800" y="7620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a:t>2</a:t>
            </a:r>
            <a:endParaRPr lang="en-US" altLang="zh-CN" sz="2400"/>
          </a:p>
        </p:txBody>
      </p:sp>
      <p:sp>
        <p:nvSpPr>
          <p:cNvPr id="167979" name="Text Box 43"/>
          <p:cNvSpPr txBox="1">
            <a:spLocks noChangeArrowheads="1"/>
          </p:cNvSpPr>
          <p:nvPr/>
        </p:nvSpPr>
        <p:spPr bwMode="auto">
          <a:xfrm>
            <a:off x="327025" y="3581400"/>
            <a:ext cx="3482975"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en-US" altLang="zh-CN" sz="4000">
                <a:solidFill>
                  <a:srgbClr val="990033"/>
                </a:solidFill>
              </a:rPr>
              <a:t>WPL(T)= 7</a:t>
            </a:r>
            <a:r>
              <a:rPr lang="en-US" altLang="zh-CN" sz="4000">
                <a:solidFill>
                  <a:srgbClr val="990033"/>
                </a:solidFill>
                <a:sym typeface="Symbol" pitchFamily="18" charset="2"/>
              </a:rPr>
              <a:t>2+52+23+43+92      =60</a:t>
            </a:r>
            <a:endParaRPr lang="en-US" altLang="zh-CN" sz="2400">
              <a:solidFill>
                <a:srgbClr val="990033"/>
              </a:solidFill>
            </a:endParaRPr>
          </a:p>
        </p:txBody>
      </p:sp>
      <p:sp>
        <p:nvSpPr>
          <p:cNvPr id="167980" name="Text Box 44"/>
          <p:cNvSpPr txBox="1">
            <a:spLocks noChangeArrowheads="1"/>
          </p:cNvSpPr>
          <p:nvPr/>
        </p:nvSpPr>
        <p:spPr bwMode="auto">
          <a:xfrm>
            <a:off x="4648200" y="3657600"/>
            <a:ext cx="35814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sz="4000">
                <a:solidFill>
                  <a:srgbClr val="990033"/>
                </a:solidFill>
              </a:rPr>
              <a:t>WPL(T)= 7</a:t>
            </a:r>
            <a:r>
              <a:rPr lang="en-US" altLang="zh-CN" sz="4000">
                <a:solidFill>
                  <a:srgbClr val="990033"/>
                </a:solidFill>
                <a:sym typeface="Symbol" pitchFamily="18" charset="2"/>
              </a:rPr>
              <a:t>4+94+53+42+21      =89 </a:t>
            </a:r>
            <a:endParaRPr lang="en-US" altLang="zh-CN" sz="2400">
              <a:solidFill>
                <a:srgbClr val="990033"/>
              </a:solidFill>
            </a:endParaRPr>
          </a:p>
        </p:txBody>
      </p:sp>
      <p:sp>
        <p:nvSpPr>
          <p:cNvPr id="168995" name="Text Box 46"/>
          <p:cNvSpPr txBox="1">
            <a:spLocks noChangeArrowheads="1"/>
          </p:cNvSpPr>
          <p:nvPr/>
        </p:nvSpPr>
        <p:spPr bwMode="auto">
          <a:xfrm>
            <a:off x="6248400" y="20574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a:t>5</a:t>
            </a:r>
            <a:endParaRPr lang="en-US" altLang="zh-CN" sz="2400"/>
          </a:p>
        </p:txBody>
      </p:sp>
      <p:sp>
        <p:nvSpPr>
          <p:cNvPr id="168996" name="Text Box 47"/>
          <p:cNvSpPr txBox="1">
            <a:spLocks noChangeArrowheads="1"/>
          </p:cNvSpPr>
          <p:nvPr/>
        </p:nvSpPr>
        <p:spPr bwMode="auto">
          <a:xfrm>
            <a:off x="7239000" y="13716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a:t>4</a:t>
            </a:r>
            <a:endParaRPr lang="en-US" altLang="zh-CN" sz="2400"/>
          </a:p>
        </p:txBody>
      </p:sp>
      <p:sp>
        <p:nvSpPr>
          <p:cNvPr id="168997" name="Line 48"/>
          <p:cNvSpPr>
            <a:spLocks noChangeShapeType="1"/>
          </p:cNvSpPr>
          <p:nvPr/>
        </p:nvSpPr>
        <p:spPr bwMode="auto">
          <a:xfrm>
            <a:off x="7696200" y="533400"/>
            <a:ext cx="6858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98" name="Line 49"/>
          <p:cNvSpPr>
            <a:spLocks noChangeShapeType="1"/>
          </p:cNvSpPr>
          <p:nvPr/>
        </p:nvSpPr>
        <p:spPr bwMode="auto">
          <a:xfrm flipH="1">
            <a:off x="6705600" y="533400"/>
            <a:ext cx="5334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99" name="Line 50"/>
          <p:cNvSpPr>
            <a:spLocks noChangeShapeType="1"/>
          </p:cNvSpPr>
          <p:nvPr/>
        </p:nvSpPr>
        <p:spPr bwMode="auto">
          <a:xfrm>
            <a:off x="6781800" y="1143000"/>
            <a:ext cx="5334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000" name="Line 51"/>
          <p:cNvSpPr>
            <a:spLocks noChangeShapeType="1"/>
          </p:cNvSpPr>
          <p:nvPr/>
        </p:nvSpPr>
        <p:spPr bwMode="auto">
          <a:xfrm flipH="1">
            <a:off x="5867400" y="1143000"/>
            <a:ext cx="4572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001" name="Line 53"/>
          <p:cNvSpPr>
            <a:spLocks noChangeShapeType="1"/>
          </p:cNvSpPr>
          <p:nvPr/>
        </p:nvSpPr>
        <p:spPr bwMode="auto">
          <a:xfrm flipH="1">
            <a:off x="4419600" y="2514600"/>
            <a:ext cx="3810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002" name="Line 54"/>
          <p:cNvSpPr>
            <a:spLocks noChangeShapeType="1"/>
          </p:cNvSpPr>
          <p:nvPr/>
        </p:nvSpPr>
        <p:spPr bwMode="auto">
          <a:xfrm>
            <a:off x="5181600" y="2514600"/>
            <a:ext cx="4572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003" name="Line 56"/>
          <p:cNvSpPr>
            <a:spLocks noChangeShapeType="1"/>
          </p:cNvSpPr>
          <p:nvPr/>
        </p:nvSpPr>
        <p:spPr bwMode="auto">
          <a:xfrm>
            <a:off x="5943600" y="1828800"/>
            <a:ext cx="381000" cy="304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004" name="Line 57"/>
          <p:cNvSpPr>
            <a:spLocks noChangeShapeType="1"/>
          </p:cNvSpPr>
          <p:nvPr/>
        </p:nvSpPr>
        <p:spPr bwMode="auto">
          <a:xfrm flipH="1">
            <a:off x="5181600" y="1828800"/>
            <a:ext cx="3810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iterate type="wd">
                                    <p:tmPct val="100000"/>
                                  </p:iterate>
                                  <p:childTnLst>
                                    <p:set>
                                      <p:cBhvr>
                                        <p:cTn id="6" dur="1" fill="hold">
                                          <p:stCondLst>
                                            <p:cond delay="0"/>
                                          </p:stCondLst>
                                        </p:cTn>
                                        <p:tgtEl>
                                          <p:spTgt spid="167979"/>
                                        </p:tgtEl>
                                        <p:attrNameLst>
                                          <p:attrName>style.visibility</p:attrName>
                                        </p:attrNameLst>
                                      </p:cBhvr>
                                      <p:to>
                                        <p:strVal val="visible"/>
                                      </p:to>
                                    </p:set>
                                    <p:animEffect transition="in" filter="strips(downRight)">
                                      <p:cBhvr>
                                        <p:cTn id="7" dur="300"/>
                                        <p:tgtEl>
                                          <p:spTgt spid="1679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167980"/>
                                        </p:tgtEl>
                                        <p:attrNameLst>
                                          <p:attrName>style.visibility</p:attrName>
                                        </p:attrNameLst>
                                      </p:cBhvr>
                                      <p:to>
                                        <p:strVal val="visible"/>
                                      </p:to>
                                    </p:set>
                                    <p:animEffect transition="in" filter="strips(downRight)">
                                      <p:cBhvr>
                                        <p:cTn id="12" dur="300"/>
                                        <p:tgtEl>
                                          <p:spTgt spid="167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79" grpId="0" autoUpdateAnimBg="0"/>
      <p:bldP spid="167980" grpId="0"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71" name="Rectangle 11"/>
          <p:cNvSpPr>
            <a:spLocks noChangeArrowheads="1"/>
          </p:cNvSpPr>
          <p:nvPr/>
        </p:nvSpPr>
        <p:spPr bwMode="auto">
          <a:xfrm>
            <a:off x="539750" y="4724400"/>
            <a:ext cx="8064500" cy="177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20000"/>
              </a:spcBef>
              <a:buClr>
                <a:schemeClr val="bg2"/>
              </a:buClr>
              <a:buFont typeface="Monotype Sorts" pitchFamily="2" charset="2"/>
              <a:buNone/>
            </a:pPr>
            <a:r>
              <a:rPr lang="zh-CN" altLang="en-US" sz="3200" b="1">
                <a:solidFill>
                  <a:srgbClr val="006666"/>
                </a:solidFill>
                <a:ea typeface="楷体_GB2312" pitchFamily="49" charset="-122"/>
              </a:rPr>
              <a:t>由</a:t>
            </a:r>
            <a:r>
              <a:rPr lang="en-US" altLang="zh-CN" sz="3200" b="1">
                <a:solidFill>
                  <a:srgbClr val="006666"/>
                </a:solidFill>
                <a:ea typeface="楷体_GB2312" pitchFamily="49" charset="-122"/>
              </a:rPr>
              <a:t>n</a:t>
            </a:r>
            <a:r>
              <a:rPr lang="zh-CN" altLang="en-US" sz="3200" b="1">
                <a:solidFill>
                  <a:srgbClr val="006666"/>
                </a:solidFill>
                <a:ea typeface="楷体_GB2312" pitchFamily="49" charset="-122"/>
              </a:rPr>
              <a:t>个带权值的叶子结点构成的二叉树中，</a:t>
            </a:r>
            <a:r>
              <a:rPr lang="en-US" altLang="zh-CN" sz="3200" b="1">
                <a:solidFill>
                  <a:srgbClr val="006666"/>
                </a:solidFill>
                <a:ea typeface="楷体_GB2312" pitchFamily="49" charset="-122"/>
              </a:rPr>
              <a:t>WPL</a:t>
            </a:r>
            <a:r>
              <a:rPr lang="zh-CN" altLang="en-US" sz="3200" b="1">
                <a:solidFill>
                  <a:srgbClr val="006666"/>
                </a:solidFill>
                <a:ea typeface="楷体_GB2312" pitchFamily="49" charset="-122"/>
              </a:rPr>
              <a:t>最小的二叉树称为</a:t>
            </a:r>
            <a:r>
              <a:rPr lang="zh-CN" altLang="en-US" sz="3200" b="1">
                <a:solidFill>
                  <a:srgbClr val="800080"/>
                </a:solidFill>
                <a:ea typeface="楷体_GB2312" pitchFamily="49" charset="-122"/>
              </a:rPr>
              <a:t>最优二叉树</a:t>
            </a:r>
            <a:r>
              <a:rPr lang="zh-CN" altLang="en-US" sz="3200" b="1">
                <a:solidFill>
                  <a:srgbClr val="006666"/>
                </a:solidFill>
                <a:ea typeface="楷体_GB2312" pitchFamily="49" charset="-122"/>
              </a:rPr>
              <a:t>，或</a:t>
            </a:r>
            <a:r>
              <a:rPr lang="en-US" altLang="zh-CN" sz="3200" b="1">
                <a:solidFill>
                  <a:srgbClr val="800080"/>
                </a:solidFill>
                <a:ea typeface="楷体_GB2312" pitchFamily="49" charset="-122"/>
              </a:rPr>
              <a:t>Huffman</a:t>
            </a:r>
            <a:r>
              <a:rPr lang="zh-CN" altLang="en-US" sz="3200" b="1">
                <a:solidFill>
                  <a:srgbClr val="800080"/>
                </a:solidFill>
                <a:ea typeface="楷体_GB2312" pitchFamily="49" charset="-122"/>
              </a:rPr>
              <a:t>树</a:t>
            </a:r>
          </a:p>
        </p:txBody>
      </p:sp>
      <p:sp>
        <p:nvSpPr>
          <p:cNvPr id="169987" name="Rectangle 29"/>
          <p:cNvSpPr>
            <a:spLocks noGrp="1" noChangeArrowheads="1"/>
          </p:cNvSpPr>
          <p:nvPr>
            <p:ph type="body" idx="1"/>
          </p:nvPr>
        </p:nvSpPr>
        <p:spPr>
          <a:xfrm>
            <a:off x="2843213" y="333375"/>
            <a:ext cx="6156325" cy="3240088"/>
          </a:xfrm>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Monotype Sorts" pitchFamily="2" charset="2"/>
              <a:buNone/>
            </a:pPr>
            <a:r>
              <a:rPr lang="zh-CN" altLang="en-US" smtClean="0">
                <a:solidFill>
                  <a:srgbClr val="000000"/>
                </a:solidFill>
                <a:ea typeface="楷体_GB2312" pitchFamily="49" charset="-122"/>
              </a:rPr>
              <a:t>若：</a:t>
            </a:r>
            <a:r>
              <a:rPr lang="en-US" altLang="zh-CN" smtClean="0">
                <a:solidFill>
                  <a:srgbClr val="000000"/>
                </a:solidFill>
                <a:ea typeface="楷体_GB2312" pitchFamily="49" charset="-122"/>
              </a:rPr>
              <a:t>ABCDEFG</a:t>
            </a:r>
            <a:r>
              <a:rPr lang="zh-CN" altLang="en-US" smtClean="0">
                <a:solidFill>
                  <a:srgbClr val="000000"/>
                </a:solidFill>
                <a:ea typeface="楷体_GB2312" pitchFamily="49" charset="-122"/>
              </a:rPr>
              <a:t>的权分别定义为</a:t>
            </a:r>
            <a:r>
              <a:rPr lang="en-US" altLang="zh-CN" smtClean="0">
                <a:solidFill>
                  <a:srgbClr val="000000"/>
                </a:solidFill>
                <a:ea typeface="楷体_GB2312" pitchFamily="49" charset="-122"/>
              </a:rPr>
              <a:t>w1</a:t>
            </a:r>
            <a:r>
              <a:rPr lang="en-US" altLang="en-US" smtClean="0">
                <a:ea typeface="楷体_GB2312" pitchFamily="49" charset="-122"/>
              </a:rPr>
              <a:t>－</a:t>
            </a:r>
            <a:r>
              <a:rPr lang="en-US" altLang="zh-CN" smtClean="0">
                <a:solidFill>
                  <a:srgbClr val="000000"/>
                </a:solidFill>
                <a:ea typeface="楷体_GB2312" pitchFamily="49" charset="-122"/>
              </a:rPr>
              <a:t>w7</a:t>
            </a:r>
            <a:r>
              <a:rPr lang="zh-CN" altLang="en-US" smtClean="0">
                <a:solidFill>
                  <a:srgbClr val="000000"/>
                </a:solidFill>
                <a:ea typeface="楷体_GB2312" pitchFamily="49" charset="-122"/>
              </a:rPr>
              <a:t>，则：</a:t>
            </a:r>
          </a:p>
          <a:p>
            <a:pPr eaLnBrk="1" hangingPunct="1">
              <a:buFont typeface="Monotype Sorts" pitchFamily="2" charset="2"/>
              <a:buNone/>
            </a:pPr>
            <a:r>
              <a:rPr lang="en-US" altLang="zh-CN" smtClean="0">
                <a:solidFill>
                  <a:srgbClr val="000000"/>
                </a:solidFill>
                <a:ea typeface="楷体_GB2312" pitchFamily="49" charset="-122"/>
              </a:rPr>
              <a:t>E</a:t>
            </a:r>
            <a:r>
              <a:rPr lang="zh-CN" altLang="en-US" smtClean="0">
                <a:solidFill>
                  <a:srgbClr val="000000"/>
                </a:solidFill>
                <a:ea typeface="楷体_GB2312" pitchFamily="49" charset="-122"/>
              </a:rPr>
              <a:t>的带权路径长度为：</a:t>
            </a:r>
            <a:r>
              <a:rPr lang="en-US" altLang="zh-CN" smtClean="0">
                <a:solidFill>
                  <a:srgbClr val="000000"/>
                </a:solidFill>
                <a:ea typeface="楷体_GB2312" pitchFamily="49" charset="-122"/>
              </a:rPr>
              <a:t>2*w5</a:t>
            </a:r>
          </a:p>
          <a:p>
            <a:pPr eaLnBrk="1" hangingPunct="1">
              <a:buFont typeface="Monotype Sorts" pitchFamily="2" charset="2"/>
              <a:buNone/>
            </a:pPr>
            <a:r>
              <a:rPr lang="zh-CN" altLang="en-US" smtClean="0">
                <a:solidFill>
                  <a:srgbClr val="000000"/>
                </a:solidFill>
                <a:ea typeface="楷体_GB2312" pitchFamily="49" charset="-122"/>
              </a:rPr>
              <a:t>树的带权路径长度为：</a:t>
            </a:r>
          </a:p>
          <a:p>
            <a:pPr eaLnBrk="1" hangingPunct="1">
              <a:buFont typeface="Monotype Sorts" pitchFamily="2" charset="2"/>
              <a:buNone/>
            </a:pPr>
            <a:r>
              <a:rPr lang="en-US" altLang="zh-CN" smtClean="0">
                <a:solidFill>
                  <a:srgbClr val="000000"/>
                </a:solidFill>
                <a:ea typeface="楷体_GB2312" pitchFamily="49" charset="-122"/>
              </a:rPr>
              <a:t>w3 + 2 * w4 + 3 * w6 + 3 * w7</a:t>
            </a:r>
          </a:p>
        </p:txBody>
      </p:sp>
      <p:grpSp>
        <p:nvGrpSpPr>
          <p:cNvPr id="169988" name="Group 30"/>
          <p:cNvGrpSpPr>
            <a:grpSpLocks/>
          </p:cNvGrpSpPr>
          <p:nvPr/>
        </p:nvGrpSpPr>
        <p:grpSpPr bwMode="auto">
          <a:xfrm>
            <a:off x="179388" y="476250"/>
            <a:ext cx="2514600" cy="3429000"/>
            <a:chOff x="288" y="1392"/>
            <a:chExt cx="1584" cy="2160"/>
          </a:xfrm>
        </p:grpSpPr>
        <p:sp>
          <p:nvSpPr>
            <p:cNvPr id="169989" name="Oval 31"/>
            <p:cNvSpPr>
              <a:spLocks noChangeArrowheads="1"/>
            </p:cNvSpPr>
            <p:nvPr/>
          </p:nvSpPr>
          <p:spPr bwMode="auto">
            <a:xfrm>
              <a:off x="1104" y="1392"/>
              <a:ext cx="336" cy="336"/>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A</a:t>
              </a:r>
            </a:p>
          </p:txBody>
        </p:sp>
        <p:sp>
          <p:nvSpPr>
            <p:cNvPr id="169990" name="Oval 32"/>
            <p:cNvSpPr>
              <a:spLocks noChangeArrowheads="1"/>
            </p:cNvSpPr>
            <p:nvPr/>
          </p:nvSpPr>
          <p:spPr bwMode="auto">
            <a:xfrm>
              <a:off x="672" y="1968"/>
              <a:ext cx="336" cy="336"/>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B</a:t>
              </a:r>
            </a:p>
          </p:txBody>
        </p:sp>
        <p:sp>
          <p:nvSpPr>
            <p:cNvPr id="169991" name="Oval 33"/>
            <p:cNvSpPr>
              <a:spLocks noChangeArrowheads="1"/>
            </p:cNvSpPr>
            <p:nvPr/>
          </p:nvSpPr>
          <p:spPr bwMode="auto">
            <a:xfrm>
              <a:off x="1440" y="1968"/>
              <a:ext cx="336" cy="336"/>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C</a:t>
              </a:r>
            </a:p>
          </p:txBody>
        </p:sp>
        <p:sp>
          <p:nvSpPr>
            <p:cNvPr id="169992" name="Oval 34"/>
            <p:cNvSpPr>
              <a:spLocks noChangeArrowheads="1"/>
            </p:cNvSpPr>
            <p:nvPr/>
          </p:nvSpPr>
          <p:spPr bwMode="auto">
            <a:xfrm>
              <a:off x="288" y="2592"/>
              <a:ext cx="336" cy="336"/>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D</a:t>
              </a:r>
            </a:p>
          </p:txBody>
        </p:sp>
        <p:sp>
          <p:nvSpPr>
            <p:cNvPr id="169993" name="Oval 35"/>
            <p:cNvSpPr>
              <a:spLocks noChangeArrowheads="1"/>
            </p:cNvSpPr>
            <p:nvPr/>
          </p:nvSpPr>
          <p:spPr bwMode="auto">
            <a:xfrm>
              <a:off x="1056" y="2544"/>
              <a:ext cx="336" cy="336"/>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E</a:t>
              </a:r>
            </a:p>
          </p:txBody>
        </p:sp>
        <p:sp>
          <p:nvSpPr>
            <p:cNvPr id="169994" name="Oval 36"/>
            <p:cNvSpPr>
              <a:spLocks noChangeArrowheads="1"/>
            </p:cNvSpPr>
            <p:nvPr/>
          </p:nvSpPr>
          <p:spPr bwMode="auto">
            <a:xfrm>
              <a:off x="1536" y="3168"/>
              <a:ext cx="336" cy="336"/>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G</a:t>
              </a:r>
            </a:p>
          </p:txBody>
        </p:sp>
        <p:sp>
          <p:nvSpPr>
            <p:cNvPr id="169995" name="Oval 37"/>
            <p:cNvSpPr>
              <a:spLocks noChangeArrowheads="1"/>
            </p:cNvSpPr>
            <p:nvPr/>
          </p:nvSpPr>
          <p:spPr bwMode="auto">
            <a:xfrm>
              <a:off x="720" y="3216"/>
              <a:ext cx="336" cy="336"/>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F</a:t>
              </a:r>
            </a:p>
          </p:txBody>
        </p:sp>
        <p:sp>
          <p:nvSpPr>
            <p:cNvPr id="169996" name="Line 38"/>
            <p:cNvSpPr>
              <a:spLocks noChangeShapeType="1"/>
            </p:cNvSpPr>
            <p:nvPr/>
          </p:nvSpPr>
          <p:spPr bwMode="auto">
            <a:xfrm flipH="1">
              <a:off x="912" y="1680"/>
              <a:ext cx="240" cy="288"/>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9997" name="Line 39"/>
            <p:cNvSpPr>
              <a:spLocks noChangeShapeType="1"/>
            </p:cNvSpPr>
            <p:nvPr/>
          </p:nvSpPr>
          <p:spPr bwMode="auto">
            <a:xfrm flipH="1">
              <a:off x="528" y="2304"/>
              <a:ext cx="240" cy="288"/>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9998" name="Line 40"/>
            <p:cNvSpPr>
              <a:spLocks noChangeShapeType="1"/>
            </p:cNvSpPr>
            <p:nvPr/>
          </p:nvSpPr>
          <p:spPr bwMode="auto">
            <a:xfrm flipH="1">
              <a:off x="912" y="2880"/>
              <a:ext cx="240" cy="288"/>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9999" name="Line 41"/>
            <p:cNvSpPr>
              <a:spLocks noChangeShapeType="1"/>
            </p:cNvSpPr>
            <p:nvPr/>
          </p:nvSpPr>
          <p:spPr bwMode="auto">
            <a:xfrm>
              <a:off x="1344" y="1728"/>
              <a:ext cx="240" cy="24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0000" name="Line 42"/>
            <p:cNvSpPr>
              <a:spLocks noChangeShapeType="1"/>
            </p:cNvSpPr>
            <p:nvPr/>
          </p:nvSpPr>
          <p:spPr bwMode="auto">
            <a:xfrm>
              <a:off x="960" y="2256"/>
              <a:ext cx="288" cy="288"/>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0001" name="Line 43"/>
            <p:cNvSpPr>
              <a:spLocks noChangeShapeType="1"/>
            </p:cNvSpPr>
            <p:nvPr/>
          </p:nvSpPr>
          <p:spPr bwMode="auto">
            <a:xfrm>
              <a:off x="1296" y="2832"/>
              <a:ext cx="288" cy="288"/>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71"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0"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5888"/>
            <a:ext cx="784860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011" name="Text Box 5"/>
          <p:cNvSpPr txBox="1">
            <a:spLocks noChangeArrowheads="1"/>
          </p:cNvSpPr>
          <p:nvPr/>
        </p:nvSpPr>
        <p:spPr bwMode="auto">
          <a:xfrm>
            <a:off x="1547813" y="3341688"/>
            <a:ext cx="719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800"/>
              <a:t>(a)</a:t>
            </a:r>
          </a:p>
        </p:txBody>
      </p:sp>
      <p:sp>
        <p:nvSpPr>
          <p:cNvPr id="171012" name="Text Box 6"/>
          <p:cNvSpPr txBox="1">
            <a:spLocks noChangeArrowheads="1"/>
          </p:cNvSpPr>
          <p:nvPr/>
        </p:nvSpPr>
        <p:spPr bwMode="auto">
          <a:xfrm>
            <a:off x="4427538" y="3357563"/>
            <a:ext cx="719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800"/>
              <a:t>(b)</a:t>
            </a:r>
          </a:p>
        </p:txBody>
      </p:sp>
      <p:sp>
        <p:nvSpPr>
          <p:cNvPr id="171013" name="Text Box 7"/>
          <p:cNvSpPr txBox="1">
            <a:spLocks noChangeArrowheads="1"/>
          </p:cNvSpPr>
          <p:nvPr/>
        </p:nvSpPr>
        <p:spPr bwMode="auto">
          <a:xfrm>
            <a:off x="6877050" y="3357563"/>
            <a:ext cx="719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800"/>
              <a:t>(c)</a:t>
            </a:r>
          </a:p>
        </p:txBody>
      </p:sp>
      <p:sp>
        <p:nvSpPr>
          <p:cNvPr id="171014" name="Text Box 8"/>
          <p:cNvSpPr txBox="1">
            <a:spLocks noChangeArrowheads="1"/>
          </p:cNvSpPr>
          <p:nvPr/>
        </p:nvSpPr>
        <p:spPr bwMode="auto">
          <a:xfrm>
            <a:off x="971550" y="4133850"/>
            <a:ext cx="1655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800"/>
              <a:t>WPL=36</a:t>
            </a:r>
          </a:p>
        </p:txBody>
      </p:sp>
      <p:sp>
        <p:nvSpPr>
          <p:cNvPr id="171015" name="Text Box 9"/>
          <p:cNvSpPr txBox="1">
            <a:spLocks noChangeArrowheads="1"/>
          </p:cNvSpPr>
          <p:nvPr/>
        </p:nvSpPr>
        <p:spPr bwMode="auto">
          <a:xfrm>
            <a:off x="4067175" y="4149725"/>
            <a:ext cx="1655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800"/>
              <a:t>WPL=46</a:t>
            </a:r>
          </a:p>
        </p:txBody>
      </p:sp>
      <p:sp>
        <p:nvSpPr>
          <p:cNvPr id="171016" name="Text Box 10"/>
          <p:cNvSpPr txBox="1">
            <a:spLocks noChangeArrowheads="1"/>
          </p:cNvSpPr>
          <p:nvPr/>
        </p:nvSpPr>
        <p:spPr bwMode="auto">
          <a:xfrm>
            <a:off x="6588125" y="4149725"/>
            <a:ext cx="1655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800"/>
              <a:t>WPL=35</a:t>
            </a:r>
          </a:p>
        </p:txBody>
      </p:sp>
      <p:sp>
        <p:nvSpPr>
          <p:cNvPr id="560140" name="Rectangle 12"/>
          <p:cNvSpPr>
            <a:spLocks noChangeArrowheads="1"/>
          </p:cNvSpPr>
          <p:nvPr/>
        </p:nvSpPr>
        <p:spPr bwMode="auto">
          <a:xfrm>
            <a:off x="827088" y="5373688"/>
            <a:ext cx="5135562" cy="579437"/>
          </a:xfrm>
          <a:prstGeom prst="rect">
            <a:avLst/>
          </a:prstGeom>
          <a:solidFill>
            <a:schemeClr val="accent2"/>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800080"/>
                </a:solidFill>
                <a:ea typeface="楷体_GB2312" pitchFamily="49" charset="-122"/>
              </a:rPr>
              <a:t>Huffman</a:t>
            </a:r>
            <a:r>
              <a:rPr lang="zh-CN" altLang="en-US" sz="3200" b="1">
                <a:solidFill>
                  <a:srgbClr val="800080"/>
                </a:solidFill>
                <a:ea typeface="楷体_GB2312" pitchFamily="49" charset="-122"/>
              </a:rPr>
              <a:t>树是</a:t>
            </a:r>
            <a:r>
              <a:rPr lang="en-US" altLang="zh-CN" sz="3200" b="1">
                <a:solidFill>
                  <a:srgbClr val="800080"/>
                </a:solidFill>
                <a:ea typeface="楷体_GB2312" pitchFamily="49" charset="-122"/>
              </a:rPr>
              <a:t>WPL</a:t>
            </a:r>
            <a:r>
              <a:rPr lang="zh-CN" altLang="en-US" sz="3200" b="1">
                <a:solidFill>
                  <a:srgbClr val="800080"/>
                </a:solidFill>
                <a:ea typeface="楷体_GB2312" pitchFamily="49" charset="-122"/>
              </a:rPr>
              <a:t>最小的树</a:t>
            </a:r>
          </a:p>
        </p:txBody>
      </p:sp>
      <p:sp>
        <p:nvSpPr>
          <p:cNvPr id="560141" name="AutoShape 13"/>
          <p:cNvSpPr>
            <a:spLocks noChangeArrowheads="1"/>
          </p:cNvSpPr>
          <p:nvPr/>
        </p:nvSpPr>
        <p:spPr bwMode="auto">
          <a:xfrm>
            <a:off x="6300788" y="5013325"/>
            <a:ext cx="1366837" cy="79216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60140"/>
                                        </p:tgtEl>
                                        <p:attrNameLst>
                                          <p:attrName>style.visibility</p:attrName>
                                        </p:attrNameLst>
                                      </p:cBhvr>
                                      <p:to>
                                        <p:strVal val="visible"/>
                                      </p:to>
                                    </p:set>
                                    <p:animEffect transition="in" filter="wipe(down)">
                                      <p:cBhvr>
                                        <p:cTn id="7" dur="500"/>
                                        <p:tgtEl>
                                          <p:spTgt spid="56014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60141"/>
                                        </p:tgtEl>
                                        <p:attrNameLst>
                                          <p:attrName>style.visibility</p:attrName>
                                        </p:attrNameLst>
                                      </p:cBhvr>
                                      <p:to>
                                        <p:strVal val="visible"/>
                                      </p:to>
                                    </p:set>
                                    <p:animEffect transition="in" filter="wipe(down)">
                                      <p:cBhvr>
                                        <p:cTn id="10" dur="500"/>
                                        <p:tgtEl>
                                          <p:spTgt spid="560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40" grpId="0" animBg="1"/>
      <p:bldP spid="560141"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8" name="Text Box 4"/>
          <p:cNvSpPr txBox="1">
            <a:spLocks noChangeArrowheads="1"/>
          </p:cNvSpPr>
          <p:nvPr/>
        </p:nvSpPr>
        <p:spPr bwMode="auto">
          <a:xfrm>
            <a:off x="107950" y="-26988"/>
            <a:ext cx="8964613" cy="398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25000"/>
              </a:spcBef>
              <a:defRPr/>
            </a:pPr>
            <a:r>
              <a:rPr lang="en-US" altLang="zh-CN" sz="2400" b="1">
                <a:solidFill>
                  <a:srgbClr val="000000"/>
                </a:solidFill>
                <a:latin typeface="宋体" pitchFamily="2" charset="-122"/>
              </a:rPr>
              <a:t>  </a:t>
            </a:r>
            <a:r>
              <a:rPr lang="zh-CN" altLang="en-US" sz="2400" b="1">
                <a:solidFill>
                  <a:srgbClr val="000000"/>
                </a:solidFill>
                <a:latin typeface="宋体" pitchFamily="2" charset="-122"/>
              </a:rPr>
              <a:t>例如，给定</a:t>
            </a:r>
            <a:r>
              <a:rPr lang="en-US" altLang="zh-CN" sz="2400" b="1">
                <a:solidFill>
                  <a:srgbClr val="000000"/>
                </a:solidFill>
                <a:latin typeface="宋体" pitchFamily="2" charset="-122"/>
                <a:cs typeface="Times New Roman" pitchFamily="18" charset="0"/>
              </a:rPr>
              <a:t>4</a:t>
            </a:r>
            <a:r>
              <a:rPr lang="zh-CN" altLang="en-US" sz="2400" b="1">
                <a:solidFill>
                  <a:srgbClr val="000000"/>
                </a:solidFill>
                <a:latin typeface="宋体" pitchFamily="2" charset="-122"/>
              </a:rPr>
              <a:t>个叶结点，设权值分别为</a:t>
            </a:r>
            <a:r>
              <a:rPr lang="en-US" altLang="zh-CN" sz="2400" b="1">
                <a:solidFill>
                  <a:srgbClr val="000000"/>
                </a:solidFill>
                <a:latin typeface="宋体" pitchFamily="2" charset="-122"/>
                <a:cs typeface="Times New Roman" pitchFamily="18" charset="0"/>
              </a:rPr>
              <a:t>1</a:t>
            </a:r>
            <a:r>
              <a:rPr lang="zh-CN" altLang="en-US" sz="2400" b="1">
                <a:solidFill>
                  <a:srgbClr val="000000"/>
                </a:solidFill>
                <a:latin typeface="宋体" pitchFamily="2" charset="-122"/>
              </a:rPr>
              <a:t>，</a:t>
            </a:r>
            <a:r>
              <a:rPr lang="en-US" altLang="zh-CN" sz="2400" b="1">
                <a:solidFill>
                  <a:srgbClr val="000000"/>
                </a:solidFill>
                <a:latin typeface="宋体" pitchFamily="2" charset="-122"/>
                <a:cs typeface="Times New Roman" pitchFamily="18" charset="0"/>
              </a:rPr>
              <a:t>3</a:t>
            </a:r>
            <a:r>
              <a:rPr lang="zh-CN" altLang="en-US" sz="2400" b="1">
                <a:solidFill>
                  <a:srgbClr val="000000"/>
                </a:solidFill>
                <a:latin typeface="宋体" pitchFamily="2" charset="-122"/>
              </a:rPr>
              <a:t>，</a:t>
            </a:r>
            <a:r>
              <a:rPr lang="en-US" altLang="zh-CN" sz="2400" b="1">
                <a:solidFill>
                  <a:srgbClr val="000000"/>
                </a:solidFill>
                <a:latin typeface="宋体" pitchFamily="2" charset="-122"/>
                <a:cs typeface="Times New Roman" pitchFamily="18" charset="0"/>
              </a:rPr>
              <a:t>5</a:t>
            </a:r>
            <a:r>
              <a:rPr lang="zh-CN" altLang="en-US" sz="2400" b="1">
                <a:solidFill>
                  <a:srgbClr val="000000"/>
                </a:solidFill>
                <a:latin typeface="宋体" pitchFamily="2" charset="-122"/>
              </a:rPr>
              <a:t>，</a:t>
            </a:r>
            <a:r>
              <a:rPr lang="en-US" altLang="zh-CN" sz="2400" b="1">
                <a:solidFill>
                  <a:srgbClr val="000000"/>
                </a:solidFill>
                <a:latin typeface="宋体" pitchFamily="2" charset="-122"/>
                <a:cs typeface="Times New Roman" pitchFamily="18" charset="0"/>
              </a:rPr>
              <a:t>7</a:t>
            </a:r>
            <a:r>
              <a:rPr lang="zh-CN" altLang="en-US" sz="2400" b="1">
                <a:solidFill>
                  <a:srgbClr val="000000"/>
                </a:solidFill>
                <a:latin typeface="宋体" pitchFamily="2" charset="-122"/>
              </a:rPr>
              <a:t>，据此可以构造出形状不同的</a:t>
            </a:r>
            <a:r>
              <a:rPr lang="en-US" altLang="zh-CN" sz="2400" b="1">
                <a:solidFill>
                  <a:srgbClr val="000000"/>
                </a:solidFill>
                <a:latin typeface="宋体" pitchFamily="2" charset="-122"/>
                <a:cs typeface="Times New Roman" pitchFamily="18" charset="0"/>
              </a:rPr>
              <a:t>4</a:t>
            </a:r>
            <a:r>
              <a:rPr lang="zh-CN" altLang="en-US" sz="2400" b="1">
                <a:solidFill>
                  <a:srgbClr val="000000"/>
                </a:solidFill>
                <a:latin typeface="宋体" pitchFamily="2" charset="-122"/>
              </a:rPr>
              <a:t>棵二叉树，如图所示。它们的带权路径长度分别为：</a:t>
            </a:r>
            <a:endParaRPr lang="zh-CN" altLang="en-US" sz="2400" b="1">
              <a:solidFill>
                <a:srgbClr val="333333"/>
              </a:solidFill>
              <a:latin typeface="宋体" pitchFamily="2" charset="-122"/>
              <a:cs typeface="Times New Roman" pitchFamily="18" charset="0"/>
            </a:endParaRPr>
          </a:p>
          <a:p>
            <a:pPr algn="just">
              <a:lnSpc>
                <a:spcPct val="115000"/>
              </a:lnSpc>
              <a:spcBef>
                <a:spcPct val="20000"/>
              </a:spcBef>
              <a:defRPr/>
            </a:pPr>
            <a:r>
              <a:rPr lang="zh-CN" altLang="en-US" sz="2400" b="1">
                <a:solidFill>
                  <a:srgbClr val="000000"/>
                </a:solidFill>
                <a:latin typeface="宋体" pitchFamily="2" charset="-122"/>
                <a:cs typeface="Times New Roman" pitchFamily="18" charset="0"/>
              </a:rPr>
              <a:t>  </a:t>
            </a:r>
            <a:r>
              <a:rPr lang="en-US" altLang="zh-CN" sz="2400" b="1">
                <a:solidFill>
                  <a:srgbClr val="000000"/>
                </a:solidFill>
                <a:cs typeface="Times New Roman" pitchFamily="18" charset="0"/>
              </a:rPr>
              <a:t>(a) WPL=1×2+3×2+5×2+7×2=32</a:t>
            </a:r>
            <a:endParaRPr lang="en-US" altLang="zh-CN" sz="2400" b="1">
              <a:solidFill>
                <a:srgbClr val="333333"/>
              </a:solidFill>
              <a:cs typeface="Times New Roman" pitchFamily="18" charset="0"/>
            </a:endParaRPr>
          </a:p>
          <a:p>
            <a:pPr algn="just">
              <a:lnSpc>
                <a:spcPct val="115000"/>
              </a:lnSpc>
              <a:spcBef>
                <a:spcPct val="20000"/>
              </a:spcBef>
              <a:defRPr/>
            </a:pPr>
            <a:r>
              <a:rPr lang="en-US" altLang="zh-CN" sz="2400" b="1">
                <a:solidFill>
                  <a:srgbClr val="000000"/>
                </a:solidFill>
                <a:cs typeface="Times New Roman" pitchFamily="18" charset="0"/>
              </a:rPr>
              <a:t>   (b) WPL=1×2+3×3+5×3+7×l=33</a:t>
            </a:r>
            <a:endParaRPr lang="en-US" altLang="zh-CN" sz="2400" b="1">
              <a:solidFill>
                <a:srgbClr val="333333"/>
              </a:solidFill>
              <a:cs typeface="Times New Roman" pitchFamily="18" charset="0"/>
            </a:endParaRPr>
          </a:p>
          <a:p>
            <a:pPr algn="just">
              <a:lnSpc>
                <a:spcPct val="115000"/>
              </a:lnSpc>
              <a:spcBef>
                <a:spcPct val="20000"/>
              </a:spcBef>
              <a:defRPr/>
            </a:pPr>
            <a:r>
              <a:rPr lang="en-US" altLang="zh-CN" sz="2400" b="1">
                <a:solidFill>
                  <a:srgbClr val="000000"/>
                </a:solidFill>
                <a:cs typeface="Times New Roman" pitchFamily="18" charset="0"/>
              </a:rPr>
              <a:t>   (c) WPL=7×3+5×3+3×2+1×1=43</a:t>
            </a:r>
            <a:endParaRPr lang="en-US" altLang="zh-CN" sz="2400" b="1">
              <a:solidFill>
                <a:srgbClr val="333333"/>
              </a:solidFill>
              <a:cs typeface="Times New Roman" pitchFamily="18" charset="0"/>
            </a:endParaRPr>
          </a:p>
          <a:p>
            <a:pPr>
              <a:lnSpc>
                <a:spcPct val="115000"/>
              </a:lnSpc>
              <a:spcBef>
                <a:spcPct val="20000"/>
              </a:spcBef>
              <a:defRPr/>
            </a:pPr>
            <a:r>
              <a:rPr lang="en-US" altLang="zh-CN" sz="2400" b="1">
                <a:solidFill>
                  <a:srgbClr val="000000"/>
                </a:solidFill>
              </a:rPr>
              <a:t>   (d) WPL=1×3+3×3+5×2+7×1=29</a:t>
            </a:r>
            <a:r>
              <a:rPr lang="en-US" altLang="zh-CN" sz="2400" b="1"/>
              <a:t> </a:t>
            </a:r>
          </a:p>
          <a:p>
            <a:pPr>
              <a:spcBef>
                <a:spcPct val="50000"/>
              </a:spcBef>
              <a:defRPr/>
            </a:pPr>
            <a:r>
              <a:rPr lang="en-US" altLang="zh-CN" sz="2400" b="1"/>
              <a:t> </a:t>
            </a:r>
            <a:r>
              <a:rPr lang="en-US" altLang="zh-CN" sz="2400" b="1">
                <a:solidFill>
                  <a:srgbClr val="800080"/>
                </a:solidFill>
                <a:effectLst>
                  <a:outerShdw blurRad="38100" dist="38100" dir="2700000" algn="tl">
                    <a:srgbClr val="C0C0C0"/>
                  </a:outerShdw>
                </a:effectLst>
              </a:rPr>
              <a:t>WPL</a:t>
            </a:r>
            <a:r>
              <a:rPr lang="zh-CN" altLang="en-US" sz="2400" b="1">
                <a:solidFill>
                  <a:srgbClr val="800080"/>
                </a:solidFill>
                <a:effectLst>
                  <a:outerShdw blurRad="38100" dist="38100" dir="2700000" algn="tl">
                    <a:srgbClr val="C0C0C0"/>
                  </a:outerShdw>
                </a:effectLst>
              </a:rPr>
              <a:t>最小的二叉树是最优二叉树</a:t>
            </a:r>
            <a:r>
              <a:rPr lang="en-US" altLang="zh-CN" sz="2400" b="1">
                <a:solidFill>
                  <a:srgbClr val="800080"/>
                </a:solidFill>
                <a:effectLst>
                  <a:outerShdw blurRad="38100" dist="38100" dir="2700000" algn="tl">
                    <a:srgbClr val="C0C0C0"/>
                  </a:outerShdw>
                </a:effectLst>
              </a:rPr>
              <a:t>(Huffman </a:t>
            </a:r>
            <a:r>
              <a:rPr lang="zh-CN" altLang="en-US" sz="2400" b="1">
                <a:solidFill>
                  <a:srgbClr val="800080"/>
                </a:solidFill>
                <a:effectLst>
                  <a:outerShdw blurRad="38100" dist="38100" dir="2700000" algn="tl">
                    <a:srgbClr val="C0C0C0"/>
                  </a:outerShdw>
                </a:effectLst>
              </a:rPr>
              <a:t>树</a:t>
            </a:r>
            <a:r>
              <a:rPr lang="en-US" altLang="zh-CN" sz="2400" b="1">
                <a:solidFill>
                  <a:srgbClr val="800080"/>
                </a:solidFill>
                <a:effectLst>
                  <a:outerShdw blurRad="38100" dist="38100" dir="2700000" algn="tl">
                    <a:srgbClr val="C0C0C0"/>
                  </a:outerShdw>
                </a:effectLst>
              </a:rPr>
              <a:t>)</a:t>
            </a:r>
            <a:endParaRPr lang="en-US" altLang="zh-CN" sz="2400" b="1"/>
          </a:p>
        </p:txBody>
      </p:sp>
      <p:graphicFrame>
        <p:nvGraphicFramePr>
          <p:cNvPr id="172035" name="Object 5"/>
          <p:cNvGraphicFramePr>
            <a:graphicFrameLocks noChangeAspect="1"/>
          </p:cNvGraphicFramePr>
          <p:nvPr/>
        </p:nvGraphicFramePr>
        <p:xfrm>
          <a:off x="395288" y="4106863"/>
          <a:ext cx="7993062" cy="2562225"/>
        </p:xfrm>
        <a:graphic>
          <a:graphicData uri="http://schemas.openxmlformats.org/presentationml/2006/ole">
            <mc:AlternateContent xmlns:mc="http://schemas.openxmlformats.org/markup-compatibility/2006">
              <mc:Choice xmlns:v="urn:schemas-microsoft-com:vml" Requires="v">
                <p:oleObj spid="_x0000_s172058" r:id="rId3" imgW="3940267" imgH="1357372" progId="Visio.Drawing.11">
                  <p:embed/>
                </p:oleObj>
              </mc:Choice>
              <mc:Fallback>
                <p:oleObj r:id="rId3" imgW="3940267" imgH="1357372"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106863"/>
                        <a:ext cx="7993062"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4"/>
          <p:cNvSpPr txBox="1">
            <a:spLocks noChangeArrowheads="1"/>
          </p:cNvSpPr>
          <p:nvPr/>
        </p:nvSpPr>
        <p:spPr bwMode="auto">
          <a:xfrm>
            <a:off x="107950" y="2420938"/>
            <a:ext cx="8856663" cy="411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just" eaLnBrk="1" hangingPunct="1">
              <a:lnSpc>
                <a:spcPct val="125000"/>
              </a:lnSpc>
              <a:spcBef>
                <a:spcPct val="25000"/>
              </a:spcBef>
            </a:pPr>
            <a:r>
              <a:rPr lang="zh-CN" altLang="en-US" sz="3200" b="1">
                <a:solidFill>
                  <a:srgbClr val="000000"/>
                </a:solidFill>
                <a:ea typeface="楷体_GB2312" pitchFamily="49" charset="-122"/>
              </a:rPr>
              <a:t>结论</a:t>
            </a:r>
            <a:r>
              <a:rPr lang="en-US" altLang="zh-CN" sz="3200" b="1">
                <a:solidFill>
                  <a:srgbClr val="000000"/>
                </a:solidFill>
                <a:ea typeface="楷体_GB2312" pitchFamily="49" charset="-122"/>
                <a:cs typeface="Times New Roman" pitchFamily="18" charset="0"/>
              </a:rPr>
              <a:t>:</a:t>
            </a:r>
            <a:endParaRPr lang="en-US" altLang="zh-CN" sz="3200" b="1">
              <a:solidFill>
                <a:srgbClr val="333333"/>
              </a:solidFill>
              <a:ea typeface="楷体_GB2312" pitchFamily="49" charset="-122"/>
              <a:cs typeface="Times New Roman" pitchFamily="18" charset="0"/>
            </a:endParaRPr>
          </a:p>
          <a:p>
            <a:pPr algn="just" eaLnBrk="1" hangingPunct="1">
              <a:lnSpc>
                <a:spcPct val="125000"/>
              </a:lnSpc>
              <a:spcBef>
                <a:spcPct val="25000"/>
              </a:spcBef>
            </a:pPr>
            <a:r>
              <a:rPr lang="en-US" altLang="zh-CN" sz="3200" b="1">
                <a:solidFill>
                  <a:srgbClr val="000000"/>
                </a:solidFill>
                <a:ea typeface="楷体_GB2312" pitchFamily="49" charset="-122"/>
                <a:cs typeface="Times New Roman" pitchFamily="18" charset="0"/>
              </a:rPr>
              <a:t>① </a:t>
            </a:r>
            <a:r>
              <a:rPr lang="zh-CN" altLang="en-US" sz="3200" b="1">
                <a:solidFill>
                  <a:srgbClr val="000000"/>
                </a:solidFill>
                <a:ea typeface="楷体_GB2312" pitchFamily="49" charset="-122"/>
                <a:cs typeface="Times New Roman" pitchFamily="18" charset="0"/>
              </a:rPr>
              <a:t>当叶子上的权值均相同时，完全二叉树一定是最优二叉树。否则完全二叉树不一定是最优二叉树。</a:t>
            </a:r>
            <a:endParaRPr lang="zh-CN" altLang="en-US" sz="3200" b="1">
              <a:solidFill>
                <a:srgbClr val="333333"/>
              </a:solidFill>
              <a:ea typeface="楷体_GB2312" pitchFamily="49" charset="-122"/>
              <a:cs typeface="Times New Roman" pitchFamily="18" charset="0"/>
            </a:endParaRPr>
          </a:p>
          <a:p>
            <a:pPr algn="just" eaLnBrk="1" hangingPunct="1">
              <a:lnSpc>
                <a:spcPct val="125000"/>
              </a:lnSpc>
              <a:spcBef>
                <a:spcPct val="25000"/>
              </a:spcBef>
            </a:pPr>
            <a:r>
              <a:rPr lang="zh-CN" altLang="en-US" sz="3200" b="1">
                <a:solidFill>
                  <a:srgbClr val="000000"/>
                </a:solidFill>
                <a:ea typeface="楷体_GB2312" pitchFamily="49" charset="-122"/>
                <a:cs typeface="Times New Roman" pitchFamily="18" charset="0"/>
              </a:rPr>
              <a:t>② 在最优二叉树中，权值越大的叶子离根越近。</a:t>
            </a:r>
            <a:endParaRPr lang="zh-CN" altLang="en-US" sz="3200" b="1">
              <a:solidFill>
                <a:srgbClr val="333333"/>
              </a:solidFill>
              <a:ea typeface="楷体_GB2312" pitchFamily="49" charset="-122"/>
              <a:cs typeface="Times New Roman" pitchFamily="18" charset="0"/>
            </a:endParaRPr>
          </a:p>
          <a:p>
            <a:pPr algn="just" eaLnBrk="1" hangingPunct="1">
              <a:lnSpc>
                <a:spcPct val="125000"/>
              </a:lnSpc>
              <a:spcBef>
                <a:spcPct val="25000"/>
              </a:spcBef>
            </a:pPr>
            <a:r>
              <a:rPr lang="zh-CN" altLang="en-US" sz="3200" b="1">
                <a:solidFill>
                  <a:srgbClr val="000000"/>
                </a:solidFill>
                <a:ea typeface="楷体_GB2312" pitchFamily="49" charset="-122"/>
              </a:rPr>
              <a:t>③ 最优二叉树的形态不唯一，但</a:t>
            </a:r>
            <a:r>
              <a:rPr lang="en-US" altLang="zh-CN" sz="3200" b="1">
                <a:solidFill>
                  <a:srgbClr val="000000"/>
                </a:solidFill>
                <a:ea typeface="楷体_GB2312" pitchFamily="49" charset="-122"/>
              </a:rPr>
              <a:t>WPL</a:t>
            </a:r>
            <a:r>
              <a:rPr lang="zh-CN" altLang="en-US" sz="3200" b="1">
                <a:solidFill>
                  <a:srgbClr val="000000"/>
                </a:solidFill>
                <a:ea typeface="楷体_GB2312" pitchFamily="49" charset="-122"/>
              </a:rPr>
              <a:t>最小。  </a:t>
            </a:r>
          </a:p>
        </p:txBody>
      </p:sp>
      <p:sp>
        <p:nvSpPr>
          <p:cNvPr id="173059" name="Rectangle 6"/>
          <p:cNvSpPr>
            <a:spLocks noChangeArrowheads="1"/>
          </p:cNvSpPr>
          <p:nvPr/>
        </p:nvSpPr>
        <p:spPr bwMode="auto">
          <a:xfrm>
            <a:off x="142875" y="260350"/>
            <a:ext cx="88931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25000"/>
              </a:spcBef>
            </a:pPr>
            <a:r>
              <a:rPr lang="en-US" altLang="zh-CN" sz="3200" b="1">
                <a:solidFill>
                  <a:srgbClr val="000000"/>
                </a:solidFill>
                <a:ea typeface="楷体_GB2312" pitchFamily="49" charset="-122"/>
              </a:rPr>
              <a:t> </a:t>
            </a:r>
            <a:r>
              <a:rPr lang="zh-CN" altLang="en-US" sz="3200" b="1">
                <a:solidFill>
                  <a:srgbClr val="CC00FF"/>
                </a:solidFill>
                <a:ea typeface="楷体_GB2312" pitchFamily="49" charset="-122"/>
              </a:rPr>
              <a:t>赫夫曼树（或最优二叉树）：</a:t>
            </a:r>
            <a:r>
              <a:rPr lang="zh-CN" altLang="en-US" sz="3200" b="1">
                <a:solidFill>
                  <a:srgbClr val="000000"/>
                </a:solidFill>
                <a:ea typeface="楷体_GB2312" pitchFamily="49" charset="-122"/>
              </a:rPr>
              <a:t>在权为</a:t>
            </a:r>
            <a:r>
              <a:rPr lang="en-US" altLang="zh-CN" sz="3200" b="1">
                <a:solidFill>
                  <a:srgbClr val="000000"/>
                </a:solidFill>
                <a:ea typeface="楷体_GB2312" pitchFamily="49" charset="-122"/>
                <a:cs typeface="Arial" charset="0"/>
              </a:rPr>
              <a:t>w</a:t>
            </a:r>
            <a:r>
              <a:rPr lang="en-US" altLang="zh-CN" sz="3200" b="1" baseline="-30000">
                <a:solidFill>
                  <a:srgbClr val="000000"/>
                </a:solidFill>
                <a:ea typeface="楷体_GB2312" pitchFamily="49" charset="-122"/>
                <a:cs typeface="Arial" charset="0"/>
              </a:rPr>
              <a:t>l</a:t>
            </a: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w</a:t>
            </a:r>
            <a:r>
              <a:rPr lang="en-US" altLang="zh-CN" sz="3200" b="1" baseline="-30000">
                <a:solidFill>
                  <a:srgbClr val="000000"/>
                </a:solidFill>
                <a:ea typeface="楷体_GB2312" pitchFamily="49" charset="-122"/>
              </a:rPr>
              <a:t>2</a:t>
            </a: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w</a:t>
            </a:r>
            <a:r>
              <a:rPr lang="en-US" altLang="zh-CN" sz="3200" b="1" baseline="-30000">
                <a:solidFill>
                  <a:srgbClr val="000000"/>
                </a:solidFill>
                <a:ea typeface="楷体_GB2312" pitchFamily="49" charset="-122"/>
              </a:rPr>
              <a:t>n</a:t>
            </a:r>
            <a:r>
              <a:rPr lang="zh-CN" altLang="en-US" sz="3200" b="1">
                <a:solidFill>
                  <a:srgbClr val="000000"/>
                </a:solidFill>
                <a:ea typeface="楷体_GB2312" pitchFamily="49" charset="-122"/>
              </a:rPr>
              <a:t>的</a:t>
            </a:r>
            <a:r>
              <a:rPr lang="en-US" altLang="zh-CN" sz="3200" b="1">
                <a:solidFill>
                  <a:srgbClr val="000000"/>
                </a:solidFill>
                <a:ea typeface="楷体_GB2312" pitchFamily="49" charset="-122"/>
              </a:rPr>
              <a:t>n</a:t>
            </a:r>
            <a:r>
              <a:rPr lang="zh-CN" altLang="en-US" sz="3200" b="1">
                <a:solidFill>
                  <a:srgbClr val="000000"/>
                </a:solidFill>
                <a:ea typeface="楷体_GB2312" pitchFamily="49" charset="-122"/>
              </a:rPr>
              <a:t>个叶子所构成的所有二叉树中，带权路径长度最小</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即代价最小</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的二叉树。</a:t>
            </a:r>
          </a:p>
        </p:txBody>
      </p:sp>
    </p:spTree>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82" name="Rectangle 3"/>
          <p:cNvSpPr>
            <a:spLocks noGrp="1" noChangeArrowheads="1"/>
          </p:cNvSpPr>
          <p:nvPr>
            <p:ph type="body" idx="1"/>
          </p:nvPr>
        </p:nvSpPr>
        <p:spPr>
          <a:xfrm>
            <a:off x="107950" y="2854325"/>
            <a:ext cx="4824413" cy="2590800"/>
          </a:xfrm>
        </p:spPr>
        <p:txBody>
          <a:bodyPr/>
          <a:lstStyle/>
          <a:p>
            <a:pPr algn="just" eaLnBrk="1" hangingPunct="1">
              <a:lnSpc>
                <a:spcPct val="90000"/>
              </a:lnSpc>
              <a:buFont typeface="Monotype Sorts" pitchFamily="2" charset="2"/>
              <a:buNone/>
            </a:pPr>
            <a:r>
              <a:rPr lang="en-US" altLang="zh-CN" sz="2800" b="1" smtClean="0">
                <a:solidFill>
                  <a:srgbClr val="000000"/>
                </a:solidFill>
              </a:rPr>
              <a:t>if (a&lt;60)  b=”</a:t>
            </a:r>
            <a:r>
              <a:rPr lang="zh-CN" altLang="en-US" sz="2800" b="1" smtClean="0">
                <a:solidFill>
                  <a:srgbClr val="000000"/>
                </a:solidFill>
              </a:rPr>
              <a:t>不及格”</a:t>
            </a:r>
            <a:r>
              <a:rPr lang="en-US" altLang="zh-CN" sz="2800" b="1" smtClean="0">
                <a:solidFill>
                  <a:srgbClr val="000000"/>
                </a:solidFill>
              </a:rPr>
              <a:t>;</a:t>
            </a:r>
          </a:p>
          <a:p>
            <a:pPr algn="just" eaLnBrk="1" hangingPunct="1">
              <a:lnSpc>
                <a:spcPct val="90000"/>
              </a:lnSpc>
              <a:buFont typeface="Monotype Sorts" pitchFamily="2" charset="2"/>
              <a:buNone/>
            </a:pPr>
            <a:r>
              <a:rPr lang="en-US" altLang="zh-CN" sz="2800" b="1" smtClean="0">
                <a:solidFill>
                  <a:srgbClr val="000000"/>
                </a:solidFill>
              </a:rPr>
              <a:t>else if (a&lt;70) </a:t>
            </a:r>
            <a:r>
              <a:rPr lang="en-US" altLang="zh-CN" b="1" smtClean="0">
                <a:solidFill>
                  <a:srgbClr val="000000"/>
                </a:solidFill>
              </a:rPr>
              <a:t>b=”</a:t>
            </a:r>
            <a:r>
              <a:rPr lang="zh-CN" altLang="en-US" sz="2800" b="1" smtClean="0">
                <a:solidFill>
                  <a:srgbClr val="000000"/>
                </a:solidFill>
              </a:rPr>
              <a:t>及格</a:t>
            </a:r>
            <a:r>
              <a:rPr lang="zh-CN" altLang="en-US" b="1" smtClean="0">
                <a:solidFill>
                  <a:srgbClr val="000000"/>
                </a:solidFill>
              </a:rPr>
              <a:t>”</a:t>
            </a:r>
          </a:p>
          <a:p>
            <a:pPr lvl="1" algn="just" eaLnBrk="1" hangingPunct="1">
              <a:lnSpc>
                <a:spcPct val="90000"/>
              </a:lnSpc>
              <a:buSzTx/>
              <a:buFont typeface="Monotype Sorts" pitchFamily="2" charset="2"/>
              <a:buNone/>
            </a:pPr>
            <a:r>
              <a:rPr lang="en-US" altLang="zh-CN" b="1" smtClean="0">
                <a:solidFill>
                  <a:srgbClr val="000000"/>
                </a:solidFill>
              </a:rPr>
              <a:t>else if (a&lt;80) b=”</a:t>
            </a:r>
            <a:r>
              <a:rPr lang="zh-CN" altLang="en-US" b="1" smtClean="0">
                <a:solidFill>
                  <a:srgbClr val="000000"/>
                </a:solidFill>
              </a:rPr>
              <a:t>中等”</a:t>
            </a:r>
          </a:p>
          <a:p>
            <a:pPr lvl="1" algn="just" eaLnBrk="1" hangingPunct="1">
              <a:lnSpc>
                <a:spcPct val="90000"/>
              </a:lnSpc>
              <a:buSzTx/>
              <a:buFont typeface="Monotype Sorts" pitchFamily="2" charset="2"/>
              <a:buNone/>
            </a:pPr>
            <a:r>
              <a:rPr lang="zh-CN" altLang="en-US" b="1" smtClean="0">
                <a:solidFill>
                  <a:srgbClr val="000000"/>
                </a:solidFill>
              </a:rPr>
              <a:t>      </a:t>
            </a:r>
            <a:r>
              <a:rPr lang="en-US" altLang="zh-CN" b="1" smtClean="0">
                <a:solidFill>
                  <a:srgbClr val="000000"/>
                </a:solidFill>
              </a:rPr>
              <a:t>else if (a&lt;90)  b=”</a:t>
            </a:r>
            <a:r>
              <a:rPr lang="zh-CN" altLang="en-US" b="1" smtClean="0">
                <a:solidFill>
                  <a:srgbClr val="000000"/>
                </a:solidFill>
              </a:rPr>
              <a:t>良好”</a:t>
            </a:r>
          </a:p>
          <a:p>
            <a:pPr lvl="1" algn="just" eaLnBrk="1" hangingPunct="1">
              <a:lnSpc>
                <a:spcPct val="90000"/>
              </a:lnSpc>
              <a:buSzTx/>
              <a:buFont typeface="Monotype Sorts" pitchFamily="2" charset="2"/>
              <a:buNone/>
            </a:pPr>
            <a:r>
              <a:rPr lang="zh-CN" altLang="en-US" b="1" smtClean="0">
                <a:solidFill>
                  <a:srgbClr val="000000"/>
                </a:solidFill>
              </a:rPr>
              <a:t>            </a:t>
            </a:r>
            <a:r>
              <a:rPr lang="en-US" altLang="zh-CN" b="1" smtClean="0">
                <a:solidFill>
                  <a:srgbClr val="000000"/>
                </a:solidFill>
              </a:rPr>
              <a:t>else    b=”</a:t>
            </a:r>
            <a:r>
              <a:rPr lang="zh-CN" altLang="en-US" b="1" smtClean="0">
                <a:solidFill>
                  <a:srgbClr val="000000"/>
                </a:solidFill>
              </a:rPr>
              <a:t>优秀” </a:t>
            </a:r>
          </a:p>
        </p:txBody>
      </p:sp>
      <p:grpSp>
        <p:nvGrpSpPr>
          <p:cNvPr id="174083" name="Group 23"/>
          <p:cNvGrpSpPr>
            <a:grpSpLocks/>
          </p:cNvGrpSpPr>
          <p:nvPr/>
        </p:nvGrpSpPr>
        <p:grpSpPr bwMode="auto">
          <a:xfrm>
            <a:off x="4235450" y="2266950"/>
            <a:ext cx="4800600" cy="4114800"/>
            <a:chOff x="2448" y="1248"/>
            <a:chExt cx="3024" cy="2592"/>
          </a:xfrm>
        </p:grpSpPr>
        <p:sp>
          <p:nvSpPr>
            <p:cNvPr id="174094" name="AutoShape 4"/>
            <p:cNvSpPr>
              <a:spLocks noChangeArrowheads="1"/>
            </p:cNvSpPr>
            <p:nvPr/>
          </p:nvSpPr>
          <p:spPr bwMode="auto">
            <a:xfrm>
              <a:off x="2928" y="1248"/>
              <a:ext cx="816" cy="336"/>
            </a:xfrm>
            <a:prstGeom prst="flowChartPreparation">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a&lt;60</a:t>
              </a:r>
            </a:p>
          </p:txBody>
        </p:sp>
        <p:sp>
          <p:nvSpPr>
            <p:cNvPr id="174095" name="AutoShape 5"/>
            <p:cNvSpPr>
              <a:spLocks noChangeArrowheads="1"/>
            </p:cNvSpPr>
            <p:nvPr/>
          </p:nvSpPr>
          <p:spPr bwMode="auto">
            <a:xfrm>
              <a:off x="3792" y="2304"/>
              <a:ext cx="816" cy="336"/>
            </a:xfrm>
            <a:prstGeom prst="flowChartPreparation">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a&lt;80</a:t>
              </a:r>
            </a:p>
          </p:txBody>
        </p:sp>
        <p:sp>
          <p:nvSpPr>
            <p:cNvPr id="174096" name="AutoShape 6"/>
            <p:cNvSpPr>
              <a:spLocks noChangeArrowheads="1"/>
            </p:cNvSpPr>
            <p:nvPr/>
          </p:nvSpPr>
          <p:spPr bwMode="auto">
            <a:xfrm>
              <a:off x="3360" y="1776"/>
              <a:ext cx="816" cy="336"/>
            </a:xfrm>
            <a:prstGeom prst="flowChartPreparation">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a&lt;70</a:t>
              </a:r>
            </a:p>
          </p:txBody>
        </p:sp>
        <p:sp>
          <p:nvSpPr>
            <p:cNvPr id="174097" name="AutoShape 7"/>
            <p:cNvSpPr>
              <a:spLocks noChangeArrowheads="1"/>
            </p:cNvSpPr>
            <p:nvPr/>
          </p:nvSpPr>
          <p:spPr bwMode="auto">
            <a:xfrm>
              <a:off x="4176" y="2880"/>
              <a:ext cx="816" cy="336"/>
            </a:xfrm>
            <a:prstGeom prst="flowChartPreparation">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a&lt;90</a:t>
              </a:r>
            </a:p>
          </p:txBody>
        </p:sp>
        <p:sp>
          <p:nvSpPr>
            <p:cNvPr id="174098" name="Rectangle 8"/>
            <p:cNvSpPr>
              <a:spLocks noChangeArrowheads="1"/>
            </p:cNvSpPr>
            <p:nvPr/>
          </p:nvSpPr>
          <p:spPr bwMode="auto">
            <a:xfrm>
              <a:off x="2448" y="1776"/>
              <a:ext cx="672" cy="336"/>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latin typeface="Tahoma" pitchFamily="34" charset="0"/>
                </a:rPr>
                <a:t>不及格</a:t>
              </a:r>
            </a:p>
          </p:txBody>
        </p:sp>
        <p:sp>
          <p:nvSpPr>
            <p:cNvPr id="174099" name="Rectangle 9"/>
            <p:cNvSpPr>
              <a:spLocks noChangeArrowheads="1"/>
            </p:cNvSpPr>
            <p:nvPr/>
          </p:nvSpPr>
          <p:spPr bwMode="auto">
            <a:xfrm>
              <a:off x="2736" y="2352"/>
              <a:ext cx="672" cy="336"/>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latin typeface="Tahoma" pitchFamily="34" charset="0"/>
                </a:rPr>
                <a:t>及格</a:t>
              </a:r>
            </a:p>
          </p:txBody>
        </p:sp>
        <p:sp>
          <p:nvSpPr>
            <p:cNvPr id="174100" name="Rectangle 10"/>
            <p:cNvSpPr>
              <a:spLocks noChangeArrowheads="1"/>
            </p:cNvSpPr>
            <p:nvPr/>
          </p:nvSpPr>
          <p:spPr bwMode="auto">
            <a:xfrm>
              <a:off x="3696" y="3504"/>
              <a:ext cx="672" cy="336"/>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latin typeface="Tahoma" pitchFamily="34" charset="0"/>
                </a:rPr>
                <a:t>良好</a:t>
              </a:r>
            </a:p>
          </p:txBody>
        </p:sp>
        <p:sp>
          <p:nvSpPr>
            <p:cNvPr id="174101" name="Rectangle 11"/>
            <p:cNvSpPr>
              <a:spLocks noChangeArrowheads="1"/>
            </p:cNvSpPr>
            <p:nvPr/>
          </p:nvSpPr>
          <p:spPr bwMode="auto">
            <a:xfrm>
              <a:off x="4800" y="3504"/>
              <a:ext cx="672" cy="336"/>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latin typeface="Tahoma" pitchFamily="34" charset="0"/>
                </a:rPr>
                <a:t>优秀</a:t>
              </a:r>
            </a:p>
          </p:txBody>
        </p:sp>
        <p:sp>
          <p:nvSpPr>
            <p:cNvPr id="174102" name="Rectangle 12"/>
            <p:cNvSpPr>
              <a:spLocks noChangeArrowheads="1"/>
            </p:cNvSpPr>
            <p:nvPr/>
          </p:nvSpPr>
          <p:spPr bwMode="auto">
            <a:xfrm>
              <a:off x="3168" y="2928"/>
              <a:ext cx="672" cy="336"/>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latin typeface="Tahoma" pitchFamily="34" charset="0"/>
                </a:rPr>
                <a:t>中等</a:t>
              </a:r>
            </a:p>
          </p:txBody>
        </p:sp>
        <p:sp>
          <p:nvSpPr>
            <p:cNvPr id="174103" name="Line 13"/>
            <p:cNvSpPr>
              <a:spLocks noChangeShapeType="1"/>
            </p:cNvSpPr>
            <p:nvPr/>
          </p:nvSpPr>
          <p:spPr bwMode="auto">
            <a:xfrm flipH="1">
              <a:off x="2784" y="1584"/>
              <a:ext cx="288"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04" name="Line 14"/>
            <p:cNvSpPr>
              <a:spLocks noChangeShapeType="1"/>
            </p:cNvSpPr>
            <p:nvPr/>
          </p:nvSpPr>
          <p:spPr bwMode="auto">
            <a:xfrm flipH="1">
              <a:off x="3120" y="2112"/>
              <a:ext cx="38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05" name="Line 15"/>
            <p:cNvSpPr>
              <a:spLocks noChangeShapeType="1"/>
            </p:cNvSpPr>
            <p:nvPr/>
          </p:nvSpPr>
          <p:spPr bwMode="auto">
            <a:xfrm flipH="1">
              <a:off x="3552" y="2640"/>
              <a:ext cx="38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06" name="Line 16"/>
            <p:cNvSpPr>
              <a:spLocks noChangeShapeType="1"/>
            </p:cNvSpPr>
            <p:nvPr/>
          </p:nvSpPr>
          <p:spPr bwMode="auto">
            <a:xfrm flipH="1">
              <a:off x="4032" y="3216"/>
              <a:ext cx="336"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07" name="Line 17"/>
            <p:cNvSpPr>
              <a:spLocks noChangeShapeType="1"/>
            </p:cNvSpPr>
            <p:nvPr/>
          </p:nvSpPr>
          <p:spPr bwMode="auto">
            <a:xfrm>
              <a:off x="3600" y="1584"/>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08" name="Line 18"/>
            <p:cNvSpPr>
              <a:spLocks noChangeShapeType="1"/>
            </p:cNvSpPr>
            <p:nvPr/>
          </p:nvSpPr>
          <p:spPr bwMode="auto">
            <a:xfrm>
              <a:off x="4032" y="2112"/>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09" name="Line 19"/>
            <p:cNvSpPr>
              <a:spLocks noChangeShapeType="1"/>
            </p:cNvSpPr>
            <p:nvPr/>
          </p:nvSpPr>
          <p:spPr bwMode="auto">
            <a:xfrm>
              <a:off x="4416" y="2640"/>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10" name="Line 20"/>
            <p:cNvSpPr>
              <a:spLocks noChangeShapeType="1"/>
            </p:cNvSpPr>
            <p:nvPr/>
          </p:nvSpPr>
          <p:spPr bwMode="auto">
            <a:xfrm>
              <a:off x="4848" y="3216"/>
              <a:ext cx="336"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74084" name="Rectangle 22"/>
          <p:cNvSpPr>
            <a:spLocks noChangeArrowheads="1"/>
          </p:cNvSpPr>
          <p:nvPr/>
        </p:nvSpPr>
        <p:spPr bwMode="auto">
          <a:xfrm>
            <a:off x="179388" y="260350"/>
            <a:ext cx="8569325" cy="213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lang="zh-CN" altLang="en-US" sz="3200" b="1">
                <a:solidFill>
                  <a:srgbClr val="080808"/>
                </a:solidFill>
                <a:ea typeface="楷体_GB2312" pitchFamily="49" charset="-122"/>
              </a:rPr>
              <a:t>在解决某些判定问题时，利用赫夫曼树可以得</a:t>
            </a:r>
          </a:p>
          <a:p>
            <a:pPr>
              <a:lnSpc>
                <a:spcPct val="105000"/>
              </a:lnSpc>
            </a:pPr>
            <a:r>
              <a:rPr lang="zh-CN" altLang="en-US" sz="3200" b="1">
                <a:solidFill>
                  <a:srgbClr val="080808"/>
                </a:solidFill>
                <a:ea typeface="楷体_GB2312" pitchFamily="49" charset="-122"/>
              </a:rPr>
              <a:t>到最佳判定算法。例如，一个将百分制</a:t>
            </a:r>
          </a:p>
          <a:p>
            <a:pPr>
              <a:lnSpc>
                <a:spcPct val="105000"/>
              </a:lnSpc>
            </a:pPr>
            <a:r>
              <a:rPr lang="zh-CN" altLang="en-US" sz="3200" b="1">
                <a:solidFill>
                  <a:srgbClr val="080808"/>
                </a:solidFill>
                <a:ea typeface="楷体_GB2312" pitchFamily="49" charset="-122"/>
              </a:rPr>
              <a:t>转换成五级分制的程序，其判定过程可以用下面的判定树来表示。</a:t>
            </a:r>
          </a:p>
        </p:txBody>
      </p:sp>
      <p:sp>
        <p:nvSpPr>
          <p:cNvPr id="174085" name="Text Box 27"/>
          <p:cNvSpPr txBox="1">
            <a:spLocks noChangeArrowheads="1"/>
          </p:cNvSpPr>
          <p:nvPr/>
        </p:nvSpPr>
        <p:spPr bwMode="auto">
          <a:xfrm>
            <a:off x="4572000" y="2565400"/>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800"/>
              <a:t>Y</a:t>
            </a:r>
          </a:p>
        </p:txBody>
      </p:sp>
      <p:sp>
        <p:nvSpPr>
          <p:cNvPr id="174086" name="Text Box 28"/>
          <p:cNvSpPr txBox="1">
            <a:spLocks noChangeArrowheads="1"/>
          </p:cNvSpPr>
          <p:nvPr/>
        </p:nvSpPr>
        <p:spPr bwMode="auto">
          <a:xfrm>
            <a:off x="6156325" y="2565400"/>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800"/>
              <a:t>N</a:t>
            </a:r>
          </a:p>
        </p:txBody>
      </p:sp>
      <p:sp>
        <p:nvSpPr>
          <p:cNvPr id="174087" name="Text Box 29"/>
          <p:cNvSpPr txBox="1">
            <a:spLocks noChangeArrowheads="1"/>
          </p:cNvSpPr>
          <p:nvPr/>
        </p:nvSpPr>
        <p:spPr bwMode="auto">
          <a:xfrm>
            <a:off x="5435600" y="3357563"/>
            <a:ext cx="36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800"/>
              <a:t>Y</a:t>
            </a:r>
          </a:p>
        </p:txBody>
      </p:sp>
      <p:sp>
        <p:nvSpPr>
          <p:cNvPr id="174088" name="Text Box 30"/>
          <p:cNvSpPr txBox="1">
            <a:spLocks noChangeArrowheads="1"/>
          </p:cNvSpPr>
          <p:nvPr/>
        </p:nvSpPr>
        <p:spPr bwMode="auto">
          <a:xfrm>
            <a:off x="6011863" y="4365625"/>
            <a:ext cx="360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800"/>
              <a:t>Y</a:t>
            </a:r>
          </a:p>
        </p:txBody>
      </p:sp>
      <p:sp>
        <p:nvSpPr>
          <p:cNvPr id="174089" name="Text Box 31"/>
          <p:cNvSpPr txBox="1">
            <a:spLocks noChangeArrowheads="1"/>
          </p:cNvSpPr>
          <p:nvPr/>
        </p:nvSpPr>
        <p:spPr bwMode="auto">
          <a:xfrm>
            <a:off x="6659563" y="5300663"/>
            <a:ext cx="360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800"/>
              <a:t>Y</a:t>
            </a:r>
          </a:p>
        </p:txBody>
      </p:sp>
      <p:sp>
        <p:nvSpPr>
          <p:cNvPr id="174090" name="Text Box 32"/>
          <p:cNvSpPr txBox="1">
            <a:spLocks noChangeArrowheads="1"/>
          </p:cNvSpPr>
          <p:nvPr/>
        </p:nvSpPr>
        <p:spPr bwMode="auto">
          <a:xfrm>
            <a:off x="6804025" y="3429000"/>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800"/>
              <a:t>N</a:t>
            </a:r>
          </a:p>
        </p:txBody>
      </p:sp>
      <p:sp>
        <p:nvSpPr>
          <p:cNvPr id="174091" name="Text Box 33"/>
          <p:cNvSpPr txBox="1">
            <a:spLocks noChangeArrowheads="1"/>
          </p:cNvSpPr>
          <p:nvPr/>
        </p:nvSpPr>
        <p:spPr bwMode="auto">
          <a:xfrm>
            <a:off x="7380288" y="4292600"/>
            <a:ext cx="360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800"/>
              <a:t>N</a:t>
            </a:r>
          </a:p>
        </p:txBody>
      </p:sp>
      <p:sp>
        <p:nvSpPr>
          <p:cNvPr id="174092" name="Text Box 34"/>
          <p:cNvSpPr txBox="1">
            <a:spLocks noChangeArrowheads="1"/>
          </p:cNvSpPr>
          <p:nvPr/>
        </p:nvSpPr>
        <p:spPr bwMode="auto">
          <a:xfrm>
            <a:off x="8172450" y="5229225"/>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800"/>
              <a:t>N</a:t>
            </a:r>
          </a:p>
        </p:txBody>
      </p:sp>
      <p:sp>
        <p:nvSpPr>
          <p:cNvPr id="401443" name="Text Box 35"/>
          <p:cNvSpPr txBox="1">
            <a:spLocks noChangeArrowheads="1"/>
          </p:cNvSpPr>
          <p:nvPr/>
        </p:nvSpPr>
        <p:spPr bwMode="auto">
          <a:xfrm>
            <a:off x="250825" y="5445125"/>
            <a:ext cx="39608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solidFill>
                  <a:srgbClr val="000000"/>
                </a:solidFill>
                <a:ea typeface="楷体_GB2312" pitchFamily="49" charset="-122"/>
              </a:rPr>
              <a:t>如果输入规模很大，则时间复杂度会高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1443"/>
                                        </p:tgtEl>
                                        <p:attrNameLst>
                                          <p:attrName>style.visibility</p:attrName>
                                        </p:attrNameLst>
                                      </p:cBhvr>
                                      <p:to>
                                        <p:strVal val="visible"/>
                                      </p:to>
                                    </p:set>
                                    <p:animEffect transition="in" filter="blinds(horizontal)">
                                      <p:cBhvr>
                                        <p:cTn id="7" dur="500"/>
                                        <p:tgtEl>
                                          <p:spTgt spid="401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43"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4"/>
          <p:cNvSpPr txBox="1">
            <a:spLocks noChangeArrowheads="1"/>
          </p:cNvSpPr>
          <p:nvPr/>
        </p:nvSpPr>
        <p:spPr bwMode="auto">
          <a:xfrm>
            <a:off x="395288" y="260350"/>
            <a:ext cx="7489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solidFill>
                  <a:srgbClr val="080808"/>
                </a:solidFill>
                <a:ea typeface="楷体_GB2312" pitchFamily="49" charset="-122"/>
              </a:rPr>
              <a:t>假设学生成绩在</a:t>
            </a:r>
            <a:r>
              <a:rPr lang="en-US" altLang="zh-CN" sz="3200" b="1">
                <a:solidFill>
                  <a:srgbClr val="080808"/>
                </a:solidFill>
                <a:ea typeface="楷体_GB2312" pitchFamily="49" charset="-122"/>
              </a:rPr>
              <a:t>5</a:t>
            </a:r>
            <a:r>
              <a:rPr lang="zh-CN" altLang="en-US" sz="3200" b="1">
                <a:solidFill>
                  <a:srgbClr val="080808"/>
                </a:solidFill>
                <a:ea typeface="楷体_GB2312" pitchFamily="49" charset="-122"/>
              </a:rPr>
              <a:t>个等级上的分布为：</a:t>
            </a:r>
          </a:p>
        </p:txBody>
      </p:sp>
      <p:graphicFrame>
        <p:nvGraphicFramePr>
          <p:cNvPr id="562181" name="Group 5"/>
          <p:cNvGraphicFramePr>
            <a:graphicFrameLocks noGrp="1"/>
          </p:cNvGraphicFramePr>
          <p:nvPr/>
        </p:nvGraphicFramePr>
        <p:xfrm>
          <a:off x="611188" y="981075"/>
          <a:ext cx="7777162" cy="1655763"/>
        </p:xfrm>
        <a:graphic>
          <a:graphicData uri="http://schemas.openxmlformats.org/drawingml/2006/table">
            <a:tbl>
              <a:tblPr/>
              <a:tblGrid>
                <a:gridCol w="1296987"/>
                <a:gridCol w="1295400"/>
                <a:gridCol w="1296988"/>
                <a:gridCol w="1295400"/>
                <a:gridCol w="1296987"/>
                <a:gridCol w="1295400"/>
              </a:tblGrid>
              <a:tr h="541338">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zh-CN" altLang="en-US" sz="2800" b="0" i="0" u="none" strike="noStrike" cap="none" normalizeH="0" baseline="0" smtClean="0">
                          <a:ln>
                            <a:noFill/>
                          </a:ln>
                          <a:solidFill>
                            <a:srgbClr val="000000"/>
                          </a:solidFill>
                          <a:effectLst/>
                          <a:latin typeface="Times New Roman" pitchFamily="18" charset="0"/>
                          <a:ea typeface="宋体" pitchFamily="2" charset="-122"/>
                        </a:rPr>
                        <a:t>不及格</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zh-CN" altLang="en-US" sz="2800" b="0" i="0" u="none" strike="noStrike" cap="none" normalizeH="0" baseline="0" smtClean="0">
                          <a:ln>
                            <a:noFill/>
                          </a:ln>
                          <a:solidFill>
                            <a:srgbClr val="000000"/>
                          </a:solidFill>
                          <a:effectLst/>
                          <a:latin typeface="Times New Roman" pitchFamily="18" charset="0"/>
                          <a:ea typeface="宋体" pitchFamily="2" charset="-122"/>
                        </a:rPr>
                        <a:t>及格</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zh-CN" altLang="en-US" sz="2800" b="0" i="0" u="none" strike="noStrike" cap="none" normalizeH="0" baseline="0" smtClean="0">
                          <a:ln>
                            <a:noFill/>
                          </a:ln>
                          <a:solidFill>
                            <a:srgbClr val="000000"/>
                          </a:solidFill>
                          <a:effectLst/>
                          <a:latin typeface="Times New Roman" pitchFamily="18" charset="0"/>
                          <a:ea typeface="宋体" pitchFamily="2" charset="-122"/>
                        </a:rPr>
                        <a:t>中等</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zh-CN" altLang="en-US" sz="2800" b="0" i="0" u="none" strike="noStrike" cap="none" normalizeH="0" baseline="0" smtClean="0">
                          <a:ln>
                            <a:noFill/>
                          </a:ln>
                          <a:solidFill>
                            <a:srgbClr val="000000"/>
                          </a:solidFill>
                          <a:effectLst/>
                          <a:latin typeface="Times New Roman" pitchFamily="18" charset="0"/>
                          <a:ea typeface="宋体" pitchFamily="2" charset="-122"/>
                        </a:rPr>
                        <a:t>良好</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zh-CN" altLang="en-US" sz="2800" b="0" i="0" u="none" strike="noStrike" cap="none" normalizeH="0" baseline="0" smtClean="0">
                          <a:ln>
                            <a:noFill/>
                          </a:ln>
                          <a:solidFill>
                            <a:srgbClr val="000000"/>
                          </a:solidFill>
                          <a:effectLst/>
                          <a:latin typeface="Times New Roman" pitchFamily="18" charset="0"/>
                          <a:ea typeface="宋体" pitchFamily="2" charset="-122"/>
                        </a:rPr>
                        <a:t>优秀</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57213">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zh-CN" altLang="en-US" sz="2800" b="0" i="0" u="none" strike="noStrike" cap="none" normalizeH="0" baseline="0" smtClean="0">
                          <a:ln>
                            <a:noFill/>
                          </a:ln>
                          <a:solidFill>
                            <a:srgbClr val="000000"/>
                          </a:solidFill>
                          <a:effectLst/>
                          <a:latin typeface="Times New Roman" pitchFamily="18" charset="0"/>
                          <a:ea typeface="宋体" pitchFamily="2" charset="-122"/>
                        </a:rPr>
                        <a:t>分数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0-59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60-69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70-79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80-89</a:t>
                      </a:r>
                      <a:endParaRPr kumimoji="1" lang="en-US" altLang="zh-CN" sz="2800" b="0"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90-100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57213">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zh-CN" altLang="en-US" sz="2800" b="0" i="0" u="none" strike="noStrike" cap="none" normalizeH="0" baseline="0" smtClean="0">
                          <a:ln>
                            <a:noFill/>
                          </a:ln>
                          <a:solidFill>
                            <a:srgbClr val="000000"/>
                          </a:solidFill>
                          <a:effectLst/>
                          <a:latin typeface="Times New Roman" pitchFamily="18" charset="0"/>
                          <a:ea typeface="宋体" pitchFamily="2" charset="-122"/>
                        </a:rPr>
                        <a:t>比例</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0.05</a:t>
                      </a:r>
                      <a:endParaRPr kumimoji="1" lang="en-US" altLang="zh-CN" sz="2800" b="0"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0.15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0.40</a:t>
                      </a:r>
                      <a:endParaRPr kumimoji="1" lang="en-US" altLang="zh-CN" sz="2800" b="0"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0.30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0.10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175137" name="Text Box 35"/>
          <p:cNvSpPr txBox="1">
            <a:spLocks noChangeArrowheads="1"/>
          </p:cNvSpPr>
          <p:nvPr/>
        </p:nvSpPr>
        <p:spPr bwMode="auto">
          <a:xfrm>
            <a:off x="323850" y="2852738"/>
            <a:ext cx="83534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solidFill>
                  <a:srgbClr val="080808"/>
                </a:solidFill>
                <a:ea typeface="楷体_GB2312" pitchFamily="49" charset="-122"/>
              </a:rPr>
              <a:t>则按照上述判定树，</a:t>
            </a:r>
            <a:r>
              <a:rPr lang="en-US" altLang="zh-CN" sz="3200" b="1">
                <a:solidFill>
                  <a:srgbClr val="080808"/>
                </a:solidFill>
                <a:ea typeface="楷体_GB2312" pitchFamily="49" charset="-122"/>
              </a:rPr>
              <a:t>80%</a:t>
            </a:r>
            <a:r>
              <a:rPr lang="zh-CN" altLang="en-US" sz="3200" b="1">
                <a:solidFill>
                  <a:srgbClr val="080808"/>
                </a:solidFill>
                <a:ea typeface="楷体_GB2312" pitchFamily="49" charset="-122"/>
              </a:rPr>
              <a:t>以上的数据需要经过至少</a:t>
            </a:r>
            <a:r>
              <a:rPr lang="en-US" altLang="zh-CN" sz="3200" b="1">
                <a:solidFill>
                  <a:srgbClr val="080808"/>
                </a:solidFill>
                <a:ea typeface="楷体_GB2312" pitchFamily="49" charset="-122"/>
              </a:rPr>
              <a:t>3</a:t>
            </a:r>
            <a:r>
              <a:rPr lang="zh-CN" altLang="en-US" sz="3200" b="1">
                <a:solidFill>
                  <a:srgbClr val="080808"/>
                </a:solidFill>
                <a:ea typeface="楷体_GB2312" pitchFamily="49" charset="-122"/>
              </a:rPr>
              <a:t>次比较，才能得出结果。</a:t>
            </a:r>
          </a:p>
        </p:txBody>
      </p:sp>
      <p:sp>
        <p:nvSpPr>
          <p:cNvPr id="175138" name="Text Box 36"/>
          <p:cNvSpPr txBox="1">
            <a:spLocks noChangeArrowheads="1"/>
          </p:cNvSpPr>
          <p:nvPr/>
        </p:nvSpPr>
        <p:spPr bwMode="auto">
          <a:xfrm>
            <a:off x="323850" y="4090988"/>
            <a:ext cx="835342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solidFill>
                  <a:srgbClr val="080808"/>
                </a:solidFill>
                <a:ea typeface="楷体_GB2312" pitchFamily="49" charset="-122"/>
              </a:rPr>
              <a:t>假设以</a:t>
            </a:r>
            <a:r>
              <a:rPr lang="en-US" altLang="zh-CN" sz="3200" b="1">
                <a:solidFill>
                  <a:srgbClr val="080808"/>
                </a:solidFill>
                <a:ea typeface="楷体_GB2312" pitchFamily="49" charset="-122"/>
              </a:rPr>
              <a:t>0.05</a:t>
            </a:r>
            <a:r>
              <a:rPr lang="zh-CN" altLang="en-US" sz="3200" b="1">
                <a:solidFill>
                  <a:srgbClr val="080808"/>
                </a:solidFill>
                <a:ea typeface="楷体_GB2312" pitchFamily="49" charset="-122"/>
              </a:rPr>
              <a:t>、</a:t>
            </a:r>
            <a:r>
              <a:rPr lang="en-US" altLang="zh-CN" sz="3200" b="1">
                <a:solidFill>
                  <a:srgbClr val="080808"/>
                </a:solidFill>
                <a:ea typeface="楷体_GB2312" pitchFamily="49" charset="-122"/>
              </a:rPr>
              <a:t>0.15</a:t>
            </a:r>
            <a:r>
              <a:rPr lang="zh-CN" altLang="en-US" sz="3200" b="1">
                <a:solidFill>
                  <a:srgbClr val="080808"/>
                </a:solidFill>
                <a:ea typeface="楷体_GB2312" pitchFamily="49" charset="-122"/>
              </a:rPr>
              <a:t>、</a:t>
            </a:r>
            <a:r>
              <a:rPr lang="en-US" altLang="zh-CN" sz="3200" b="1">
                <a:solidFill>
                  <a:srgbClr val="080808"/>
                </a:solidFill>
                <a:ea typeface="楷体_GB2312" pitchFamily="49" charset="-122"/>
              </a:rPr>
              <a:t>0.4</a:t>
            </a:r>
            <a:r>
              <a:rPr lang="zh-CN" altLang="en-US" sz="3200" b="1">
                <a:solidFill>
                  <a:srgbClr val="080808"/>
                </a:solidFill>
                <a:ea typeface="楷体_GB2312" pitchFamily="49" charset="-122"/>
              </a:rPr>
              <a:t>、</a:t>
            </a:r>
            <a:r>
              <a:rPr lang="en-US" altLang="zh-CN" sz="3200" b="1">
                <a:solidFill>
                  <a:srgbClr val="080808"/>
                </a:solidFill>
                <a:ea typeface="楷体_GB2312" pitchFamily="49" charset="-122"/>
              </a:rPr>
              <a:t>0.3</a:t>
            </a:r>
            <a:r>
              <a:rPr lang="zh-CN" altLang="en-US" sz="3200" b="1">
                <a:solidFill>
                  <a:srgbClr val="080808"/>
                </a:solidFill>
                <a:ea typeface="楷体_GB2312" pitchFamily="49" charset="-122"/>
              </a:rPr>
              <a:t>、</a:t>
            </a:r>
            <a:r>
              <a:rPr lang="en-US" altLang="zh-CN" sz="3200" b="1">
                <a:solidFill>
                  <a:srgbClr val="080808"/>
                </a:solidFill>
                <a:ea typeface="楷体_GB2312" pitchFamily="49" charset="-122"/>
              </a:rPr>
              <a:t>0.1</a:t>
            </a:r>
            <a:r>
              <a:rPr lang="zh-CN" altLang="en-US" sz="3200" b="1">
                <a:solidFill>
                  <a:srgbClr val="080808"/>
                </a:solidFill>
                <a:ea typeface="楷体_GB2312" pitchFamily="49" charset="-122"/>
              </a:rPr>
              <a:t>为权构造一棵含有</a:t>
            </a:r>
            <a:r>
              <a:rPr lang="en-US" altLang="zh-CN" sz="3200" b="1">
                <a:solidFill>
                  <a:srgbClr val="080808"/>
                </a:solidFill>
                <a:ea typeface="楷体_GB2312" pitchFamily="49" charset="-122"/>
              </a:rPr>
              <a:t>5</a:t>
            </a:r>
            <a:r>
              <a:rPr lang="zh-CN" altLang="en-US" sz="3200" b="1">
                <a:solidFill>
                  <a:srgbClr val="080808"/>
                </a:solidFill>
                <a:ea typeface="楷体_GB2312" pitchFamily="49" charset="-122"/>
              </a:rPr>
              <a:t>个叶子结点的赫夫曼树，于是得到最优的判定树。</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55575" y="1262063"/>
            <a:ext cx="5691188"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sz="3200" b="1">
                <a:solidFill>
                  <a:srgbClr val="000000"/>
                </a:solidFill>
                <a:ea typeface="楷体_GB2312" pitchFamily="49" charset="-122"/>
              </a:rPr>
              <a:t>InitTree(&amp;T)  // </a:t>
            </a:r>
            <a:r>
              <a:rPr lang="zh-CN" altLang="en-US" sz="3200" b="1">
                <a:solidFill>
                  <a:srgbClr val="000000"/>
                </a:solidFill>
                <a:ea typeface="楷体_GB2312" pitchFamily="49" charset="-122"/>
              </a:rPr>
              <a:t>初始化置空树  </a:t>
            </a:r>
          </a:p>
        </p:txBody>
      </p:sp>
      <p:sp>
        <p:nvSpPr>
          <p:cNvPr id="19459" name="Text Box 4"/>
          <p:cNvSpPr txBox="1">
            <a:spLocks noChangeArrowheads="1"/>
          </p:cNvSpPr>
          <p:nvPr/>
        </p:nvSpPr>
        <p:spPr bwMode="auto">
          <a:xfrm>
            <a:off x="152400" y="357188"/>
            <a:ext cx="18161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3200" b="1">
                <a:solidFill>
                  <a:srgbClr val="800000"/>
                </a:solidFill>
                <a:ea typeface="楷体_GB2312" pitchFamily="49" charset="-122"/>
              </a:rPr>
              <a:t>插入类：</a:t>
            </a:r>
            <a:endParaRPr lang="zh-CN" altLang="en-US" sz="3200">
              <a:solidFill>
                <a:srgbClr val="800000"/>
              </a:solidFill>
              <a:ea typeface="楷体_GB2312" pitchFamily="49" charset="-122"/>
            </a:endParaRPr>
          </a:p>
        </p:txBody>
      </p:sp>
      <p:sp>
        <p:nvSpPr>
          <p:cNvPr id="19460" name="Text Box 5"/>
          <p:cNvSpPr txBox="1">
            <a:spLocks noChangeArrowheads="1"/>
          </p:cNvSpPr>
          <p:nvPr/>
        </p:nvSpPr>
        <p:spPr bwMode="auto">
          <a:xfrm>
            <a:off x="107950" y="2201863"/>
            <a:ext cx="6210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00000"/>
                </a:solidFill>
                <a:ea typeface="楷体_GB2312" pitchFamily="49" charset="-122"/>
              </a:rPr>
              <a:t>CreateTree(&amp;T, definition) </a:t>
            </a:r>
          </a:p>
          <a:p>
            <a:pPr eaLnBrk="1" hangingPunct="1"/>
            <a:r>
              <a:rPr lang="en-US" altLang="zh-CN" sz="3200" b="1">
                <a:solidFill>
                  <a:srgbClr val="000000"/>
                </a:solidFill>
                <a:ea typeface="楷体_GB2312" pitchFamily="49" charset="-122"/>
              </a:rPr>
              <a:t>                                // </a:t>
            </a:r>
            <a:r>
              <a:rPr lang="zh-CN" altLang="en-US" sz="3200" b="1">
                <a:solidFill>
                  <a:srgbClr val="000000"/>
                </a:solidFill>
                <a:ea typeface="楷体_GB2312" pitchFamily="49" charset="-122"/>
              </a:rPr>
              <a:t>按定义构造树</a:t>
            </a:r>
          </a:p>
        </p:txBody>
      </p:sp>
      <p:sp>
        <p:nvSpPr>
          <p:cNvPr id="19461" name="Text Box 6"/>
          <p:cNvSpPr txBox="1">
            <a:spLocks noChangeArrowheads="1"/>
          </p:cNvSpPr>
          <p:nvPr/>
        </p:nvSpPr>
        <p:spPr bwMode="auto">
          <a:xfrm>
            <a:off x="146050" y="3451225"/>
            <a:ext cx="57007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00000"/>
                </a:solidFill>
                <a:ea typeface="楷体_GB2312" pitchFamily="49" charset="-122"/>
              </a:rPr>
              <a:t>Assign(T, cur_e, value)  </a:t>
            </a:r>
          </a:p>
          <a:p>
            <a:pPr eaLnBrk="1" hangingPunct="1"/>
            <a:r>
              <a:rPr lang="en-US" altLang="zh-CN" sz="3200" b="1">
                <a:solidFill>
                  <a:srgbClr val="000000"/>
                </a:solidFill>
                <a:ea typeface="楷体_GB2312" pitchFamily="49" charset="-122"/>
              </a:rPr>
              <a:t>                               // </a:t>
            </a:r>
            <a:r>
              <a:rPr lang="zh-CN" altLang="en-US" sz="3200" b="1">
                <a:solidFill>
                  <a:srgbClr val="000000"/>
                </a:solidFill>
                <a:ea typeface="楷体_GB2312" pitchFamily="49" charset="-122"/>
              </a:rPr>
              <a:t>给结点赋值</a:t>
            </a:r>
          </a:p>
        </p:txBody>
      </p:sp>
      <p:sp>
        <p:nvSpPr>
          <p:cNvPr id="19462" name="Text Box 7"/>
          <p:cNvSpPr txBox="1">
            <a:spLocks noChangeArrowheads="1"/>
          </p:cNvSpPr>
          <p:nvPr/>
        </p:nvSpPr>
        <p:spPr bwMode="auto">
          <a:xfrm>
            <a:off x="146050" y="4572000"/>
            <a:ext cx="89154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sz="3200" b="1">
                <a:solidFill>
                  <a:srgbClr val="000000"/>
                </a:solidFill>
                <a:ea typeface="楷体_GB2312" pitchFamily="49" charset="-122"/>
              </a:rPr>
              <a:t>InsertChild(&amp;T, &amp;p, i, c) </a:t>
            </a:r>
          </a:p>
          <a:p>
            <a:pPr eaLnBrk="1" hangingPunct="1">
              <a:lnSpc>
                <a:spcPct val="120000"/>
              </a:lnSpc>
            </a:pPr>
            <a:r>
              <a:rPr lang="en-US" altLang="zh-CN" sz="3200" b="1">
                <a:solidFill>
                  <a:srgbClr val="000000"/>
                </a:solidFill>
                <a:ea typeface="楷体_GB2312" pitchFamily="49" charset="-122"/>
              </a:rPr>
              <a:t>  // </a:t>
            </a:r>
            <a:r>
              <a:rPr lang="zh-CN" altLang="en-US" sz="3200" b="1">
                <a:solidFill>
                  <a:srgbClr val="000000"/>
                </a:solidFill>
                <a:ea typeface="楷体_GB2312" pitchFamily="49" charset="-122"/>
              </a:rPr>
              <a:t>将以</a:t>
            </a:r>
            <a:r>
              <a:rPr lang="en-US" altLang="zh-CN" sz="3200" b="1">
                <a:solidFill>
                  <a:srgbClr val="000000"/>
                </a:solidFill>
                <a:ea typeface="楷体_GB2312" pitchFamily="49" charset="-122"/>
              </a:rPr>
              <a:t>c</a:t>
            </a:r>
            <a:r>
              <a:rPr lang="zh-CN" altLang="en-US" sz="3200" b="1">
                <a:solidFill>
                  <a:srgbClr val="000000"/>
                </a:solidFill>
                <a:ea typeface="楷体_GB2312" pitchFamily="49" charset="-122"/>
              </a:rPr>
              <a:t>为根的树插入</a:t>
            </a:r>
            <a:r>
              <a:rPr lang="en-US" altLang="zh-CN" sz="3200" b="1">
                <a:solidFill>
                  <a:srgbClr val="000000"/>
                </a:solidFill>
                <a:ea typeface="楷体_GB2312" pitchFamily="49" charset="-122"/>
              </a:rPr>
              <a:t>T</a:t>
            </a:r>
            <a:r>
              <a:rPr lang="zh-CN" altLang="en-US" sz="3200" b="1">
                <a:solidFill>
                  <a:srgbClr val="000000"/>
                </a:solidFill>
                <a:ea typeface="楷体_GB2312" pitchFamily="49" charset="-122"/>
              </a:rPr>
              <a:t>中</a:t>
            </a:r>
            <a:r>
              <a:rPr lang="en-US" altLang="zh-CN" sz="3200" b="1">
                <a:solidFill>
                  <a:srgbClr val="000000"/>
                </a:solidFill>
                <a:ea typeface="楷体_GB2312" pitchFamily="49" charset="-122"/>
              </a:rPr>
              <a:t>p</a:t>
            </a:r>
            <a:r>
              <a:rPr lang="zh-CN" altLang="en-US" sz="3200" b="1">
                <a:solidFill>
                  <a:srgbClr val="000000"/>
                </a:solidFill>
                <a:ea typeface="楷体_GB2312" pitchFamily="49" charset="-122"/>
              </a:rPr>
              <a:t>所指结点的第</a:t>
            </a:r>
            <a:r>
              <a:rPr lang="en-US" altLang="zh-CN" sz="3200" b="1">
                <a:solidFill>
                  <a:srgbClr val="000000"/>
                </a:solidFill>
                <a:ea typeface="楷体_GB2312" pitchFamily="49" charset="-122"/>
              </a:rPr>
              <a:t>i</a:t>
            </a:r>
            <a:r>
              <a:rPr lang="zh-CN" altLang="en-US" sz="3200" b="1">
                <a:solidFill>
                  <a:srgbClr val="000000"/>
                </a:solidFill>
                <a:ea typeface="楷体_GB2312" pitchFamily="49" charset="-122"/>
              </a:rPr>
              <a:t>棵子树</a:t>
            </a:r>
          </a:p>
        </p:txBody>
      </p:sp>
    </p:spTree>
  </p:cSld>
  <p:clrMapOvr>
    <a:masterClrMapping/>
  </p:clrMapOvr>
  <p:transition spd="med">
    <p:pull dir="d"/>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130" name="Text Box 35"/>
          <p:cNvSpPr txBox="1">
            <a:spLocks noChangeArrowheads="1"/>
          </p:cNvSpPr>
          <p:nvPr/>
        </p:nvSpPr>
        <p:spPr bwMode="auto">
          <a:xfrm>
            <a:off x="6097588" y="404813"/>
            <a:ext cx="2362200" cy="319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400">
                <a:solidFill>
                  <a:srgbClr val="000000"/>
                </a:solidFill>
                <a:latin typeface="Tahoma" pitchFamily="34" charset="0"/>
              </a:rPr>
              <a:t>WPL = 0.05 * 4</a:t>
            </a:r>
          </a:p>
          <a:p>
            <a:pPr eaLnBrk="1" hangingPunct="1">
              <a:spcBef>
                <a:spcPct val="50000"/>
              </a:spcBef>
            </a:pPr>
            <a:r>
              <a:rPr lang="en-US" altLang="zh-CN" sz="2400">
                <a:solidFill>
                  <a:srgbClr val="000000"/>
                </a:solidFill>
                <a:latin typeface="Tahoma" pitchFamily="34" charset="0"/>
              </a:rPr>
              <a:t> + 0.1 * 4</a:t>
            </a:r>
          </a:p>
          <a:p>
            <a:pPr eaLnBrk="1" hangingPunct="1">
              <a:spcBef>
                <a:spcPct val="50000"/>
              </a:spcBef>
            </a:pPr>
            <a:r>
              <a:rPr lang="en-US" altLang="zh-CN" sz="2400">
                <a:solidFill>
                  <a:srgbClr val="000000"/>
                </a:solidFill>
                <a:latin typeface="Tahoma" pitchFamily="34" charset="0"/>
              </a:rPr>
              <a:t> + 0.15 * 3</a:t>
            </a:r>
          </a:p>
          <a:p>
            <a:pPr eaLnBrk="1" hangingPunct="1">
              <a:spcBef>
                <a:spcPct val="50000"/>
              </a:spcBef>
            </a:pPr>
            <a:r>
              <a:rPr lang="en-US" altLang="zh-CN" sz="2400">
                <a:solidFill>
                  <a:srgbClr val="000000"/>
                </a:solidFill>
                <a:latin typeface="Tahoma" pitchFamily="34" charset="0"/>
              </a:rPr>
              <a:t> + 0.30 * 2</a:t>
            </a:r>
          </a:p>
          <a:p>
            <a:pPr eaLnBrk="1" hangingPunct="1">
              <a:spcBef>
                <a:spcPct val="50000"/>
              </a:spcBef>
            </a:pPr>
            <a:r>
              <a:rPr lang="en-US" altLang="zh-CN" sz="2400">
                <a:solidFill>
                  <a:srgbClr val="000000"/>
                </a:solidFill>
                <a:latin typeface="Tahoma" pitchFamily="34" charset="0"/>
              </a:rPr>
              <a:t> + 0.40 </a:t>
            </a:r>
          </a:p>
          <a:p>
            <a:pPr eaLnBrk="1" hangingPunct="1">
              <a:spcBef>
                <a:spcPct val="50000"/>
              </a:spcBef>
            </a:pPr>
            <a:r>
              <a:rPr lang="en-US" altLang="zh-CN" sz="2400">
                <a:solidFill>
                  <a:srgbClr val="000000"/>
                </a:solidFill>
                <a:latin typeface="Tahoma" pitchFamily="34" charset="0"/>
              </a:rPr>
              <a:t>= 2.05</a:t>
            </a:r>
          </a:p>
        </p:txBody>
      </p:sp>
      <p:grpSp>
        <p:nvGrpSpPr>
          <p:cNvPr id="176131" name="Group 96"/>
          <p:cNvGrpSpPr>
            <a:grpSpLocks/>
          </p:cNvGrpSpPr>
          <p:nvPr/>
        </p:nvGrpSpPr>
        <p:grpSpPr bwMode="auto">
          <a:xfrm>
            <a:off x="466725" y="115888"/>
            <a:ext cx="4929188" cy="4968875"/>
            <a:chOff x="431" y="119"/>
            <a:chExt cx="3105" cy="3130"/>
          </a:xfrm>
        </p:grpSpPr>
        <p:sp>
          <p:nvSpPr>
            <p:cNvPr id="176133" name="Rectangle 18"/>
            <p:cNvSpPr>
              <a:spLocks noChangeArrowheads="1"/>
            </p:cNvSpPr>
            <p:nvPr/>
          </p:nvSpPr>
          <p:spPr bwMode="auto">
            <a:xfrm>
              <a:off x="431" y="2828"/>
              <a:ext cx="624" cy="42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latin typeface="Tahoma" pitchFamily="34" charset="0"/>
                </a:rPr>
                <a:t>不及格</a:t>
              </a:r>
            </a:p>
            <a:p>
              <a:pPr algn="ctr"/>
              <a:r>
                <a:rPr lang="en-US" altLang="zh-CN" sz="2400" b="1">
                  <a:latin typeface="Tahoma" pitchFamily="34" charset="0"/>
                </a:rPr>
                <a:t>0.05</a:t>
              </a:r>
            </a:p>
          </p:txBody>
        </p:sp>
        <p:sp>
          <p:nvSpPr>
            <p:cNvPr id="176134" name="Rectangle 19"/>
            <p:cNvSpPr>
              <a:spLocks noChangeArrowheads="1"/>
            </p:cNvSpPr>
            <p:nvPr/>
          </p:nvSpPr>
          <p:spPr bwMode="auto">
            <a:xfrm>
              <a:off x="1202" y="2840"/>
              <a:ext cx="624" cy="40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latin typeface="Tahoma" pitchFamily="34" charset="0"/>
                </a:rPr>
                <a:t>优秀</a:t>
              </a:r>
            </a:p>
            <a:p>
              <a:pPr algn="ctr"/>
              <a:r>
                <a:rPr lang="en-US" altLang="zh-CN" sz="2400" b="1">
                  <a:latin typeface="Tahoma" pitchFamily="34" charset="0"/>
                </a:rPr>
                <a:t>0.1</a:t>
              </a:r>
            </a:p>
          </p:txBody>
        </p:sp>
        <p:sp>
          <p:nvSpPr>
            <p:cNvPr id="176135" name="Rectangle 20"/>
            <p:cNvSpPr>
              <a:spLocks noChangeArrowheads="1"/>
            </p:cNvSpPr>
            <p:nvPr/>
          </p:nvSpPr>
          <p:spPr bwMode="auto">
            <a:xfrm>
              <a:off x="1927" y="2160"/>
              <a:ext cx="624" cy="4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latin typeface="Tahoma" pitchFamily="34" charset="0"/>
                </a:rPr>
                <a:t>及格</a:t>
              </a:r>
            </a:p>
            <a:p>
              <a:pPr algn="ctr"/>
              <a:r>
                <a:rPr lang="en-US" altLang="zh-CN" sz="2400" b="1">
                  <a:latin typeface="Tahoma" pitchFamily="34" charset="0"/>
                </a:rPr>
                <a:t>0.15</a:t>
              </a:r>
            </a:p>
          </p:txBody>
        </p:sp>
        <p:sp>
          <p:nvSpPr>
            <p:cNvPr id="176136" name="Rectangle 21"/>
            <p:cNvSpPr>
              <a:spLocks noChangeArrowheads="1"/>
            </p:cNvSpPr>
            <p:nvPr/>
          </p:nvSpPr>
          <p:spPr bwMode="auto">
            <a:xfrm>
              <a:off x="2430" y="1467"/>
              <a:ext cx="624" cy="42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latin typeface="Tahoma" pitchFamily="34" charset="0"/>
                </a:rPr>
                <a:t>良好</a:t>
              </a:r>
            </a:p>
            <a:p>
              <a:pPr algn="ctr"/>
              <a:r>
                <a:rPr lang="en-US" altLang="zh-CN" sz="2400" b="1">
                  <a:latin typeface="Tahoma" pitchFamily="34" charset="0"/>
                </a:rPr>
                <a:t>0.3</a:t>
              </a:r>
            </a:p>
          </p:txBody>
        </p:sp>
        <p:sp>
          <p:nvSpPr>
            <p:cNvPr id="176137" name="Rectangle 22"/>
            <p:cNvSpPr>
              <a:spLocks noChangeArrowheads="1"/>
            </p:cNvSpPr>
            <p:nvPr/>
          </p:nvSpPr>
          <p:spPr bwMode="auto">
            <a:xfrm>
              <a:off x="2912" y="787"/>
              <a:ext cx="624" cy="3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latin typeface="Tahoma" pitchFamily="34" charset="0"/>
                </a:rPr>
                <a:t>中等</a:t>
              </a:r>
            </a:p>
            <a:p>
              <a:pPr algn="ctr"/>
              <a:r>
                <a:rPr lang="en-US" altLang="zh-CN" sz="2400" b="1">
                  <a:latin typeface="Tahoma" pitchFamily="34" charset="0"/>
                </a:rPr>
                <a:t>0.4</a:t>
              </a:r>
            </a:p>
          </p:txBody>
        </p:sp>
        <p:sp>
          <p:nvSpPr>
            <p:cNvPr id="176138" name="Line 27"/>
            <p:cNvSpPr>
              <a:spLocks noChangeShapeType="1"/>
            </p:cNvSpPr>
            <p:nvPr/>
          </p:nvSpPr>
          <p:spPr bwMode="auto">
            <a:xfrm flipV="1">
              <a:off x="742" y="2524"/>
              <a:ext cx="278" cy="30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39" name="Line 28"/>
            <p:cNvSpPr>
              <a:spLocks noChangeShapeType="1"/>
            </p:cNvSpPr>
            <p:nvPr/>
          </p:nvSpPr>
          <p:spPr bwMode="auto">
            <a:xfrm flipH="1" flipV="1">
              <a:off x="1247" y="2524"/>
              <a:ext cx="192" cy="3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40" name="Line 29"/>
            <p:cNvSpPr>
              <a:spLocks noChangeShapeType="1"/>
            </p:cNvSpPr>
            <p:nvPr/>
          </p:nvSpPr>
          <p:spPr bwMode="auto">
            <a:xfrm flipV="1">
              <a:off x="1324" y="1843"/>
              <a:ext cx="182"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41" name="Line 30"/>
            <p:cNvSpPr>
              <a:spLocks noChangeShapeType="1"/>
            </p:cNvSpPr>
            <p:nvPr/>
          </p:nvSpPr>
          <p:spPr bwMode="auto">
            <a:xfrm flipV="1">
              <a:off x="1823" y="1117"/>
              <a:ext cx="175" cy="31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42" name="Line 31"/>
            <p:cNvSpPr>
              <a:spLocks noChangeShapeType="1"/>
            </p:cNvSpPr>
            <p:nvPr/>
          </p:nvSpPr>
          <p:spPr bwMode="auto">
            <a:xfrm flipV="1">
              <a:off x="2322" y="495"/>
              <a:ext cx="204" cy="2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43" name="Line 32"/>
            <p:cNvSpPr>
              <a:spLocks noChangeShapeType="1"/>
            </p:cNvSpPr>
            <p:nvPr/>
          </p:nvSpPr>
          <p:spPr bwMode="auto">
            <a:xfrm flipH="1" flipV="1">
              <a:off x="1806" y="1798"/>
              <a:ext cx="244" cy="3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44" name="Line 33"/>
            <p:cNvSpPr>
              <a:spLocks noChangeShapeType="1"/>
            </p:cNvSpPr>
            <p:nvPr/>
          </p:nvSpPr>
          <p:spPr bwMode="auto">
            <a:xfrm flipH="1" flipV="1">
              <a:off x="2322" y="1117"/>
              <a:ext cx="181" cy="31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45" name="Line 34"/>
            <p:cNvSpPr>
              <a:spLocks noChangeShapeType="1"/>
            </p:cNvSpPr>
            <p:nvPr/>
          </p:nvSpPr>
          <p:spPr bwMode="auto">
            <a:xfrm flipH="1" flipV="1">
              <a:off x="2821" y="482"/>
              <a:ext cx="185" cy="30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146" name="AutoShape 82"/>
            <p:cNvSpPr>
              <a:spLocks noChangeArrowheads="1"/>
            </p:cNvSpPr>
            <p:nvPr/>
          </p:nvSpPr>
          <p:spPr bwMode="auto">
            <a:xfrm>
              <a:off x="2186" y="119"/>
              <a:ext cx="1043" cy="362"/>
            </a:xfrm>
            <a:prstGeom prst="hexagon">
              <a:avLst>
                <a:gd name="adj" fmla="val 72030"/>
                <a:gd name="vf" fmla="val 11547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t>70≤a&lt;80</a:t>
              </a:r>
            </a:p>
          </p:txBody>
        </p:sp>
        <p:sp>
          <p:nvSpPr>
            <p:cNvPr id="176147" name="AutoShape 83"/>
            <p:cNvSpPr>
              <a:spLocks noChangeArrowheads="1"/>
            </p:cNvSpPr>
            <p:nvPr/>
          </p:nvSpPr>
          <p:spPr bwMode="auto">
            <a:xfrm>
              <a:off x="1642" y="754"/>
              <a:ext cx="1043" cy="362"/>
            </a:xfrm>
            <a:prstGeom prst="hexagon">
              <a:avLst>
                <a:gd name="adj" fmla="val 72030"/>
                <a:gd name="vf" fmla="val 11547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t>80≤a&lt;90</a:t>
              </a:r>
            </a:p>
          </p:txBody>
        </p:sp>
        <p:sp>
          <p:nvSpPr>
            <p:cNvPr id="176148" name="AutoShape 84"/>
            <p:cNvSpPr>
              <a:spLocks noChangeArrowheads="1"/>
            </p:cNvSpPr>
            <p:nvPr/>
          </p:nvSpPr>
          <p:spPr bwMode="auto">
            <a:xfrm>
              <a:off x="1097" y="1481"/>
              <a:ext cx="1043" cy="362"/>
            </a:xfrm>
            <a:prstGeom prst="hexagon">
              <a:avLst>
                <a:gd name="adj" fmla="val 72030"/>
                <a:gd name="vf" fmla="val 11547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t>60≤a&lt;70</a:t>
              </a:r>
            </a:p>
          </p:txBody>
        </p:sp>
        <p:sp>
          <p:nvSpPr>
            <p:cNvPr id="176149" name="AutoShape 85"/>
            <p:cNvSpPr>
              <a:spLocks noChangeArrowheads="1"/>
            </p:cNvSpPr>
            <p:nvPr/>
          </p:nvSpPr>
          <p:spPr bwMode="auto">
            <a:xfrm>
              <a:off x="644" y="2162"/>
              <a:ext cx="1043" cy="362"/>
            </a:xfrm>
            <a:prstGeom prst="hexagon">
              <a:avLst>
                <a:gd name="adj" fmla="val 72030"/>
                <a:gd name="vf" fmla="val 11547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t>a&lt;60</a:t>
              </a:r>
            </a:p>
          </p:txBody>
        </p:sp>
        <p:sp>
          <p:nvSpPr>
            <p:cNvPr id="176150" name="Text Box 86"/>
            <p:cNvSpPr txBox="1">
              <a:spLocks noChangeArrowheads="1"/>
            </p:cNvSpPr>
            <p:nvPr/>
          </p:nvSpPr>
          <p:spPr bwMode="auto">
            <a:xfrm>
              <a:off x="2912" y="482"/>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800"/>
                <a:t>Y</a:t>
              </a:r>
            </a:p>
          </p:txBody>
        </p:sp>
        <p:sp>
          <p:nvSpPr>
            <p:cNvPr id="176151" name="Text Box 87"/>
            <p:cNvSpPr txBox="1">
              <a:spLocks noChangeArrowheads="1"/>
            </p:cNvSpPr>
            <p:nvPr/>
          </p:nvSpPr>
          <p:spPr bwMode="auto">
            <a:xfrm>
              <a:off x="2367" y="1108"/>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800"/>
                <a:t>Y</a:t>
              </a:r>
            </a:p>
          </p:txBody>
        </p:sp>
        <p:sp>
          <p:nvSpPr>
            <p:cNvPr id="176152" name="Text Box 88"/>
            <p:cNvSpPr txBox="1">
              <a:spLocks noChangeArrowheads="1"/>
            </p:cNvSpPr>
            <p:nvPr/>
          </p:nvSpPr>
          <p:spPr bwMode="auto">
            <a:xfrm>
              <a:off x="1914" y="1843"/>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800"/>
                <a:t>Y</a:t>
              </a:r>
            </a:p>
          </p:txBody>
        </p:sp>
        <p:sp>
          <p:nvSpPr>
            <p:cNvPr id="176153" name="Text Box 89"/>
            <p:cNvSpPr txBox="1">
              <a:spLocks noChangeArrowheads="1"/>
            </p:cNvSpPr>
            <p:nvPr/>
          </p:nvSpPr>
          <p:spPr bwMode="auto">
            <a:xfrm>
              <a:off x="689" y="2478"/>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800"/>
                <a:t>Y</a:t>
              </a:r>
            </a:p>
          </p:txBody>
        </p:sp>
        <p:sp>
          <p:nvSpPr>
            <p:cNvPr id="176154" name="Text Box 90"/>
            <p:cNvSpPr txBox="1">
              <a:spLocks noChangeArrowheads="1"/>
            </p:cNvSpPr>
            <p:nvPr/>
          </p:nvSpPr>
          <p:spPr bwMode="auto">
            <a:xfrm>
              <a:off x="2141" y="437"/>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800"/>
                <a:t>N</a:t>
              </a:r>
            </a:p>
          </p:txBody>
        </p:sp>
        <p:sp>
          <p:nvSpPr>
            <p:cNvPr id="176155" name="Text Box 91"/>
            <p:cNvSpPr txBox="1">
              <a:spLocks noChangeArrowheads="1"/>
            </p:cNvSpPr>
            <p:nvPr/>
          </p:nvSpPr>
          <p:spPr bwMode="auto">
            <a:xfrm>
              <a:off x="1687" y="1117"/>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800"/>
                <a:t>N</a:t>
              </a:r>
            </a:p>
          </p:txBody>
        </p:sp>
        <p:sp>
          <p:nvSpPr>
            <p:cNvPr id="176156" name="Text Box 92"/>
            <p:cNvSpPr txBox="1">
              <a:spLocks noChangeArrowheads="1"/>
            </p:cNvSpPr>
            <p:nvPr/>
          </p:nvSpPr>
          <p:spPr bwMode="auto">
            <a:xfrm>
              <a:off x="1143" y="1798"/>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800"/>
                <a:t>N</a:t>
              </a:r>
            </a:p>
          </p:txBody>
        </p:sp>
        <p:sp>
          <p:nvSpPr>
            <p:cNvPr id="176157" name="Text Box 93"/>
            <p:cNvSpPr txBox="1">
              <a:spLocks noChangeArrowheads="1"/>
            </p:cNvSpPr>
            <p:nvPr/>
          </p:nvSpPr>
          <p:spPr bwMode="auto">
            <a:xfrm>
              <a:off x="1292" y="2478"/>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800"/>
                <a:t>N</a:t>
              </a:r>
            </a:p>
          </p:txBody>
        </p:sp>
      </p:grpSp>
      <p:sp>
        <p:nvSpPr>
          <p:cNvPr id="403551" name="Text Box 95"/>
          <p:cNvSpPr txBox="1">
            <a:spLocks noChangeArrowheads="1"/>
          </p:cNvSpPr>
          <p:nvPr/>
        </p:nvSpPr>
        <p:spPr bwMode="auto">
          <a:xfrm>
            <a:off x="179388" y="5259388"/>
            <a:ext cx="8713787"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solidFill>
                  <a:srgbClr val="000000"/>
                </a:solidFill>
                <a:ea typeface="楷体_GB2312" pitchFamily="49" charset="-122"/>
              </a:rPr>
              <a:t>当输入数据规模为</a:t>
            </a:r>
            <a:r>
              <a:rPr lang="en-US" altLang="zh-CN" sz="3200" b="1">
                <a:solidFill>
                  <a:srgbClr val="000000"/>
                </a:solidFill>
                <a:ea typeface="楷体_GB2312" pitchFamily="49" charset="-122"/>
              </a:rPr>
              <a:t>1000</a:t>
            </a:r>
            <a:r>
              <a:rPr lang="zh-CN" altLang="en-US" sz="3200" b="1">
                <a:solidFill>
                  <a:srgbClr val="000000"/>
                </a:solidFill>
                <a:ea typeface="楷体_GB2312" pitchFamily="49" charset="-122"/>
              </a:rPr>
              <a:t>时，用最初的判定树，需要比较</a:t>
            </a:r>
            <a:r>
              <a:rPr lang="en-US" altLang="zh-CN" sz="3200" b="1">
                <a:solidFill>
                  <a:srgbClr val="000000"/>
                </a:solidFill>
                <a:ea typeface="楷体_GB2312" pitchFamily="49" charset="-122"/>
              </a:rPr>
              <a:t>3150</a:t>
            </a:r>
            <a:r>
              <a:rPr lang="zh-CN" altLang="en-US" sz="3200" b="1">
                <a:solidFill>
                  <a:srgbClr val="000000"/>
                </a:solidFill>
                <a:ea typeface="楷体_GB2312" pitchFamily="49" charset="-122"/>
              </a:rPr>
              <a:t>次，用最优二叉树，只需要比较</a:t>
            </a:r>
            <a:r>
              <a:rPr lang="en-US" altLang="zh-CN" sz="3200" b="1">
                <a:solidFill>
                  <a:srgbClr val="000000"/>
                </a:solidFill>
                <a:ea typeface="楷体_GB2312" pitchFamily="49" charset="-122"/>
              </a:rPr>
              <a:t>2050</a:t>
            </a:r>
            <a:r>
              <a:rPr lang="zh-CN" altLang="en-US" sz="3200" b="1">
                <a:solidFill>
                  <a:srgbClr val="000000"/>
                </a:solidFill>
                <a:ea typeface="楷体_GB2312" pitchFamily="49" charset="-122"/>
              </a:rPr>
              <a:t>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3551"/>
                                        </p:tgtEl>
                                        <p:attrNameLst>
                                          <p:attrName>style.visibility</p:attrName>
                                        </p:attrNameLst>
                                      </p:cBhvr>
                                      <p:to>
                                        <p:strVal val="visible"/>
                                      </p:to>
                                    </p:set>
                                    <p:animEffect transition="in" filter="blinds(horizontal)">
                                      <p:cBhvr>
                                        <p:cTn id="7" dur="500"/>
                                        <p:tgtEl>
                                          <p:spTgt spid="403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551"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4"/>
          <p:cNvSpPr txBox="1">
            <a:spLocks noChangeArrowheads="1"/>
          </p:cNvSpPr>
          <p:nvPr/>
        </p:nvSpPr>
        <p:spPr bwMode="auto">
          <a:xfrm>
            <a:off x="250825" y="115888"/>
            <a:ext cx="43354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80808"/>
                </a:solidFill>
                <a:ea typeface="楷体_GB2312" pitchFamily="49" charset="-122"/>
              </a:rPr>
              <a:t>Huffman</a:t>
            </a:r>
            <a:r>
              <a:rPr lang="zh-CN" altLang="en-US" sz="3200" b="1">
                <a:solidFill>
                  <a:srgbClr val="080808"/>
                </a:solidFill>
                <a:ea typeface="楷体_GB2312" pitchFamily="49" charset="-122"/>
              </a:rPr>
              <a:t>树有什么用？</a:t>
            </a:r>
          </a:p>
        </p:txBody>
      </p:sp>
      <p:sp>
        <p:nvSpPr>
          <p:cNvPr id="564229" name="AutoShape 5"/>
          <p:cNvSpPr>
            <a:spLocks noChangeArrowheads="1"/>
          </p:cNvSpPr>
          <p:nvPr/>
        </p:nvSpPr>
        <p:spPr bwMode="auto">
          <a:xfrm>
            <a:off x="5435600" y="44450"/>
            <a:ext cx="2735263" cy="936625"/>
          </a:xfrm>
          <a:prstGeom prst="wedgeRectCallout">
            <a:avLst>
              <a:gd name="adj1" fmla="val -98870"/>
              <a:gd name="adj2" fmla="val -11694"/>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800" b="1">
                <a:solidFill>
                  <a:srgbClr val="0000FF"/>
                </a:solidFill>
                <a:ea typeface="楷体_GB2312" pitchFamily="49" charset="-122"/>
              </a:rPr>
              <a:t>最小冗余编码、</a:t>
            </a:r>
          </a:p>
          <a:p>
            <a:r>
              <a:rPr lang="zh-CN" altLang="en-US" sz="2800" b="1">
                <a:solidFill>
                  <a:srgbClr val="0000FF"/>
                </a:solidFill>
                <a:ea typeface="楷体_GB2312" pitchFamily="49" charset="-122"/>
              </a:rPr>
              <a:t>信息高效传输</a:t>
            </a:r>
          </a:p>
        </p:txBody>
      </p:sp>
      <p:sp>
        <p:nvSpPr>
          <p:cNvPr id="564230" name="Text Box 6"/>
          <p:cNvSpPr txBox="1">
            <a:spLocks noChangeArrowheads="1"/>
          </p:cNvSpPr>
          <p:nvPr/>
        </p:nvSpPr>
        <p:spPr bwMode="auto">
          <a:xfrm>
            <a:off x="165100" y="981075"/>
            <a:ext cx="865505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80808"/>
                </a:solidFill>
                <a:ea typeface="楷体_GB2312" pitchFamily="49" charset="-122"/>
              </a:rPr>
              <a:t>例：设有</a:t>
            </a:r>
            <a:r>
              <a:rPr lang="en-US" altLang="zh-CN" sz="3200" b="1">
                <a:solidFill>
                  <a:srgbClr val="080808"/>
                </a:solidFill>
                <a:ea typeface="楷体_GB2312" pitchFamily="49" charset="-122"/>
              </a:rPr>
              <a:t>4</a:t>
            </a:r>
            <a:r>
              <a:rPr lang="zh-CN" altLang="en-US" sz="3200" b="1">
                <a:solidFill>
                  <a:srgbClr val="080808"/>
                </a:solidFill>
                <a:ea typeface="楷体_GB2312" pitchFamily="49" charset="-122"/>
              </a:rPr>
              <a:t>个字符</a:t>
            </a:r>
            <a:r>
              <a:rPr lang="en-US" altLang="zh-CN" sz="3200" b="1">
                <a:solidFill>
                  <a:srgbClr val="080808"/>
                </a:solidFill>
                <a:ea typeface="楷体_GB2312" pitchFamily="49" charset="-122"/>
              </a:rPr>
              <a:t>d,i,a,n</a:t>
            </a:r>
            <a:r>
              <a:rPr lang="zh-CN" altLang="en-US" sz="3200" b="1">
                <a:solidFill>
                  <a:srgbClr val="080808"/>
                </a:solidFill>
                <a:ea typeface="楷体_GB2312" pitchFamily="49" charset="-122"/>
              </a:rPr>
              <a:t>，出现的频度分别为</a:t>
            </a:r>
            <a:r>
              <a:rPr lang="en-US" altLang="zh-CN" sz="3200" b="1">
                <a:solidFill>
                  <a:srgbClr val="080808"/>
                </a:solidFill>
                <a:ea typeface="楷体_GB2312" pitchFamily="49" charset="-122"/>
              </a:rPr>
              <a:t>7,5,2,4</a:t>
            </a:r>
            <a:r>
              <a:rPr lang="zh-CN" altLang="en-US" sz="3200" b="1">
                <a:solidFill>
                  <a:srgbClr val="080808"/>
                </a:solidFill>
                <a:ea typeface="楷体_GB2312" pitchFamily="49" charset="-122"/>
              </a:rPr>
              <a:t>，怎样编码才能使它们组成的报文在网络中传输最快？</a:t>
            </a:r>
          </a:p>
        </p:txBody>
      </p:sp>
      <p:sp>
        <p:nvSpPr>
          <p:cNvPr id="564231" name="Text Box 7"/>
          <p:cNvSpPr txBox="1">
            <a:spLocks noChangeArrowheads="1"/>
          </p:cNvSpPr>
          <p:nvPr/>
        </p:nvSpPr>
        <p:spPr bwMode="auto">
          <a:xfrm>
            <a:off x="250825" y="2565400"/>
            <a:ext cx="6337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80808"/>
                </a:solidFill>
                <a:ea typeface="楷体_GB2312" pitchFamily="49" charset="-122"/>
              </a:rPr>
              <a:t>法一：等长编码（如二进制编码）</a:t>
            </a:r>
          </a:p>
        </p:txBody>
      </p:sp>
      <p:sp>
        <p:nvSpPr>
          <p:cNvPr id="564232" name="Text Box 8"/>
          <p:cNvSpPr txBox="1">
            <a:spLocks noChangeArrowheads="1"/>
          </p:cNvSpPr>
          <p:nvPr/>
        </p:nvSpPr>
        <p:spPr bwMode="auto">
          <a:xfrm>
            <a:off x="250825" y="3068638"/>
            <a:ext cx="6337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80808"/>
                </a:solidFill>
                <a:ea typeface="楷体_GB2312" pitchFamily="49" charset="-122"/>
              </a:rPr>
              <a:t>令</a:t>
            </a:r>
            <a:r>
              <a:rPr lang="en-US" altLang="zh-CN" sz="3200" b="1">
                <a:solidFill>
                  <a:srgbClr val="080808"/>
                </a:solidFill>
                <a:ea typeface="楷体_GB2312" pitchFamily="49" charset="-122"/>
              </a:rPr>
              <a:t>d=</a:t>
            </a:r>
            <a:r>
              <a:rPr lang="en-US" altLang="zh-CN" sz="3200" b="1">
                <a:solidFill>
                  <a:srgbClr val="990000"/>
                </a:solidFill>
                <a:ea typeface="楷体_GB2312" pitchFamily="49" charset="-122"/>
              </a:rPr>
              <a:t>00</a:t>
            </a:r>
            <a:r>
              <a:rPr lang="zh-CN" altLang="en-US" sz="3200" b="1">
                <a:solidFill>
                  <a:srgbClr val="080808"/>
                </a:solidFill>
                <a:ea typeface="楷体_GB2312" pitchFamily="49" charset="-122"/>
              </a:rPr>
              <a:t>，</a:t>
            </a:r>
            <a:r>
              <a:rPr lang="en-US" altLang="zh-CN" sz="3200" b="1">
                <a:solidFill>
                  <a:srgbClr val="080808"/>
                </a:solidFill>
                <a:ea typeface="楷体_GB2312" pitchFamily="49" charset="-122"/>
              </a:rPr>
              <a:t>i=</a:t>
            </a:r>
            <a:r>
              <a:rPr lang="en-US" altLang="zh-CN" sz="3200" b="1">
                <a:solidFill>
                  <a:srgbClr val="990000"/>
                </a:solidFill>
                <a:ea typeface="楷体_GB2312" pitchFamily="49" charset="-122"/>
              </a:rPr>
              <a:t>01</a:t>
            </a:r>
            <a:r>
              <a:rPr lang="zh-CN" altLang="en-US" sz="3200" b="1">
                <a:solidFill>
                  <a:srgbClr val="080808"/>
                </a:solidFill>
                <a:ea typeface="楷体_GB2312" pitchFamily="49" charset="-122"/>
              </a:rPr>
              <a:t>，</a:t>
            </a:r>
            <a:r>
              <a:rPr lang="en-US" altLang="zh-CN" sz="3200" b="1">
                <a:solidFill>
                  <a:srgbClr val="080808"/>
                </a:solidFill>
                <a:ea typeface="楷体_GB2312" pitchFamily="49" charset="-122"/>
              </a:rPr>
              <a:t>a=</a:t>
            </a:r>
            <a:r>
              <a:rPr lang="en-US" altLang="zh-CN" sz="3200" b="1">
                <a:solidFill>
                  <a:srgbClr val="990000"/>
                </a:solidFill>
                <a:ea typeface="楷体_GB2312" pitchFamily="49" charset="-122"/>
              </a:rPr>
              <a:t>10</a:t>
            </a:r>
            <a:r>
              <a:rPr lang="zh-CN" altLang="en-US" sz="3200" b="1">
                <a:solidFill>
                  <a:srgbClr val="080808"/>
                </a:solidFill>
                <a:ea typeface="楷体_GB2312" pitchFamily="49" charset="-122"/>
              </a:rPr>
              <a:t>，</a:t>
            </a:r>
            <a:r>
              <a:rPr lang="en-US" altLang="zh-CN" sz="3200" b="1">
                <a:solidFill>
                  <a:srgbClr val="080808"/>
                </a:solidFill>
                <a:ea typeface="楷体_GB2312" pitchFamily="49" charset="-122"/>
              </a:rPr>
              <a:t>n=</a:t>
            </a:r>
            <a:r>
              <a:rPr lang="en-US" altLang="zh-CN" sz="3200" b="1">
                <a:solidFill>
                  <a:srgbClr val="990000"/>
                </a:solidFill>
                <a:ea typeface="楷体_GB2312" pitchFamily="49" charset="-122"/>
              </a:rPr>
              <a:t>11</a:t>
            </a:r>
            <a:r>
              <a:rPr lang="zh-CN" altLang="en-US" sz="3200" b="1">
                <a:solidFill>
                  <a:srgbClr val="080808"/>
                </a:solidFill>
                <a:ea typeface="楷体_GB2312" pitchFamily="49" charset="-122"/>
              </a:rPr>
              <a:t>，则</a:t>
            </a:r>
          </a:p>
          <a:p>
            <a:pPr eaLnBrk="1" hangingPunct="1"/>
            <a:r>
              <a:rPr lang="en-US" altLang="zh-CN" sz="3200" b="1">
                <a:solidFill>
                  <a:srgbClr val="080808"/>
                </a:solidFill>
                <a:ea typeface="楷体_GB2312" pitchFamily="49" charset="-122"/>
              </a:rPr>
              <a:t>WPL</a:t>
            </a:r>
            <a:r>
              <a:rPr lang="en-US" altLang="zh-CN" sz="3200" b="1" baseline="-25000">
                <a:solidFill>
                  <a:srgbClr val="080808"/>
                </a:solidFill>
                <a:ea typeface="楷体_GB2312" pitchFamily="49" charset="-122"/>
              </a:rPr>
              <a:t>1</a:t>
            </a:r>
            <a:r>
              <a:rPr lang="en-US" altLang="zh-CN" sz="3200" b="1">
                <a:solidFill>
                  <a:srgbClr val="080808"/>
                </a:solidFill>
                <a:ea typeface="楷体_GB2312" pitchFamily="49" charset="-122"/>
              </a:rPr>
              <a:t>=2 bit*(7+5+2+4)=36 bit</a:t>
            </a:r>
          </a:p>
        </p:txBody>
      </p:sp>
      <p:sp>
        <p:nvSpPr>
          <p:cNvPr id="564233" name="Text Box 9"/>
          <p:cNvSpPr txBox="1">
            <a:spLocks noChangeArrowheads="1"/>
          </p:cNvSpPr>
          <p:nvPr/>
        </p:nvSpPr>
        <p:spPr bwMode="auto">
          <a:xfrm>
            <a:off x="250825" y="4292600"/>
            <a:ext cx="75612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80808"/>
                </a:solidFill>
                <a:ea typeface="楷体_GB2312" pitchFamily="49" charset="-122"/>
              </a:rPr>
              <a:t>法二：不等长编码（如</a:t>
            </a:r>
            <a:r>
              <a:rPr lang="en-US" altLang="zh-CN" sz="3200" b="1">
                <a:solidFill>
                  <a:srgbClr val="080808"/>
                </a:solidFill>
                <a:ea typeface="楷体_GB2312" pitchFamily="49" charset="-122"/>
              </a:rPr>
              <a:t>Huffman </a:t>
            </a:r>
            <a:r>
              <a:rPr lang="zh-CN" altLang="en-US" sz="3200" b="1">
                <a:solidFill>
                  <a:srgbClr val="080808"/>
                </a:solidFill>
                <a:ea typeface="楷体_GB2312" pitchFamily="49" charset="-122"/>
              </a:rPr>
              <a:t>编码）</a:t>
            </a:r>
          </a:p>
        </p:txBody>
      </p:sp>
      <p:sp>
        <p:nvSpPr>
          <p:cNvPr id="564234" name="Text Box 10"/>
          <p:cNvSpPr txBox="1">
            <a:spLocks noChangeArrowheads="1"/>
          </p:cNvSpPr>
          <p:nvPr/>
        </p:nvSpPr>
        <p:spPr bwMode="auto">
          <a:xfrm>
            <a:off x="250825" y="4797425"/>
            <a:ext cx="6337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80808"/>
                </a:solidFill>
                <a:ea typeface="楷体_GB2312" pitchFamily="49" charset="-122"/>
              </a:rPr>
              <a:t>令</a:t>
            </a:r>
            <a:r>
              <a:rPr lang="en-US" altLang="zh-CN" sz="3200" b="1">
                <a:solidFill>
                  <a:srgbClr val="080808"/>
                </a:solidFill>
                <a:ea typeface="楷体_GB2312" pitchFamily="49" charset="-122"/>
              </a:rPr>
              <a:t>d=</a:t>
            </a:r>
            <a:r>
              <a:rPr lang="en-US" altLang="zh-CN" sz="3200" b="1">
                <a:solidFill>
                  <a:srgbClr val="990000"/>
                </a:solidFill>
                <a:ea typeface="楷体_GB2312" pitchFamily="49" charset="-122"/>
              </a:rPr>
              <a:t>0</a:t>
            </a:r>
            <a:r>
              <a:rPr lang="zh-CN" altLang="en-US" sz="3200" b="1">
                <a:solidFill>
                  <a:srgbClr val="080808"/>
                </a:solidFill>
                <a:ea typeface="楷体_GB2312" pitchFamily="49" charset="-122"/>
              </a:rPr>
              <a:t>，</a:t>
            </a:r>
            <a:r>
              <a:rPr lang="en-US" altLang="zh-CN" sz="3200" b="1">
                <a:solidFill>
                  <a:srgbClr val="080808"/>
                </a:solidFill>
                <a:ea typeface="楷体_GB2312" pitchFamily="49" charset="-122"/>
              </a:rPr>
              <a:t>i=</a:t>
            </a:r>
            <a:r>
              <a:rPr lang="en-US" altLang="zh-CN" sz="3200" b="1">
                <a:solidFill>
                  <a:srgbClr val="990000"/>
                </a:solidFill>
                <a:ea typeface="楷体_GB2312" pitchFamily="49" charset="-122"/>
              </a:rPr>
              <a:t>10</a:t>
            </a:r>
            <a:r>
              <a:rPr lang="zh-CN" altLang="en-US" sz="3200" b="1">
                <a:solidFill>
                  <a:srgbClr val="080808"/>
                </a:solidFill>
                <a:ea typeface="楷体_GB2312" pitchFamily="49" charset="-122"/>
              </a:rPr>
              <a:t>，</a:t>
            </a:r>
            <a:r>
              <a:rPr lang="en-US" altLang="zh-CN" sz="3200" b="1">
                <a:solidFill>
                  <a:srgbClr val="080808"/>
                </a:solidFill>
                <a:ea typeface="楷体_GB2312" pitchFamily="49" charset="-122"/>
              </a:rPr>
              <a:t>a=1</a:t>
            </a:r>
            <a:r>
              <a:rPr lang="en-US" altLang="zh-CN" sz="3200" b="1">
                <a:solidFill>
                  <a:srgbClr val="990000"/>
                </a:solidFill>
                <a:ea typeface="楷体_GB2312" pitchFamily="49" charset="-122"/>
              </a:rPr>
              <a:t>10</a:t>
            </a:r>
            <a:r>
              <a:rPr lang="zh-CN" altLang="en-US" sz="3200" b="1">
                <a:solidFill>
                  <a:srgbClr val="080808"/>
                </a:solidFill>
                <a:ea typeface="楷体_GB2312" pitchFamily="49" charset="-122"/>
              </a:rPr>
              <a:t>，</a:t>
            </a:r>
            <a:r>
              <a:rPr lang="en-US" altLang="zh-CN" sz="3200" b="1">
                <a:solidFill>
                  <a:srgbClr val="080808"/>
                </a:solidFill>
                <a:ea typeface="楷体_GB2312" pitchFamily="49" charset="-122"/>
              </a:rPr>
              <a:t>n=</a:t>
            </a:r>
            <a:r>
              <a:rPr lang="en-US" altLang="zh-CN" sz="3200" b="1">
                <a:solidFill>
                  <a:srgbClr val="990000"/>
                </a:solidFill>
                <a:ea typeface="楷体_GB2312" pitchFamily="49" charset="-122"/>
              </a:rPr>
              <a:t>111</a:t>
            </a:r>
            <a:r>
              <a:rPr lang="zh-CN" altLang="en-US" sz="3200" b="1">
                <a:solidFill>
                  <a:srgbClr val="080808"/>
                </a:solidFill>
                <a:ea typeface="楷体_GB2312" pitchFamily="49" charset="-122"/>
              </a:rPr>
              <a:t>，则</a:t>
            </a:r>
          </a:p>
          <a:p>
            <a:pPr eaLnBrk="1" hangingPunct="1"/>
            <a:r>
              <a:rPr lang="en-US" altLang="zh-CN" sz="3200" b="1">
                <a:solidFill>
                  <a:srgbClr val="080808"/>
                </a:solidFill>
                <a:ea typeface="楷体_GB2312" pitchFamily="49" charset="-122"/>
              </a:rPr>
              <a:t>WPL</a:t>
            </a:r>
            <a:r>
              <a:rPr lang="en-US" altLang="zh-CN" sz="3200" b="1" baseline="-25000">
                <a:solidFill>
                  <a:srgbClr val="080808"/>
                </a:solidFill>
                <a:ea typeface="楷体_GB2312" pitchFamily="49" charset="-122"/>
              </a:rPr>
              <a:t>2</a:t>
            </a:r>
            <a:r>
              <a:rPr lang="en-US" altLang="zh-CN" sz="3200" b="1">
                <a:solidFill>
                  <a:srgbClr val="080808"/>
                </a:solidFill>
                <a:ea typeface="楷体_GB2312" pitchFamily="49" charset="-122"/>
              </a:rPr>
              <a:t>=1*7+2*5+3*2+3*4=35</a:t>
            </a:r>
          </a:p>
        </p:txBody>
      </p:sp>
      <p:sp>
        <p:nvSpPr>
          <p:cNvPr id="564235" name="AutoShape 11"/>
          <p:cNvSpPr>
            <a:spLocks noChangeArrowheads="1"/>
          </p:cNvSpPr>
          <p:nvPr/>
        </p:nvSpPr>
        <p:spPr bwMode="auto">
          <a:xfrm>
            <a:off x="6408738" y="3573463"/>
            <a:ext cx="2735262" cy="1511300"/>
          </a:xfrm>
          <a:prstGeom prst="wedgeRectCallout">
            <a:avLst>
              <a:gd name="adj1" fmla="val -85056"/>
              <a:gd name="adj2" fmla="val 59139"/>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solidFill>
                  <a:srgbClr val="0000FF"/>
                </a:solidFill>
                <a:ea typeface="楷体_GB2312" pitchFamily="49" charset="-122"/>
              </a:rPr>
              <a:t>频度高的信息用短码，低的用长码，达到最小冗余，传输效率最高。</a:t>
            </a:r>
          </a:p>
        </p:txBody>
      </p:sp>
      <p:sp>
        <p:nvSpPr>
          <p:cNvPr id="564236" name="Text Box 12"/>
          <p:cNvSpPr txBox="1">
            <a:spLocks noChangeArrowheads="1"/>
          </p:cNvSpPr>
          <p:nvPr/>
        </p:nvSpPr>
        <p:spPr bwMode="auto">
          <a:xfrm>
            <a:off x="250825" y="6021388"/>
            <a:ext cx="8281988" cy="608012"/>
          </a:xfrm>
          <a:prstGeom prst="rect">
            <a:avLst/>
          </a:prstGeom>
          <a:noFill/>
          <a:ln w="28575" cap="sq" algn="ctr">
            <a:solidFill>
              <a:srgbClr val="99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80808"/>
                </a:solidFill>
                <a:ea typeface="楷体_GB2312" pitchFamily="49" charset="-122"/>
              </a:rPr>
              <a:t>要实现</a:t>
            </a:r>
            <a:r>
              <a:rPr lang="en-US" altLang="zh-CN" sz="3200" b="1">
                <a:solidFill>
                  <a:srgbClr val="080808"/>
                </a:solidFill>
                <a:ea typeface="楷体_GB2312" pitchFamily="49" charset="-122"/>
              </a:rPr>
              <a:t>Huffman</a:t>
            </a:r>
            <a:r>
              <a:rPr lang="zh-CN" altLang="en-US" sz="3200" b="1">
                <a:solidFill>
                  <a:srgbClr val="080808"/>
                </a:solidFill>
                <a:ea typeface="楷体_GB2312" pitchFamily="49" charset="-122"/>
              </a:rPr>
              <a:t>编码，就要先构造</a:t>
            </a:r>
            <a:r>
              <a:rPr lang="en-US" altLang="zh-CN" sz="3200" b="1">
                <a:solidFill>
                  <a:srgbClr val="080808"/>
                </a:solidFill>
                <a:ea typeface="楷体_GB2312" pitchFamily="49" charset="-122"/>
              </a:rPr>
              <a:t>Huffman</a:t>
            </a:r>
            <a:r>
              <a:rPr lang="zh-CN" altLang="en-US" sz="3200" b="1">
                <a:solidFill>
                  <a:srgbClr val="080808"/>
                </a:solidFill>
                <a:ea typeface="楷体_GB2312" pitchFamily="49" charset="-122"/>
              </a:rPr>
              <a:t>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42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42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42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423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64233"/>
                                        </p:tgtEl>
                                        <p:attrNameLst>
                                          <p:attrName>style.visibility</p:attrName>
                                        </p:attrNameLst>
                                      </p:cBhvr>
                                      <p:to>
                                        <p:strVal val="visible"/>
                                      </p:to>
                                    </p:set>
                                    <p:animEffect transition="in" filter="wipe(down)">
                                      <p:cBhvr>
                                        <p:cTn id="21" dur="500"/>
                                        <p:tgtEl>
                                          <p:spTgt spid="56423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64234"/>
                                        </p:tgtEl>
                                        <p:attrNameLst>
                                          <p:attrName>style.visibility</p:attrName>
                                        </p:attrNameLst>
                                      </p:cBhvr>
                                      <p:to>
                                        <p:strVal val="visible"/>
                                      </p:to>
                                    </p:set>
                                    <p:animEffect transition="in" filter="wipe(down)">
                                      <p:cBhvr>
                                        <p:cTn id="24" dur="500"/>
                                        <p:tgtEl>
                                          <p:spTgt spid="56423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423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64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9" grpId="0" animBg="1"/>
      <p:bldP spid="564230" grpId="0"/>
      <p:bldP spid="564231" grpId="0"/>
      <p:bldP spid="564232" grpId="0"/>
      <p:bldP spid="564233" grpId="0"/>
      <p:bldP spid="564234" grpId="0"/>
      <p:bldP spid="564235" grpId="0" animBg="1"/>
      <p:bldP spid="564236"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4"/>
          <p:cNvSpPr txBox="1">
            <a:spLocks noChangeArrowheads="1"/>
          </p:cNvSpPr>
          <p:nvPr/>
        </p:nvSpPr>
        <p:spPr bwMode="auto">
          <a:xfrm>
            <a:off x="250825" y="260350"/>
            <a:ext cx="43354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80808"/>
                </a:solidFill>
                <a:ea typeface="楷体_GB2312" pitchFamily="49" charset="-122"/>
              </a:rPr>
              <a:t>如何构造最优二叉树？</a:t>
            </a:r>
          </a:p>
        </p:txBody>
      </p:sp>
      <p:sp>
        <p:nvSpPr>
          <p:cNvPr id="563205" name="Text Box 5"/>
          <p:cNvSpPr txBox="1">
            <a:spLocks noChangeArrowheads="1"/>
          </p:cNvSpPr>
          <p:nvPr/>
        </p:nvSpPr>
        <p:spPr bwMode="auto">
          <a:xfrm>
            <a:off x="250825" y="908050"/>
            <a:ext cx="64817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CC00FF"/>
                </a:solidFill>
                <a:ea typeface="楷体_GB2312" pitchFamily="49" charset="-122"/>
              </a:rPr>
              <a:t>基本思想：权值大的用短路径，权值小的用长路径</a:t>
            </a:r>
          </a:p>
        </p:txBody>
      </p:sp>
      <p:sp>
        <p:nvSpPr>
          <p:cNvPr id="563206" name="AutoShape 6"/>
          <p:cNvSpPr>
            <a:spLocks noChangeArrowheads="1"/>
          </p:cNvSpPr>
          <p:nvPr/>
        </p:nvSpPr>
        <p:spPr bwMode="auto">
          <a:xfrm>
            <a:off x="6732588" y="620713"/>
            <a:ext cx="2411412" cy="576262"/>
          </a:xfrm>
          <a:prstGeom prst="wedgeRectCallout">
            <a:avLst>
              <a:gd name="adj1" fmla="val -70213"/>
              <a:gd name="adj2" fmla="val 110880"/>
            </a:avLst>
          </a:prstGeom>
          <a:solidFill>
            <a:srgbClr val="33CC33"/>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800">
                <a:solidFill>
                  <a:srgbClr val="FFFFFF"/>
                </a:solidFill>
              </a:rPr>
              <a:t>WPL</a:t>
            </a:r>
            <a:r>
              <a:rPr lang="zh-CN" altLang="en-US" sz="2800">
                <a:solidFill>
                  <a:srgbClr val="FFFFFF"/>
                </a:solidFill>
              </a:rPr>
              <a:t>最小的树</a:t>
            </a:r>
          </a:p>
        </p:txBody>
      </p:sp>
      <p:sp>
        <p:nvSpPr>
          <p:cNvPr id="563207" name="Text Box 7"/>
          <p:cNvSpPr txBox="1">
            <a:spLocks noChangeArrowheads="1"/>
          </p:cNvSpPr>
          <p:nvPr/>
        </p:nvSpPr>
        <p:spPr bwMode="auto">
          <a:xfrm>
            <a:off x="250825" y="2128838"/>
            <a:ext cx="77057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80808"/>
                </a:solidFill>
                <a:ea typeface="楷体_GB2312" pitchFamily="49" charset="-122"/>
              </a:rPr>
              <a:t>step1: </a:t>
            </a:r>
            <a:r>
              <a:rPr lang="zh-CN" altLang="en-US" sz="3200" b="1">
                <a:solidFill>
                  <a:srgbClr val="080808"/>
                </a:solidFill>
                <a:ea typeface="楷体_GB2312" pitchFamily="49" charset="-122"/>
              </a:rPr>
              <a:t>对权值进行合并、删除与替换</a:t>
            </a:r>
          </a:p>
        </p:txBody>
      </p:sp>
      <p:sp>
        <p:nvSpPr>
          <p:cNvPr id="563208" name="Text Box 8"/>
          <p:cNvSpPr txBox="1">
            <a:spLocks noChangeArrowheads="1"/>
          </p:cNvSpPr>
          <p:nvPr/>
        </p:nvSpPr>
        <p:spPr bwMode="auto">
          <a:xfrm>
            <a:off x="395288" y="2794000"/>
            <a:ext cx="77057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80808"/>
                </a:solidFill>
                <a:ea typeface="楷体_GB2312" pitchFamily="49" charset="-122"/>
              </a:rPr>
              <a:t>——</a:t>
            </a:r>
            <a:r>
              <a:rPr lang="zh-CN" altLang="en-US" sz="3200" b="1">
                <a:solidFill>
                  <a:srgbClr val="080808"/>
                </a:solidFill>
                <a:ea typeface="楷体_GB2312" pitchFamily="49" charset="-122"/>
              </a:rPr>
              <a:t>在权值集合</a:t>
            </a:r>
            <a:r>
              <a:rPr lang="en-US" altLang="zh-CN" sz="3200" b="1">
                <a:solidFill>
                  <a:srgbClr val="080808"/>
                </a:solidFill>
                <a:ea typeface="楷体_GB2312" pitchFamily="49" charset="-122"/>
              </a:rPr>
              <a:t>{7,5,2,4}</a:t>
            </a:r>
            <a:r>
              <a:rPr lang="zh-CN" altLang="en-US" sz="3200" b="1">
                <a:solidFill>
                  <a:srgbClr val="080808"/>
                </a:solidFill>
                <a:ea typeface="楷体_GB2312" pitchFamily="49" charset="-122"/>
              </a:rPr>
              <a:t>中，总是合并当   </a:t>
            </a:r>
          </a:p>
          <a:p>
            <a:pPr eaLnBrk="1" hangingPunct="1"/>
            <a:r>
              <a:rPr lang="zh-CN" altLang="en-US" sz="3200" b="1">
                <a:solidFill>
                  <a:srgbClr val="080808"/>
                </a:solidFill>
                <a:ea typeface="楷体_GB2312" pitchFamily="49" charset="-122"/>
              </a:rPr>
              <a:t>         前值最小的两个权</a:t>
            </a:r>
          </a:p>
        </p:txBody>
      </p:sp>
      <p:sp>
        <p:nvSpPr>
          <p:cNvPr id="563210" name="Text Box 10"/>
          <p:cNvSpPr txBox="1">
            <a:spLocks noChangeArrowheads="1"/>
          </p:cNvSpPr>
          <p:nvPr/>
        </p:nvSpPr>
        <p:spPr bwMode="auto">
          <a:xfrm>
            <a:off x="179388" y="4221163"/>
            <a:ext cx="820896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80808"/>
                </a:solidFill>
                <a:ea typeface="楷体_GB2312" pitchFamily="49" charset="-122"/>
              </a:rPr>
              <a:t>step2: </a:t>
            </a:r>
            <a:r>
              <a:rPr lang="zh-CN" altLang="en-US" sz="3200" b="1">
                <a:solidFill>
                  <a:srgbClr val="080808"/>
                </a:solidFill>
                <a:ea typeface="楷体_GB2312" pitchFamily="49" charset="-122"/>
              </a:rPr>
              <a:t>按</a:t>
            </a:r>
            <a:r>
              <a:rPr lang="zh-CN" altLang="en-US" sz="3200" b="1">
                <a:solidFill>
                  <a:srgbClr val="990000"/>
                </a:solidFill>
                <a:ea typeface="楷体_GB2312" pitchFamily="49" charset="-122"/>
              </a:rPr>
              <a:t>左“</a:t>
            </a:r>
            <a:r>
              <a:rPr lang="en-US" altLang="zh-CN" sz="3200" b="1">
                <a:solidFill>
                  <a:srgbClr val="990000"/>
                </a:solidFill>
                <a:ea typeface="楷体_GB2312" pitchFamily="49" charset="-122"/>
              </a:rPr>
              <a:t>0”</a:t>
            </a:r>
            <a:r>
              <a:rPr lang="zh-CN" altLang="en-US" sz="3200" b="1">
                <a:solidFill>
                  <a:srgbClr val="990000"/>
                </a:solidFill>
                <a:ea typeface="楷体_GB2312" pitchFamily="49" charset="-122"/>
              </a:rPr>
              <a:t>右“</a:t>
            </a:r>
            <a:r>
              <a:rPr lang="en-US" altLang="zh-CN" sz="3200" b="1">
                <a:solidFill>
                  <a:srgbClr val="990000"/>
                </a:solidFill>
                <a:ea typeface="楷体_GB2312" pitchFamily="49" charset="-122"/>
              </a:rPr>
              <a:t>1”</a:t>
            </a:r>
            <a:r>
              <a:rPr lang="zh-CN" altLang="en-US" sz="3200" b="1">
                <a:solidFill>
                  <a:srgbClr val="080808"/>
                </a:solidFill>
                <a:ea typeface="楷体_GB2312" pitchFamily="49" charset="-122"/>
              </a:rPr>
              <a:t>对</a:t>
            </a:r>
            <a:r>
              <a:rPr lang="en-US" altLang="zh-CN" sz="3200" b="1">
                <a:solidFill>
                  <a:srgbClr val="080808"/>
                </a:solidFill>
                <a:ea typeface="楷体_GB2312" pitchFamily="49" charset="-122"/>
              </a:rPr>
              <a:t>Huffman</a:t>
            </a:r>
            <a:r>
              <a:rPr lang="zh-CN" altLang="en-US" sz="3200" b="1">
                <a:solidFill>
                  <a:srgbClr val="080808"/>
                </a:solidFill>
                <a:ea typeface="楷体_GB2312" pitchFamily="49" charset="-122"/>
              </a:rPr>
              <a:t>树的所有分支编号</a:t>
            </a:r>
          </a:p>
        </p:txBody>
      </p:sp>
      <p:sp>
        <p:nvSpPr>
          <p:cNvPr id="563211" name="Text Box 11"/>
          <p:cNvSpPr txBox="1">
            <a:spLocks noChangeArrowheads="1"/>
          </p:cNvSpPr>
          <p:nvPr/>
        </p:nvSpPr>
        <p:spPr bwMode="auto">
          <a:xfrm>
            <a:off x="539750" y="5297488"/>
            <a:ext cx="7993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80808"/>
                </a:solidFill>
                <a:ea typeface="楷体_GB2312" pitchFamily="49" charset="-122"/>
              </a:rPr>
              <a:t>——</a:t>
            </a:r>
            <a:r>
              <a:rPr lang="zh-CN" altLang="en-US" sz="3200" b="1">
                <a:solidFill>
                  <a:srgbClr val="080808"/>
                </a:solidFill>
                <a:ea typeface="楷体_GB2312" pitchFamily="49" charset="-122"/>
              </a:rPr>
              <a:t>将</a:t>
            </a:r>
            <a:r>
              <a:rPr lang="en-US" altLang="zh-CN" sz="3200" b="1">
                <a:solidFill>
                  <a:srgbClr val="080808"/>
                </a:solidFill>
                <a:ea typeface="楷体_GB2312" pitchFamily="49" charset="-122"/>
              </a:rPr>
              <a:t>Huffman</a:t>
            </a:r>
            <a:r>
              <a:rPr lang="zh-CN" altLang="en-US" sz="3200" b="1">
                <a:solidFill>
                  <a:srgbClr val="080808"/>
                </a:solidFill>
                <a:ea typeface="楷体_GB2312" pitchFamily="49" charset="-122"/>
              </a:rPr>
              <a:t>树  与   </a:t>
            </a:r>
            <a:r>
              <a:rPr lang="en-US" altLang="zh-CN" sz="3200" b="1">
                <a:solidFill>
                  <a:srgbClr val="080808"/>
                </a:solidFill>
                <a:ea typeface="楷体_GB2312" pitchFamily="49" charset="-122"/>
              </a:rPr>
              <a:t>Huffman</a:t>
            </a:r>
            <a:r>
              <a:rPr lang="zh-CN" altLang="en-US" sz="3200" b="1">
                <a:solidFill>
                  <a:srgbClr val="080808"/>
                </a:solidFill>
                <a:ea typeface="楷体_GB2312" pitchFamily="49" charset="-122"/>
              </a:rPr>
              <a:t>编码  挂钩</a:t>
            </a:r>
          </a:p>
        </p:txBody>
      </p:sp>
      <p:sp>
        <p:nvSpPr>
          <p:cNvPr id="563212" name="AutoShape 12">
            <a:hlinkClick r:id="rId2" action="ppaction://hlinksldjump" highlightClick="1"/>
          </p:cNvPr>
          <p:cNvSpPr>
            <a:spLocks noChangeArrowheads="1"/>
          </p:cNvSpPr>
          <p:nvPr/>
        </p:nvSpPr>
        <p:spPr bwMode="auto">
          <a:xfrm>
            <a:off x="5867400" y="3429000"/>
            <a:ext cx="936625" cy="504825"/>
          </a:xfrm>
          <a:prstGeom prst="actionButtonBeginning">
            <a:avLst/>
          </a:prstGeom>
          <a:solidFill>
            <a:schemeClr val="accent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13" name="AutoShape 13">
            <a:hlinkClick r:id="rId3" action="ppaction://hlinksldjump" highlightClick="1"/>
          </p:cNvPr>
          <p:cNvSpPr>
            <a:spLocks noChangeArrowheads="1"/>
          </p:cNvSpPr>
          <p:nvPr/>
        </p:nvSpPr>
        <p:spPr bwMode="auto">
          <a:xfrm>
            <a:off x="6011863" y="5949950"/>
            <a:ext cx="936625" cy="504825"/>
          </a:xfrm>
          <a:prstGeom prst="actionButtonBeginning">
            <a:avLst/>
          </a:prstGeom>
          <a:solidFill>
            <a:schemeClr val="accent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320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63207"/>
                                        </p:tgtEl>
                                        <p:attrNameLst>
                                          <p:attrName>style.visibility</p:attrName>
                                        </p:attrNameLst>
                                      </p:cBhvr>
                                      <p:to>
                                        <p:strVal val="visible"/>
                                      </p:to>
                                    </p:set>
                                    <p:animEffect transition="in" filter="blinds(horizontal)">
                                      <p:cBhvr>
                                        <p:cTn id="13" dur="500"/>
                                        <p:tgtEl>
                                          <p:spTgt spid="56320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63208"/>
                                        </p:tgtEl>
                                        <p:attrNameLst>
                                          <p:attrName>style.visibility</p:attrName>
                                        </p:attrNameLst>
                                      </p:cBhvr>
                                      <p:to>
                                        <p:strVal val="visible"/>
                                      </p:to>
                                    </p:set>
                                    <p:animEffect transition="in" filter="blinds(horizontal)">
                                      <p:cBhvr>
                                        <p:cTn id="16" dur="500"/>
                                        <p:tgtEl>
                                          <p:spTgt spid="56320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63212"/>
                                        </p:tgtEl>
                                        <p:attrNameLst>
                                          <p:attrName>style.visibility</p:attrName>
                                        </p:attrNameLst>
                                      </p:cBhvr>
                                      <p:to>
                                        <p:strVal val="visible"/>
                                      </p:to>
                                    </p:set>
                                    <p:animEffect transition="in" filter="blinds(horizontal)">
                                      <p:cBhvr>
                                        <p:cTn id="19" dur="500"/>
                                        <p:tgtEl>
                                          <p:spTgt spid="56321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63210"/>
                                        </p:tgtEl>
                                        <p:attrNameLst>
                                          <p:attrName>style.visibility</p:attrName>
                                        </p:attrNameLst>
                                      </p:cBhvr>
                                      <p:to>
                                        <p:strVal val="visible"/>
                                      </p:to>
                                    </p:set>
                                    <p:animEffect transition="in" filter="blinds(horizontal)">
                                      <p:cBhvr>
                                        <p:cTn id="24" dur="500"/>
                                        <p:tgtEl>
                                          <p:spTgt spid="56321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63211"/>
                                        </p:tgtEl>
                                        <p:attrNameLst>
                                          <p:attrName>style.visibility</p:attrName>
                                        </p:attrNameLst>
                                      </p:cBhvr>
                                      <p:to>
                                        <p:strVal val="visible"/>
                                      </p:to>
                                    </p:set>
                                    <p:animEffect transition="in" filter="blinds(horizontal)">
                                      <p:cBhvr>
                                        <p:cTn id="27" dur="500"/>
                                        <p:tgtEl>
                                          <p:spTgt spid="56321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63213"/>
                                        </p:tgtEl>
                                        <p:attrNameLst>
                                          <p:attrName>style.visibility</p:attrName>
                                        </p:attrNameLst>
                                      </p:cBhvr>
                                      <p:to>
                                        <p:strVal val="visible"/>
                                      </p:to>
                                    </p:set>
                                    <p:animEffect transition="in" filter="blinds(horizontal)">
                                      <p:cBhvr>
                                        <p:cTn id="30" dur="500"/>
                                        <p:tgtEl>
                                          <p:spTgt spid="563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5" grpId="0"/>
      <p:bldP spid="563206" grpId="0" animBg="1"/>
      <p:bldP spid="563207" grpId="0"/>
      <p:bldP spid="563208" grpId="0"/>
      <p:bldP spid="563210" grpId="0"/>
      <p:bldP spid="563211" grpId="0"/>
      <p:bldP spid="563212" grpId="0" animBg="1"/>
      <p:bldP spid="563213" grpId="0" animBg="1"/>
    </p:bldLst>
  </p:timing>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9202"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r="66545" b="66823"/>
          <a:stretch>
            <a:fillRect/>
          </a:stretch>
        </p:blipFill>
        <p:spPr bwMode="auto">
          <a:xfrm>
            <a:off x="179388" y="260350"/>
            <a:ext cx="305911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03" name="AutoShape 5">
            <a:hlinkClick r:id="rId3" action="ppaction://hlinksldjump" highlightClick="1"/>
          </p:cNvPr>
          <p:cNvSpPr>
            <a:spLocks noChangeArrowheads="1"/>
          </p:cNvSpPr>
          <p:nvPr/>
        </p:nvSpPr>
        <p:spPr bwMode="auto">
          <a:xfrm>
            <a:off x="8101013" y="6237288"/>
            <a:ext cx="647700" cy="431800"/>
          </a:xfrm>
          <a:prstGeom prst="actionButtonBackPrevious">
            <a:avLst/>
          </a:prstGeom>
          <a:solidFill>
            <a:schemeClr val="accent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255" name="AutoShape 7"/>
          <p:cNvSpPr>
            <a:spLocks noChangeArrowheads="1"/>
          </p:cNvSpPr>
          <p:nvPr/>
        </p:nvSpPr>
        <p:spPr bwMode="auto">
          <a:xfrm>
            <a:off x="5003800" y="6092825"/>
            <a:ext cx="2016125" cy="574675"/>
          </a:xfrm>
          <a:prstGeom prst="wedgeRoundRectCallout">
            <a:avLst>
              <a:gd name="adj1" fmla="val -3306"/>
              <a:gd name="adj2" fmla="val -134806"/>
              <a:gd name="adj3" fmla="val 16667"/>
            </a:avLst>
          </a:prstGeom>
          <a:solidFill>
            <a:srgbClr val="000066"/>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solidFill>
                  <a:srgbClr val="FFFFFF"/>
                </a:solidFill>
                <a:ea typeface="楷体_GB2312" pitchFamily="49" charset="-122"/>
              </a:rPr>
              <a:t>叶子靠左</a:t>
            </a:r>
          </a:p>
        </p:txBody>
      </p:sp>
      <p:pic>
        <p:nvPicPr>
          <p:cNvPr id="179205" name="Picture 8" descr="图片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2276475"/>
            <a:ext cx="8767762"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5257" name="Picture 9" descr="1"/>
          <p:cNvPicPr>
            <a:picLocks noChangeAspect="1" noChangeArrowheads="1"/>
          </p:cNvPicPr>
          <p:nvPr/>
        </p:nvPicPr>
        <p:blipFill>
          <a:blip r:embed="rId2">
            <a:extLst>
              <a:ext uri="{28A0092B-C50C-407E-A947-70E740481C1C}">
                <a14:useLocalDpi xmlns:a14="http://schemas.microsoft.com/office/drawing/2010/main" val="0"/>
              </a:ext>
            </a:extLst>
          </a:blip>
          <a:srcRect l="38976" r="35034" b="41603"/>
          <a:stretch>
            <a:fillRect/>
          </a:stretch>
        </p:blipFill>
        <p:spPr bwMode="auto">
          <a:xfrm>
            <a:off x="3492500" y="188913"/>
            <a:ext cx="2376488"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5258" name="Picture 10" descr="1"/>
          <p:cNvPicPr>
            <a:picLocks noChangeAspect="1" noChangeArrowheads="1"/>
          </p:cNvPicPr>
          <p:nvPr/>
        </p:nvPicPr>
        <p:blipFill>
          <a:blip r:embed="rId2">
            <a:extLst>
              <a:ext uri="{28A0092B-C50C-407E-A947-70E740481C1C}">
                <a14:useLocalDpi xmlns:a14="http://schemas.microsoft.com/office/drawing/2010/main" val="0"/>
              </a:ext>
            </a:extLst>
          </a:blip>
          <a:srcRect l="72049" b="23026"/>
          <a:stretch>
            <a:fillRect/>
          </a:stretch>
        </p:blipFill>
        <p:spPr bwMode="auto">
          <a:xfrm>
            <a:off x="6300788" y="188913"/>
            <a:ext cx="2555875"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65255"/>
                                        </p:tgtEl>
                                        <p:attrNameLst>
                                          <p:attrName>style.visibility</p:attrName>
                                        </p:attrNameLst>
                                      </p:cBhvr>
                                      <p:to>
                                        <p:strVal val="visible"/>
                                      </p:to>
                                    </p:set>
                                    <p:animEffect transition="in" filter="wipe(down)">
                                      <p:cBhvr>
                                        <p:cTn id="7" dur="500"/>
                                        <p:tgtEl>
                                          <p:spTgt spid="5652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65257"/>
                                        </p:tgtEl>
                                        <p:attrNameLst>
                                          <p:attrName>style.visibility</p:attrName>
                                        </p:attrNameLst>
                                      </p:cBhvr>
                                      <p:to>
                                        <p:strVal val="visible"/>
                                      </p:to>
                                    </p:set>
                                    <p:animEffect transition="in" filter="wipe(down)">
                                      <p:cBhvr>
                                        <p:cTn id="12" dur="500"/>
                                        <p:tgtEl>
                                          <p:spTgt spid="5652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65258"/>
                                        </p:tgtEl>
                                        <p:attrNameLst>
                                          <p:attrName>style.visibility</p:attrName>
                                        </p:attrNameLst>
                                      </p:cBhvr>
                                      <p:to>
                                        <p:strVal val="visible"/>
                                      </p:to>
                                    </p:set>
                                    <p:animEffect transition="in" filter="wipe(down)">
                                      <p:cBhvr>
                                        <p:cTn id="17" dur="500"/>
                                        <p:tgtEl>
                                          <p:spTgt spid="565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5" grpId="0" animBg="1"/>
    </p:bldLst>
  </p:timing>
</p:sld>
</file>

<file path=ppt/slides/slide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0226" name="Text Box 5"/>
          <p:cNvSpPr txBox="1">
            <a:spLocks noChangeArrowheads="1"/>
          </p:cNvSpPr>
          <p:nvPr/>
        </p:nvSpPr>
        <p:spPr bwMode="auto">
          <a:xfrm>
            <a:off x="1187450" y="115888"/>
            <a:ext cx="5689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80808"/>
                </a:solidFill>
                <a:ea typeface="楷体_GB2312" pitchFamily="49" charset="-122"/>
              </a:rPr>
              <a:t>Huffman</a:t>
            </a:r>
            <a:r>
              <a:rPr lang="zh-CN" altLang="en-US" sz="3200" b="1">
                <a:solidFill>
                  <a:srgbClr val="080808"/>
                </a:solidFill>
                <a:ea typeface="楷体_GB2312" pitchFamily="49" charset="-122"/>
              </a:rPr>
              <a:t>树  与   </a:t>
            </a:r>
            <a:r>
              <a:rPr lang="en-US" altLang="zh-CN" sz="3200" b="1">
                <a:solidFill>
                  <a:srgbClr val="080808"/>
                </a:solidFill>
                <a:ea typeface="楷体_GB2312" pitchFamily="49" charset="-122"/>
              </a:rPr>
              <a:t>Huffman</a:t>
            </a:r>
            <a:r>
              <a:rPr lang="zh-CN" altLang="en-US" sz="3200" b="1">
                <a:solidFill>
                  <a:srgbClr val="080808"/>
                </a:solidFill>
                <a:ea typeface="楷体_GB2312" pitchFamily="49" charset="-122"/>
              </a:rPr>
              <a:t>编码</a:t>
            </a:r>
          </a:p>
        </p:txBody>
      </p:sp>
      <p:pic>
        <p:nvPicPr>
          <p:cNvPr id="180227" name="Picture 6" descr="2"/>
          <p:cNvPicPr>
            <a:picLocks noChangeAspect="1" noChangeArrowheads="1"/>
          </p:cNvPicPr>
          <p:nvPr/>
        </p:nvPicPr>
        <p:blipFill>
          <a:blip r:embed="rId2">
            <a:extLst>
              <a:ext uri="{28A0092B-C50C-407E-A947-70E740481C1C}">
                <a14:useLocalDpi xmlns:a14="http://schemas.microsoft.com/office/drawing/2010/main" val="0"/>
              </a:ext>
            </a:extLst>
          </a:blip>
          <a:srcRect r="69382"/>
          <a:stretch>
            <a:fillRect/>
          </a:stretch>
        </p:blipFill>
        <p:spPr bwMode="auto">
          <a:xfrm>
            <a:off x="1547813" y="1135063"/>
            <a:ext cx="2160587" cy="318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228" name="Picture 7" descr="2"/>
          <p:cNvPicPr>
            <a:picLocks noChangeAspect="1" noChangeArrowheads="1"/>
          </p:cNvPicPr>
          <p:nvPr/>
        </p:nvPicPr>
        <p:blipFill>
          <a:blip r:embed="rId2">
            <a:extLst>
              <a:ext uri="{28A0092B-C50C-407E-A947-70E740481C1C}">
                <a14:useLocalDpi xmlns:a14="http://schemas.microsoft.com/office/drawing/2010/main" val="0"/>
              </a:ext>
            </a:extLst>
          </a:blip>
          <a:srcRect l="57573"/>
          <a:stretch>
            <a:fillRect/>
          </a:stretch>
        </p:blipFill>
        <p:spPr bwMode="auto">
          <a:xfrm>
            <a:off x="4356100" y="1246188"/>
            <a:ext cx="3024188"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0229" name="AutoShape 8"/>
          <p:cNvSpPr>
            <a:spLocks noChangeArrowheads="1"/>
          </p:cNvSpPr>
          <p:nvPr/>
        </p:nvSpPr>
        <p:spPr bwMode="auto">
          <a:xfrm>
            <a:off x="1981200" y="720725"/>
            <a:ext cx="503238" cy="503238"/>
          </a:xfrm>
          <a:prstGeom prst="downArrow">
            <a:avLst>
              <a:gd name="adj1" fmla="val 50000"/>
              <a:gd name="adj2" fmla="val 25000"/>
            </a:avLst>
          </a:prstGeom>
          <a:solidFill>
            <a:srgbClr val="0099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0230" name="AutoShape 9"/>
          <p:cNvSpPr>
            <a:spLocks noChangeArrowheads="1"/>
          </p:cNvSpPr>
          <p:nvPr/>
        </p:nvSpPr>
        <p:spPr bwMode="auto">
          <a:xfrm>
            <a:off x="5221288" y="692150"/>
            <a:ext cx="503237" cy="503238"/>
          </a:xfrm>
          <a:prstGeom prst="downArrow">
            <a:avLst>
              <a:gd name="adj1" fmla="val 50000"/>
              <a:gd name="adj2" fmla="val 25000"/>
            </a:avLst>
          </a:prstGeom>
          <a:solidFill>
            <a:srgbClr val="0099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66282" name="Text Box 10"/>
          <p:cNvSpPr txBox="1">
            <a:spLocks noChangeArrowheads="1"/>
          </p:cNvSpPr>
          <p:nvPr/>
        </p:nvSpPr>
        <p:spPr bwMode="auto">
          <a:xfrm>
            <a:off x="395288" y="4365625"/>
            <a:ext cx="82819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lgn="ctr">
                <a:solidFill>
                  <a:srgbClr val="99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80808"/>
                </a:solidFill>
                <a:ea typeface="楷体_GB2312" pitchFamily="49" charset="-122"/>
              </a:rPr>
              <a:t>Huffman</a:t>
            </a:r>
            <a:r>
              <a:rPr lang="zh-CN" altLang="en-US" sz="3200" b="1">
                <a:solidFill>
                  <a:srgbClr val="080808"/>
                </a:solidFill>
                <a:ea typeface="楷体_GB2312" pitchFamily="49" charset="-122"/>
              </a:rPr>
              <a:t>编码结果：</a:t>
            </a:r>
            <a:r>
              <a:rPr lang="en-US" altLang="zh-CN" sz="3200" b="1">
                <a:solidFill>
                  <a:srgbClr val="080808"/>
                </a:solidFill>
                <a:ea typeface="楷体_GB2312" pitchFamily="49" charset="-122"/>
              </a:rPr>
              <a:t>d=0, i=10, a=110, n=111</a:t>
            </a:r>
          </a:p>
        </p:txBody>
      </p:sp>
      <p:sp>
        <p:nvSpPr>
          <p:cNvPr id="566283" name="Text Box 11"/>
          <p:cNvSpPr txBox="1">
            <a:spLocks noChangeArrowheads="1"/>
          </p:cNvSpPr>
          <p:nvPr/>
        </p:nvSpPr>
        <p:spPr bwMode="auto">
          <a:xfrm>
            <a:off x="466725" y="5013325"/>
            <a:ext cx="821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80808"/>
                </a:solidFill>
                <a:ea typeface="楷体_GB2312" pitchFamily="49" charset="-122"/>
              </a:rPr>
              <a:t>WPL</a:t>
            </a:r>
            <a:r>
              <a:rPr lang="en-US" altLang="zh-CN" sz="3200" b="1" baseline="-25000">
                <a:solidFill>
                  <a:srgbClr val="080808"/>
                </a:solidFill>
                <a:ea typeface="楷体_GB2312" pitchFamily="49" charset="-122"/>
              </a:rPr>
              <a:t>2</a:t>
            </a:r>
            <a:r>
              <a:rPr lang="en-US" altLang="zh-CN" sz="3200" b="1">
                <a:solidFill>
                  <a:srgbClr val="080808"/>
                </a:solidFill>
                <a:ea typeface="楷体_GB2312" pitchFamily="49" charset="-122"/>
              </a:rPr>
              <a:t>=1*7+2*5+3*2+3*4=35 bit (</a:t>
            </a:r>
            <a:r>
              <a:rPr lang="zh-CN" altLang="en-US" sz="3200" b="1">
                <a:solidFill>
                  <a:srgbClr val="080808"/>
                </a:solidFill>
                <a:ea typeface="楷体_GB2312" pitchFamily="49" charset="-122"/>
              </a:rPr>
              <a:t>小于等长码</a:t>
            </a:r>
            <a:r>
              <a:rPr lang="en-US" altLang="zh-CN" sz="3200" b="1">
                <a:solidFill>
                  <a:srgbClr val="080808"/>
                </a:solidFill>
                <a:ea typeface="楷体_GB2312" pitchFamily="49" charset="-122"/>
              </a:rPr>
              <a:t>)</a:t>
            </a:r>
          </a:p>
        </p:txBody>
      </p:sp>
      <p:sp>
        <p:nvSpPr>
          <p:cNvPr id="566284" name="Text Box 12"/>
          <p:cNvSpPr txBox="1">
            <a:spLocks noChangeArrowheads="1"/>
          </p:cNvSpPr>
          <p:nvPr/>
        </p:nvSpPr>
        <p:spPr bwMode="auto">
          <a:xfrm>
            <a:off x="141288" y="5789613"/>
            <a:ext cx="8894762" cy="519112"/>
          </a:xfrm>
          <a:prstGeom prst="rect">
            <a:avLst/>
          </a:prstGeom>
          <a:solidFill>
            <a:srgbClr val="000066"/>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2800" b="1">
                <a:solidFill>
                  <a:srgbClr val="FFFFFF"/>
                </a:solidFill>
                <a:ea typeface="楷体_GB2312" pitchFamily="49" charset="-122"/>
              </a:rPr>
              <a:t>特征：每一码不会是另一码的前缀，译码时可惟一复原</a:t>
            </a:r>
          </a:p>
        </p:txBody>
      </p:sp>
      <p:sp>
        <p:nvSpPr>
          <p:cNvPr id="566287" name="AutoShape 15"/>
          <p:cNvSpPr>
            <a:spLocks noChangeArrowheads="1"/>
          </p:cNvSpPr>
          <p:nvPr/>
        </p:nvSpPr>
        <p:spPr bwMode="auto">
          <a:xfrm>
            <a:off x="6443663" y="620713"/>
            <a:ext cx="2520950" cy="1079500"/>
          </a:xfrm>
          <a:prstGeom prst="wedgeRoundRectCallout">
            <a:avLst>
              <a:gd name="adj1" fmla="val -65870"/>
              <a:gd name="adj2" fmla="val -64704"/>
              <a:gd name="adj3" fmla="val 16667"/>
            </a:avLst>
          </a:prstGeom>
          <a:solidFill>
            <a:schemeClr val="hlink"/>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800" b="1">
                <a:latin typeface="楷体_GB2312" pitchFamily="49" charset="-122"/>
                <a:ea typeface="楷体_GB2312" pitchFamily="49" charset="-122"/>
              </a:rPr>
              <a:t>Huffman</a:t>
            </a:r>
            <a:r>
              <a:rPr lang="zh-CN" altLang="en-US" sz="2800" b="1">
                <a:latin typeface="楷体_GB2312" pitchFamily="49" charset="-122"/>
                <a:ea typeface="楷体_GB2312" pitchFamily="49" charset="-122"/>
              </a:rPr>
              <a:t>编码也称为</a:t>
            </a:r>
            <a:r>
              <a:rPr lang="zh-CN" altLang="en-US" sz="2800" b="1">
                <a:solidFill>
                  <a:srgbClr val="990000"/>
                </a:solidFill>
                <a:latin typeface="楷体_GB2312" pitchFamily="49" charset="-122"/>
                <a:ea typeface="楷体_GB2312" pitchFamily="49" charset="-122"/>
              </a:rPr>
              <a:t>前缀码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62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566283"/>
                                        </p:tgtEl>
                                        <p:attrNameLst>
                                          <p:attrName>style.visibility</p:attrName>
                                        </p:attrNameLst>
                                      </p:cBhvr>
                                      <p:to>
                                        <p:strVal val="visible"/>
                                      </p:to>
                                    </p:set>
                                    <p:animEffect transition="in" filter="wipe(down)">
                                      <p:cBhvr>
                                        <p:cTn id="11" dur="500"/>
                                        <p:tgtEl>
                                          <p:spTgt spid="56628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6628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66284"/>
                                        </p:tgtEl>
                                        <p:attrNameLst>
                                          <p:attrName>style.visibility</p:attrName>
                                        </p:attrNameLst>
                                      </p:cBhvr>
                                      <p:to>
                                        <p:strVal val="visible"/>
                                      </p:to>
                                    </p:set>
                                    <p:animEffect transition="in" filter="wipe(down)">
                                      <p:cBhvr>
                                        <p:cTn id="20" dur="500"/>
                                        <p:tgtEl>
                                          <p:spTgt spid="566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82" grpId="0"/>
      <p:bldP spid="566283" grpId="0"/>
      <p:bldP spid="566284" grpId="0" animBg="1"/>
      <p:bldP spid="566287" grpId="0" animBg="1"/>
    </p:bldLst>
  </p:timing>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9682" name="Oval 2"/>
          <p:cNvSpPr>
            <a:spLocks noChangeArrowheads="1"/>
          </p:cNvSpPr>
          <p:nvPr/>
        </p:nvSpPr>
        <p:spPr bwMode="auto">
          <a:xfrm>
            <a:off x="3657600" y="1143000"/>
            <a:ext cx="609600" cy="533400"/>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rPr>
              <a:t>9</a:t>
            </a:r>
            <a:endParaRPr lang="en-US" altLang="zh-CN" sz="2400"/>
          </a:p>
        </p:txBody>
      </p:sp>
      <p:sp>
        <p:nvSpPr>
          <p:cNvPr id="181251" name="Text Box 4"/>
          <p:cNvSpPr txBox="1">
            <a:spLocks noChangeArrowheads="1"/>
          </p:cNvSpPr>
          <p:nvPr/>
        </p:nvSpPr>
        <p:spPr bwMode="auto">
          <a:xfrm>
            <a:off x="250825" y="260350"/>
            <a:ext cx="6761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b="1">
                <a:solidFill>
                  <a:srgbClr val="990000"/>
                </a:solidFill>
                <a:latin typeface="楷体_GB2312" pitchFamily="49" charset="-122"/>
                <a:ea typeface="楷体_GB2312" pitchFamily="49" charset="-122"/>
              </a:rPr>
              <a:t>例</a:t>
            </a:r>
            <a:r>
              <a:rPr lang="en-US" altLang="zh-CN" b="1">
                <a:solidFill>
                  <a:srgbClr val="990000"/>
                </a:solidFill>
                <a:latin typeface="楷体_GB2312" pitchFamily="49" charset="-122"/>
                <a:ea typeface="楷体_GB2312" pitchFamily="49" charset="-122"/>
              </a:rPr>
              <a:t>1: </a:t>
            </a:r>
            <a:r>
              <a:rPr lang="zh-CN" altLang="en-US" b="1">
                <a:solidFill>
                  <a:srgbClr val="990000"/>
                </a:solidFill>
                <a:latin typeface="楷体_GB2312" pitchFamily="49" charset="-122"/>
                <a:ea typeface="楷体_GB2312" pitchFamily="49" charset="-122"/>
              </a:rPr>
              <a:t>已知权值 </a:t>
            </a:r>
            <a:r>
              <a:rPr lang="en-US" altLang="zh-CN" b="1">
                <a:solidFill>
                  <a:srgbClr val="990000"/>
                </a:solidFill>
                <a:ea typeface="楷体_GB2312" pitchFamily="49" charset="-122"/>
              </a:rPr>
              <a:t>W={ 5, 6, 2, 9, 7 }</a:t>
            </a:r>
            <a:endParaRPr lang="en-US" altLang="zh-CN" sz="2400" b="1"/>
          </a:p>
        </p:txBody>
      </p:sp>
      <p:sp>
        <p:nvSpPr>
          <p:cNvPr id="199685" name="Oval 5"/>
          <p:cNvSpPr>
            <a:spLocks noChangeArrowheads="1"/>
          </p:cNvSpPr>
          <p:nvPr/>
        </p:nvSpPr>
        <p:spPr bwMode="auto">
          <a:xfrm>
            <a:off x="838200" y="1143000"/>
            <a:ext cx="609600" cy="533400"/>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rPr>
              <a:t>5</a:t>
            </a:r>
            <a:endParaRPr lang="en-US" altLang="zh-CN" sz="2400"/>
          </a:p>
        </p:txBody>
      </p:sp>
      <p:sp>
        <p:nvSpPr>
          <p:cNvPr id="199686" name="Oval 6"/>
          <p:cNvSpPr>
            <a:spLocks noChangeArrowheads="1"/>
          </p:cNvSpPr>
          <p:nvPr/>
        </p:nvSpPr>
        <p:spPr bwMode="auto">
          <a:xfrm>
            <a:off x="1752600" y="1143000"/>
            <a:ext cx="609600" cy="533400"/>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rPr>
              <a:t>6</a:t>
            </a:r>
            <a:endParaRPr lang="en-US" altLang="zh-CN" sz="2400"/>
          </a:p>
        </p:txBody>
      </p:sp>
      <p:sp>
        <p:nvSpPr>
          <p:cNvPr id="199687" name="Oval 7"/>
          <p:cNvSpPr>
            <a:spLocks noChangeArrowheads="1"/>
          </p:cNvSpPr>
          <p:nvPr/>
        </p:nvSpPr>
        <p:spPr bwMode="auto">
          <a:xfrm>
            <a:off x="2667000" y="1143000"/>
            <a:ext cx="609600" cy="533400"/>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rPr>
              <a:t>2</a:t>
            </a:r>
            <a:endParaRPr lang="en-US" altLang="zh-CN" sz="2400"/>
          </a:p>
        </p:txBody>
      </p:sp>
      <p:sp>
        <p:nvSpPr>
          <p:cNvPr id="199688" name="Oval 8"/>
          <p:cNvSpPr>
            <a:spLocks noChangeArrowheads="1"/>
          </p:cNvSpPr>
          <p:nvPr/>
        </p:nvSpPr>
        <p:spPr bwMode="auto">
          <a:xfrm>
            <a:off x="4572000" y="1143000"/>
            <a:ext cx="609600" cy="533400"/>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rPr>
              <a:t>7</a:t>
            </a:r>
            <a:endParaRPr lang="en-US" altLang="zh-CN" sz="2400"/>
          </a:p>
        </p:txBody>
      </p:sp>
      <p:sp>
        <p:nvSpPr>
          <p:cNvPr id="199694" name="Oval 14"/>
          <p:cNvSpPr>
            <a:spLocks noChangeArrowheads="1"/>
          </p:cNvSpPr>
          <p:nvPr/>
        </p:nvSpPr>
        <p:spPr bwMode="auto">
          <a:xfrm>
            <a:off x="914400" y="2438400"/>
            <a:ext cx="609600" cy="533400"/>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rPr>
              <a:t>6</a:t>
            </a:r>
            <a:endParaRPr lang="en-US" altLang="zh-CN" sz="2400"/>
          </a:p>
        </p:txBody>
      </p:sp>
      <p:sp>
        <p:nvSpPr>
          <p:cNvPr id="199695" name="Oval 15"/>
          <p:cNvSpPr>
            <a:spLocks noChangeArrowheads="1"/>
          </p:cNvSpPr>
          <p:nvPr/>
        </p:nvSpPr>
        <p:spPr bwMode="auto">
          <a:xfrm>
            <a:off x="1828800" y="2438400"/>
            <a:ext cx="609600" cy="533400"/>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rPr>
              <a:t>9</a:t>
            </a:r>
            <a:endParaRPr lang="en-US" altLang="zh-CN" sz="2400"/>
          </a:p>
        </p:txBody>
      </p:sp>
      <p:sp>
        <p:nvSpPr>
          <p:cNvPr id="199696" name="Oval 16"/>
          <p:cNvSpPr>
            <a:spLocks noChangeArrowheads="1"/>
          </p:cNvSpPr>
          <p:nvPr/>
        </p:nvSpPr>
        <p:spPr bwMode="auto">
          <a:xfrm>
            <a:off x="2771775" y="2420938"/>
            <a:ext cx="609600" cy="533400"/>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rPr>
              <a:t>7</a:t>
            </a:r>
            <a:endParaRPr lang="en-US" altLang="zh-CN" sz="2400"/>
          </a:p>
        </p:txBody>
      </p:sp>
      <p:sp>
        <p:nvSpPr>
          <p:cNvPr id="199702" name="Oval 22"/>
          <p:cNvSpPr>
            <a:spLocks noChangeArrowheads="1"/>
          </p:cNvSpPr>
          <p:nvPr/>
        </p:nvSpPr>
        <p:spPr bwMode="auto">
          <a:xfrm>
            <a:off x="1206500" y="3800475"/>
            <a:ext cx="609600" cy="533400"/>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rPr>
              <a:t>9</a:t>
            </a:r>
            <a:endParaRPr lang="en-US" altLang="zh-CN" sz="2400"/>
          </a:p>
        </p:txBody>
      </p:sp>
      <p:sp>
        <p:nvSpPr>
          <p:cNvPr id="230415" name="Oval 15"/>
          <p:cNvSpPr>
            <a:spLocks noChangeArrowheads="1"/>
          </p:cNvSpPr>
          <p:nvPr/>
        </p:nvSpPr>
        <p:spPr bwMode="auto">
          <a:xfrm>
            <a:off x="5795963" y="4572000"/>
            <a:ext cx="609600" cy="533400"/>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rPr>
              <a:t>9</a:t>
            </a:r>
            <a:endParaRPr lang="en-US" altLang="zh-CN" sz="2400"/>
          </a:p>
        </p:txBody>
      </p:sp>
      <p:sp>
        <p:nvSpPr>
          <p:cNvPr id="230417" name="Oval 17"/>
          <p:cNvSpPr>
            <a:spLocks noChangeArrowheads="1"/>
          </p:cNvSpPr>
          <p:nvPr/>
        </p:nvSpPr>
        <p:spPr bwMode="auto">
          <a:xfrm>
            <a:off x="6696075" y="5495925"/>
            <a:ext cx="609600" cy="533400"/>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rPr>
              <a:t>5</a:t>
            </a:r>
            <a:endParaRPr lang="en-US" altLang="zh-CN" sz="2400"/>
          </a:p>
        </p:txBody>
      </p:sp>
      <p:sp>
        <p:nvSpPr>
          <p:cNvPr id="230418" name="Oval 18"/>
          <p:cNvSpPr>
            <a:spLocks noChangeArrowheads="1"/>
          </p:cNvSpPr>
          <p:nvPr/>
        </p:nvSpPr>
        <p:spPr bwMode="auto">
          <a:xfrm>
            <a:off x="7915275" y="5495925"/>
            <a:ext cx="609600" cy="533400"/>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rPr>
              <a:t>2</a:t>
            </a:r>
            <a:endParaRPr lang="en-US" altLang="zh-CN" sz="2400"/>
          </a:p>
        </p:txBody>
      </p:sp>
      <p:sp>
        <p:nvSpPr>
          <p:cNvPr id="230419" name="Line 19"/>
          <p:cNvSpPr>
            <a:spLocks noChangeShapeType="1"/>
          </p:cNvSpPr>
          <p:nvPr/>
        </p:nvSpPr>
        <p:spPr bwMode="auto">
          <a:xfrm flipH="1">
            <a:off x="7000875" y="5267325"/>
            <a:ext cx="381000" cy="2286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20" name="Line 20"/>
          <p:cNvSpPr>
            <a:spLocks noChangeShapeType="1"/>
          </p:cNvSpPr>
          <p:nvPr/>
        </p:nvSpPr>
        <p:spPr bwMode="auto">
          <a:xfrm>
            <a:off x="7839075" y="5267325"/>
            <a:ext cx="381000" cy="2286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21" name="Text Box 21"/>
          <p:cNvSpPr txBox="1">
            <a:spLocks noChangeArrowheads="1"/>
          </p:cNvSpPr>
          <p:nvPr/>
        </p:nvSpPr>
        <p:spPr bwMode="auto">
          <a:xfrm>
            <a:off x="7366000" y="4581525"/>
            <a:ext cx="549275" cy="666750"/>
          </a:xfrm>
          <a:prstGeom prst="rect">
            <a:avLst/>
          </a:prstGeom>
          <a:solidFill>
            <a:srgbClr val="CCFFCC">
              <a:alpha val="50195"/>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FF3300"/>
                </a:solidFill>
              </a:rPr>
              <a:t>7</a:t>
            </a:r>
            <a:endParaRPr lang="en-US" altLang="zh-CN" sz="2400"/>
          </a:p>
        </p:txBody>
      </p:sp>
      <p:sp>
        <p:nvSpPr>
          <p:cNvPr id="230422" name="Text Box 22"/>
          <p:cNvSpPr txBox="1">
            <a:spLocks noChangeArrowheads="1"/>
          </p:cNvSpPr>
          <p:nvPr/>
        </p:nvSpPr>
        <p:spPr bwMode="auto">
          <a:xfrm>
            <a:off x="6572250" y="3448050"/>
            <a:ext cx="666750" cy="666750"/>
          </a:xfrm>
          <a:prstGeom prst="rect">
            <a:avLst/>
          </a:prstGeom>
          <a:solidFill>
            <a:srgbClr val="CAF2CE">
              <a:alpha val="50195"/>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FF3300"/>
                </a:solidFill>
              </a:rPr>
              <a:t>16</a:t>
            </a:r>
            <a:endParaRPr lang="en-US" altLang="zh-CN" sz="2400"/>
          </a:p>
        </p:txBody>
      </p:sp>
      <p:sp>
        <p:nvSpPr>
          <p:cNvPr id="230423" name="Line 23"/>
          <p:cNvSpPr>
            <a:spLocks noChangeShapeType="1"/>
          </p:cNvSpPr>
          <p:nvPr/>
        </p:nvSpPr>
        <p:spPr bwMode="auto">
          <a:xfrm flipH="1">
            <a:off x="6096000" y="4114800"/>
            <a:ext cx="4572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24" name="Line 24"/>
          <p:cNvSpPr>
            <a:spLocks noChangeShapeType="1"/>
          </p:cNvSpPr>
          <p:nvPr/>
        </p:nvSpPr>
        <p:spPr bwMode="auto">
          <a:xfrm>
            <a:off x="7239000" y="4114800"/>
            <a:ext cx="3810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0425" name="Group 25"/>
          <p:cNvGrpSpPr>
            <a:grpSpLocks/>
          </p:cNvGrpSpPr>
          <p:nvPr/>
        </p:nvGrpSpPr>
        <p:grpSpPr bwMode="auto">
          <a:xfrm>
            <a:off x="3657600" y="3429000"/>
            <a:ext cx="1676400" cy="1676400"/>
            <a:chOff x="2304" y="2160"/>
            <a:chExt cx="1056" cy="1056"/>
          </a:xfrm>
        </p:grpSpPr>
        <p:sp>
          <p:nvSpPr>
            <p:cNvPr id="181278" name="Oval 26"/>
            <p:cNvSpPr>
              <a:spLocks noChangeArrowheads="1"/>
            </p:cNvSpPr>
            <p:nvPr/>
          </p:nvSpPr>
          <p:spPr bwMode="auto">
            <a:xfrm>
              <a:off x="2304" y="2880"/>
              <a:ext cx="384" cy="336"/>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rPr>
                <a:t>6</a:t>
              </a:r>
              <a:endParaRPr lang="en-US" altLang="zh-CN" sz="2400"/>
            </a:p>
          </p:txBody>
        </p:sp>
        <p:sp>
          <p:nvSpPr>
            <p:cNvPr id="181279" name="Oval 27"/>
            <p:cNvSpPr>
              <a:spLocks noChangeArrowheads="1"/>
            </p:cNvSpPr>
            <p:nvPr/>
          </p:nvSpPr>
          <p:spPr bwMode="auto">
            <a:xfrm>
              <a:off x="2976" y="2880"/>
              <a:ext cx="384" cy="336"/>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rPr>
                <a:t>7</a:t>
              </a:r>
              <a:endParaRPr lang="en-US" altLang="zh-CN" sz="2400"/>
            </a:p>
          </p:txBody>
        </p:sp>
        <p:sp>
          <p:nvSpPr>
            <p:cNvPr id="181280" name="Text Box 28"/>
            <p:cNvSpPr txBox="1">
              <a:spLocks noChangeArrowheads="1"/>
            </p:cNvSpPr>
            <p:nvPr/>
          </p:nvSpPr>
          <p:spPr bwMode="auto">
            <a:xfrm>
              <a:off x="2640" y="2160"/>
              <a:ext cx="432" cy="420"/>
            </a:xfrm>
            <a:prstGeom prst="rect">
              <a:avLst/>
            </a:prstGeom>
            <a:solidFill>
              <a:srgbClr val="CCFFCC">
                <a:alpha val="50195"/>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FF3300"/>
                  </a:solidFill>
                </a:rPr>
                <a:t>13</a:t>
              </a:r>
              <a:endParaRPr lang="en-US" altLang="zh-CN" sz="2400"/>
            </a:p>
          </p:txBody>
        </p:sp>
        <p:sp>
          <p:nvSpPr>
            <p:cNvPr id="181281" name="Line 29"/>
            <p:cNvSpPr>
              <a:spLocks noChangeShapeType="1"/>
            </p:cNvSpPr>
            <p:nvPr/>
          </p:nvSpPr>
          <p:spPr bwMode="auto">
            <a:xfrm flipH="1">
              <a:off x="2496" y="2544"/>
              <a:ext cx="144" cy="336"/>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82" name="Line 30"/>
            <p:cNvSpPr>
              <a:spLocks noChangeShapeType="1"/>
            </p:cNvSpPr>
            <p:nvPr/>
          </p:nvSpPr>
          <p:spPr bwMode="auto">
            <a:xfrm>
              <a:off x="3072" y="2592"/>
              <a:ext cx="96" cy="288"/>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0431" name="Text Box 31"/>
          <p:cNvSpPr txBox="1">
            <a:spLocks noChangeArrowheads="1"/>
          </p:cNvSpPr>
          <p:nvPr/>
        </p:nvSpPr>
        <p:spPr bwMode="auto">
          <a:xfrm>
            <a:off x="5334000" y="2286000"/>
            <a:ext cx="739775" cy="666750"/>
          </a:xfrm>
          <a:prstGeom prst="rect">
            <a:avLst/>
          </a:prstGeom>
          <a:solidFill>
            <a:srgbClr val="CAF2CE">
              <a:alpha val="50195"/>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3300"/>
                </a:solidFill>
              </a:rPr>
              <a:t>29</a:t>
            </a:r>
            <a:endParaRPr lang="en-US" altLang="zh-CN" sz="2400"/>
          </a:p>
        </p:txBody>
      </p:sp>
      <p:sp>
        <p:nvSpPr>
          <p:cNvPr id="230432" name="Line 32"/>
          <p:cNvSpPr>
            <a:spLocks noChangeShapeType="1"/>
          </p:cNvSpPr>
          <p:nvPr/>
        </p:nvSpPr>
        <p:spPr bwMode="auto">
          <a:xfrm flipH="1">
            <a:off x="4495800" y="2971800"/>
            <a:ext cx="8382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33" name="Line 33"/>
          <p:cNvSpPr>
            <a:spLocks noChangeShapeType="1"/>
          </p:cNvSpPr>
          <p:nvPr/>
        </p:nvSpPr>
        <p:spPr bwMode="auto">
          <a:xfrm>
            <a:off x="6096000" y="2971800"/>
            <a:ext cx="838200" cy="45720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47" name="Text Box 47"/>
          <p:cNvSpPr txBox="1">
            <a:spLocks noChangeArrowheads="1"/>
          </p:cNvSpPr>
          <p:nvPr/>
        </p:nvSpPr>
        <p:spPr bwMode="auto">
          <a:xfrm>
            <a:off x="3708400" y="2349500"/>
            <a:ext cx="549275" cy="666750"/>
          </a:xfrm>
          <a:prstGeom prst="rect">
            <a:avLst/>
          </a:prstGeom>
          <a:solidFill>
            <a:srgbClr val="CCFFCC">
              <a:alpha val="50195"/>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FF3300"/>
                </a:solidFill>
              </a:rPr>
              <a:t>7</a:t>
            </a:r>
            <a:endParaRPr lang="en-US" altLang="zh-CN" sz="2400"/>
          </a:p>
        </p:txBody>
      </p:sp>
      <p:sp>
        <p:nvSpPr>
          <p:cNvPr id="230448" name="Text Box 48"/>
          <p:cNvSpPr txBox="1">
            <a:spLocks noChangeArrowheads="1"/>
          </p:cNvSpPr>
          <p:nvPr/>
        </p:nvSpPr>
        <p:spPr bwMode="auto">
          <a:xfrm>
            <a:off x="2124075" y="3716338"/>
            <a:ext cx="549275" cy="666750"/>
          </a:xfrm>
          <a:prstGeom prst="rect">
            <a:avLst/>
          </a:prstGeom>
          <a:solidFill>
            <a:srgbClr val="CCFFCC">
              <a:alpha val="50195"/>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FF3300"/>
                </a:solidFill>
              </a:rPr>
              <a:t>7</a:t>
            </a:r>
            <a:endParaRPr lang="en-US" altLang="zh-CN" sz="2400"/>
          </a:p>
        </p:txBody>
      </p:sp>
      <p:sp>
        <p:nvSpPr>
          <p:cNvPr id="230449" name="Text Box 49"/>
          <p:cNvSpPr txBox="1">
            <a:spLocks noChangeArrowheads="1"/>
          </p:cNvSpPr>
          <p:nvPr/>
        </p:nvSpPr>
        <p:spPr bwMode="auto">
          <a:xfrm>
            <a:off x="2987675" y="3716338"/>
            <a:ext cx="720725" cy="666750"/>
          </a:xfrm>
          <a:prstGeom prst="rect">
            <a:avLst/>
          </a:prstGeom>
          <a:solidFill>
            <a:srgbClr val="CCFFCC">
              <a:alpha val="50195"/>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FF3300"/>
                </a:solidFill>
              </a:rPr>
              <a:t>13</a:t>
            </a:r>
            <a:endParaRPr lang="en-US" altLang="zh-CN" sz="2400"/>
          </a:p>
        </p:txBody>
      </p:sp>
      <p:sp>
        <p:nvSpPr>
          <p:cNvPr id="230450" name="Text Box 50"/>
          <p:cNvSpPr txBox="1">
            <a:spLocks noChangeArrowheads="1"/>
          </p:cNvSpPr>
          <p:nvPr/>
        </p:nvSpPr>
        <p:spPr bwMode="auto">
          <a:xfrm>
            <a:off x="1692275" y="5084763"/>
            <a:ext cx="792163" cy="666750"/>
          </a:xfrm>
          <a:prstGeom prst="rect">
            <a:avLst/>
          </a:prstGeom>
          <a:solidFill>
            <a:srgbClr val="CCFFCC">
              <a:alpha val="50195"/>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FF3300"/>
                </a:solidFill>
              </a:rPr>
              <a:t>13</a:t>
            </a:r>
            <a:endParaRPr lang="en-US" altLang="zh-CN" sz="2400"/>
          </a:p>
        </p:txBody>
      </p:sp>
      <p:sp>
        <p:nvSpPr>
          <p:cNvPr id="230451" name="Text Box 51"/>
          <p:cNvSpPr txBox="1">
            <a:spLocks noChangeArrowheads="1"/>
          </p:cNvSpPr>
          <p:nvPr/>
        </p:nvSpPr>
        <p:spPr bwMode="auto">
          <a:xfrm>
            <a:off x="2698750" y="5067300"/>
            <a:ext cx="720725" cy="666750"/>
          </a:xfrm>
          <a:prstGeom prst="rect">
            <a:avLst/>
          </a:prstGeom>
          <a:solidFill>
            <a:srgbClr val="CCFFCC">
              <a:alpha val="50195"/>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FF3300"/>
                </a:solidFill>
              </a:rPr>
              <a:t>16</a:t>
            </a:r>
            <a:endParaRPr lang="en-US" altLang="zh-CN"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9685"/>
                                        </p:tgtEl>
                                        <p:attrNameLst>
                                          <p:attrName>style.visibility</p:attrName>
                                        </p:attrNameLst>
                                      </p:cBhvr>
                                      <p:to>
                                        <p:strVal val="visible"/>
                                      </p:to>
                                    </p:set>
                                    <p:animEffect transition="in" filter="dissolve">
                                      <p:cBhvr>
                                        <p:cTn id="7" dur="500"/>
                                        <p:tgtEl>
                                          <p:spTgt spid="199685"/>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9686"/>
                                        </p:tgtEl>
                                        <p:attrNameLst>
                                          <p:attrName>style.visibility</p:attrName>
                                        </p:attrNameLst>
                                      </p:cBhvr>
                                      <p:to>
                                        <p:strVal val="visible"/>
                                      </p:to>
                                    </p:set>
                                    <p:animEffect transition="in" filter="dissolve">
                                      <p:cBhvr>
                                        <p:cTn id="11" dur="500"/>
                                        <p:tgtEl>
                                          <p:spTgt spid="199686"/>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99687"/>
                                        </p:tgtEl>
                                        <p:attrNameLst>
                                          <p:attrName>style.visibility</p:attrName>
                                        </p:attrNameLst>
                                      </p:cBhvr>
                                      <p:to>
                                        <p:strVal val="visible"/>
                                      </p:to>
                                    </p:set>
                                    <p:animEffect transition="in" filter="dissolve">
                                      <p:cBhvr>
                                        <p:cTn id="15" dur="500"/>
                                        <p:tgtEl>
                                          <p:spTgt spid="199687"/>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99682"/>
                                        </p:tgtEl>
                                        <p:attrNameLst>
                                          <p:attrName>style.visibility</p:attrName>
                                        </p:attrNameLst>
                                      </p:cBhvr>
                                      <p:to>
                                        <p:strVal val="visible"/>
                                      </p:to>
                                    </p:set>
                                    <p:animEffect transition="in" filter="dissolve">
                                      <p:cBhvr>
                                        <p:cTn id="19" dur="500"/>
                                        <p:tgtEl>
                                          <p:spTgt spid="199682"/>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99688"/>
                                        </p:tgtEl>
                                        <p:attrNameLst>
                                          <p:attrName>style.visibility</p:attrName>
                                        </p:attrNameLst>
                                      </p:cBhvr>
                                      <p:to>
                                        <p:strVal val="visible"/>
                                      </p:to>
                                    </p:set>
                                    <p:animEffect transition="in" filter="dissolve">
                                      <p:cBhvr>
                                        <p:cTn id="23" dur="500"/>
                                        <p:tgtEl>
                                          <p:spTgt spid="19968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30417"/>
                                        </p:tgtEl>
                                        <p:attrNameLst>
                                          <p:attrName>style.visibility</p:attrName>
                                        </p:attrNameLst>
                                      </p:cBhvr>
                                      <p:to>
                                        <p:strVal val="visible"/>
                                      </p:to>
                                    </p:set>
                                    <p:animEffect transition="in" filter="wipe(down)">
                                      <p:cBhvr>
                                        <p:cTn id="28" dur="500"/>
                                        <p:tgtEl>
                                          <p:spTgt spid="23041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30418"/>
                                        </p:tgtEl>
                                        <p:attrNameLst>
                                          <p:attrName>style.visibility</p:attrName>
                                        </p:attrNameLst>
                                      </p:cBhvr>
                                      <p:to>
                                        <p:strVal val="visible"/>
                                      </p:to>
                                    </p:set>
                                    <p:animEffect transition="in" filter="wipe(down)">
                                      <p:cBhvr>
                                        <p:cTn id="31" dur="500"/>
                                        <p:tgtEl>
                                          <p:spTgt spid="230418"/>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30419"/>
                                        </p:tgtEl>
                                        <p:attrNameLst>
                                          <p:attrName>style.visibility</p:attrName>
                                        </p:attrNameLst>
                                      </p:cBhvr>
                                      <p:to>
                                        <p:strVal val="visible"/>
                                      </p:to>
                                    </p:set>
                                    <p:animEffect transition="in" filter="wipe(down)">
                                      <p:cBhvr>
                                        <p:cTn id="34" dur="500"/>
                                        <p:tgtEl>
                                          <p:spTgt spid="230419"/>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30420"/>
                                        </p:tgtEl>
                                        <p:attrNameLst>
                                          <p:attrName>style.visibility</p:attrName>
                                        </p:attrNameLst>
                                      </p:cBhvr>
                                      <p:to>
                                        <p:strVal val="visible"/>
                                      </p:to>
                                    </p:set>
                                    <p:animEffect transition="in" filter="wipe(down)">
                                      <p:cBhvr>
                                        <p:cTn id="37" dur="500"/>
                                        <p:tgtEl>
                                          <p:spTgt spid="230420"/>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30421"/>
                                        </p:tgtEl>
                                        <p:attrNameLst>
                                          <p:attrName>style.visibility</p:attrName>
                                        </p:attrNameLst>
                                      </p:cBhvr>
                                      <p:to>
                                        <p:strVal val="visible"/>
                                      </p:to>
                                    </p:set>
                                    <p:animEffect transition="in" filter="wipe(down)">
                                      <p:cBhvr>
                                        <p:cTn id="40" dur="500"/>
                                        <p:tgtEl>
                                          <p:spTgt spid="23042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99694"/>
                                        </p:tgtEl>
                                        <p:attrNameLst>
                                          <p:attrName>style.visibility</p:attrName>
                                        </p:attrNameLst>
                                      </p:cBhvr>
                                      <p:to>
                                        <p:strVal val="visible"/>
                                      </p:to>
                                    </p:set>
                                    <p:animEffect transition="in" filter="dissolve">
                                      <p:cBhvr>
                                        <p:cTn id="45" dur="500"/>
                                        <p:tgtEl>
                                          <p:spTgt spid="199694"/>
                                        </p:tgtEl>
                                      </p:cBhvr>
                                    </p:animEffect>
                                  </p:childTnLst>
                                </p:cTn>
                              </p:par>
                            </p:childTnLst>
                          </p:cTn>
                        </p:par>
                        <p:par>
                          <p:cTn id="46" fill="hold" nodeType="afterGroup">
                            <p:stCondLst>
                              <p:cond delay="500"/>
                            </p:stCondLst>
                            <p:childTnLst>
                              <p:par>
                                <p:cTn id="47" presetID="9" presetClass="entr" presetSubtype="0" fill="hold" grpId="0" nodeType="afterEffect">
                                  <p:stCondLst>
                                    <p:cond delay="0"/>
                                  </p:stCondLst>
                                  <p:childTnLst>
                                    <p:set>
                                      <p:cBhvr>
                                        <p:cTn id="48" dur="1" fill="hold">
                                          <p:stCondLst>
                                            <p:cond delay="0"/>
                                          </p:stCondLst>
                                        </p:cTn>
                                        <p:tgtEl>
                                          <p:spTgt spid="199695"/>
                                        </p:tgtEl>
                                        <p:attrNameLst>
                                          <p:attrName>style.visibility</p:attrName>
                                        </p:attrNameLst>
                                      </p:cBhvr>
                                      <p:to>
                                        <p:strVal val="visible"/>
                                      </p:to>
                                    </p:set>
                                    <p:animEffect transition="in" filter="dissolve">
                                      <p:cBhvr>
                                        <p:cTn id="49" dur="500"/>
                                        <p:tgtEl>
                                          <p:spTgt spid="199695"/>
                                        </p:tgtEl>
                                      </p:cBhvr>
                                    </p:animEffect>
                                  </p:childTnLst>
                                </p:cTn>
                              </p:par>
                            </p:childTnLst>
                          </p:cTn>
                        </p:par>
                        <p:par>
                          <p:cTn id="50" fill="hold" nodeType="afterGroup">
                            <p:stCondLst>
                              <p:cond delay="1000"/>
                            </p:stCondLst>
                            <p:childTnLst>
                              <p:par>
                                <p:cTn id="51" presetID="9" presetClass="entr" presetSubtype="0" fill="hold" grpId="0" nodeType="afterEffect">
                                  <p:stCondLst>
                                    <p:cond delay="0"/>
                                  </p:stCondLst>
                                  <p:childTnLst>
                                    <p:set>
                                      <p:cBhvr>
                                        <p:cTn id="52" dur="1" fill="hold">
                                          <p:stCondLst>
                                            <p:cond delay="0"/>
                                          </p:stCondLst>
                                        </p:cTn>
                                        <p:tgtEl>
                                          <p:spTgt spid="199696"/>
                                        </p:tgtEl>
                                        <p:attrNameLst>
                                          <p:attrName>style.visibility</p:attrName>
                                        </p:attrNameLst>
                                      </p:cBhvr>
                                      <p:to>
                                        <p:strVal val="visible"/>
                                      </p:to>
                                    </p:set>
                                    <p:animEffect transition="in" filter="dissolve">
                                      <p:cBhvr>
                                        <p:cTn id="53" dur="500"/>
                                        <p:tgtEl>
                                          <p:spTgt spid="19969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30447"/>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230425"/>
                                        </p:tgtEl>
                                        <p:attrNameLst>
                                          <p:attrName>style.visibility</p:attrName>
                                        </p:attrNameLst>
                                      </p:cBhvr>
                                      <p:to>
                                        <p:strVal val="visible"/>
                                      </p:to>
                                    </p:set>
                                    <p:animEffect transition="in" filter="wipe(down)">
                                      <p:cBhvr>
                                        <p:cTn id="62" dur="500"/>
                                        <p:tgtEl>
                                          <p:spTgt spid="23042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970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0448"/>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30449"/>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30415"/>
                                        </p:tgtEl>
                                        <p:attrNameLst>
                                          <p:attrName>style.visibility</p:attrName>
                                        </p:attrNameLst>
                                      </p:cBhvr>
                                      <p:to>
                                        <p:strVal val="visible"/>
                                      </p:to>
                                    </p:set>
                                    <p:animEffect transition="in" filter="wipe(down)">
                                      <p:cBhvr>
                                        <p:cTn id="77" dur="500"/>
                                        <p:tgtEl>
                                          <p:spTgt spid="23041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30422"/>
                                        </p:tgtEl>
                                        <p:attrNameLst>
                                          <p:attrName>style.visibility</p:attrName>
                                        </p:attrNameLst>
                                      </p:cBhvr>
                                      <p:to>
                                        <p:strVal val="visible"/>
                                      </p:to>
                                    </p:set>
                                    <p:animEffect transition="in" filter="wipe(down)">
                                      <p:cBhvr>
                                        <p:cTn id="82" dur="500"/>
                                        <p:tgtEl>
                                          <p:spTgt spid="230422"/>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30423"/>
                                        </p:tgtEl>
                                        <p:attrNameLst>
                                          <p:attrName>style.visibility</p:attrName>
                                        </p:attrNameLst>
                                      </p:cBhvr>
                                      <p:to>
                                        <p:strVal val="visible"/>
                                      </p:to>
                                    </p:set>
                                    <p:animEffect transition="in" filter="wipe(down)">
                                      <p:cBhvr>
                                        <p:cTn id="85" dur="500"/>
                                        <p:tgtEl>
                                          <p:spTgt spid="230423"/>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230424"/>
                                        </p:tgtEl>
                                        <p:attrNameLst>
                                          <p:attrName>style.visibility</p:attrName>
                                        </p:attrNameLst>
                                      </p:cBhvr>
                                      <p:to>
                                        <p:strVal val="visible"/>
                                      </p:to>
                                    </p:set>
                                    <p:animEffect transition="in" filter="wipe(down)">
                                      <p:cBhvr>
                                        <p:cTn id="88" dur="500"/>
                                        <p:tgtEl>
                                          <p:spTgt spid="23042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30450"/>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30451"/>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230431"/>
                                        </p:tgtEl>
                                        <p:attrNameLst>
                                          <p:attrName>style.visibility</p:attrName>
                                        </p:attrNameLst>
                                      </p:cBhvr>
                                      <p:to>
                                        <p:strVal val="visible"/>
                                      </p:to>
                                    </p:set>
                                    <p:animEffect transition="in" filter="wipe(down)">
                                      <p:cBhvr>
                                        <p:cTn id="101" dur="500"/>
                                        <p:tgtEl>
                                          <p:spTgt spid="230431"/>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230432"/>
                                        </p:tgtEl>
                                        <p:attrNameLst>
                                          <p:attrName>style.visibility</p:attrName>
                                        </p:attrNameLst>
                                      </p:cBhvr>
                                      <p:to>
                                        <p:strVal val="visible"/>
                                      </p:to>
                                    </p:set>
                                    <p:animEffect transition="in" filter="wipe(down)">
                                      <p:cBhvr>
                                        <p:cTn id="104" dur="500"/>
                                        <p:tgtEl>
                                          <p:spTgt spid="230432"/>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230433"/>
                                        </p:tgtEl>
                                        <p:attrNameLst>
                                          <p:attrName>style.visibility</p:attrName>
                                        </p:attrNameLst>
                                      </p:cBhvr>
                                      <p:to>
                                        <p:strVal val="visible"/>
                                      </p:to>
                                    </p:set>
                                    <p:animEffect transition="in" filter="wipe(down)">
                                      <p:cBhvr>
                                        <p:cTn id="107" dur="500"/>
                                        <p:tgtEl>
                                          <p:spTgt spid="230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animBg="1" autoUpdateAnimBg="0"/>
      <p:bldP spid="199685" grpId="0" animBg="1" autoUpdateAnimBg="0"/>
      <p:bldP spid="199686" grpId="0" animBg="1" autoUpdateAnimBg="0"/>
      <p:bldP spid="199687" grpId="0" animBg="1" autoUpdateAnimBg="0"/>
      <p:bldP spid="199688" grpId="0" animBg="1" autoUpdateAnimBg="0"/>
      <p:bldP spid="199694" grpId="0" animBg="1" autoUpdateAnimBg="0"/>
      <p:bldP spid="199695" grpId="0" animBg="1" autoUpdateAnimBg="0"/>
      <p:bldP spid="199696" grpId="0" animBg="1" autoUpdateAnimBg="0"/>
      <p:bldP spid="199702" grpId="0" animBg="1"/>
      <p:bldP spid="230415" grpId="0" animBg="1"/>
      <p:bldP spid="230417" grpId="0" animBg="1"/>
      <p:bldP spid="230418" grpId="0" animBg="1"/>
      <p:bldP spid="230419" grpId="0" animBg="1"/>
      <p:bldP spid="230420" grpId="0" animBg="1"/>
      <p:bldP spid="230421" grpId="0" animBg="1"/>
      <p:bldP spid="230422" grpId="0" animBg="1"/>
      <p:bldP spid="230423" grpId="0" animBg="1"/>
      <p:bldP spid="230424" grpId="0" animBg="1"/>
      <p:bldP spid="230431" grpId="0" animBg="1"/>
      <p:bldP spid="230432" grpId="0" animBg="1"/>
      <p:bldP spid="230433" grpId="0" animBg="1"/>
      <p:bldP spid="230447" grpId="0" animBg="1"/>
      <p:bldP spid="230448" grpId="0" animBg="1"/>
      <p:bldP spid="230449" grpId="0" animBg="1"/>
      <p:bldP spid="230450" grpId="0" animBg="1"/>
      <p:bldP spid="230451" grpId="0" animBg="1"/>
    </p:bldLst>
  </p:timing>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180975" y="1628775"/>
            <a:ext cx="87122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40000"/>
              </a:lnSpc>
            </a:pPr>
            <a:r>
              <a:rPr lang="en-US" altLang="zh-CN" sz="3200" b="1">
                <a:solidFill>
                  <a:srgbClr val="006666"/>
                </a:solidFill>
                <a:ea typeface="楷体_GB2312" pitchFamily="49" charset="-122"/>
              </a:rPr>
              <a:t> </a:t>
            </a:r>
            <a:r>
              <a:rPr lang="zh-CN" altLang="en-US" sz="3200" b="1">
                <a:solidFill>
                  <a:srgbClr val="006666"/>
                </a:solidFill>
                <a:ea typeface="楷体_GB2312" pitchFamily="49" charset="-122"/>
              </a:rPr>
              <a:t>（</a:t>
            </a:r>
            <a:r>
              <a:rPr lang="en-US" altLang="zh-CN" sz="3200" b="1">
                <a:solidFill>
                  <a:srgbClr val="006666"/>
                </a:solidFill>
                <a:ea typeface="楷体_GB2312" pitchFamily="49" charset="-122"/>
              </a:rPr>
              <a:t>1</a:t>
            </a:r>
            <a:r>
              <a:rPr lang="zh-CN" altLang="en-US" sz="3200" b="1">
                <a:solidFill>
                  <a:srgbClr val="006666"/>
                </a:solidFill>
                <a:ea typeface="楷体_GB2312" pitchFamily="49" charset="-122"/>
              </a:rPr>
              <a:t>）根据给定的 </a:t>
            </a:r>
            <a:r>
              <a:rPr lang="en-US" altLang="zh-CN" sz="3200" b="1" i="1">
                <a:solidFill>
                  <a:srgbClr val="006666"/>
                </a:solidFill>
                <a:ea typeface="楷体_GB2312" pitchFamily="49" charset="-122"/>
              </a:rPr>
              <a:t>n </a:t>
            </a:r>
            <a:r>
              <a:rPr lang="zh-CN" altLang="en-US" sz="3200" b="1">
                <a:solidFill>
                  <a:srgbClr val="006666"/>
                </a:solidFill>
                <a:ea typeface="楷体_GB2312" pitchFamily="49" charset="-122"/>
              </a:rPr>
              <a:t>个权值 </a:t>
            </a:r>
            <a:r>
              <a:rPr lang="en-US" altLang="zh-CN" sz="3200" b="1">
                <a:solidFill>
                  <a:srgbClr val="006666"/>
                </a:solidFill>
                <a:ea typeface="楷体_GB2312" pitchFamily="49" charset="-122"/>
              </a:rPr>
              <a:t>{</a:t>
            </a:r>
            <a:r>
              <a:rPr lang="en-US" altLang="zh-CN" sz="3200" b="1" i="1">
                <a:solidFill>
                  <a:srgbClr val="006666"/>
                </a:solidFill>
                <a:ea typeface="楷体_GB2312" pitchFamily="49" charset="-122"/>
              </a:rPr>
              <a:t>w</a:t>
            </a:r>
            <a:r>
              <a:rPr lang="en-US" altLang="zh-CN" sz="3200" b="1" i="1" baseline="-25000">
                <a:solidFill>
                  <a:srgbClr val="006666"/>
                </a:solidFill>
                <a:ea typeface="楷体_GB2312" pitchFamily="49" charset="-122"/>
              </a:rPr>
              <a:t>1</a:t>
            </a:r>
            <a:r>
              <a:rPr lang="en-US" altLang="zh-CN" sz="3200" b="1" i="1">
                <a:solidFill>
                  <a:srgbClr val="006666"/>
                </a:solidFill>
                <a:ea typeface="楷体_GB2312" pitchFamily="49" charset="-122"/>
              </a:rPr>
              <a:t>, w</a:t>
            </a:r>
            <a:r>
              <a:rPr lang="en-US" altLang="zh-CN" sz="3200" b="1" i="1" baseline="-25000">
                <a:solidFill>
                  <a:srgbClr val="006666"/>
                </a:solidFill>
                <a:ea typeface="楷体_GB2312" pitchFamily="49" charset="-122"/>
              </a:rPr>
              <a:t>2</a:t>
            </a:r>
            <a:r>
              <a:rPr lang="en-US" altLang="zh-CN" sz="3200" b="1" i="1">
                <a:solidFill>
                  <a:srgbClr val="006666"/>
                </a:solidFill>
                <a:ea typeface="楷体_GB2312" pitchFamily="49" charset="-122"/>
              </a:rPr>
              <a:t>, …, w</a:t>
            </a:r>
            <a:r>
              <a:rPr lang="en-US" altLang="zh-CN" sz="3200" b="1" i="1" baseline="-25000">
                <a:solidFill>
                  <a:srgbClr val="006666"/>
                </a:solidFill>
                <a:ea typeface="楷体_GB2312" pitchFamily="49" charset="-122"/>
              </a:rPr>
              <a:t>n</a:t>
            </a:r>
            <a:r>
              <a:rPr lang="en-US" altLang="zh-CN" sz="3200" b="1">
                <a:solidFill>
                  <a:srgbClr val="006666"/>
                </a:solidFill>
                <a:ea typeface="楷体_GB2312" pitchFamily="49" charset="-122"/>
              </a:rPr>
              <a:t>}</a:t>
            </a:r>
            <a:r>
              <a:rPr lang="zh-CN" altLang="en-US" sz="3200" b="1">
                <a:solidFill>
                  <a:srgbClr val="006666"/>
                </a:solidFill>
                <a:ea typeface="楷体_GB2312" pitchFamily="49" charset="-122"/>
              </a:rPr>
              <a:t>，构造 </a:t>
            </a:r>
            <a:r>
              <a:rPr lang="en-US" altLang="zh-CN" sz="3200" b="1" i="1">
                <a:solidFill>
                  <a:srgbClr val="006666"/>
                </a:solidFill>
                <a:ea typeface="楷体_GB2312" pitchFamily="49" charset="-122"/>
              </a:rPr>
              <a:t>n </a:t>
            </a:r>
            <a:r>
              <a:rPr lang="zh-CN" altLang="en-US" sz="3200" b="1">
                <a:solidFill>
                  <a:srgbClr val="006666"/>
                </a:solidFill>
                <a:ea typeface="楷体_GB2312" pitchFamily="49" charset="-122"/>
              </a:rPr>
              <a:t>棵二叉树的集合</a:t>
            </a:r>
          </a:p>
          <a:p>
            <a:pPr eaLnBrk="1" hangingPunct="1">
              <a:lnSpc>
                <a:spcPct val="140000"/>
              </a:lnSpc>
            </a:pPr>
            <a:r>
              <a:rPr lang="zh-CN" altLang="en-US" sz="3200" b="1">
                <a:solidFill>
                  <a:srgbClr val="006666"/>
                </a:solidFill>
                <a:ea typeface="楷体_GB2312" pitchFamily="49" charset="-122"/>
              </a:rPr>
              <a:t>       </a:t>
            </a:r>
            <a:r>
              <a:rPr lang="en-US" altLang="zh-CN" sz="3200" b="1" i="1">
                <a:solidFill>
                  <a:srgbClr val="006666"/>
                </a:solidFill>
                <a:ea typeface="楷体_GB2312" pitchFamily="49" charset="-122"/>
              </a:rPr>
              <a:t>F</a:t>
            </a:r>
            <a:r>
              <a:rPr lang="en-US" altLang="zh-CN" sz="3200" b="1">
                <a:solidFill>
                  <a:srgbClr val="006666"/>
                </a:solidFill>
                <a:ea typeface="楷体_GB2312" pitchFamily="49" charset="-122"/>
              </a:rPr>
              <a:t> = {T</a:t>
            </a:r>
            <a:r>
              <a:rPr lang="en-US" altLang="zh-CN" sz="3200" b="1" baseline="-25000">
                <a:solidFill>
                  <a:srgbClr val="006666"/>
                </a:solidFill>
                <a:ea typeface="楷体_GB2312" pitchFamily="49" charset="-122"/>
              </a:rPr>
              <a:t>1</a:t>
            </a:r>
            <a:r>
              <a:rPr lang="en-US" altLang="zh-CN" sz="3200" b="1">
                <a:solidFill>
                  <a:srgbClr val="006666"/>
                </a:solidFill>
                <a:ea typeface="楷体_GB2312" pitchFamily="49" charset="-122"/>
              </a:rPr>
              <a:t>,   T</a:t>
            </a:r>
            <a:r>
              <a:rPr lang="en-US" altLang="zh-CN" sz="3200" b="1" baseline="-25000">
                <a:solidFill>
                  <a:srgbClr val="006666"/>
                </a:solidFill>
                <a:ea typeface="楷体_GB2312" pitchFamily="49" charset="-122"/>
              </a:rPr>
              <a:t>2</a:t>
            </a:r>
            <a:r>
              <a:rPr lang="en-US" altLang="zh-CN" sz="3200" b="1">
                <a:solidFill>
                  <a:srgbClr val="006666"/>
                </a:solidFill>
                <a:ea typeface="楷体_GB2312" pitchFamily="49" charset="-122"/>
              </a:rPr>
              <a:t>,  … , T</a:t>
            </a:r>
            <a:r>
              <a:rPr lang="en-US" altLang="zh-CN" sz="3200" b="1" baseline="-25000">
                <a:solidFill>
                  <a:srgbClr val="006666"/>
                </a:solidFill>
                <a:ea typeface="楷体_GB2312" pitchFamily="49" charset="-122"/>
              </a:rPr>
              <a:t>n</a:t>
            </a:r>
            <a:r>
              <a:rPr lang="en-US" altLang="zh-CN" sz="3200" b="1">
                <a:solidFill>
                  <a:srgbClr val="006666"/>
                </a:solidFill>
                <a:ea typeface="楷体_GB2312" pitchFamily="49" charset="-122"/>
              </a:rPr>
              <a:t>}</a:t>
            </a:r>
            <a:r>
              <a:rPr lang="zh-CN" altLang="en-US" sz="3200" b="1">
                <a:solidFill>
                  <a:srgbClr val="006666"/>
                </a:solidFill>
                <a:ea typeface="楷体_GB2312" pitchFamily="49" charset="-122"/>
              </a:rPr>
              <a:t>，</a:t>
            </a:r>
          </a:p>
          <a:p>
            <a:pPr eaLnBrk="1" hangingPunct="1">
              <a:lnSpc>
                <a:spcPct val="140000"/>
              </a:lnSpc>
            </a:pPr>
            <a:r>
              <a:rPr lang="zh-CN" altLang="en-US" sz="3200" b="1">
                <a:solidFill>
                  <a:srgbClr val="006666"/>
                </a:solidFill>
                <a:ea typeface="楷体_GB2312" pitchFamily="49" charset="-122"/>
              </a:rPr>
              <a:t>    其中每棵二叉树中均只含一个带权值 </a:t>
            </a:r>
          </a:p>
          <a:p>
            <a:pPr eaLnBrk="1" hangingPunct="1">
              <a:lnSpc>
                <a:spcPct val="140000"/>
              </a:lnSpc>
            </a:pPr>
            <a:r>
              <a:rPr lang="zh-CN" altLang="en-US" sz="3200" b="1">
                <a:solidFill>
                  <a:srgbClr val="006666"/>
                </a:solidFill>
                <a:ea typeface="楷体_GB2312" pitchFamily="49" charset="-122"/>
              </a:rPr>
              <a:t>    为 </a:t>
            </a:r>
            <a:r>
              <a:rPr lang="en-US" altLang="zh-CN" sz="3200" b="1" i="1">
                <a:solidFill>
                  <a:srgbClr val="006666"/>
                </a:solidFill>
                <a:ea typeface="楷体_GB2312" pitchFamily="49" charset="-122"/>
              </a:rPr>
              <a:t>w</a:t>
            </a:r>
            <a:r>
              <a:rPr lang="en-US" altLang="zh-CN" sz="3200" b="1" i="1" baseline="-25000">
                <a:solidFill>
                  <a:srgbClr val="006666"/>
                </a:solidFill>
                <a:ea typeface="楷体_GB2312" pitchFamily="49" charset="-122"/>
              </a:rPr>
              <a:t>i </a:t>
            </a:r>
            <a:r>
              <a:rPr lang="zh-CN" altLang="en-US" sz="3200" b="1">
                <a:solidFill>
                  <a:srgbClr val="006666"/>
                </a:solidFill>
                <a:ea typeface="楷体_GB2312" pitchFamily="49" charset="-122"/>
              </a:rPr>
              <a:t>的根结点</a:t>
            </a:r>
            <a:r>
              <a:rPr lang="en-US" altLang="zh-CN" sz="3200" b="1">
                <a:solidFill>
                  <a:srgbClr val="006666"/>
                </a:solidFill>
                <a:ea typeface="楷体_GB2312" pitchFamily="49" charset="-122"/>
              </a:rPr>
              <a:t>,   </a:t>
            </a:r>
            <a:r>
              <a:rPr lang="zh-CN" altLang="en-US" sz="3200" b="1">
                <a:solidFill>
                  <a:srgbClr val="006666"/>
                </a:solidFill>
                <a:ea typeface="楷体_GB2312" pitchFamily="49" charset="-122"/>
              </a:rPr>
              <a:t>其左、右子树为空树</a:t>
            </a:r>
            <a:r>
              <a:rPr lang="en-US" altLang="zh-CN" sz="3200" b="1">
                <a:solidFill>
                  <a:srgbClr val="006666"/>
                </a:solidFill>
                <a:ea typeface="楷体_GB2312" pitchFamily="49" charset="-122"/>
              </a:rPr>
              <a:t>;</a:t>
            </a:r>
            <a:endParaRPr lang="en-US" altLang="zh-CN" sz="3200" b="1">
              <a:ea typeface="楷体_GB2312" pitchFamily="49" charset="-122"/>
            </a:endParaRPr>
          </a:p>
        </p:txBody>
      </p:sp>
      <p:sp>
        <p:nvSpPr>
          <p:cNvPr id="182275" name="Rectangle 5"/>
          <p:cNvSpPr>
            <a:spLocks noChangeArrowheads="1"/>
          </p:cNvSpPr>
          <p:nvPr/>
        </p:nvSpPr>
        <p:spPr bwMode="auto">
          <a:xfrm>
            <a:off x="250825" y="981075"/>
            <a:ext cx="27670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006666"/>
                </a:solidFill>
                <a:ea typeface="楷体_GB2312" pitchFamily="49" charset="-122"/>
              </a:rPr>
              <a:t>以二叉树为例</a:t>
            </a:r>
            <a:r>
              <a:rPr lang="en-US" altLang="zh-CN" sz="3200" b="1">
                <a:solidFill>
                  <a:srgbClr val="006666"/>
                </a:solidFill>
                <a:ea typeface="楷体_GB2312" pitchFamily="49" charset="-122"/>
              </a:rPr>
              <a:t>:</a:t>
            </a:r>
          </a:p>
        </p:txBody>
      </p:sp>
      <p:sp>
        <p:nvSpPr>
          <p:cNvPr id="182276" name="Text Box 7"/>
          <p:cNvSpPr txBox="1">
            <a:spLocks noChangeArrowheads="1"/>
          </p:cNvSpPr>
          <p:nvPr/>
        </p:nvSpPr>
        <p:spPr bwMode="auto">
          <a:xfrm>
            <a:off x="250825" y="188913"/>
            <a:ext cx="80660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80808"/>
                </a:solidFill>
                <a:ea typeface="楷体_GB2312" pitchFamily="49" charset="-122"/>
              </a:rPr>
              <a:t>构造最优二叉树的步骤（即赫夫曼算法）：</a:t>
            </a:r>
          </a:p>
        </p:txBody>
      </p:sp>
    </p:spTree>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400050" y="188913"/>
            <a:ext cx="8210550" cy="282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40000"/>
              </a:lnSpc>
            </a:pPr>
            <a:r>
              <a:rPr lang="zh-CN" altLang="en-US" sz="3200" b="1">
                <a:solidFill>
                  <a:srgbClr val="006666"/>
                </a:solidFill>
                <a:ea typeface="楷体_GB2312" pitchFamily="49" charset="-122"/>
              </a:rPr>
              <a:t>（</a:t>
            </a:r>
            <a:r>
              <a:rPr lang="en-US" altLang="zh-CN" sz="3200" b="1">
                <a:solidFill>
                  <a:srgbClr val="006666"/>
                </a:solidFill>
                <a:ea typeface="楷体_GB2312" pitchFamily="49" charset="-122"/>
              </a:rPr>
              <a:t>2</a:t>
            </a:r>
            <a:r>
              <a:rPr lang="zh-CN" altLang="en-US" sz="3200" b="1">
                <a:solidFill>
                  <a:srgbClr val="006666"/>
                </a:solidFill>
                <a:ea typeface="楷体_GB2312" pitchFamily="49" charset="-122"/>
              </a:rPr>
              <a:t>）在 </a:t>
            </a:r>
            <a:r>
              <a:rPr lang="en-US" altLang="zh-CN" sz="3200" b="1">
                <a:solidFill>
                  <a:srgbClr val="006666"/>
                </a:solidFill>
                <a:ea typeface="楷体_GB2312" pitchFamily="49" charset="-122"/>
              </a:rPr>
              <a:t>F </a:t>
            </a:r>
            <a:r>
              <a:rPr lang="zh-CN" altLang="en-US" sz="3200" b="1">
                <a:solidFill>
                  <a:srgbClr val="006666"/>
                </a:solidFill>
                <a:ea typeface="楷体_GB2312" pitchFamily="49" charset="-122"/>
              </a:rPr>
              <a:t>中选取其根结点的权值为最小的两棵二叉树，分别作为左、右子树构造一棵新的二叉树，并置这棵新的二叉树根结点的权值为其左、右子树根结点的权值之和</a:t>
            </a:r>
            <a:r>
              <a:rPr lang="en-US" altLang="zh-CN" sz="3200" b="1">
                <a:solidFill>
                  <a:srgbClr val="006666"/>
                </a:solidFill>
                <a:ea typeface="楷体_GB2312" pitchFamily="49" charset="-122"/>
              </a:rPr>
              <a:t>;</a:t>
            </a:r>
          </a:p>
        </p:txBody>
      </p:sp>
      <p:sp>
        <p:nvSpPr>
          <p:cNvPr id="146436" name="Text Box 4"/>
          <p:cNvSpPr txBox="1">
            <a:spLocks noChangeArrowheads="1"/>
          </p:cNvSpPr>
          <p:nvPr/>
        </p:nvSpPr>
        <p:spPr bwMode="auto">
          <a:xfrm>
            <a:off x="411163" y="3132138"/>
            <a:ext cx="799465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40000"/>
              </a:lnSpc>
            </a:pPr>
            <a:r>
              <a:rPr lang="zh-CN" altLang="en-US" sz="3200" b="1">
                <a:solidFill>
                  <a:srgbClr val="006666"/>
                </a:solidFill>
                <a:ea typeface="楷体_GB2312" pitchFamily="49" charset="-122"/>
              </a:rPr>
              <a:t>（</a:t>
            </a:r>
            <a:r>
              <a:rPr lang="en-US" altLang="zh-CN" sz="3200" b="1">
                <a:solidFill>
                  <a:srgbClr val="006666"/>
                </a:solidFill>
                <a:ea typeface="楷体_GB2312" pitchFamily="49" charset="-122"/>
              </a:rPr>
              <a:t>3</a:t>
            </a:r>
            <a:r>
              <a:rPr lang="zh-CN" altLang="en-US" sz="3200" b="1">
                <a:solidFill>
                  <a:srgbClr val="006666"/>
                </a:solidFill>
                <a:ea typeface="楷体_GB2312" pitchFamily="49" charset="-122"/>
              </a:rPr>
              <a:t>）从</a:t>
            </a:r>
            <a:r>
              <a:rPr lang="en-US" altLang="zh-CN" sz="3200" b="1" i="1">
                <a:solidFill>
                  <a:srgbClr val="006666"/>
                </a:solidFill>
                <a:ea typeface="楷体_GB2312" pitchFamily="49" charset="-122"/>
              </a:rPr>
              <a:t>F</a:t>
            </a:r>
            <a:r>
              <a:rPr lang="zh-CN" altLang="en-US" sz="3200" b="1">
                <a:solidFill>
                  <a:srgbClr val="006666"/>
                </a:solidFill>
                <a:ea typeface="楷体_GB2312" pitchFamily="49" charset="-122"/>
              </a:rPr>
              <a:t>中删去这两棵树，同时加入刚生成的新树</a:t>
            </a:r>
            <a:r>
              <a:rPr lang="en-US" altLang="zh-CN" sz="3200" b="1">
                <a:solidFill>
                  <a:srgbClr val="006666"/>
                </a:solidFill>
                <a:ea typeface="楷体_GB2312" pitchFamily="49" charset="-122"/>
              </a:rPr>
              <a:t>;</a:t>
            </a:r>
          </a:p>
        </p:txBody>
      </p:sp>
      <p:sp>
        <p:nvSpPr>
          <p:cNvPr id="146437" name="Text Box 5"/>
          <p:cNvSpPr txBox="1">
            <a:spLocks noChangeArrowheads="1"/>
          </p:cNvSpPr>
          <p:nvPr/>
        </p:nvSpPr>
        <p:spPr bwMode="auto">
          <a:xfrm>
            <a:off x="395288" y="4868863"/>
            <a:ext cx="853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40000"/>
              </a:lnSpc>
            </a:pPr>
            <a:r>
              <a:rPr lang="zh-CN" altLang="en-US" sz="3200" b="1">
                <a:solidFill>
                  <a:srgbClr val="006666"/>
                </a:solidFill>
                <a:ea typeface="楷体_GB2312" pitchFamily="49" charset="-122"/>
              </a:rPr>
              <a:t>（</a:t>
            </a:r>
            <a:r>
              <a:rPr lang="en-US" altLang="zh-CN" sz="3200" b="1">
                <a:solidFill>
                  <a:srgbClr val="006666"/>
                </a:solidFill>
                <a:ea typeface="楷体_GB2312" pitchFamily="49" charset="-122"/>
              </a:rPr>
              <a:t>4</a:t>
            </a:r>
            <a:r>
              <a:rPr lang="zh-CN" altLang="en-US" sz="3200" b="1">
                <a:solidFill>
                  <a:srgbClr val="006666"/>
                </a:solidFill>
                <a:ea typeface="楷体_GB2312" pitchFamily="49" charset="-122"/>
              </a:rPr>
              <a:t>）重复</a:t>
            </a:r>
            <a:r>
              <a:rPr lang="zh-CN" altLang="en-US" sz="3200" b="1">
                <a:ea typeface="楷体_GB2312" pitchFamily="49" charset="-122"/>
              </a:rPr>
              <a:t> </a:t>
            </a:r>
            <a:r>
              <a:rPr lang="en-US" altLang="zh-CN" sz="3200" b="1">
                <a:solidFill>
                  <a:srgbClr val="CC6600"/>
                </a:solidFill>
                <a:ea typeface="楷体_GB2312" pitchFamily="49" charset="-122"/>
              </a:rPr>
              <a:t>(2)</a:t>
            </a:r>
            <a:r>
              <a:rPr lang="en-US" altLang="zh-CN" sz="3200" b="1">
                <a:ea typeface="楷体_GB2312" pitchFamily="49" charset="-122"/>
              </a:rPr>
              <a:t> </a:t>
            </a:r>
            <a:r>
              <a:rPr lang="zh-CN" altLang="en-US" sz="3200" b="1">
                <a:solidFill>
                  <a:srgbClr val="006666"/>
                </a:solidFill>
                <a:ea typeface="楷体_GB2312" pitchFamily="49" charset="-122"/>
              </a:rPr>
              <a:t>和</a:t>
            </a:r>
            <a:r>
              <a:rPr lang="zh-CN" altLang="en-US" sz="3200" b="1">
                <a:ea typeface="楷体_GB2312" pitchFamily="49" charset="-122"/>
              </a:rPr>
              <a:t> </a:t>
            </a:r>
            <a:r>
              <a:rPr lang="en-US" altLang="zh-CN" sz="3200" b="1">
                <a:solidFill>
                  <a:srgbClr val="CC6600"/>
                </a:solidFill>
                <a:ea typeface="楷体_GB2312" pitchFamily="49" charset="-122"/>
              </a:rPr>
              <a:t>(3)</a:t>
            </a:r>
            <a:r>
              <a:rPr lang="en-US" altLang="zh-CN" sz="3200" b="1">
                <a:ea typeface="楷体_GB2312" pitchFamily="49" charset="-122"/>
              </a:rPr>
              <a:t> </a:t>
            </a:r>
            <a:r>
              <a:rPr lang="zh-CN" altLang="en-US" sz="3200" b="1">
                <a:solidFill>
                  <a:srgbClr val="006666"/>
                </a:solidFill>
                <a:ea typeface="楷体_GB2312" pitchFamily="49" charset="-122"/>
              </a:rPr>
              <a:t>两步，直至 </a:t>
            </a:r>
            <a:r>
              <a:rPr lang="en-US" altLang="zh-CN" sz="3200" b="1" i="1">
                <a:solidFill>
                  <a:srgbClr val="006666"/>
                </a:solidFill>
                <a:ea typeface="楷体_GB2312" pitchFamily="49" charset="-122"/>
              </a:rPr>
              <a:t>F </a:t>
            </a:r>
            <a:r>
              <a:rPr lang="zh-CN" altLang="en-US" sz="3200" b="1">
                <a:solidFill>
                  <a:srgbClr val="006666"/>
                </a:solidFill>
                <a:ea typeface="楷体_GB2312" pitchFamily="49" charset="-122"/>
              </a:rPr>
              <a:t>中只含一棵树为止。此树特征：没有度为</a:t>
            </a:r>
            <a:r>
              <a:rPr lang="en-US" altLang="zh-CN" sz="3200" b="1">
                <a:solidFill>
                  <a:srgbClr val="006666"/>
                </a:solidFill>
                <a:ea typeface="楷体_GB2312" pitchFamily="49" charset="-122"/>
              </a:rPr>
              <a:t>1</a:t>
            </a:r>
            <a:r>
              <a:rPr lang="zh-CN" altLang="en-US" sz="3200" b="1">
                <a:solidFill>
                  <a:srgbClr val="006666"/>
                </a:solidFill>
                <a:ea typeface="楷体_GB2312" pitchFamily="49" charset="-122"/>
              </a:rPr>
              <a:t>的结点。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436"/>
                                        </p:tgtEl>
                                        <p:attrNameLst>
                                          <p:attrName>style.visibility</p:attrName>
                                        </p:attrNameLst>
                                      </p:cBhvr>
                                      <p:to>
                                        <p:strVal val="visible"/>
                                      </p:to>
                                    </p:set>
                                    <p:animEffect transition="in" filter="wipe(left)">
                                      <p:cBhvr>
                                        <p:cTn id="7" dur="500"/>
                                        <p:tgtEl>
                                          <p:spTgt spid="146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437"/>
                                        </p:tgtEl>
                                        <p:attrNameLst>
                                          <p:attrName>style.visibility</p:attrName>
                                        </p:attrNameLst>
                                      </p:cBhvr>
                                      <p:to>
                                        <p:strVal val="visible"/>
                                      </p:to>
                                    </p:set>
                                    <p:animEffect transition="in" filter="wipe(left)">
                                      <p:cBhvr>
                                        <p:cTn id="12" dur="500"/>
                                        <p:tgtEl>
                                          <p:spTgt spid="146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autoUpdateAnimBg="0"/>
      <p:bldP spid="146437" grpId="0" autoUpdateAnimBg="0"/>
    </p:bldLst>
  </p:timing>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22" name="Rectangle 3"/>
          <p:cNvSpPr>
            <a:spLocks noGrp="1" noChangeArrowheads="1"/>
          </p:cNvSpPr>
          <p:nvPr>
            <p:ph type="body" idx="1"/>
          </p:nvPr>
        </p:nvSpPr>
        <p:spPr>
          <a:xfrm>
            <a:off x="142875" y="188913"/>
            <a:ext cx="9001125" cy="1554162"/>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spcBef>
                <a:spcPct val="0"/>
              </a:spcBef>
              <a:buClrTx/>
              <a:buFontTx/>
              <a:buNone/>
            </a:pPr>
            <a:r>
              <a:rPr lang="zh-CN" altLang="en-US" b="1" smtClean="0">
                <a:solidFill>
                  <a:srgbClr val="080808"/>
                </a:solidFill>
                <a:ea typeface="楷体_GB2312" pitchFamily="49" charset="-122"/>
              </a:rPr>
              <a:t>例</a:t>
            </a:r>
            <a:r>
              <a:rPr lang="en-US" altLang="zh-CN" b="1" smtClean="0">
                <a:solidFill>
                  <a:srgbClr val="080808"/>
                </a:solidFill>
                <a:ea typeface="楷体_GB2312" pitchFamily="49" charset="-122"/>
              </a:rPr>
              <a:t>2</a:t>
            </a:r>
            <a:r>
              <a:rPr lang="zh-CN" altLang="en-US" b="1" smtClean="0">
                <a:solidFill>
                  <a:srgbClr val="080808"/>
                </a:solidFill>
                <a:ea typeface="楷体_GB2312" pitchFamily="49" charset="-122"/>
              </a:rPr>
              <a:t>：给定一组权值</a:t>
            </a:r>
            <a:r>
              <a:rPr lang="en-US" altLang="zh-CN" b="1" smtClean="0">
                <a:solidFill>
                  <a:srgbClr val="080808"/>
                </a:solidFill>
                <a:ea typeface="楷体_GB2312" pitchFamily="49" charset="-122"/>
              </a:rPr>
              <a:t>W={14</a:t>
            </a:r>
            <a:r>
              <a:rPr lang="zh-CN" altLang="en-US" b="1" smtClean="0">
                <a:solidFill>
                  <a:srgbClr val="080808"/>
                </a:solidFill>
                <a:ea typeface="楷体_GB2312" pitchFamily="49" charset="-122"/>
              </a:rPr>
              <a:t>，</a:t>
            </a:r>
            <a:r>
              <a:rPr lang="en-US" altLang="zh-CN" b="1" smtClean="0">
                <a:solidFill>
                  <a:srgbClr val="080808"/>
                </a:solidFill>
                <a:ea typeface="楷体_GB2312" pitchFamily="49" charset="-122"/>
              </a:rPr>
              <a:t>16</a:t>
            </a:r>
            <a:r>
              <a:rPr lang="zh-CN" altLang="en-US" b="1" smtClean="0">
                <a:solidFill>
                  <a:srgbClr val="080808"/>
                </a:solidFill>
                <a:ea typeface="楷体_GB2312" pitchFamily="49" charset="-122"/>
              </a:rPr>
              <a:t>，</a:t>
            </a:r>
            <a:r>
              <a:rPr lang="en-US" altLang="zh-CN" b="1" smtClean="0">
                <a:solidFill>
                  <a:srgbClr val="080808"/>
                </a:solidFill>
                <a:ea typeface="楷体_GB2312" pitchFamily="49" charset="-122"/>
              </a:rPr>
              <a:t>8</a:t>
            </a:r>
            <a:r>
              <a:rPr lang="zh-CN" altLang="en-US" b="1" smtClean="0">
                <a:solidFill>
                  <a:srgbClr val="080808"/>
                </a:solidFill>
                <a:ea typeface="楷体_GB2312" pitchFamily="49" charset="-122"/>
              </a:rPr>
              <a:t>，</a:t>
            </a:r>
            <a:r>
              <a:rPr lang="en-US" altLang="zh-CN" b="1" smtClean="0">
                <a:solidFill>
                  <a:srgbClr val="080808"/>
                </a:solidFill>
                <a:ea typeface="楷体_GB2312" pitchFamily="49" charset="-122"/>
              </a:rPr>
              <a:t>3</a:t>
            </a:r>
            <a:r>
              <a:rPr lang="zh-CN" altLang="en-US" b="1" smtClean="0">
                <a:solidFill>
                  <a:srgbClr val="080808"/>
                </a:solidFill>
                <a:ea typeface="楷体_GB2312" pitchFamily="49" charset="-122"/>
              </a:rPr>
              <a:t>，</a:t>
            </a:r>
            <a:r>
              <a:rPr lang="en-US" altLang="zh-CN" b="1" smtClean="0">
                <a:solidFill>
                  <a:srgbClr val="080808"/>
                </a:solidFill>
                <a:ea typeface="楷体_GB2312" pitchFamily="49" charset="-122"/>
              </a:rPr>
              <a:t>20</a:t>
            </a:r>
            <a:r>
              <a:rPr lang="zh-CN" altLang="en-US" b="1" smtClean="0">
                <a:solidFill>
                  <a:srgbClr val="080808"/>
                </a:solidFill>
                <a:ea typeface="楷体_GB2312" pitchFamily="49" charset="-122"/>
              </a:rPr>
              <a:t>，</a:t>
            </a:r>
            <a:r>
              <a:rPr lang="en-US" altLang="zh-CN" b="1" smtClean="0">
                <a:solidFill>
                  <a:srgbClr val="080808"/>
                </a:solidFill>
                <a:ea typeface="楷体_GB2312" pitchFamily="49" charset="-122"/>
              </a:rPr>
              <a:t>4}</a:t>
            </a:r>
            <a:r>
              <a:rPr lang="zh-CN" altLang="en-US" b="1" smtClean="0">
                <a:solidFill>
                  <a:srgbClr val="080808"/>
                </a:solidFill>
                <a:ea typeface="楷体_GB2312" pitchFamily="49" charset="-122"/>
              </a:rPr>
              <a:t>，请构造出相应的哈夫曼树，并计算其带权的路径长度。 </a:t>
            </a:r>
          </a:p>
        </p:txBody>
      </p:sp>
      <p:sp>
        <p:nvSpPr>
          <p:cNvPr id="404505" name="Text Box 25"/>
          <p:cNvSpPr txBox="1">
            <a:spLocks noChangeArrowheads="1"/>
          </p:cNvSpPr>
          <p:nvPr/>
        </p:nvSpPr>
        <p:spPr bwMode="auto">
          <a:xfrm>
            <a:off x="2051050" y="5867400"/>
            <a:ext cx="70516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800">
                <a:latin typeface="Tahoma" pitchFamily="34" charset="0"/>
              </a:rPr>
              <a:t>WPL=3*4 + 4 * 4+8 *3+14*2+16*2+20*2</a:t>
            </a:r>
          </a:p>
          <a:p>
            <a:pPr eaLnBrk="1" hangingPunct="1"/>
            <a:r>
              <a:rPr lang="en-US" altLang="zh-CN" sz="2800">
                <a:latin typeface="Tahoma" pitchFamily="34" charset="0"/>
              </a:rPr>
              <a:t>     =152</a:t>
            </a:r>
          </a:p>
        </p:txBody>
      </p:sp>
      <p:grpSp>
        <p:nvGrpSpPr>
          <p:cNvPr id="184324" name="Group 30"/>
          <p:cNvGrpSpPr>
            <a:grpSpLocks/>
          </p:cNvGrpSpPr>
          <p:nvPr/>
        </p:nvGrpSpPr>
        <p:grpSpPr bwMode="auto">
          <a:xfrm>
            <a:off x="466725" y="1628775"/>
            <a:ext cx="3733800" cy="4049713"/>
            <a:chOff x="2608" y="708"/>
            <a:chExt cx="2352" cy="2551"/>
          </a:xfrm>
        </p:grpSpPr>
        <p:sp>
          <p:nvSpPr>
            <p:cNvPr id="184325" name="Oval 4"/>
            <p:cNvSpPr>
              <a:spLocks noChangeArrowheads="1"/>
            </p:cNvSpPr>
            <p:nvPr/>
          </p:nvSpPr>
          <p:spPr bwMode="auto">
            <a:xfrm>
              <a:off x="3220" y="2923"/>
              <a:ext cx="384" cy="33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3</a:t>
              </a:r>
            </a:p>
          </p:txBody>
        </p:sp>
        <p:sp>
          <p:nvSpPr>
            <p:cNvPr id="184326" name="Oval 5"/>
            <p:cNvSpPr>
              <a:spLocks noChangeArrowheads="1"/>
            </p:cNvSpPr>
            <p:nvPr/>
          </p:nvSpPr>
          <p:spPr bwMode="auto">
            <a:xfrm>
              <a:off x="3844" y="2923"/>
              <a:ext cx="384" cy="33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4</a:t>
              </a:r>
            </a:p>
          </p:txBody>
        </p:sp>
        <p:sp>
          <p:nvSpPr>
            <p:cNvPr id="184327" name="Oval 6"/>
            <p:cNvSpPr>
              <a:spLocks noChangeArrowheads="1"/>
            </p:cNvSpPr>
            <p:nvPr/>
          </p:nvSpPr>
          <p:spPr bwMode="auto">
            <a:xfrm>
              <a:off x="2997" y="2265"/>
              <a:ext cx="384" cy="33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8</a:t>
              </a:r>
            </a:p>
          </p:txBody>
        </p:sp>
        <p:sp>
          <p:nvSpPr>
            <p:cNvPr id="184328" name="Oval 7"/>
            <p:cNvSpPr>
              <a:spLocks noChangeArrowheads="1"/>
            </p:cNvSpPr>
            <p:nvPr/>
          </p:nvSpPr>
          <p:spPr bwMode="auto">
            <a:xfrm>
              <a:off x="4576" y="1741"/>
              <a:ext cx="384" cy="33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20</a:t>
              </a:r>
            </a:p>
          </p:txBody>
        </p:sp>
        <p:sp>
          <p:nvSpPr>
            <p:cNvPr id="184329" name="Oval 8"/>
            <p:cNvSpPr>
              <a:spLocks noChangeArrowheads="1"/>
            </p:cNvSpPr>
            <p:nvPr/>
          </p:nvSpPr>
          <p:spPr bwMode="auto">
            <a:xfrm>
              <a:off x="3952" y="1741"/>
              <a:ext cx="384" cy="33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16</a:t>
              </a:r>
            </a:p>
          </p:txBody>
        </p:sp>
        <p:sp>
          <p:nvSpPr>
            <p:cNvPr id="184330" name="Oval 9"/>
            <p:cNvSpPr>
              <a:spLocks noChangeArrowheads="1"/>
            </p:cNvSpPr>
            <p:nvPr/>
          </p:nvSpPr>
          <p:spPr bwMode="auto">
            <a:xfrm>
              <a:off x="2608" y="1688"/>
              <a:ext cx="384" cy="33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14</a:t>
              </a:r>
            </a:p>
          </p:txBody>
        </p:sp>
        <p:sp>
          <p:nvSpPr>
            <p:cNvPr id="184331" name="Oval 10"/>
            <p:cNvSpPr>
              <a:spLocks noChangeArrowheads="1"/>
            </p:cNvSpPr>
            <p:nvPr/>
          </p:nvSpPr>
          <p:spPr bwMode="auto">
            <a:xfrm>
              <a:off x="3084" y="1146"/>
              <a:ext cx="384" cy="336"/>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ahoma" pitchFamily="34" charset="0"/>
              </a:endParaRPr>
            </a:p>
          </p:txBody>
        </p:sp>
        <p:sp>
          <p:nvSpPr>
            <p:cNvPr id="184332" name="Oval 11"/>
            <p:cNvSpPr>
              <a:spLocks noChangeArrowheads="1"/>
            </p:cNvSpPr>
            <p:nvPr/>
          </p:nvSpPr>
          <p:spPr bwMode="auto">
            <a:xfrm>
              <a:off x="4240" y="1117"/>
              <a:ext cx="384" cy="336"/>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ahoma" pitchFamily="34" charset="0"/>
              </a:endParaRPr>
            </a:p>
          </p:txBody>
        </p:sp>
        <p:sp>
          <p:nvSpPr>
            <p:cNvPr id="184333" name="Oval 12"/>
            <p:cNvSpPr>
              <a:spLocks noChangeArrowheads="1"/>
            </p:cNvSpPr>
            <p:nvPr/>
          </p:nvSpPr>
          <p:spPr bwMode="auto">
            <a:xfrm>
              <a:off x="3651" y="708"/>
              <a:ext cx="384" cy="336"/>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ahoma" pitchFamily="34" charset="0"/>
              </a:endParaRPr>
            </a:p>
          </p:txBody>
        </p:sp>
        <p:sp>
          <p:nvSpPr>
            <p:cNvPr id="184334" name="Oval 13"/>
            <p:cNvSpPr>
              <a:spLocks noChangeArrowheads="1"/>
            </p:cNvSpPr>
            <p:nvPr/>
          </p:nvSpPr>
          <p:spPr bwMode="auto">
            <a:xfrm>
              <a:off x="3360" y="1676"/>
              <a:ext cx="384" cy="336"/>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ahoma" pitchFamily="34" charset="0"/>
              </a:endParaRPr>
            </a:p>
          </p:txBody>
        </p:sp>
        <p:sp>
          <p:nvSpPr>
            <p:cNvPr id="184335" name="Oval 14"/>
            <p:cNvSpPr>
              <a:spLocks noChangeArrowheads="1"/>
            </p:cNvSpPr>
            <p:nvPr/>
          </p:nvSpPr>
          <p:spPr bwMode="auto">
            <a:xfrm>
              <a:off x="3604" y="2251"/>
              <a:ext cx="384" cy="336"/>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ahoma" pitchFamily="34" charset="0"/>
              </a:endParaRPr>
            </a:p>
          </p:txBody>
        </p:sp>
        <p:sp>
          <p:nvSpPr>
            <p:cNvPr id="184336" name="Line 15"/>
            <p:cNvSpPr>
              <a:spLocks noChangeShapeType="1"/>
            </p:cNvSpPr>
            <p:nvPr/>
          </p:nvSpPr>
          <p:spPr bwMode="auto">
            <a:xfrm flipV="1">
              <a:off x="3460" y="2539"/>
              <a:ext cx="24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337" name="Line 16"/>
            <p:cNvSpPr>
              <a:spLocks noChangeShapeType="1"/>
            </p:cNvSpPr>
            <p:nvPr/>
          </p:nvSpPr>
          <p:spPr bwMode="auto">
            <a:xfrm flipH="1" flipV="1">
              <a:off x="3892" y="2587"/>
              <a:ext cx="96"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338" name="Line 17"/>
            <p:cNvSpPr>
              <a:spLocks noChangeShapeType="1"/>
            </p:cNvSpPr>
            <p:nvPr/>
          </p:nvSpPr>
          <p:spPr bwMode="auto">
            <a:xfrm flipH="1" flipV="1">
              <a:off x="3649" y="1979"/>
              <a:ext cx="164" cy="28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339" name="Line 18"/>
            <p:cNvSpPr>
              <a:spLocks noChangeShapeType="1"/>
            </p:cNvSpPr>
            <p:nvPr/>
          </p:nvSpPr>
          <p:spPr bwMode="auto">
            <a:xfrm flipV="1">
              <a:off x="3241" y="1933"/>
              <a:ext cx="199" cy="31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340" name="Line 19"/>
            <p:cNvSpPr>
              <a:spLocks noChangeShapeType="1"/>
            </p:cNvSpPr>
            <p:nvPr/>
          </p:nvSpPr>
          <p:spPr bwMode="auto">
            <a:xfrm flipV="1">
              <a:off x="2923" y="1434"/>
              <a:ext cx="209"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341" name="Line 21"/>
            <p:cNvSpPr>
              <a:spLocks noChangeShapeType="1"/>
            </p:cNvSpPr>
            <p:nvPr/>
          </p:nvSpPr>
          <p:spPr bwMode="auto">
            <a:xfrm flipH="1" flipV="1">
              <a:off x="3377" y="1434"/>
              <a:ext cx="136"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342" name="Line 22"/>
            <p:cNvSpPr>
              <a:spLocks noChangeShapeType="1"/>
            </p:cNvSpPr>
            <p:nvPr/>
          </p:nvSpPr>
          <p:spPr bwMode="auto">
            <a:xfrm flipV="1">
              <a:off x="4240" y="1453"/>
              <a:ext cx="14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343" name="Line 23"/>
            <p:cNvSpPr>
              <a:spLocks noChangeShapeType="1"/>
            </p:cNvSpPr>
            <p:nvPr/>
          </p:nvSpPr>
          <p:spPr bwMode="auto">
            <a:xfrm flipH="1" flipV="1">
              <a:off x="4576" y="1405"/>
              <a:ext cx="24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344" name="Line 24"/>
            <p:cNvSpPr>
              <a:spLocks noChangeShapeType="1"/>
            </p:cNvSpPr>
            <p:nvPr/>
          </p:nvSpPr>
          <p:spPr bwMode="auto">
            <a:xfrm flipH="1" flipV="1">
              <a:off x="4014" y="890"/>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345" name="Line 29"/>
            <p:cNvSpPr>
              <a:spLocks noChangeShapeType="1"/>
            </p:cNvSpPr>
            <p:nvPr/>
          </p:nvSpPr>
          <p:spPr bwMode="auto">
            <a:xfrm flipV="1">
              <a:off x="3424" y="935"/>
              <a:ext cx="209"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84324"/>
                                        </p:tgtEl>
                                        <p:attrNameLst>
                                          <p:attrName>style.visibility</p:attrName>
                                        </p:attrNameLst>
                                      </p:cBhvr>
                                      <p:to>
                                        <p:strVal val="visible"/>
                                      </p:to>
                                    </p:set>
                                    <p:animEffect transition="in" filter="wipe(down)">
                                      <p:cBhvr>
                                        <p:cTn id="7" dur="500"/>
                                        <p:tgtEl>
                                          <p:spTgt spid="184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4505"/>
                                        </p:tgtEl>
                                        <p:attrNameLst>
                                          <p:attrName>style.visibility</p:attrName>
                                        </p:attrNameLst>
                                      </p:cBhvr>
                                      <p:to>
                                        <p:strVal val="visible"/>
                                      </p:to>
                                    </p:set>
                                    <p:animEffect transition="in" filter="blinds(horizontal)">
                                      <p:cBhvr>
                                        <p:cTn id="12" dur="500"/>
                                        <p:tgtEl>
                                          <p:spTgt spid="404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505"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4"/>
          <p:cNvSpPr txBox="1">
            <a:spLocks noChangeArrowheads="1"/>
          </p:cNvSpPr>
          <p:nvPr/>
        </p:nvSpPr>
        <p:spPr bwMode="auto">
          <a:xfrm>
            <a:off x="179388" y="836613"/>
            <a:ext cx="8785225" cy="58102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just" eaLnBrk="1" hangingPunct="1">
              <a:lnSpc>
                <a:spcPct val="120000"/>
              </a:lnSpc>
              <a:spcBef>
                <a:spcPct val="20000"/>
              </a:spcBef>
            </a:pPr>
            <a:r>
              <a:rPr lang="zh-CN" altLang="en-US" sz="2800" b="1">
                <a:solidFill>
                  <a:srgbClr val="000000"/>
                </a:solidFill>
                <a:ea typeface="楷体_GB2312" pitchFamily="49" charset="-122"/>
              </a:rPr>
              <a:t>哈夫曼树的应用很广，哈夫曼编码就是哈夫曼树在电讯通信中的应用之一。</a:t>
            </a:r>
            <a:endParaRPr lang="zh-CN" altLang="en-US" sz="2800" b="1">
              <a:solidFill>
                <a:srgbClr val="333333"/>
              </a:solidFill>
              <a:ea typeface="楷体_GB2312" pitchFamily="49" charset="-122"/>
              <a:cs typeface="Times New Roman" pitchFamily="18" charset="0"/>
            </a:endParaRPr>
          </a:p>
          <a:p>
            <a:pPr eaLnBrk="1" hangingPunct="1">
              <a:lnSpc>
                <a:spcPct val="125000"/>
              </a:lnSpc>
              <a:spcBef>
                <a:spcPct val="25000"/>
              </a:spcBef>
            </a:pPr>
            <a:r>
              <a:rPr lang="zh-CN" altLang="en-US" sz="2800" b="1">
                <a:ea typeface="楷体_GB2312" pitchFamily="49" charset="-122"/>
              </a:rPr>
              <a:t>       通讯中常需要将文字转换成二进制字符串电文进行传送。  文字            电文，称为</a:t>
            </a:r>
            <a:r>
              <a:rPr lang="zh-CN" altLang="en-US" sz="2800" b="1" i="1">
                <a:solidFill>
                  <a:srgbClr val="0000FF"/>
                </a:solidFill>
                <a:ea typeface="楷体_GB2312" pitchFamily="49" charset="-122"/>
              </a:rPr>
              <a:t>编码</a:t>
            </a:r>
            <a:r>
              <a:rPr lang="zh-CN" altLang="en-US" sz="2800" b="1">
                <a:ea typeface="楷体_GB2312" pitchFamily="49" charset="-122"/>
              </a:rPr>
              <a:t>。</a:t>
            </a:r>
          </a:p>
          <a:p>
            <a:pPr eaLnBrk="1" hangingPunct="1">
              <a:lnSpc>
                <a:spcPct val="125000"/>
              </a:lnSpc>
              <a:spcBef>
                <a:spcPct val="25000"/>
              </a:spcBef>
            </a:pPr>
            <a:r>
              <a:rPr lang="zh-CN" altLang="en-US" sz="2800" b="1">
                <a:ea typeface="楷体_GB2312" pitchFamily="49" charset="-122"/>
              </a:rPr>
              <a:t>       收到电文后要将电文转换成原来的文字，</a:t>
            </a:r>
          </a:p>
          <a:p>
            <a:pPr eaLnBrk="1" hangingPunct="1">
              <a:lnSpc>
                <a:spcPct val="125000"/>
              </a:lnSpc>
              <a:spcBef>
                <a:spcPct val="25000"/>
              </a:spcBef>
            </a:pPr>
            <a:r>
              <a:rPr lang="zh-CN" altLang="en-US" sz="2800" b="1">
                <a:ea typeface="楷体_GB2312" pitchFamily="49" charset="-122"/>
              </a:rPr>
              <a:t>电文           文字，称为</a:t>
            </a:r>
            <a:r>
              <a:rPr lang="zh-CN" altLang="en-US" sz="2800" b="1" i="1">
                <a:solidFill>
                  <a:srgbClr val="0000FF"/>
                </a:solidFill>
                <a:ea typeface="楷体_GB2312" pitchFamily="49" charset="-122"/>
              </a:rPr>
              <a:t>译码</a:t>
            </a:r>
            <a:r>
              <a:rPr lang="zh-CN" altLang="en-US" sz="2800" b="1">
                <a:ea typeface="楷体_GB2312" pitchFamily="49" charset="-122"/>
              </a:rPr>
              <a:t>。</a:t>
            </a:r>
          </a:p>
          <a:p>
            <a:pPr eaLnBrk="1" hangingPunct="1">
              <a:lnSpc>
                <a:spcPct val="125000"/>
              </a:lnSpc>
              <a:spcBef>
                <a:spcPct val="25000"/>
              </a:spcBef>
            </a:pPr>
            <a:r>
              <a:rPr lang="zh-CN" altLang="en-US" sz="2800" b="1">
                <a:solidFill>
                  <a:srgbClr val="000000"/>
                </a:solidFill>
                <a:ea typeface="楷体_GB2312" pitchFamily="49" charset="-122"/>
              </a:rPr>
              <a:t>   在电报通信中，电文是以二进制的 </a:t>
            </a:r>
            <a:r>
              <a:rPr lang="en-US" altLang="zh-CN" sz="2800" b="1">
                <a:solidFill>
                  <a:srgbClr val="000000"/>
                </a:solidFill>
                <a:ea typeface="楷体_GB2312" pitchFamily="49" charset="-122"/>
              </a:rPr>
              <a:t>0,1 </a:t>
            </a:r>
            <a:r>
              <a:rPr lang="zh-CN" altLang="en-US" sz="2800" b="1">
                <a:solidFill>
                  <a:srgbClr val="000000"/>
                </a:solidFill>
                <a:ea typeface="楷体_GB2312" pitchFamily="49" charset="-122"/>
              </a:rPr>
              <a:t>序列传送的。在发送端需要将电文中的字符转换成 </a:t>
            </a:r>
            <a:r>
              <a:rPr lang="en-US" altLang="zh-CN" sz="2800" b="1">
                <a:solidFill>
                  <a:srgbClr val="000000"/>
                </a:solidFill>
                <a:ea typeface="楷体_GB2312" pitchFamily="49" charset="-122"/>
              </a:rPr>
              <a:t>0,1 </a:t>
            </a:r>
            <a:r>
              <a:rPr lang="zh-CN" altLang="en-US" sz="2800" b="1">
                <a:solidFill>
                  <a:srgbClr val="000000"/>
                </a:solidFill>
                <a:ea typeface="楷体_GB2312" pitchFamily="49" charset="-122"/>
              </a:rPr>
              <a:t>序列（编码）发送，在接收端又需要把接收到的 </a:t>
            </a:r>
            <a:r>
              <a:rPr lang="en-US" altLang="zh-CN" sz="2800" b="1">
                <a:solidFill>
                  <a:srgbClr val="000000"/>
                </a:solidFill>
                <a:ea typeface="楷体_GB2312" pitchFamily="49" charset="-122"/>
              </a:rPr>
              <a:t>0,1 </a:t>
            </a:r>
            <a:r>
              <a:rPr lang="zh-CN" altLang="en-US" sz="2800" b="1">
                <a:solidFill>
                  <a:srgbClr val="000000"/>
                </a:solidFill>
                <a:ea typeface="楷体_GB2312" pitchFamily="49" charset="-122"/>
              </a:rPr>
              <a:t>序列还原成相应的字符序列（译码）。</a:t>
            </a:r>
            <a:r>
              <a:rPr lang="zh-CN" altLang="en-US" sz="2800" b="1">
                <a:ea typeface="楷体_GB2312" pitchFamily="49" charset="-122"/>
              </a:rPr>
              <a:t> </a:t>
            </a:r>
          </a:p>
        </p:txBody>
      </p:sp>
      <p:sp>
        <p:nvSpPr>
          <p:cNvPr id="185347" name="AutoShape 5"/>
          <p:cNvSpPr>
            <a:spLocks noChangeArrowheads="1"/>
          </p:cNvSpPr>
          <p:nvPr/>
        </p:nvSpPr>
        <p:spPr bwMode="auto">
          <a:xfrm>
            <a:off x="2484438" y="2781300"/>
            <a:ext cx="609600" cy="76200"/>
          </a:xfrm>
          <a:prstGeom prst="rightArrow">
            <a:avLst>
              <a:gd name="adj1" fmla="val 50000"/>
              <a:gd name="adj2" fmla="val 200000"/>
            </a:avLst>
          </a:prstGeom>
          <a:solidFill>
            <a:schemeClr val="hlink"/>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spAutoFit/>
          </a:bodyPr>
          <a:lstStyle/>
          <a:p>
            <a:endParaRPr lang="zh-CN" altLang="en-US"/>
          </a:p>
        </p:txBody>
      </p:sp>
      <p:sp>
        <p:nvSpPr>
          <p:cNvPr id="185348" name="AutoShape 6"/>
          <p:cNvSpPr>
            <a:spLocks noChangeArrowheads="1"/>
          </p:cNvSpPr>
          <p:nvPr/>
        </p:nvSpPr>
        <p:spPr bwMode="auto">
          <a:xfrm>
            <a:off x="1187450" y="4076700"/>
            <a:ext cx="609600" cy="76200"/>
          </a:xfrm>
          <a:prstGeom prst="rightArrow">
            <a:avLst>
              <a:gd name="adj1" fmla="val 50000"/>
              <a:gd name="adj2" fmla="val 200000"/>
            </a:avLst>
          </a:prstGeom>
          <a:solidFill>
            <a:schemeClr val="hlink"/>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spAutoFit/>
          </a:bodyPr>
          <a:lstStyle/>
          <a:p>
            <a:endParaRPr lang="zh-CN" altLang="en-US"/>
          </a:p>
        </p:txBody>
      </p:sp>
      <p:sp>
        <p:nvSpPr>
          <p:cNvPr id="185349" name="Rectangle 8"/>
          <p:cNvSpPr>
            <a:spLocks noGrp="1" noChangeArrowheads="1"/>
          </p:cNvSpPr>
          <p:nvPr>
            <p:ph type="title"/>
          </p:nvPr>
        </p:nvSpPr>
        <p:spPr>
          <a:xfrm>
            <a:off x="250825" y="188913"/>
            <a:ext cx="3816350" cy="579437"/>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spAutoFit/>
          </a:bodyPr>
          <a:lstStyle/>
          <a:p>
            <a:pPr eaLnBrk="1" hangingPunct="1"/>
            <a:r>
              <a:rPr lang="en-US" altLang="zh-CN" sz="3200" b="1" smtClean="0">
                <a:solidFill>
                  <a:srgbClr val="080808"/>
                </a:solidFill>
                <a:ea typeface="楷体_GB2312" pitchFamily="49" charset="-122"/>
              </a:rPr>
              <a:t>6.6.2  Huffman</a:t>
            </a:r>
            <a:r>
              <a:rPr lang="zh-CN" altLang="en-US" sz="3200" b="1" smtClean="0">
                <a:solidFill>
                  <a:srgbClr val="080808"/>
                </a:solidFill>
                <a:ea typeface="楷体_GB2312" pitchFamily="49" charset="-122"/>
              </a:rPr>
              <a:t>编码</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66725" y="1568450"/>
            <a:ext cx="52149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5000"/>
              </a:lnSpc>
            </a:pPr>
            <a:r>
              <a:rPr lang="en-US" altLang="zh-CN" sz="3200">
                <a:solidFill>
                  <a:srgbClr val="000000"/>
                </a:solidFill>
                <a:ea typeface="楷体_GB2312" pitchFamily="49" charset="-122"/>
              </a:rPr>
              <a:t> </a:t>
            </a:r>
            <a:r>
              <a:rPr lang="en-US" altLang="zh-CN" sz="3200" b="1">
                <a:solidFill>
                  <a:srgbClr val="000000"/>
                </a:solidFill>
                <a:ea typeface="楷体_GB2312" pitchFamily="49" charset="-122"/>
              </a:rPr>
              <a:t>ClearTree(&amp;T) // </a:t>
            </a:r>
            <a:r>
              <a:rPr lang="zh-CN" altLang="en-US" sz="3200" b="1">
                <a:solidFill>
                  <a:srgbClr val="000000"/>
                </a:solidFill>
                <a:ea typeface="楷体_GB2312" pitchFamily="49" charset="-122"/>
              </a:rPr>
              <a:t>将树清空  </a:t>
            </a:r>
          </a:p>
        </p:txBody>
      </p:sp>
      <p:sp>
        <p:nvSpPr>
          <p:cNvPr id="20483" name="Text Box 5"/>
          <p:cNvSpPr txBox="1">
            <a:spLocks noChangeArrowheads="1"/>
          </p:cNvSpPr>
          <p:nvPr/>
        </p:nvSpPr>
        <p:spPr bwMode="auto">
          <a:xfrm>
            <a:off x="395288" y="404813"/>
            <a:ext cx="1816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800000"/>
                </a:solidFill>
                <a:ea typeface="楷体_GB2312" pitchFamily="49" charset="-122"/>
              </a:rPr>
              <a:t>删除类：</a:t>
            </a:r>
          </a:p>
        </p:txBody>
      </p:sp>
      <p:sp>
        <p:nvSpPr>
          <p:cNvPr id="20484" name="Text Box 6"/>
          <p:cNvSpPr txBox="1">
            <a:spLocks noChangeArrowheads="1"/>
          </p:cNvSpPr>
          <p:nvPr/>
        </p:nvSpPr>
        <p:spPr bwMode="auto">
          <a:xfrm>
            <a:off x="514350" y="2798763"/>
            <a:ext cx="6211888"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sz="3200" b="1">
                <a:solidFill>
                  <a:srgbClr val="000000"/>
                </a:solidFill>
                <a:ea typeface="楷体_GB2312" pitchFamily="49" charset="-122"/>
              </a:rPr>
              <a:t>DestroyTree(&amp;T)  // </a:t>
            </a:r>
            <a:r>
              <a:rPr lang="zh-CN" altLang="en-US" sz="3200" b="1">
                <a:solidFill>
                  <a:srgbClr val="000000"/>
                </a:solidFill>
                <a:ea typeface="楷体_GB2312" pitchFamily="49" charset="-122"/>
              </a:rPr>
              <a:t>销毁树的结构</a:t>
            </a:r>
            <a:endParaRPr lang="zh-CN" altLang="en-US" sz="3200">
              <a:solidFill>
                <a:srgbClr val="000000"/>
              </a:solidFill>
              <a:ea typeface="楷体_GB2312" pitchFamily="49" charset="-122"/>
            </a:endParaRPr>
          </a:p>
        </p:txBody>
      </p:sp>
      <p:sp>
        <p:nvSpPr>
          <p:cNvPr id="20485" name="Text Box 7"/>
          <p:cNvSpPr txBox="1">
            <a:spLocks noChangeArrowheads="1"/>
          </p:cNvSpPr>
          <p:nvPr/>
        </p:nvSpPr>
        <p:spPr bwMode="auto">
          <a:xfrm>
            <a:off x="496888" y="4006850"/>
            <a:ext cx="66262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5000"/>
              </a:lnSpc>
            </a:pPr>
            <a:r>
              <a:rPr lang="en-US" altLang="zh-CN" sz="3200" b="1">
                <a:solidFill>
                  <a:srgbClr val="000000"/>
                </a:solidFill>
                <a:ea typeface="楷体_GB2312" pitchFamily="49" charset="-122"/>
              </a:rPr>
              <a:t>DeleteChild(&amp;T, &amp;p, i) </a:t>
            </a:r>
          </a:p>
          <a:p>
            <a:pPr eaLnBrk="1" hangingPunct="1">
              <a:lnSpc>
                <a:spcPct val="125000"/>
              </a:lnSpc>
            </a:pPr>
            <a:r>
              <a:rPr lang="en-US" altLang="zh-CN" sz="3200" b="1">
                <a:solidFill>
                  <a:srgbClr val="000000"/>
                </a:solidFill>
                <a:ea typeface="楷体_GB2312" pitchFamily="49" charset="-122"/>
              </a:rPr>
              <a:t>      // </a:t>
            </a:r>
            <a:r>
              <a:rPr lang="zh-CN" altLang="en-US" sz="3200" b="1">
                <a:solidFill>
                  <a:srgbClr val="000000"/>
                </a:solidFill>
                <a:ea typeface="楷体_GB2312" pitchFamily="49" charset="-122"/>
              </a:rPr>
              <a:t>删除</a:t>
            </a:r>
            <a:r>
              <a:rPr lang="en-US" altLang="zh-CN" sz="3200" b="1">
                <a:solidFill>
                  <a:srgbClr val="000000"/>
                </a:solidFill>
                <a:ea typeface="楷体_GB2312" pitchFamily="49" charset="-122"/>
              </a:rPr>
              <a:t>T</a:t>
            </a:r>
            <a:r>
              <a:rPr lang="zh-CN" altLang="en-US" sz="3200" b="1">
                <a:solidFill>
                  <a:srgbClr val="000000"/>
                </a:solidFill>
                <a:ea typeface="楷体_GB2312" pitchFamily="49" charset="-122"/>
              </a:rPr>
              <a:t>中</a:t>
            </a:r>
            <a:r>
              <a:rPr lang="en-US" altLang="zh-CN" sz="3200" b="1">
                <a:solidFill>
                  <a:srgbClr val="000000"/>
                </a:solidFill>
                <a:ea typeface="楷体_GB2312" pitchFamily="49" charset="-122"/>
              </a:rPr>
              <a:t>p</a:t>
            </a:r>
            <a:r>
              <a:rPr lang="zh-CN" altLang="en-US" sz="3200" b="1">
                <a:solidFill>
                  <a:srgbClr val="000000"/>
                </a:solidFill>
                <a:ea typeface="楷体_GB2312" pitchFamily="49" charset="-122"/>
              </a:rPr>
              <a:t>所指结点的第</a:t>
            </a:r>
            <a:r>
              <a:rPr lang="en-US" altLang="zh-CN" sz="3200" b="1">
                <a:solidFill>
                  <a:srgbClr val="000000"/>
                </a:solidFill>
                <a:ea typeface="楷体_GB2312" pitchFamily="49" charset="-122"/>
              </a:rPr>
              <a:t>i</a:t>
            </a:r>
            <a:r>
              <a:rPr lang="zh-CN" altLang="en-US" sz="3200" b="1">
                <a:solidFill>
                  <a:srgbClr val="000000"/>
                </a:solidFill>
                <a:ea typeface="楷体_GB2312" pitchFamily="49" charset="-122"/>
              </a:rPr>
              <a:t>棵子树</a:t>
            </a:r>
          </a:p>
        </p:txBody>
      </p:sp>
    </p:spTree>
  </p:cSld>
  <p:clrMapOvr>
    <a:masterClrMapping/>
  </p:clrMapOvr>
  <p:transition spd="med">
    <p:pull dir="d"/>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0" name="Rectangle 3"/>
          <p:cNvSpPr>
            <a:spLocks noGrp="1" noChangeArrowheads="1"/>
          </p:cNvSpPr>
          <p:nvPr>
            <p:ph type="body" idx="1"/>
          </p:nvPr>
        </p:nvSpPr>
        <p:spPr>
          <a:xfrm>
            <a:off x="179388" y="404813"/>
            <a:ext cx="8497887" cy="2041525"/>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spcBef>
                <a:spcPct val="0"/>
              </a:spcBef>
              <a:buClrTx/>
              <a:buFontTx/>
              <a:buNone/>
            </a:pPr>
            <a:r>
              <a:rPr lang="zh-CN" altLang="en-US" b="1" smtClean="0">
                <a:solidFill>
                  <a:srgbClr val="080808"/>
                </a:solidFill>
                <a:ea typeface="楷体_GB2312" pitchFamily="49" charset="-122"/>
              </a:rPr>
              <a:t>数字通信中，所有的信息在传输时，也需要进行编码传送：</a:t>
            </a:r>
          </a:p>
          <a:p>
            <a:pPr marL="0" lvl="1" indent="0" eaLnBrk="1" hangingPunct="1">
              <a:spcBef>
                <a:spcPct val="0"/>
              </a:spcBef>
              <a:buClrTx/>
              <a:buSzTx/>
              <a:buFontTx/>
              <a:buNone/>
            </a:pPr>
            <a:r>
              <a:rPr lang="zh-CN" altLang="en-US" sz="3200" b="1" smtClean="0">
                <a:solidFill>
                  <a:srgbClr val="080808"/>
                </a:solidFill>
                <a:ea typeface="楷体_GB2312" pitchFamily="49" charset="-122"/>
              </a:rPr>
              <a:t>     </a:t>
            </a:r>
            <a:r>
              <a:rPr lang="zh-CN" altLang="en-US" b="1" smtClean="0"/>
              <a:t>◇</a:t>
            </a:r>
            <a:r>
              <a:rPr lang="zh-CN" altLang="en-US" sz="3200" b="1" smtClean="0">
                <a:solidFill>
                  <a:srgbClr val="080808"/>
                </a:solidFill>
                <a:ea typeface="楷体_GB2312" pitchFamily="49" charset="-122"/>
              </a:rPr>
              <a:t>语音</a:t>
            </a:r>
            <a:r>
              <a:rPr lang="en-US" altLang="zh-CN" sz="3200" b="1" smtClean="0">
                <a:solidFill>
                  <a:srgbClr val="080808"/>
                </a:solidFill>
                <a:ea typeface="楷体_GB2312" pitchFamily="49" charset="-122"/>
              </a:rPr>
              <a:t>/</a:t>
            </a:r>
            <a:r>
              <a:rPr lang="zh-CN" altLang="en-US" sz="3200" b="1" smtClean="0">
                <a:solidFill>
                  <a:srgbClr val="080808"/>
                </a:solidFill>
                <a:ea typeface="楷体_GB2312" pitchFamily="49" charset="-122"/>
              </a:rPr>
              <a:t>图象信息，必须进行压缩编码；</a:t>
            </a:r>
          </a:p>
          <a:p>
            <a:pPr marL="0" lvl="1" indent="0" eaLnBrk="1" hangingPunct="1">
              <a:spcBef>
                <a:spcPct val="0"/>
              </a:spcBef>
              <a:buClrTx/>
              <a:buSzTx/>
              <a:buFontTx/>
              <a:buNone/>
            </a:pPr>
            <a:r>
              <a:rPr lang="zh-CN" altLang="en-US" sz="3200" b="1" smtClean="0">
                <a:solidFill>
                  <a:srgbClr val="080808"/>
                </a:solidFill>
                <a:ea typeface="楷体_GB2312" pitchFamily="49" charset="-122"/>
              </a:rPr>
              <a:t>     </a:t>
            </a:r>
            <a:r>
              <a:rPr lang="zh-CN" altLang="en-US" b="1" smtClean="0"/>
              <a:t>◇</a:t>
            </a:r>
            <a:r>
              <a:rPr lang="zh-CN" altLang="en-US" sz="3200" b="1" smtClean="0">
                <a:solidFill>
                  <a:srgbClr val="080808"/>
                </a:solidFill>
                <a:ea typeface="楷体_GB2312" pitchFamily="49" charset="-122"/>
              </a:rPr>
              <a:t>文字信息，需要编码</a:t>
            </a:r>
          </a:p>
        </p:txBody>
      </p:sp>
      <p:sp>
        <p:nvSpPr>
          <p:cNvPr id="186371" name="Rectangle 4"/>
          <p:cNvSpPr>
            <a:spLocks noChangeArrowheads="1"/>
          </p:cNvSpPr>
          <p:nvPr/>
        </p:nvSpPr>
        <p:spPr bwMode="auto">
          <a:xfrm>
            <a:off x="466725" y="2565400"/>
            <a:ext cx="7272338"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80808"/>
                </a:solidFill>
                <a:ea typeface="楷体_GB2312" pitchFamily="49" charset="-122"/>
              </a:rPr>
              <a:t>编码的重要性包括如下几个方面：</a:t>
            </a:r>
          </a:p>
          <a:p>
            <a:pPr marL="0" lvl="1"/>
            <a:r>
              <a:rPr lang="zh-CN" altLang="en-US" sz="3200" b="1">
                <a:solidFill>
                  <a:srgbClr val="080808"/>
                </a:solidFill>
                <a:ea typeface="楷体_GB2312" pitchFamily="49" charset="-122"/>
              </a:rPr>
              <a:t>    节省带宽：语音</a:t>
            </a:r>
            <a:r>
              <a:rPr lang="en-US" altLang="zh-CN" sz="3200" b="1">
                <a:solidFill>
                  <a:srgbClr val="080808"/>
                </a:solidFill>
                <a:ea typeface="楷体_GB2312" pitchFamily="49" charset="-122"/>
              </a:rPr>
              <a:t>/</a:t>
            </a:r>
            <a:r>
              <a:rPr lang="zh-CN" altLang="en-US" sz="3200" b="1">
                <a:solidFill>
                  <a:srgbClr val="080808"/>
                </a:solidFill>
                <a:ea typeface="楷体_GB2312" pitchFamily="49" charset="-122"/>
              </a:rPr>
              <a:t>图象压缩编码；</a:t>
            </a:r>
          </a:p>
          <a:p>
            <a:pPr marL="0" lvl="1"/>
            <a:r>
              <a:rPr lang="zh-CN" altLang="en-US" sz="3200" b="1">
                <a:solidFill>
                  <a:srgbClr val="080808"/>
                </a:solidFill>
                <a:ea typeface="楷体_GB2312" pitchFamily="49" charset="-122"/>
              </a:rPr>
              <a:t>     保密：     加密</a:t>
            </a:r>
          </a:p>
        </p:txBody>
      </p:sp>
    </p:spTree>
  </p:cSld>
  <p:clrMapOvr>
    <a:masterClrMapping/>
  </p:clrMapOv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394" name="Rectangle 3"/>
          <p:cNvSpPr>
            <a:spLocks noGrp="1" noChangeArrowheads="1"/>
          </p:cNvSpPr>
          <p:nvPr>
            <p:ph type="body" idx="1"/>
          </p:nvPr>
        </p:nvSpPr>
        <p:spPr>
          <a:xfrm>
            <a:off x="250825" y="2924175"/>
            <a:ext cx="8642350" cy="1066800"/>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spcBef>
                <a:spcPct val="0"/>
              </a:spcBef>
              <a:buClrTx/>
              <a:buFontTx/>
              <a:buNone/>
            </a:pPr>
            <a:r>
              <a:rPr lang="en-US" altLang="zh-CN" b="1" smtClean="0"/>
              <a:t>◇</a:t>
            </a:r>
            <a:r>
              <a:rPr lang="zh-CN" altLang="en-US" b="1" smtClean="0">
                <a:solidFill>
                  <a:srgbClr val="080808"/>
                </a:solidFill>
                <a:ea typeface="楷体_GB2312" pitchFamily="49" charset="-122"/>
              </a:rPr>
              <a:t>等长码：一个字符采用定长的字位表示，比如</a:t>
            </a:r>
            <a:r>
              <a:rPr lang="en-US" altLang="zh-CN" b="1" smtClean="0">
                <a:solidFill>
                  <a:srgbClr val="080808"/>
                </a:solidFill>
                <a:ea typeface="楷体_GB2312" pitchFamily="49" charset="-122"/>
              </a:rPr>
              <a:t>ASCII</a:t>
            </a:r>
            <a:r>
              <a:rPr lang="zh-CN" altLang="en-US" b="1" smtClean="0">
                <a:solidFill>
                  <a:srgbClr val="080808"/>
                </a:solidFill>
                <a:ea typeface="楷体_GB2312" pitchFamily="49" charset="-122"/>
              </a:rPr>
              <a:t>码：</a:t>
            </a:r>
            <a:r>
              <a:rPr lang="en-US" altLang="zh-CN" b="1" smtClean="0">
                <a:solidFill>
                  <a:srgbClr val="080808"/>
                </a:solidFill>
                <a:ea typeface="楷体_GB2312" pitchFamily="49" charset="-122"/>
              </a:rPr>
              <a:t>8</a:t>
            </a:r>
            <a:r>
              <a:rPr lang="zh-CN" altLang="en-US" b="1" smtClean="0">
                <a:solidFill>
                  <a:srgbClr val="080808"/>
                </a:solidFill>
                <a:ea typeface="楷体_GB2312" pitchFamily="49" charset="-122"/>
              </a:rPr>
              <a:t>比特表示一个字符；</a:t>
            </a:r>
          </a:p>
        </p:txBody>
      </p:sp>
      <p:sp>
        <p:nvSpPr>
          <p:cNvPr id="187395" name="Rectangle 6"/>
          <p:cNvSpPr>
            <a:spLocks noChangeArrowheads="1"/>
          </p:cNvSpPr>
          <p:nvPr/>
        </p:nvSpPr>
        <p:spPr bwMode="auto">
          <a:xfrm>
            <a:off x="250825" y="4216400"/>
            <a:ext cx="8281988"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a:r>
              <a:rPr lang="en-US" altLang="zh-CN" sz="3200" b="1"/>
              <a:t>◇</a:t>
            </a:r>
            <a:r>
              <a:rPr lang="zh-CN" altLang="en-US" sz="3200" b="1">
                <a:solidFill>
                  <a:srgbClr val="080808"/>
                </a:solidFill>
                <a:ea typeface="楷体_GB2312" pitchFamily="49" charset="-122"/>
              </a:rPr>
              <a:t>不等长码：根据字符出现的频率编码，出现频率高的码，采用较少的比特编码，很少出现的字符，考虑采用较长的编码。</a:t>
            </a:r>
          </a:p>
        </p:txBody>
      </p:sp>
      <p:sp>
        <p:nvSpPr>
          <p:cNvPr id="187396" name="Rectangle 10"/>
          <p:cNvSpPr>
            <a:spLocks noChangeArrowheads="1"/>
          </p:cNvSpPr>
          <p:nvPr/>
        </p:nvSpPr>
        <p:spPr bwMode="auto">
          <a:xfrm>
            <a:off x="250825" y="2133600"/>
            <a:ext cx="38560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080808"/>
                </a:solidFill>
                <a:ea typeface="楷体_GB2312" pitchFamily="49" charset="-122"/>
              </a:rPr>
              <a:t>文字信息编码方法：</a:t>
            </a:r>
          </a:p>
        </p:txBody>
      </p:sp>
      <p:sp>
        <p:nvSpPr>
          <p:cNvPr id="187397" name="Text Box 11"/>
          <p:cNvSpPr txBox="1">
            <a:spLocks noChangeArrowheads="1"/>
          </p:cNvSpPr>
          <p:nvPr/>
        </p:nvSpPr>
        <p:spPr bwMode="auto">
          <a:xfrm>
            <a:off x="179388" y="188913"/>
            <a:ext cx="8243887"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solidFill>
                  <a:srgbClr val="000000"/>
                </a:solidFill>
                <a:ea typeface="楷体_GB2312" pitchFamily="49" charset="-122"/>
              </a:rPr>
              <a:t>在远程通讯中，要将待传信息转换成二进制字符串，怎样编码才能使它们组成的报文在网络中传输最快？</a:t>
            </a:r>
          </a:p>
        </p:txBody>
      </p:sp>
    </p:spTree>
  </p:cSld>
  <p:clrMapOvr>
    <a:masterClrMapping/>
  </p:clrMapOv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7309" name="Picture 13" descr="图片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04813"/>
            <a:ext cx="8150225" cy="265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19" name="AutoShape 6"/>
          <p:cNvSpPr>
            <a:spLocks noChangeArrowheads="1"/>
          </p:cNvSpPr>
          <p:nvPr/>
        </p:nvSpPr>
        <p:spPr bwMode="auto">
          <a:xfrm>
            <a:off x="0" y="4005263"/>
            <a:ext cx="4572000" cy="1295400"/>
          </a:xfrm>
          <a:prstGeom prst="wedgeRoundRectCallout">
            <a:avLst>
              <a:gd name="adj1" fmla="val -13194"/>
              <a:gd name="adj2" fmla="val -121935"/>
              <a:gd name="adj3" fmla="val 16667"/>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200" b="1">
                <a:solidFill>
                  <a:srgbClr val="000000"/>
                </a:solidFill>
              </a:rPr>
              <a:t>等长码：</a:t>
            </a:r>
          </a:p>
          <a:p>
            <a:r>
              <a:rPr lang="zh-CN" altLang="en-US" sz="2200" b="1">
                <a:solidFill>
                  <a:srgbClr val="000000"/>
                </a:solidFill>
              </a:rPr>
              <a:t>优点：长度固定，编码</a:t>
            </a:r>
            <a:r>
              <a:rPr lang="en-US" altLang="zh-CN" sz="2200" b="1">
                <a:solidFill>
                  <a:srgbClr val="000000"/>
                </a:solidFill>
              </a:rPr>
              <a:t>/</a:t>
            </a:r>
            <a:r>
              <a:rPr lang="zh-CN" altLang="en-US" sz="2200" b="1">
                <a:solidFill>
                  <a:srgbClr val="000000"/>
                </a:solidFill>
              </a:rPr>
              <a:t>译码容易</a:t>
            </a:r>
          </a:p>
          <a:p>
            <a:r>
              <a:rPr lang="zh-CN" altLang="en-US" sz="2200" b="1">
                <a:solidFill>
                  <a:srgbClr val="000000"/>
                </a:solidFill>
              </a:rPr>
              <a:t>缺点：编码效率不高，码较长</a:t>
            </a:r>
          </a:p>
        </p:txBody>
      </p:sp>
      <p:sp>
        <p:nvSpPr>
          <p:cNvPr id="188420" name="AutoShape 7"/>
          <p:cNvSpPr>
            <a:spLocks noChangeArrowheads="1"/>
          </p:cNvSpPr>
          <p:nvPr/>
        </p:nvSpPr>
        <p:spPr bwMode="auto">
          <a:xfrm>
            <a:off x="5076825" y="3933825"/>
            <a:ext cx="3924300" cy="1079500"/>
          </a:xfrm>
          <a:prstGeom prst="wedgeRoundRectCallout">
            <a:avLst>
              <a:gd name="adj1" fmla="val -7120"/>
              <a:gd name="adj2" fmla="val -136324"/>
              <a:gd name="adj3" fmla="val 16667"/>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25000"/>
              </a:lnSpc>
              <a:spcBef>
                <a:spcPct val="30000"/>
              </a:spcBef>
            </a:pPr>
            <a:r>
              <a:rPr lang="zh-CN" altLang="en-US" sz="2200" b="1">
                <a:solidFill>
                  <a:srgbClr val="000000"/>
                </a:solidFill>
              </a:rPr>
              <a:t>采用不等长编码，让出现次数多的字符用短码。</a:t>
            </a:r>
          </a:p>
        </p:txBody>
      </p:sp>
      <p:pic>
        <p:nvPicPr>
          <p:cNvPr id="188421" name="Picture 8" descr="图片3"/>
          <p:cNvPicPr>
            <a:picLocks noChangeAspect="1" noChangeArrowheads="1"/>
          </p:cNvPicPr>
          <p:nvPr/>
        </p:nvPicPr>
        <p:blipFill>
          <a:blip r:embed="rId3">
            <a:extLst>
              <a:ext uri="{28A0092B-C50C-407E-A947-70E740481C1C}">
                <a14:useLocalDpi xmlns:a14="http://schemas.microsoft.com/office/drawing/2010/main" val="0"/>
              </a:ext>
            </a:extLst>
          </a:blip>
          <a:srcRect r="74680"/>
          <a:stretch>
            <a:fillRect/>
          </a:stretch>
        </p:blipFill>
        <p:spPr bwMode="auto">
          <a:xfrm>
            <a:off x="250825" y="404813"/>
            <a:ext cx="2160588" cy="214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2" name="Picture 10" descr="图片3"/>
          <p:cNvPicPr>
            <a:picLocks noChangeAspect="1" noChangeArrowheads="1"/>
          </p:cNvPicPr>
          <p:nvPr/>
        </p:nvPicPr>
        <p:blipFill>
          <a:blip r:embed="rId3">
            <a:extLst>
              <a:ext uri="{28A0092B-C50C-407E-A947-70E740481C1C}">
                <a14:useLocalDpi xmlns:a14="http://schemas.microsoft.com/office/drawing/2010/main" val="0"/>
              </a:ext>
            </a:extLst>
          </a:blip>
          <a:srcRect l="76801"/>
          <a:stretch>
            <a:fillRect/>
          </a:stretch>
        </p:blipFill>
        <p:spPr bwMode="auto">
          <a:xfrm>
            <a:off x="6804025" y="404813"/>
            <a:ext cx="1979613" cy="214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7309"/>
                                        </p:tgtEl>
                                        <p:attrNameLst>
                                          <p:attrName>style.visibility</p:attrName>
                                        </p:attrNameLst>
                                      </p:cBhvr>
                                      <p:to>
                                        <p:strVal val="visible"/>
                                      </p:to>
                                    </p:set>
                                    <p:animEffect transition="in" filter="blinds(horizontal)">
                                      <p:cBhvr>
                                        <p:cTn id="7" dur="500"/>
                                        <p:tgtEl>
                                          <p:spTgt spid="5673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841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88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animBg="1"/>
      <p:bldP spid="188420"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442"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t="2216"/>
          <a:stretch>
            <a:fillRect/>
          </a:stretch>
        </p:blipFill>
        <p:spPr bwMode="auto">
          <a:xfrm>
            <a:off x="2843213" y="122238"/>
            <a:ext cx="5400675"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3" name="Rectangle 5"/>
          <p:cNvSpPr>
            <a:spLocks noChangeArrowheads="1"/>
          </p:cNvSpPr>
          <p:nvPr/>
        </p:nvSpPr>
        <p:spPr bwMode="auto">
          <a:xfrm>
            <a:off x="179388" y="188913"/>
            <a:ext cx="22240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000000"/>
                </a:solidFill>
                <a:ea typeface="楷体_GB2312" pitchFamily="49" charset="-122"/>
              </a:rPr>
              <a:t>但无法译码</a:t>
            </a:r>
          </a:p>
        </p:txBody>
      </p:sp>
      <p:pic>
        <p:nvPicPr>
          <p:cNvPr id="569350" name="Picture 6"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2852738"/>
            <a:ext cx="3960813"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9351" name="Rectangle 7"/>
          <p:cNvSpPr>
            <a:spLocks noChangeArrowheads="1"/>
          </p:cNvSpPr>
          <p:nvPr/>
        </p:nvSpPr>
        <p:spPr bwMode="auto">
          <a:xfrm>
            <a:off x="3708400" y="3495675"/>
            <a:ext cx="5329238" cy="1373188"/>
          </a:xfrm>
          <a:prstGeom prst="rect">
            <a:avLst/>
          </a:prstGeom>
          <a:solidFill>
            <a:srgbClr val="000066"/>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FFFF"/>
                </a:solidFill>
                <a:ea typeface="楷体_GB2312" pitchFamily="49" charset="-122"/>
              </a:rPr>
              <a:t>采用不等长编码，让出现次数多的字符用短码，且任一编码不能是另一编码的前缀</a:t>
            </a:r>
            <a:r>
              <a:rPr lang="en-US" altLang="zh-CN" sz="2800" b="1">
                <a:solidFill>
                  <a:srgbClr val="FFFFFF"/>
                </a:solidFill>
                <a:ea typeface="楷体_GB2312" pitchFamily="49" charset="-122"/>
              </a:rPr>
              <a:t>——</a:t>
            </a:r>
            <a:r>
              <a:rPr lang="zh-CN" altLang="en-US" sz="2800" b="1">
                <a:solidFill>
                  <a:srgbClr val="FFFFFF"/>
                </a:solidFill>
                <a:ea typeface="楷体_GB2312" pitchFamily="49" charset="-122"/>
              </a:rPr>
              <a:t>前缀编码</a:t>
            </a:r>
          </a:p>
        </p:txBody>
      </p:sp>
      <p:sp>
        <p:nvSpPr>
          <p:cNvPr id="569352" name="Rectangle 8"/>
          <p:cNvSpPr>
            <a:spLocks noChangeArrowheads="1"/>
          </p:cNvSpPr>
          <p:nvPr/>
        </p:nvSpPr>
        <p:spPr bwMode="auto">
          <a:xfrm>
            <a:off x="6659563" y="149225"/>
            <a:ext cx="1512887" cy="836613"/>
          </a:xfrm>
          <a:prstGeom prst="rect">
            <a:avLst/>
          </a:prstGeom>
          <a:noFill/>
          <a:ln w="38100"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9353" name="Rectangle 9"/>
          <p:cNvSpPr>
            <a:spLocks noChangeArrowheads="1"/>
          </p:cNvSpPr>
          <p:nvPr/>
        </p:nvSpPr>
        <p:spPr bwMode="auto">
          <a:xfrm>
            <a:off x="3922713" y="5157788"/>
            <a:ext cx="5113337" cy="946150"/>
          </a:xfrm>
          <a:prstGeom prst="rect">
            <a:avLst/>
          </a:prstGeom>
          <a:solidFill>
            <a:srgbClr val="000066"/>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a:r>
              <a:rPr lang="zh-CN" altLang="en-US" sz="2800" b="1">
                <a:solidFill>
                  <a:srgbClr val="FFFFFF"/>
                </a:solidFill>
                <a:ea typeface="楷体_GB2312" pitchFamily="49" charset="-122"/>
              </a:rPr>
              <a:t>一个字符可以是另一个字符的子串，但不能在最左边；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93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93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935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9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51" grpId="0" animBg="1"/>
      <p:bldP spid="569352" grpId="0" animBg="1"/>
      <p:bldP spid="569353" grpId="0"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466" name="Picture 5" descr="1"/>
          <p:cNvPicPr>
            <a:picLocks noChangeAspect="1" noChangeArrowheads="1"/>
          </p:cNvPicPr>
          <p:nvPr/>
        </p:nvPicPr>
        <p:blipFill>
          <a:blip r:embed="rId2">
            <a:extLst>
              <a:ext uri="{28A0092B-C50C-407E-A947-70E740481C1C}">
                <a14:useLocalDpi xmlns:a14="http://schemas.microsoft.com/office/drawing/2010/main" val="0"/>
              </a:ext>
            </a:extLst>
          </a:blip>
          <a:srcRect t="2248"/>
          <a:stretch>
            <a:fillRect/>
          </a:stretch>
        </p:blipFill>
        <p:spPr bwMode="auto">
          <a:xfrm>
            <a:off x="971550" y="2636838"/>
            <a:ext cx="6462713" cy="310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67" name="Rectangle 6"/>
          <p:cNvSpPr>
            <a:spLocks noChangeArrowheads="1"/>
          </p:cNvSpPr>
          <p:nvPr/>
        </p:nvSpPr>
        <p:spPr bwMode="auto">
          <a:xfrm>
            <a:off x="179388" y="115888"/>
            <a:ext cx="38560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000000"/>
                </a:solidFill>
                <a:ea typeface="楷体_GB2312" pitchFamily="49" charset="-122"/>
              </a:rPr>
              <a:t>前缀编码译码过程：</a:t>
            </a:r>
          </a:p>
        </p:txBody>
      </p:sp>
      <p:sp>
        <p:nvSpPr>
          <p:cNvPr id="190468" name="Rectangle 7"/>
          <p:cNvSpPr>
            <a:spLocks noChangeArrowheads="1"/>
          </p:cNvSpPr>
          <p:nvPr/>
        </p:nvSpPr>
        <p:spPr bwMode="auto">
          <a:xfrm>
            <a:off x="323850" y="762000"/>
            <a:ext cx="8353425" cy="1582738"/>
          </a:xfrm>
          <a:prstGeom prst="rect">
            <a:avLst/>
          </a:prstGeom>
          <a:noFill/>
          <a:ln w="28575"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00"/>
                </a:solidFill>
                <a:ea typeface="楷体_GB2312" pitchFamily="49" charset="-122"/>
              </a:rPr>
              <a:t>分解接收的字符串：遇“</a:t>
            </a:r>
            <a:r>
              <a:rPr lang="en-US" altLang="zh-CN" sz="3200" b="1">
                <a:solidFill>
                  <a:srgbClr val="000000"/>
                </a:solidFill>
                <a:ea typeface="楷体_GB2312" pitchFamily="49" charset="-122"/>
              </a:rPr>
              <a:t>0”</a:t>
            </a:r>
            <a:r>
              <a:rPr lang="zh-CN" altLang="en-US" sz="3200" b="1">
                <a:solidFill>
                  <a:srgbClr val="000000"/>
                </a:solidFill>
                <a:ea typeface="楷体_GB2312" pitchFamily="49" charset="-122"/>
              </a:rPr>
              <a:t>向左，遇“</a:t>
            </a:r>
            <a:r>
              <a:rPr lang="en-US" altLang="zh-CN" sz="3200" b="1">
                <a:solidFill>
                  <a:srgbClr val="000000"/>
                </a:solidFill>
                <a:ea typeface="楷体_GB2312" pitchFamily="49" charset="-122"/>
              </a:rPr>
              <a:t>1”</a:t>
            </a:r>
            <a:r>
              <a:rPr lang="zh-CN" altLang="en-US" sz="3200" b="1">
                <a:solidFill>
                  <a:srgbClr val="000000"/>
                </a:solidFill>
                <a:ea typeface="楷体_GB2312" pitchFamily="49" charset="-122"/>
              </a:rPr>
              <a:t>向右；一旦到达叶子结点，则译出字符，反复由根出发，直到译码完成。</a:t>
            </a:r>
          </a:p>
        </p:txBody>
      </p:sp>
      <p:sp>
        <p:nvSpPr>
          <p:cNvPr id="190469" name="Rectangle 9"/>
          <p:cNvSpPr>
            <a:spLocks noChangeArrowheads="1"/>
          </p:cNvSpPr>
          <p:nvPr/>
        </p:nvSpPr>
        <p:spPr bwMode="auto">
          <a:xfrm>
            <a:off x="466725" y="5876925"/>
            <a:ext cx="8042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00"/>
                </a:solidFill>
                <a:ea typeface="楷体_GB2312" pitchFamily="49" charset="-122"/>
              </a:rPr>
              <a:t>每一编码都不是另一编码的前缀，绝对不会错译。</a:t>
            </a:r>
          </a:p>
        </p:txBody>
      </p:sp>
    </p:spTree>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323850" y="476250"/>
            <a:ext cx="2224088" cy="579438"/>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spAutoFit/>
          </a:bodyPr>
          <a:lstStyle/>
          <a:p>
            <a:pPr eaLnBrk="1" hangingPunct="1"/>
            <a:r>
              <a:rPr lang="zh-CN" altLang="en-US" sz="3200" b="1" smtClean="0">
                <a:solidFill>
                  <a:srgbClr val="000000"/>
                </a:solidFill>
                <a:ea typeface="楷体_GB2312" pitchFamily="49" charset="-122"/>
              </a:rPr>
              <a:t>前缀编码例</a:t>
            </a:r>
          </a:p>
        </p:txBody>
      </p:sp>
      <p:sp>
        <p:nvSpPr>
          <p:cNvPr id="191491" name="Oval 3"/>
          <p:cNvSpPr>
            <a:spLocks noChangeArrowheads="1"/>
          </p:cNvSpPr>
          <p:nvPr/>
        </p:nvSpPr>
        <p:spPr bwMode="auto">
          <a:xfrm>
            <a:off x="1143000" y="3190875"/>
            <a:ext cx="609600" cy="609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A</a:t>
            </a:r>
          </a:p>
        </p:txBody>
      </p:sp>
      <p:sp>
        <p:nvSpPr>
          <p:cNvPr id="191492" name="Oval 4"/>
          <p:cNvSpPr>
            <a:spLocks noChangeArrowheads="1"/>
          </p:cNvSpPr>
          <p:nvPr/>
        </p:nvSpPr>
        <p:spPr bwMode="auto">
          <a:xfrm>
            <a:off x="1752600" y="2276475"/>
            <a:ext cx="609600" cy="609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ahoma" pitchFamily="34" charset="0"/>
            </a:endParaRPr>
          </a:p>
        </p:txBody>
      </p:sp>
      <p:sp>
        <p:nvSpPr>
          <p:cNvPr id="191493" name="Oval 5"/>
          <p:cNvSpPr>
            <a:spLocks noChangeArrowheads="1"/>
          </p:cNvSpPr>
          <p:nvPr/>
        </p:nvSpPr>
        <p:spPr bwMode="auto">
          <a:xfrm>
            <a:off x="2362200" y="3190875"/>
            <a:ext cx="609600" cy="609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ahoma" pitchFamily="34" charset="0"/>
            </a:endParaRPr>
          </a:p>
        </p:txBody>
      </p:sp>
      <p:sp>
        <p:nvSpPr>
          <p:cNvPr id="191494" name="Oval 6"/>
          <p:cNvSpPr>
            <a:spLocks noChangeArrowheads="1"/>
          </p:cNvSpPr>
          <p:nvPr/>
        </p:nvSpPr>
        <p:spPr bwMode="auto">
          <a:xfrm>
            <a:off x="1828800" y="4181475"/>
            <a:ext cx="609600" cy="609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B</a:t>
            </a:r>
          </a:p>
        </p:txBody>
      </p:sp>
      <p:sp>
        <p:nvSpPr>
          <p:cNvPr id="191495" name="Oval 7"/>
          <p:cNvSpPr>
            <a:spLocks noChangeArrowheads="1"/>
          </p:cNvSpPr>
          <p:nvPr/>
        </p:nvSpPr>
        <p:spPr bwMode="auto">
          <a:xfrm>
            <a:off x="2590800" y="5172075"/>
            <a:ext cx="609600" cy="609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C</a:t>
            </a:r>
          </a:p>
        </p:txBody>
      </p:sp>
      <p:sp>
        <p:nvSpPr>
          <p:cNvPr id="191496" name="Oval 8"/>
          <p:cNvSpPr>
            <a:spLocks noChangeArrowheads="1"/>
          </p:cNvSpPr>
          <p:nvPr/>
        </p:nvSpPr>
        <p:spPr bwMode="auto">
          <a:xfrm>
            <a:off x="3657600" y="5095875"/>
            <a:ext cx="609600" cy="609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D</a:t>
            </a:r>
          </a:p>
        </p:txBody>
      </p:sp>
      <p:sp>
        <p:nvSpPr>
          <p:cNvPr id="191497" name="Oval 9"/>
          <p:cNvSpPr>
            <a:spLocks noChangeArrowheads="1"/>
          </p:cNvSpPr>
          <p:nvPr/>
        </p:nvSpPr>
        <p:spPr bwMode="auto">
          <a:xfrm>
            <a:off x="3048000" y="4105275"/>
            <a:ext cx="609600" cy="609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ahoma" pitchFamily="34" charset="0"/>
            </a:endParaRPr>
          </a:p>
        </p:txBody>
      </p:sp>
      <p:sp>
        <p:nvSpPr>
          <p:cNvPr id="191498" name="Line 10"/>
          <p:cNvSpPr>
            <a:spLocks noChangeShapeType="1"/>
          </p:cNvSpPr>
          <p:nvPr/>
        </p:nvSpPr>
        <p:spPr bwMode="auto">
          <a:xfrm>
            <a:off x="2209800" y="2809875"/>
            <a:ext cx="3048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499" name="Line 11"/>
          <p:cNvSpPr>
            <a:spLocks noChangeShapeType="1"/>
          </p:cNvSpPr>
          <p:nvPr/>
        </p:nvSpPr>
        <p:spPr bwMode="auto">
          <a:xfrm>
            <a:off x="2895600" y="3724275"/>
            <a:ext cx="3048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0" name="Line 12"/>
          <p:cNvSpPr>
            <a:spLocks noChangeShapeType="1"/>
          </p:cNvSpPr>
          <p:nvPr/>
        </p:nvSpPr>
        <p:spPr bwMode="auto">
          <a:xfrm>
            <a:off x="3505200" y="4638675"/>
            <a:ext cx="3810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1" name="Line 13"/>
          <p:cNvSpPr>
            <a:spLocks noChangeShapeType="1"/>
          </p:cNvSpPr>
          <p:nvPr/>
        </p:nvSpPr>
        <p:spPr bwMode="auto">
          <a:xfrm flipH="1">
            <a:off x="1524000" y="2809875"/>
            <a:ext cx="3048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2" name="Line 14"/>
          <p:cNvSpPr>
            <a:spLocks noChangeShapeType="1"/>
          </p:cNvSpPr>
          <p:nvPr/>
        </p:nvSpPr>
        <p:spPr bwMode="auto">
          <a:xfrm flipH="1">
            <a:off x="2286000" y="3800475"/>
            <a:ext cx="2286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3" name="Line 15"/>
          <p:cNvSpPr>
            <a:spLocks noChangeShapeType="1"/>
          </p:cNvSpPr>
          <p:nvPr/>
        </p:nvSpPr>
        <p:spPr bwMode="auto">
          <a:xfrm flipH="1">
            <a:off x="2971800" y="4638675"/>
            <a:ext cx="2286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504" name="Text Box 16"/>
          <p:cNvSpPr txBox="1">
            <a:spLocks noChangeArrowheads="1"/>
          </p:cNvSpPr>
          <p:nvPr/>
        </p:nvSpPr>
        <p:spPr bwMode="auto">
          <a:xfrm>
            <a:off x="1355725" y="2614613"/>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400">
                <a:latin typeface="Tahoma" pitchFamily="34" charset="0"/>
              </a:rPr>
              <a:t>0</a:t>
            </a:r>
          </a:p>
        </p:txBody>
      </p:sp>
      <p:sp>
        <p:nvSpPr>
          <p:cNvPr id="191505" name="Rectangle 17"/>
          <p:cNvSpPr>
            <a:spLocks noChangeArrowheads="1"/>
          </p:cNvSpPr>
          <p:nvPr/>
        </p:nvSpPr>
        <p:spPr bwMode="auto">
          <a:xfrm>
            <a:off x="1981200" y="3648075"/>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itchFamily="34" charset="0"/>
              </a:rPr>
              <a:t>0</a:t>
            </a:r>
          </a:p>
        </p:txBody>
      </p:sp>
      <p:sp>
        <p:nvSpPr>
          <p:cNvPr id="191506" name="Rectangle 18"/>
          <p:cNvSpPr>
            <a:spLocks noChangeArrowheads="1"/>
          </p:cNvSpPr>
          <p:nvPr/>
        </p:nvSpPr>
        <p:spPr bwMode="auto">
          <a:xfrm>
            <a:off x="2590800" y="4638675"/>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itchFamily="34" charset="0"/>
              </a:rPr>
              <a:t>0</a:t>
            </a:r>
          </a:p>
        </p:txBody>
      </p:sp>
      <p:sp>
        <p:nvSpPr>
          <p:cNvPr id="191507" name="Rectangle 19"/>
          <p:cNvSpPr>
            <a:spLocks noChangeArrowheads="1"/>
          </p:cNvSpPr>
          <p:nvPr/>
        </p:nvSpPr>
        <p:spPr bwMode="auto">
          <a:xfrm>
            <a:off x="3124200" y="3571875"/>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itchFamily="34" charset="0"/>
              </a:rPr>
              <a:t>1</a:t>
            </a:r>
          </a:p>
        </p:txBody>
      </p:sp>
      <p:sp>
        <p:nvSpPr>
          <p:cNvPr id="191508" name="Rectangle 20"/>
          <p:cNvSpPr>
            <a:spLocks noChangeArrowheads="1"/>
          </p:cNvSpPr>
          <p:nvPr/>
        </p:nvSpPr>
        <p:spPr bwMode="auto">
          <a:xfrm>
            <a:off x="2514600" y="2581275"/>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itchFamily="34" charset="0"/>
              </a:rPr>
              <a:t>1</a:t>
            </a:r>
          </a:p>
        </p:txBody>
      </p:sp>
      <p:sp>
        <p:nvSpPr>
          <p:cNvPr id="191509" name="Rectangle 21"/>
          <p:cNvSpPr>
            <a:spLocks noChangeArrowheads="1"/>
          </p:cNvSpPr>
          <p:nvPr/>
        </p:nvSpPr>
        <p:spPr bwMode="auto">
          <a:xfrm>
            <a:off x="3733800" y="4486275"/>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itchFamily="34" charset="0"/>
              </a:rPr>
              <a:t>1</a:t>
            </a:r>
          </a:p>
        </p:txBody>
      </p:sp>
      <p:sp>
        <p:nvSpPr>
          <p:cNvPr id="191510" name="Text Box 22"/>
          <p:cNvSpPr txBox="1">
            <a:spLocks noChangeArrowheads="1"/>
          </p:cNvSpPr>
          <p:nvPr/>
        </p:nvSpPr>
        <p:spPr bwMode="auto">
          <a:xfrm>
            <a:off x="5013325" y="2462213"/>
            <a:ext cx="109378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400">
                <a:latin typeface="Tahoma" pitchFamily="34" charset="0"/>
              </a:rPr>
              <a:t>A: 0</a:t>
            </a:r>
          </a:p>
          <a:p>
            <a:pPr eaLnBrk="1" hangingPunct="1"/>
            <a:r>
              <a:rPr lang="en-US" altLang="zh-CN" sz="2400">
                <a:latin typeface="Tahoma" pitchFamily="34" charset="0"/>
              </a:rPr>
              <a:t>B: 10</a:t>
            </a:r>
          </a:p>
          <a:p>
            <a:pPr eaLnBrk="1" hangingPunct="1"/>
            <a:r>
              <a:rPr lang="en-US" altLang="zh-CN" sz="2400">
                <a:latin typeface="Tahoma" pitchFamily="34" charset="0"/>
              </a:rPr>
              <a:t>C: 110</a:t>
            </a:r>
          </a:p>
          <a:p>
            <a:pPr eaLnBrk="1" hangingPunct="1"/>
            <a:r>
              <a:rPr lang="en-US" altLang="zh-CN" sz="2400">
                <a:latin typeface="Tahoma" pitchFamily="34" charset="0"/>
              </a:rPr>
              <a:t>D: 111</a:t>
            </a:r>
          </a:p>
        </p:txBody>
      </p:sp>
    </p:spTree>
  </p:cSld>
  <p:clrMapOvr>
    <a:masterClrMapping/>
  </p:clrMapOv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514" name="Rectangle 8"/>
          <p:cNvSpPr>
            <a:spLocks noChangeArrowheads="1"/>
          </p:cNvSpPr>
          <p:nvPr/>
        </p:nvSpPr>
        <p:spPr bwMode="auto">
          <a:xfrm>
            <a:off x="250825" y="908050"/>
            <a:ext cx="4313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6600FF"/>
                </a:solidFill>
                <a:ea typeface="楷体_GB2312" pitchFamily="49" charset="-122"/>
              </a:rPr>
              <a:t>前缀编码基本思想：</a:t>
            </a:r>
          </a:p>
        </p:txBody>
      </p:sp>
      <p:sp>
        <p:nvSpPr>
          <p:cNvPr id="192515" name="Text Box 10"/>
          <p:cNvSpPr txBox="1">
            <a:spLocks noChangeArrowheads="1"/>
          </p:cNvSpPr>
          <p:nvPr/>
        </p:nvSpPr>
        <p:spPr bwMode="auto">
          <a:xfrm>
            <a:off x="323850" y="188913"/>
            <a:ext cx="8424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80808"/>
                </a:solidFill>
                <a:ea typeface="楷体_GB2312" pitchFamily="49" charset="-122"/>
              </a:rPr>
              <a:t>如何得到使电文长度最短的二进制前缀编码？</a:t>
            </a:r>
          </a:p>
        </p:txBody>
      </p:sp>
      <p:sp>
        <p:nvSpPr>
          <p:cNvPr id="408588" name="Rectangle 12"/>
          <p:cNvSpPr>
            <a:spLocks noChangeArrowheads="1"/>
          </p:cNvSpPr>
          <p:nvPr/>
        </p:nvSpPr>
        <p:spPr bwMode="auto">
          <a:xfrm>
            <a:off x="250825" y="3421063"/>
            <a:ext cx="8569325" cy="289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3200" b="1">
                <a:solidFill>
                  <a:srgbClr val="080808"/>
                </a:solidFill>
                <a:ea typeface="楷体_GB2312" pitchFamily="49" charset="-122"/>
              </a:rPr>
              <a:t>可将字符出现的次数（频率）作为权值赋予该结点，构造一棵</a:t>
            </a:r>
            <a:r>
              <a:rPr lang="en-US" altLang="zh-CN" sz="3200" b="1">
                <a:solidFill>
                  <a:srgbClr val="080808"/>
                </a:solidFill>
                <a:ea typeface="楷体_GB2312" pitchFamily="49" charset="-122"/>
              </a:rPr>
              <a:t>WPL</a:t>
            </a:r>
            <a:r>
              <a:rPr lang="zh-CN" altLang="en-US" sz="3200" b="1">
                <a:solidFill>
                  <a:srgbClr val="080808"/>
                </a:solidFill>
                <a:ea typeface="楷体_GB2312" pitchFamily="49" charset="-122"/>
              </a:rPr>
              <a:t>最小的哈夫曼树，由此得到的二进制前缀编码就是最优前缀编码，也称哈夫曼编码。可以验证，用这样的编码传送电文可使总长最短。 </a:t>
            </a:r>
          </a:p>
        </p:txBody>
      </p:sp>
      <p:sp>
        <p:nvSpPr>
          <p:cNvPr id="408589" name="Text Box 13"/>
          <p:cNvSpPr txBox="1">
            <a:spLocks noChangeArrowheads="1"/>
          </p:cNvSpPr>
          <p:nvPr/>
        </p:nvSpPr>
        <p:spPr bwMode="auto">
          <a:xfrm>
            <a:off x="395288" y="1700213"/>
            <a:ext cx="8424862" cy="1095375"/>
          </a:xfrm>
          <a:prstGeom prst="rect">
            <a:avLst/>
          </a:prstGeom>
          <a:noFill/>
          <a:ln w="28575" cap="sq" algn="ctr">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80808"/>
                </a:solidFill>
                <a:ea typeface="楷体_GB2312" pitchFamily="49" charset="-122"/>
              </a:rPr>
              <a:t>频率大的字符用短码，小的用长码，构造赫夫曼树。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8589"/>
                                        </p:tgtEl>
                                        <p:attrNameLst>
                                          <p:attrName>style.visibility</p:attrName>
                                        </p:attrNameLst>
                                      </p:cBhvr>
                                      <p:to>
                                        <p:strVal val="visible"/>
                                      </p:to>
                                    </p:set>
                                    <p:animEffect transition="in" filter="blinds(horizontal)">
                                      <p:cBhvr>
                                        <p:cTn id="7" dur="500"/>
                                        <p:tgtEl>
                                          <p:spTgt spid="4085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8588"/>
                                        </p:tgtEl>
                                        <p:attrNameLst>
                                          <p:attrName>style.visibility</p:attrName>
                                        </p:attrNameLst>
                                      </p:cBhvr>
                                      <p:to>
                                        <p:strVal val="visible"/>
                                      </p:to>
                                    </p:set>
                                    <p:animEffect transition="in" filter="blinds(horizontal)">
                                      <p:cBhvr>
                                        <p:cTn id="12" dur="500"/>
                                        <p:tgtEl>
                                          <p:spTgt spid="408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8" grpId="0"/>
      <p:bldP spid="408589" grpId="0" animBg="1"/>
    </p:bldLst>
  </p:timing>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395288" y="333375"/>
            <a:ext cx="5759450" cy="641350"/>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spAutoFit/>
          </a:bodyPr>
          <a:lstStyle/>
          <a:p>
            <a:pPr eaLnBrk="1" hangingPunct="1"/>
            <a:r>
              <a:rPr lang="en-US" altLang="zh-CN" sz="3600" b="1" smtClean="0">
                <a:solidFill>
                  <a:srgbClr val="6600FF"/>
                </a:solidFill>
                <a:ea typeface="楷体_GB2312" pitchFamily="49" charset="-122"/>
              </a:rPr>
              <a:t>Huffman</a:t>
            </a:r>
            <a:r>
              <a:rPr lang="zh-CN" altLang="en-US" sz="3600" b="1" smtClean="0">
                <a:solidFill>
                  <a:srgbClr val="6600FF"/>
                </a:solidFill>
                <a:ea typeface="楷体_GB2312" pitchFamily="49" charset="-122"/>
              </a:rPr>
              <a:t>树</a:t>
            </a:r>
            <a:r>
              <a:rPr lang="en-US" altLang="zh-CN" sz="3600" b="1" smtClean="0">
                <a:solidFill>
                  <a:srgbClr val="6600FF"/>
                </a:solidFill>
                <a:ea typeface="楷体_GB2312" pitchFamily="49" charset="-122"/>
              </a:rPr>
              <a:t>/</a:t>
            </a:r>
            <a:r>
              <a:rPr lang="zh-CN" altLang="en-US" sz="3600" b="1" smtClean="0">
                <a:solidFill>
                  <a:srgbClr val="6600FF"/>
                </a:solidFill>
                <a:ea typeface="楷体_GB2312" pitchFamily="49" charset="-122"/>
              </a:rPr>
              <a:t>编码的存储表示</a:t>
            </a:r>
          </a:p>
        </p:txBody>
      </p:sp>
      <p:sp>
        <p:nvSpPr>
          <p:cNvPr id="193539" name="Rectangle 3"/>
          <p:cNvSpPr>
            <a:spLocks noGrp="1" noChangeArrowheads="1"/>
          </p:cNvSpPr>
          <p:nvPr>
            <p:ph type="body" idx="1"/>
          </p:nvPr>
        </p:nvSpPr>
        <p:spPr>
          <a:xfrm>
            <a:off x="395288" y="3376613"/>
            <a:ext cx="8280400" cy="2428875"/>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lnSpc>
                <a:spcPct val="120000"/>
              </a:lnSpc>
              <a:spcBef>
                <a:spcPct val="0"/>
              </a:spcBef>
              <a:buClrTx/>
              <a:buFontTx/>
              <a:buNone/>
            </a:pPr>
            <a:r>
              <a:rPr lang="zh-CN" altLang="en-US" b="1" smtClean="0">
                <a:solidFill>
                  <a:srgbClr val="000000"/>
                </a:solidFill>
                <a:ea typeface="楷体_GB2312" pitchFamily="49" charset="-122"/>
              </a:rPr>
              <a:t>在编码中，需要从叶子结点出发，走一条从叶子到根的路径；译码中，需要走一条从根到叶子的路径，因此存储结构中，既需要孩子信息，又需要根信息。</a:t>
            </a:r>
          </a:p>
        </p:txBody>
      </p:sp>
      <p:sp>
        <p:nvSpPr>
          <p:cNvPr id="193540" name="Rectangle 4"/>
          <p:cNvSpPr>
            <a:spLocks noChangeArrowheads="1"/>
          </p:cNvSpPr>
          <p:nvPr/>
        </p:nvSpPr>
        <p:spPr bwMode="auto">
          <a:xfrm>
            <a:off x="539750" y="1196975"/>
            <a:ext cx="792162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200" b="1">
                <a:solidFill>
                  <a:srgbClr val="000000"/>
                </a:solidFill>
                <a:ea typeface="楷体_GB2312" pitchFamily="49" charset="-122"/>
              </a:rPr>
              <a:t>Huffman</a:t>
            </a:r>
            <a:r>
              <a:rPr lang="zh-CN" altLang="en-US" sz="3200" b="1">
                <a:solidFill>
                  <a:srgbClr val="000000"/>
                </a:solidFill>
                <a:ea typeface="楷体_GB2312" pitchFamily="49" charset="-122"/>
              </a:rPr>
              <a:t>树中，一定没有度为１的结点（称为严格或正则二叉树），因此有</a:t>
            </a:r>
            <a:r>
              <a:rPr lang="en-US" altLang="zh-CN" sz="3200" b="1">
                <a:solidFill>
                  <a:srgbClr val="000000"/>
                </a:solidFill>
                <a:ea typeface="楷体_GB2312" pitchFamily="49" charset="-122"/>
              </a:rPr>
              <a:t>n</a:t>
            </a:r>
            <a:r>
              <a:rPr lang="zh-CN" altLang="en-US" sz="3200" b="1">
                <a:solidFill>
                  <a:srgbClr val="000000"/>
                </a:solidFill>
                <a:ea typeface="楷体_GB2312" pitchFamily="49" charset="-122"/>
              </a:rPr>
              <a:t>个叶子结点的</a:t>
            </a:r>
            <a:r>
              <a:rPr lang="en-US" altLang="zh-CN" sz="3200" b="1">
                <a:solidFill>
                  <a:srgbClr val="000000"/>
                </a:solidFill>
                <a:ea typeface="楷体_GB2312" pitchFamily="49" charset="-122"/>
              </a:rPr>
              <a:t>Huffman</a:t>
            </a:r>
            <a:r>
              <a:rPr lang="zh-CN" altLang="en-US" sz="3200" b="1">
                <a:solidFill>
                  <a:srgbClr val="000000"/>
                </a:solidFill>
                <a:ea typeface="楷体_GB2312" pitchFamily="49" charset="-122"/>
              </a:rPr>
              <a:t>树，一定有</a:t>
            </a:r>
            <a:r>
              <a:rPr lang="en-US" altLang="zh-CN" sz="3200" b="1">
                <a:solidFill>
                  <a:srgbClr val="000000"/>
                </a:solidFill>
                <a:ea typeface="楷体_GB2312" pitchFamily="49" charset="-122"/>
              </a:rPr>
              <a:t>2n-1</a:t>
            </a:r>
            <a:r>
              <a:rPr lang="zh-CN" altLang="en-US" sz="3200" b="1">
                <a:solidFill>
                  <a:srgbClr val="000000"/>
                </a:solidFill>
                <a:ea typeface="楷体_GB2312" pitchFamily="49" charset="-122"/>
              </a:rPr>
              <a:t>个结点。</a:t>
            </a:r>
          </a:p>
        </p:txBody>
      </p:sp>
    </p:spTree>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62" name="Rectangle 3"/>
          <p:cNvSpPr>
            <a:spLocks noGrp="1" noChangeArrowheads="1"/>
          </p:cNvSpPr>
          <p:nvPr>
            <p:ph type="body" idx="1"/>
          </p:nvPr>
        </p:nvSpPr>
        <p:spPr>
          <a:xfrm>
            <a:off x="395288" y="549275"/>
            <a:ext cx="7772400" cy="5327650"/>
          </a:xfrm>
        </p:spPr>
        <p:txBody>
          <a:bodyPr/>
          <a:lstStyle/>
          <a:p>
            <a:pPr eaLnBrk="1" hangingPunct="1">
              <a:buFont typeface="Monotype Sorts" pitchFamily="2" charset="2"/>
              <a:buNone/>
            </a:pPr>
            <a:r>
              <a:rPr lang="en-US" altLang="zh-CN" b="1" smtClean="0">
                <a:solidFill>
                  <a:srgbClr val="000000"/>
                </a:solidFill>
                <a:ea typeface="楷体_GB2312" pitchFamily="49" charset="-122"/>
              </a:rPr>
              <a:t>// </a:t>
            </a:r>
            <a:r>
              <a:rPr lang="zh-CN" altLang="en-US" b="1" smtClean="0">
                <a:solidFill>
                  <a:srgbClr val="000000"/>
                </a:solidFill>
                <a:ea typeface="楷体_GB2312" pitchFamily="49" charset="-122"/>
              </a:rPr>
              <a:t>动态分配数组，存储</a:t>
            </a:r>
            <a:r>
              <a:rPr lang="en-US" altLang="zh-CN" b="1" smtClean="0">
                <a:solidFill>
                  <a:srgbClr val="000000"/>
                </a:solidFill>
                <a:ea typeface="楷体_GB2312" pitchFamily="49" charset="-122"/>
              </a:rPr>
              <a:t>Huffman</a:t>
            </a:r>
            <a:r>
              <a:rPr lang="zh-CN" altLang="en-US" b="1" smtClean="0">
                <a:solidFill>
                  <a:srgbClr val="000000"/>
                </a:solidFill>
                <a:ea typeface="楷体_GB2312" pitchFamily="49" charset="-122"/>
              </a:rPr>
              <a:t>树</a:t>
            </a:r>
          </a:p>
          <a:p>
            <a:pPr eaLnBrk="1" hangingPunct="1">
              <a:buFont typeface="Monotype Sorts" pitchFamily="2" charset="2"/>
              <a:buNone/>
            </a:pPr>
            <a:r>
              <a:rPr lang="en-US" altLang="zh-CN" b="1" smtClean="0">
                <a:solidFill>
                  <a:srgbClr val="000000"/>
                </a:solidFill>
                <a:ea typeface="楷体_GB2312" pitchFamily="49" charset="-122"/>
              </a:rPr>
              <a:t>typedef struct</a:t>
            </a:r>
          </a:p>
          <a:p>
            <a:pPr eaLnBrk="1" hangingPunct="1">
              <a:buFont typeface="Monotype Sorts" pitchFamily="2" charset="2"/>
              <a:buNone/>
            </a:pPr>
            <a:r>
              <a:rPr lang="en-US" altLang="zh-CN" b="1" smtClean="0">
                <a:solidFill>
                  <a:srgbClr val="000000"/>
                </a:solidFill>
                <a:ea typeface="楷体_GB2312" pitchFamily="49" charset="-122"/>
              </a:rPr>
              <a:t>{</a:t>
            </a:r>
          </a:p>
          <a:p>
            <a:pPr eaLnBrk="1" hangingPunct="1">
              <a:buFont typeface="Monotype Sorts" pitchFamily="2" charset="2"/>
              <a:buNone/>
            </a:pPr>
            <a:r>
              <a:rPr lang="en-US" altLang="zh-CN" b="1" smtClean="0">
                <a:solidFill>
                  <a:srgbClr val="000000"/>
                </a:solidFill>
                <a:ea typeface="楷体_GB2312" pitchFamily="49" charset="-122"/>
              </a:rPr>
              <a:t>	unsigned int weight;</a:t>
            </a:r>
          </a:p>
          <a:p>
            <a:pPr eaLnBrk="1" hangingPunct="1">
              <a:buFont typeface="Monotype Sorts" pitchFamily="2" charset="2"/>
              <a:buNone/>
            </a:pPr>
            <a:r>
              <a:rPr lang="en-US" altLang="zh-CN" b="1" smtClean="0">
                <a:solidFill>
                  <a:srgbClr val="000000"/>
                </a:solidFill>
                <a:ea typeface="楷体_GB2312" pitchFamily="49" charset="-122"/>
              </a:rPr>
              <a:t>	unsigned int parent, lchild, rchild;</a:t>
            </a:r>
          </a:p>
          <a:p>
            <a:pPr eaLnBrk="1" hangingPunct="1">
              <a:buFont typeface="Monotype Sorts" pitchFamily="2" charset="2"/>
              <a:buNone/>
            </a:pPr>
            <a:r>
              <a:rPr lang="en-US" altLang="zh-CN" b="1" smtClean="0">
                <a:solidFill>
                  <a:srgbClr val="000000"/>
                </a:solidFill>
                <a:ea typeface="楷体_GB2312" pitchFamily="49" charset="-122"/>
              </a:rPr>
              <a:t>}HTNode, *HuffmanTree;	</a:t>
            </a:r>
          </a:p>
          <a:p>
            <a:pPr eaLnBrk="1" hangingPunct="1">
              <a:buFont typeface="Monotype Sorts" pitchFamily="2" charset="2"/>
              <a:buNone/>
            </a:pPr>
            <a:endParaRPr lang="en-US" altLang="zh-CN" b="1" smtClean="0">
              <a:solidFill>
                <a:srgbClr val="000000"/>
              </a:solidFill>
              <a:ea typeface="楷体_GB2312" pitchFamily="49" charset="-122"/>
            </a:endParaRPr>
          </a:p>
          <a:p>
            <a:pPr eaLnBrk="1" hangingPunct="1">
              <a:buFont typeface="Monotype Sorts" pitchFamily="2" charset="2"/>
              <a:buNone/>
            </a:pPr>
            <a:r>
              <a:rPr lang="en-US" altLang="zh-CN" b="1" smtClean="0">
                <a:solidFill>
                  <a:srgbClr val="000000"/>
                </a:solidFill>
                <a:ea typeface="楷体_GB2312" pitchFamily="49" charset="-122"/>
              </a:rPr>
              <a:t>//</a:t>
            </a:r>
            <a:r>
              <a:rPr lang="zh-CN" altLang="en-US" b="1" smtClean="0">
                <a:solidFill>
                  <a:srgbClr val="000000"/>
                </a:solidFill>
                <a:ea typeface="楷体_GB2312" pitchFamily="49" charset="-122"/>
              </a:rPr>
              <a:t>动态分配数组，存储</a:t>
            </a:r>
            <a:r>
              <a:rPr lang="en-US" altLang="zh-CN" b="1" smtClean="0">
                <a:solidFill>
                  <a:srgbClr val="000000"/>
                </a:solidFill>
                <a:ea typeface="楷体_GB2312" pitchFamily="49" charset="-122"/>
              </a:rPr>
              <a:t>Huffman</a:t>
            </a:r>
            <a:r>
              <a:rPr lang="zh-CN" altLang="en-US" b="1" smtClean="0">
                <a:solidFill>
                  <a:srgbClr val="000000"/>
                </a:solidFill>
                <a:ea typeface="楷体_GB2312" pitchFamily="49" charset="-122"/>
              </a:rPr>
              <a:t>编码表</a:t>
            </a:r>
          </a:p>
          <a:p>
            <a:pPr eaLnBrk="1" hangingPunct="1">
              <a:buFont typeface="Monotype Sorts" pitchFamily="2" charset="2"/>
              <a:buNone/>
            </a:pPr>
            <a:r>
              <a:rPr lang="en-US" altLang="zh-CN" b="1" smtClean="0">
                <a:solidFill>
                  <a:srgbClr val="000000"/>
                </a:solidFill>
                <a:ea typeface="楷体_GB2312" pitchFamily="49" charset="-122"/>
              </a:rPr>
              <a:t>typedef char **HuffmanCode;</a:t>
            </a:r>
          </a:p>
        </p:txBody>
      </p:sp>
      <p:graphicFrame>
        <p:nvGraphicFramePr>
          <p:cNvPr id="412690" name="Group 18"/>
          <p:cNvGraphicFramePr>
            <a:graphicFrameLocks noGrp="1"/>
          </p:cNvGraphicFramePr>
          <p:nvPr/>
        </p:nvGraphicFramePr>
        <p:xfrm>
          <a:off x="3203575" y="1341438"/>
          <a:ext cx="5711825" cy="579437"/>
        </p:xfrm>
        <a:graphic>
          <a:graphicData uri="http://schemas.openxmlformats.org/drawingml/2006/table">
            <a:tbl>
              <a:tblPr/>
              <a:tblGrid>
                <a:gridCol w="1428750"/>
                <a:gridCol w="1427163"/>
                <a:gridCol w="1428750"/>
                <a:gridCol w="1427162"/>
              </a:tblGrid>
              <a:tr h="579437">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3200" b="0" i="0" u="none" strike="noStrike" cap="none" normalizeH="0" baseline="0" smtClean="0">
                          <a:ln>
                            <a:noFill/>
                          </a:ln>
                          <a:solidFill>
                            <a:srgbClr val="000000"/>
                          </a:solidFill>
                          <a:effectLst/>
                          <a:latin typeface="Times New Roman" pitchFamily="18" charset="0"/>
                          <a:ea typeface="宋体" pitchFamily="2" charset="-122"/>
                        </a:rPr>
                        <a:t>weight</a:t>
                      </a:r>
                    </a:p>
                  </a:txBody>
                  <a:tcPr marT="45745" marB="4574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3200" b="0" i="0" u="none" strike="noStrike" cap="none" normalizeH="0" baseline="0" smtClean="0">
                          <a:ln>
                            <a:noFill/>
                          </a:ln>
                          <a:solidFill>
                            <a:srgbClr val="000000"/>
                          </a:solidFill>
                          <a:effectLst/>
                          <a:latin typeface="Times New Roman" pitchFamily="18" charset="0"/>
                          <a:ea typeface="宋体" pitchFamily="2" charset="-122"/>
                        </a:rPr>
                        <a:t>Parent</a:t>
                      </a:r>
                    </a:p>
                  </a:txBody>
                  <a:tcPr marT="45745" marB="457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3200" b="0" i="0" u="none" strike="noStrike" cap="none" normalizeH="0" baseline="0" smtClean="0">
                          <a:ln>
                            <a:noFill/>
                          </a:ln>
                          <a:solidFill>
                            <a:srgbClr val="000000"/>
                          </a:solidFill>
                          <a:effectLst/>
                          <a:latin typeface="Times New Roman" pitchFamily="18" charset="0"/>
                          <a:ea typeface="宋体" pitchFamily="2" charset="-122"/>
                        </a:rPr>
                        <a:t>Lchild</a:t>
                      </a:r>
                    </a:p>
                  </a:txBody>
                  <a:tcPr marT="45745" marB="457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3200" b="0" i="0" u="none" strike="noStrike" cap="none" normalizeH="0" baseline="0" smtClean="0">
                          <a:ln>
                            <a:noFill/>
                          </a:ln>
                          <a:solidFill>
                            <a:srgbClr val="000000"/>
                          </a:solidFill>
                          <a:effectLst/>
                          <a:latin typeface="Times New Roman" pitchFamily="18" charset="0"/>
                          <a:ea typeface="宋体" pitchFamily="2" charset="-122"/>
                        </a:rPr>
                        <a:t>rchild</a:t>
                      </a:r>
                    </a:p>
                  </a:txBody>
                  <a:tcPr marT="45745" marB="4574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5586" name="Rectangle 3"/>
          <p:cNvSpPr>
            <a:spLocks noGrp="1" noChangeArrowheads="1"/>
          </p:cNvSpPr>
          <p:nvPr>
            <p:ph type="body" idx="1"/>
          </p:nvPr>
        </p:nvSpPr>
        <p:spPr>
          <a:xfrm>
            <a:off x="755650" y="2439988"/>
            <a:ext cx="7921625" cy="2428875"/>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lnSpc>
                <a:spcPct val="120000"/>
              </a:lnSpc>
              <a:spcBef>
                <a:spcPct val="0"/>
              </a:spcBef>
              <a:buClrTx/>
              <a:buFontTx/>
              <a:buNone/>
            </a:pPr>
            <a:r>
              <a:rPr lang="en-US" altLang="zh-CN" b="1" smtClean="0">
                <a:solidFill>
                  <a:srgbClr val="000000"/>
                </a:solidFill>
                <a:ea typeface="楷体_GB2312" pitchFamily="49" charset="-122"/>
              </a:rPr>
              <a:t>a) </a:t>
            </a:r>
            <a:r>
              <a:rPr lang="zh-CN" altLang="en-US" b="1" smtClean="0">
                <a:solidFill>
                  <a:srgbClr val="000000"/>
                </a:solidFill>
                <a:ea typeface="楷体_GB2312" pitchFamily="49" charset="-122"/>
              </a:rPr>
              <a:t>前</a:t>
            </a:r>
            <a:r>
              <a:rPr lang="en-US" altLang="zh-CN" b="1" smtClean="0">
                <a:solidFill>
                  <a:srgbClr val="000000"/>
                </a:solidFill>
                <a:ea typeface="楷体_GB2312" pitchFamily="49" charset="-122"/>
              </a:rPr>
              <a:t>n</a:t>
            </a:r>
            <a:r>
              <a:rPr lang="zh-CN" altLang="en-US" b="1" smtClean="0">
                <a:solidFill>
                  <a:srgbClr val="000000"/>
                </a:solidFill>
                <a:ea typeface="楷体_GB2312" pitchFamily="49" charset="-122"/>
              </a:rPr>
              <a:t>个结点是叶子结点；</a:t>
            </a:r>
          </a:p>
          <a:p>
            <a:pPr marL="0" lvl="1" indent="0" eaLnBrk="1" hangingPunct="1">
              <a:lnSpc>
                <a:spcPct val="120000"/>
              </a:lnSpc>
              <a:spcBef>
                <a:spcPct val="0"/>
              </a:spcBef>
              <a:buClrTx/>
              <a:buSzTx/>
              <a:buFontTx/>
              <a:buNone/>
            </a:pPr>
            <a:r>
              <a:rPr lang="en-US" altLang="zh-CN" sz="3200" b="1" smtClean="0">
                <a:solidFill>
                  <a:srgbClr val="000000"/>
                </a:solidFill>
                <a:ea typeface="楷体_GB2312" pitchFamily="49" charset="-122"/>
              </a:rPr>
              <a:t>b) </a:t>
            </a:r>
            <a:r>
              <a:rPr lang="zh-CN" altLang="en-US" sz="3200" b="1" smtClean="0">
                <a:solidFill>
                  <a:srgbClr val="000000"/>
                </a:solidFill>
                <a:ea typeface="楷体_GB2312" pitchFamily="49" charset="-122"/>
              </a:rPr>
              <a:t>对于结点</a:t>
            </a:r>
            <a:r>
              <a:rPr lang="en-US" altLang="zh-CN" sz="3200" b="1" smtClean="0">
                <a:solidFill>
                  <a:srgbClr val="000000"/>
                </a:solidFill>
                <a:ea typeface="楷体_GB2312" pitchFamily="49" charset="-122"/>
              </a:rPr>
              <a:t>: n+1,…,2n-1</a:t>
            </a:r>
            <a:r>
              <a:rPr lang="zh-CN" altLang="en-US" sz="3200" b="1" smtClean="0">
                <a:solidFill>
                  <a:srgbClr val="000000"/>
                </a:solidFill>
                <a:ea typeface="楷体_GB2312" pitchFamily="49" charset="-122"/>
              </a:rPr>
              <a:t>，在创建树的每一步中，在所有的结点中，找权最小的两棵树（父结点为</a:t>
            </a:r>
            <a:r>
              <a:rPr lang="en-US" altLang="zh-CN" sz="3200" b="1" smtClean="0">
                <a:solidFill>
                  <a:srgbClr val="000000"/>
                </a:solidFill>
                <a:ea typeface="楷体_GB2312" pitchFamily="49" charset="-122"/>
              </a:rPr>
              <a:t>0</a:t>
            </a:r>
            <a:r>
              <a:rPr lang="zh-CN" altLang="en-US" sz="3200" b="1" smtClean="0">
                <a:solidFill>
                  <a:srgbClr val="000000"/>
                </a:solidFill>
                <a:ea typeface="楷体_GB2312" pitchFamily="49" charset="-122"/>
              </a:rPr>
              <a:t>），把两个树并为一棵树；</a:t>
            </a:r>
          </a:p>
        </p:txBody>
      </p:sp>
      <p:sp>
        <p:nvSpPr>
          <p:cNvPr id="195587" name="Rectangle 6"/>
          <p:cNvSpPr>
            <a:spLocks noChangeArrowheads="1"/>
          </p:cNvSpPr>
          <p:nvPr/>
        </p:nvSpPr>
        <p:spPr bwMode="auto">
          <a:xfrm>
            <a:off x="250825" y="50800"/>
            <a:ext cx="3797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6600FF"/>
                </a:solidFill>
                <a:ea typeface="楷体_GB2312" pitchFamily="49" charset="-122"/>
              </a:rPr>
              <a:t>Huffman</a:t>
            </a:r>
            <a:r>
              <a:rPr lang="zh-CN" altLang="en-US" b="1">
                <a:solidFill>
                  <a:srgbClr val="6600FF"/>
                </a:solidFill>
                <a:ea typeface="楷体_GB2312" pitchFamily="49" charset="-122"/>
              </a:rPr>
              <a:t>编码步骤</a:t>
            </a:r>
          </a:p>
        </p:txBody>
      </p:sp>
      <p:sp>
        <p:nvSpPr>
          <p:cNvPr id="195588" name="Rectangle 8"/>
          <p:cNvSpPr>
            <a:spLocks noChangeArrowheads="1"/>
          </p:cNvSpPr>
          <p:nvPr/>
        </p:nvSpPr>
        <p:spPr bwMode="auto">
          <a:xfrm>
            <a:off x="250825" y="1052513"/>
            <a:ext cx="8713788"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200" b="1">
                <a:solidFill>
                  <a:srgbClr val="000000"/>
                </a:solidFill>
                <a:ea typeface="楷体_GB2312" pitchFamily="49" charset="-122"/>
              </a:rPr>
              <a:t>1</a:t>
            </a:r>
            <a:r>
              <a:rPr lang="zh-CN" altLang="en-US" sz="3200" b="1">
                <a:solidFill>
                  <a:srgbClr val="000000"/>
                </a:solidFill>
                <a:ea typeface="楷体_GB2312" pitchFamily="49" charset="-122"/>
              </a:rPr>
              <a:t>、根据</a:t>
            </a:r>
            <a:r>
              <a:rPr lang="en-US" altLang="zh-CN" sz="3200" b="1">
                <a:solidFill>
                  <a:srgbClr val="000000"/>
                </a:solidFill>
                <a:ea typeface="楷体_GB2312" pitchFamily="49" charset="-122"/>
              </a:rPr>
              <a:t>n</a:t>
            </a:r>
            <a:r>
              <a:rPr lang="zh-CN" altLang="en-US" sz="3200" b="1">
                <a:solidFill>
                  <a:srgbClr val="000000"/>
                </a:solidFill>
                <a:ea typeface="楷体_GB2312" pitchFamily="49" charset="-122"/>
              </a:rPr>
              <a:t>个叶子结点的权，创建一个</a:t>
            </a:r>
            <a:r>
              <a:rPr lang="en-US" altLang="zh-CN" sz="3200" b="1">
                <a:solidFill>
                  <a:srgbClr val="000000"/>
                </a:solidFill>
                <a:ea typeface="楷体_GB2312" pitchFamily="49" charset="-122"/>
              </a:rPr>
              <a:t>Huffman</a:t>
            </a:r>
            <a:r>
              <a:rPr lang="zh-CN" altLang="en-US" sz="3200" b="1">
                <a:solidFill>
                  <a:srgbClr val="000000"/>
                </a:solidFill>
                <a:ea typeface="楷体_GB2312" pitchFamily="49" charset="-122"/>
              </a:rPr>
              <a:t>树，树中有</a:t>
            </a:r>
            <a:r>
              <a:rPr lang="en-US" altLang="zh-CN" sz="3200" b="1">
                <a:solidFill>
                  <a:srgbClr val="000000"/>
                </a:solidFill>
                <a:ea typeface="楷体_GB2312" pitchFamily="49" charset="-122"/>
              </a:rPr>
              <a:t>2n-1</a:t>
            </a:r>
            <a:r>
              <a:rPr lang="zh-CN" altLang="en-US" sz="3200" b="1">
                <a:solidFill>
                  <a:srgbClr val="000000"/>
                </a:solidFill>
                <a:ea typeface="楷体_GB2312" pitchFamily="49" charset="-122"/>
              </a:rPr>
              <a:t>个结点；</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0" y="2708275"/>
            <a:ext cx="2239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FF0066"/>
                </a:solidFill>
                <a:ea typeface="楷体_GB2312" pitchFamily="49" charset="-122"/>
              </a:rPr>
              <a:t>结点</a:t>
            </a:r>
            <a:r>
              <a:rPr lang="en-US" altLang="zh-CN" sz="3200" b="1">
                <a:solidFill>
                  <a:srgbClr val="FF0066"/>
                </a:solidFill>
                <a:ea typeface="楷体_GB2312" pitchFamily="49" charset="-122"/>
              </a:rPr>
              <a:t>(node):</a:t>
            </a:r>
          </a:p>
        </p:txBody>
      </p:sp>
      <p:sp>
        <p:nvSpPr>
          <p:cNvPr id="40967" name="Text Box 7"/>
          <p:cNvSpPr txBox="1">
            <a:spLocks noChangeArrowheads="1"/>
          </p:cNvSpPr>
          <p:nvPr/>
        </p:nvSpPr>
        <p:spPr bwMode="auto">
          <a:xfrm>
            <a:off x="2228850" y="2705100"/>
            <a:ext cx="6303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80808"/>
                </a:solidFill>
                <a:ea typeface="楷体_GB2312" pitchFamily="49" charset="-122"/>
              </a:rPr>
              <a:t>数据元素及若干指向其子树的分支</a:t>
            </a:r>
          </a:p>
        </p:txBody>
      </p:sp>
      <p:sp>
        <p:nvSpPr>
          <p:cNvPr id="21508" name="Rectangle 1028"/>
          <p:cNvSpPr>
            <a:spLocks noChangeArrowheads="1"/>
          </p:cNvSpPr>
          <p:nvPr/>
        </p:nvSpPr>
        <p:spPr bwMode="auto">
          <a:xfrm>
            <a:off x="0" y="0"/>
            <a:ext cx="3960813" cy="763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r>
              <a:rPr lang="en-US" altLang="zh-CN" sz="3200" b="1">
                <a:solidFill>
                  <a:srgbClr val="080808"/>
                </a:solidFill>
                <a:ea typeface="楷体_GB2312" pitchFamily="49" charset="-122"/>
              </a:rPr>
              <a:t>6.1.4 </a:t>
            </a:r>
            <a:r>
              <a:rPr lang="zh-CN" altLang="en-US" sz="3200" b="1">
                <a:solidFill>
                  <a:srgbClr val="080808"/>
                </a:solidFill>
                <a:ea typeface="楷体_GB2312" pitchFamily="49" charset="-122"/>
              </a:rPr>
              <a:t>基本术语 </a:t>
            </a:r>
          </a:p>
        </p:txBody>
      </p:sp>
      <p:sp>
        <p:nvSpPr>
          <p:cNvPr id="206855" name="Rectangle 1031"/>
          <p:cNvSpPr>
            <a:spLocks noChangeArrowheads="1"/>
          </p:cNvSpPr>
          <p:nvPr/>
        </p:nvSpPr>
        <p:spPr bwMode="auto">
          <a:xfrm>
            <a:off x="34925" y="3441700"/>
            <a:ext cx="33512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FF0066"/>
                </a:solidFill>
                <a:ea typeface="楷体_GB2312" pitchFamily="49" charset="-122"/>
              </a:rPr>
              <a:t>孩子结点</a:t>
            </a:r>
            <a:r>
              <a:rPr lang="en-US" altLang="zh-CN" sz="3200" b="1">
                <a:solidFill>
                  <a:srgbClr val="FF0066"/>
                </a:solidFill>
                <a:ea typeface="楷体_GB2312" pitchFamily="49" charset="-122"/>
              </a:rPr>
              <a:t>(child)</a:t>
            </a:r>
            <a:r>
              <a:rPr lang="zh-CN" altLang="en-US" sz="3200" b="1">
                <a:solidFill>
                  <a:srgbClr val="FF0066"/>
                </a:solidFill>
                <a:ea typeface="楷体_GB2312" pitchFamily="49" charset="-122"/>
              </a:rPr>
              <a:t>：</a:t>
            </a:r>
          </a:p>
        </p:txBody>
      </p:sp>
      <p:sp>
        <p:nvSpPr>
          <p:cNvPr id="206856" name="Rectangle 1032"/>
          <p:cNvSpPr>
            <a:spLocks noChangeArrowheads="1"/>
          </p:cNvSpPr>
          <p:nvPr/>
        </p:nvSpPr>
        <p:spPr bwMode="auto">
          <a:xfrm>
            <a:off x="3059113" y="3441700"/>
            <a:ext cx="583406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80808"/>
                </a:solidFill>
                <a:ea typeface="楷体_GB2312" pitchFamily="49" charset="-122"/>
              </a:rPr>
              <a:t>结点的子树的根称为该结点的孩子</a:t>
            </a:r>
          </a:p>
        </p:txBody>
      </p:sp>
      <p:sp>
        <p:nvSpPr>
          <p:cNvPr id="206857" name="Rectangle 1033"/>
          <p:cNvSpPr>
            <a:spLocks noChangeArrowheads="1"/>
          </p:cNvSpPr>
          <p:nvPr/>
        </p:nvSpPr>
        <p:spPr bwMode="auto">
          <a:xfrm>
            <a:off x="0" y="4506913"/>
            <a:ext cx="3644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FF0066"/>
                </a:solidFill>
                <a:ea typeface="楷体_GB2312" pitchFamily="49" charset="-122"/>
              </a:rPr>
              <a:t>双亲结点</a:t>
            </a:r>
            <a:r>
              <a:rPr lang="en-US" altLang="zh-CN" sz="3200" b="1">
                <a:solidFill>
                  <a:srgbClr val="FF0066"/>
                </a:solidFill>
                <a:ea typeface="楷体_GB2312" pitchFamily="49" charset="-122"/>
              </a:rPr>
              <a:t>(parent)</a:t>
            </a:r>
            <a:r>
              <a:rPr lang="zh-CN" altLang="en-US" sz="3200" b="1">
                <a:solidFill>
                  <a:srgbClr val="FF0066"/>
                </a:solidFill>
                <a:ea typeface="楷体_GB2312" pitchFamily="49" charset="-122"/>
              </a:rPr>
              <a:t>：</a:t>
            </a:r>
          </a:p>
        </p:txBody>
      </p:sp>
      <p:sp>
        <p:nvSpPr>
          <p:cNvPr id="206859" name="Rectangle 1035"/>
          <p:cNvSpPr>
            <a:spLocks noChangeArrowheads="1"/>
          </p:cNvSpPr>
          <p:nvPr/>
        </p:nvSpPr>
        <p:spPr bwMode="auto">
          <a:xfrm>
            <a:off x="3348038" y="4449763"/>
            <a:ext cx="53292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00"/>
                </a:solidFill>
                <a:ea typeface="楷体_GB2312" pitchFamily="49" charset="-122"/>
              </a:rPr>
              <a:t>该结点的上层结点称为该结点的双亲结点</a:t>
            </a:r>
          </a:p>
        </p:txBody>
      </p:sp>
      <p:sp>
        <p:nvSpPr>
          <p:cNvPr id="206861" name="Rectangle 1037"/>
          <p:cNvSpPr>
            <a:spLocks noChangeArrowheads="1"/>
          </p:cNvSpPr>
          <p:nvPr/>
        </p:nvSpPr>
        <p:spPr bwMode="auto">
          <a:xfrm>
            <a:off x="0" y="5657850"/>
            <a:ext cx="3711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FF0066"/>
                </a:solidFill>
                <a:ea typeface="楷体_GB2312" pitchFamily="49" charset="-122"/>
              </a:rPr>
              <a:t>兄弟结点</a:t>
            </a:r>
            <a:r>
              <a:rPr lang="en-US" altLang="zh-CN" sz="3200" b="1">
                <a:solidFill>
                  <a:srgbClr val="FF0066"/>
                </a:solidFill>
                <a:ea typeface="楷体_GB2312" pitchFamily="49" charset="-122"/>
              </a:rPr>
              <a:t>(Sibling)</a:t>
            </a:r>
            <a:r>
              <a:rPr lang="zh-CN" altLang="en-US" sz="3200" b="1">
                <a:solidFill>
                  <a:srgbClr val="FF0066"/>
                </a:solidFill>
                <a:ea typeface="楷体_GB2312" pitchFamily="49" charset="-122"/>
              </a:rPr>
              <a:t>：</a:t>
            </a:r>
          </a:p>
        </p:txBody>
      </p:sp>
      <p:sp>
        <p:nvSpPr>
          <p:cNvPr id="206863" name="Rectangle 1039"/>
          <p:cNvSpPr>
            <a:spLocks noChangeArrowheads="1"/>
          </p:cNvSpPr>
          <p:nvPr/>
        </p:nvSpPr>
        <p:spPr bwMode="auto">
          <a:xfrm>
            <a:off x="3419475" y="5602288"/>
            <a:ext cx="51847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00"/>
                </a:solidFill>
                <a:ea typeface="楷体_GB2312" pitchFamily="49" charset="-122"/>
              </a:rPr>
              <a:t>同一双亲的孩子结点之间互称为兄弟</a:t>
            </a:r>
          </a:p>
        </p:txBody>
      </p:sp>
      <p:graphicFrame>
        <p:nvGraphicFramePr>
          <p:cNvPr id="21515" name="Object 1040"/>
          <p:cNvGraphicFramePr>
            <a:graphicFrameLocks noChangeAspect="1"/>
          </p:cNvGraphicFramePr>
          <p:nvPr/>
        </p:nvGraphicFramePr>
        <p:xfrm>
          <a:off x="3851275" y="0"/>
          <a:ext cx="4392613" cy="2584450"/>
        </p:xfrm>
        <a:graphic>
          <a:graphicData uri="http://schemas.openxmlformats.org/presentationml/2006/ole">
            <mc:AlternateContent xmlns:mc="http://schemas.openxmlformats.org/markup-compatibility/2006">
              <mc:Choice xmlns:v="urn:schemas-microsoft-com:vml" Requires="v">
                <p:oleObj spid="_x0000_s21538" name="VISIO" r:id="rId3" imgW="6875780" imgH="3817620" progId="Visio.Drawing.5">
                  <p:embed/>
                </p:oleObj>
              </mc:Choice>
              <mc:Fallback>
                <p:oleObj name="VISIO" r:id="rId3" imgW="6875780" imgH="3817620" progId="Visio.Drawing.5">
                  <p:embed/>
                  <p:pic>
                    <p:nvPicPr>
                      <p:cNvPr id="0" name="Object 10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0"/>
                        <a:ext cx="4392613" cy="25844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animEffect transition="in" filter="wipe(left)">
                                      <p:cBhvr>
                                        <p:cTn id="7" dur="500"/>
                                        <p:tgtEl>
                                          <p:spTgt spid="40962">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967">
                                            <p:txEl>
                                              <p:pRg st="0" end="0"/>
                                            </p:txEl>
                                          </p:spTgt>
                                        </p:tgtEl>
                                        <p:attrNameLst>
                                          <p:attrName>style.visibility</p:attrName>
                                        </p:attrNameLst>
                                      </p:cBhvr>
                                      <p:to>
                                        <p:strVal val="visible"/>
                                      </p:to>
                                    </p:set>
                                    <p:animEffect transition="in" filter="wipe(left)">
                                      <p:cBhvr>
                                        <p:cTn id="11" dur="500"/>
                                        <p:tgtEl>
                                          <p:spTgt spid="40967">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06855"/>
                                        </p:tgtEl>
                                        <p:attrNameLst>
                                          <p:attrName>style.visibility</p:attrName>
                                        </p:attrNameLst>
                                      </p:cBhvr>
                                      <p:to>
                                        <p:strVal val="visible"/>
                                      </p:to>
                                    </p:set>
                                    <p:animEffect transition="in" filter="blinds(horizontal)">
                                      <p:cBhvr>
                                        <p:cTn id="16" dur="500"/>
                                        <p:tgtEl>
                                          <p:spTgt spid="20685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06856"/>
                                        </p:tgtEl>
                                        <p:attrNameLst>
                                          <p:attrName>style.visibility</p:attrName>
                                        </p:attrNameLst>
                                      </p:cBhvr>
                                      <p:to>
                                        <p:strVal val="visible"/>
                                      </p:to>
                                    </p:set>
                                    <p:animEffect transition="in" filter="blinds(horizontal)">
                                      <p:cBhvr>
                                        <p:cTn id="19" dur="500"/>
                                        <p:tgtEl>
                                          <p:spTgt spid="20685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06857"/>
                                        </p:tgtEl>
                                        <p:attrNameLst>
                                          <p:attrName>style.visibility</p:attrName>
                                        </p:attrNameLst>
                                      </p:cBhvr>
                                      <p:to>
                                        <p:strVal val="visible"/>
                                      </p:to>
                                    </p:set>
                                    <p:animEffect transition="in" filter="blinds(horizontal)">
                                      <p:cBhvr>
                                        <p:cTn id="24" dur="500"/>
                                        <p:tgtEl>
                                          <p:spTgt spid="20685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06859"/>
                                        </p:tgtEl>
                                        <p:attrNameLst>
                                          <p:attrName>style.visibility</p:attrName>
                                        </p:attrNameLst>
                                      </p:cBhvr>
                                      <p:to>
                                        <p:strVal val="visible"/>
                                      </p:to>
                                    </p:set>
                                    <p:animEffect transition="in" filter="blinds(horizontal)">
                                      <p:cBhvr>
                                        <p:cTn id="27" dur="500"/>
                                        <p:tgtEl>
                                          <p:spTgt spid="2068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6861"/>
                                        </p:tgtEl>
                                        <p:attrNameLst>
                                          <p:attrName>style.visibility</p:attrName>
                                        </p:attrNameLst>
                                      </p:cBhvr>
                                      <p:to>
                                        <p:strVal val="visible"/>
                                      </p:to>
                                    </p:set>
                                    <p:animEffect transition="in" filter="blinds(horizontal)">
                                      <p:cBhvr>
                                        <p:cTn id="32" dur="500"/>
                                        <p:tgtEl>
                                          <p:spTgt spid="20686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06863"/>
                                        </p:tgtEl>
                                        <p:attrNameLst>
                                          <p:attrName>style.visibility</p:attrName>
                                        </p:attrNameLst>
                                      </p:cBhvr>
                                      <p:to>
                                        <p:strVal val="visible"/>
                                      </p:to>
                                    </p:set>
                                    <p:animEffect transition="in" filter="blinds(horizontal)">
                                      <p:cBhvr>
                                        <p:cTn id="35" dur="500"/>
                                        <p:tgtEl>
                                          <p:spTgt spid="206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autoUpdateAnimBg="0" advAuto="0"/>
      <p:bldP spid="40967" grpId="0" build="p" autoUpdateAnimBg="0"/>
      <p:bldP spid="206855" grpId="0"/>
      <p:bldP spid="206856" grpId="0"/>
      <p:bldP spid="206857" grpId="0"/>
      <p:bldP spid="206859" grpId="0"/>
      <p:bldP spid="206861" grpId="0"/>
      <p:bldP spid="206863" grpId="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9"/>
          <p:cNvSpPr>
            <a:spLocks noChangeArrowheads="1"/>
          </p:cNvSpPr>
          <p:nvPr/>
        </p:nvSpPr>
        <p:spPr bwMode="auto">
          <a:xfrm>
            <a:off x="395288" y="404813"/>
            <a:ext cx="842645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200" b="1">
                <a:solidFill>
                  <a:srgbClr val="000000"/>
                </a:solidFill>
                <a:ea typeface="楷体_GB2312" pitchFamily="49" charset="-122"/>
              </a:rPr>
              <a:t>2</a:t>
            </a:r>
            <a:r>
              <a:rPr lang="zh-CN" altLang="en-US" sz="3200" b="1">
                <a:solidFill>
                  <a:srgbClr val="000000"/>
                </a:solidFill>
                <a:ea typeface="楷体_GB2312" pitchFamily="49" charset="-122"/>
              </a:rPr>
              <a:t>、编码：对于每一个叶子结点，其</a:t>
            </a:r>
            <a:r>
              <a:rPr lang="en-US" altLang="zh-CN" sz="3200" b="1">
                <a:solidFill>
                  <a:srgbClr val="000000"/>
                </a:solidFill>
                <a:ea typeface="楷体_GB2312" pitchFamily="49" charset="-122"/>
              </a:rPr>
              <a:t>Huffman</a:t>
            </a:r>
            <a:r>
              <a:rPr lang="zh-CN" altLang="en-US" sz="3200" b="1">
                <a:solidFill>
                  <a:srgbClr val="000000"/>
                </a:solidFill>
                <a:ea typeface="楷体_GB2312" pitchFamily="49" charset="-122"/>
              </a:rPr>
              <a:t>编码就是该结点到根结点的路径编码（</a:t>
            </a:r>
            <a:r>
              <a:rPr lang="en-US" altLang="zh-CN" sz="3200" b="1">
                <a:solidFill>
                  <a:srgbClr val="000000"/>
                </a:solidFill>
                <a:ea typeface="楷体_GB2312" pitchFamily="49" charset="-122"/>
              </a:rPr>
              <a:t>01…</a:t>
            </a:r>
            <a:r>
              <a:rPr lang="zh-CN" altLang="en-US" sz="3200" b="1">
                <a:solidFill>
                  <a:srgbClr val="000000"/>
                </a:solidFill>
                <a:ea typeface="楷体_GB2312" pitchFamily="49" charset="-122"/>
              </a:rPr>
              <a:t>）的逆序。</a:t>
            </a:r>
            <a:endParaRPr lang="zh-CN" altLang="en-US" b="1">
              <a:solidFill>
                <a:srgbClr val="000000"/>
              </a:solidFill>
              <a:ea typeface="楷体_GB2312" pitchFamily="49" charset="-122"/>
            </a:endParaRPr>
          </a:p>
        </p:txBody>
      </p:sp>
      <p:sp>
        <p:nvSpPr>
          <p:cNvPr id="196611" name="Rectangle 10"/>
          <p:cNvSpPr>
            <a:spLocks noChangeArrowheads="1"/>
          </p:cNvSpPr>
          <p:nvPr/>
        </p:nvSpPr>
        <p:spPr bwMode="auto">
          <a:xfrm>
            <a:off x="755650" y="2420938"/>
            <a:ext cx="7272338"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a:lnSpc>
                <a:spcPct val="120000"/>
              </a:lnSpc>
            </a:pPr>
            <a:r>
              <a:rPr lang="en-US" altLang="zh-CN" sz="3200" b="1">
                <a:solidFill>
                  <a:srgbClr val="000000"/>
                </a:solidFill>
                <a:ea typeface="楷体_GB2312" pitchFamily="49" charset="-122"/>
              </a:rPr>
              <a:t>a) </a:t>
            </a:r>
            <a:r>
              <a:rPr lang="zh-CN" altLang="en-US" sz="3200" b="1">
                <a:solidFill>
                  <a:srgbClr val="000000"/>
                </a:solidFill>
                <a:ea typeface="楷体_GB2312" pitchFamily="49" charset="-122"/>
              </a:rPr>
              <a:t>从该结点开始，按层次搜索。</a:t>
            </a:r>
          </a:p>
          <a:p>
            <a:pPr marL="0" lvl="1">
              <a:lnSpc>
                <a:spcPct val="120000"/>
              </a:lnSpc>
            </a:pPr>
            <a:r>
              <a:rPr lang="en-US" altLang="zh-CN" sz="3200" b="1">
                <a:solidFill>
                  <a:srgbClr val="000000"/>
                </a:solidFill>
                <a:ea typeface="楷体_GB2312" pitchFamily="49" charset="-122"/>
              </a:rPr>
              <a:t>b) </a:t>
            </a:r>
            <a:r>
              <a:rPr lang="zh-CN" altLang="en-US" sz="3200" b="1">
                <a:solidFill>
                  <a:srgbClr val="000000"/>
                </a:solidFill>
                <a:ea typeface="楷体_GB2312" pitchFamily="49" charset="-122"/>
              </a:rPr>
              <a:t>若该结点是左孩子，则编码为</a:t>
            </a:r>
            <a:r>
              <a:rPr lang="en-US" altLang="zh-CN" sz="3200" b="1">
                <a:solidFill>
                  <a:srgbClr val="000000"/>
                </a:solidFill>
                <a:ea typeface="楷体_GB2312" pitchFamily="49" charset="-122"/>
              </a:rPr>
              <a:t>0</a:t>
            </a:r>
            <a:r>
              <a:rPr lang="zh-CN" altLang="en-US" sz="3200" b="1">
                <a:solidFill>
                  <a:srgbClr val="000000"/>
                </a:solidFill>
                <a:ea typeface="楷体_GB2312" pitchFamily="49" charset="-122"/>
              </a:rPr>
              <a:t>，否则编码为</a:t>
            </a:r>
            <a:r>
              <a:rPr lang="en-US" altLang="zh-CN" sz="3200" b="1">
                <a:solidFill>
                  <a:srgbClr val="000000"/>
                </a:solidFill>
                <a:ea typeface="楷体_GB2312" pitchFamily="49" charset="-122"/>
              </a:rPr>
              <a:t>1</a:t>
            </a:r>
          </a:p>
        </p:txBody>
      </p:sp>
    </p:spTree>
  </p:cSld>
  <p:clrMapOvr>
    <a:masterClrMapping/>
  </p:clrMapOvr>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323850" y="260350"/>
            <a:ext cx="3338513" cy="641350"/>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spAutoFit/>
          </a:bodyPr>
          <a:lstStyle/>
          <a:p>
            <a:pPr eaLnBrk="1" hangingPunct="1"/>
            <a:r>
              <a:rPr lang="en-US" altLang="zh-CN" sz="3600" b="1" smtClean="0">
                <a:solidFill>
                  <a:srgbClr val="6600FF"/>
                </a:solidFill>
                <a:ea typeface="楷体_GB2312" pitchFamily="49" charset="-122"/>
              </a:rPr>
              <a:t>Huffman</a:t>
            </a:r>
            <a:r>
              <a:rPr lang="zh-CN" altLang="en-US" sz="3600" b="1" smtClean="0">
                <a:solidFill>
                  <a:srgbClr val="6600FF"/>
                </a:solidFill>
                <a:ea typeface="楷体_GB2312" pitchFamily="49" charset="-122"/>
              </a:rPr>
              <a:t>编码例</a:t>
            </a:r>
          </a:p>
        </p:txBody>
      </p:sp>
      <p:sp>
        <p:nvSpPr>
          <p:cNvPr id="197635" name="Rectangle 3"/>
          <p:cNvSpPr>
            <a:spLocks noGrp="1" noChangeArrowheads="1"/>
          </p:cNvSpPr>
          <p:nvPr>
            <p:ph type="body" idx="1"/>
          </p:nvPr>
        </p:nvSpPr>
        <p:spPr>
          <a:xfrm>
            <a:off x="466725" y="1484313"/>
            <a:ext cx="8207375" cy="2528887"/>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spcBef>
                <a:spcPct val="0"/>
              </a:spcBef>
              <a:buClrTx/>
              <a:buFontTx/>
              <a:buNone/>
            </a:pPr>
            <a:r>
              <a:rPr lang="zh-CN" altLang="en-US" b="1" smtClean="0">
                <a:solidFill>
                  <a:srgbClr val="000000"/>
                </a:solidFill>
                <a:ea typeface="楷体_GB2312" pitchFamily="49" charset="-122"/>
              </a:rPr>
              <a:t>例：</a:t>
            </a:r>
            <a:r>
              <a:rPr lang="en-US" altLang="zh-CN" b="1" smtClean="0">
                <a:solidFill>
                  <a:srgbClr val="000000"/>
                </a:solidFill>
                <a:ea typeface="楷体_GB2312" pitchFamily="49" charset="-122"/>
              </a:rPr>
              <a:t>8</a:t>
            </a:r>
            <a:r>
              <a:rPr lang="zh-CN" altLang="en-US" b="1" smtClean="0">
                <a:solidFill>
                  <a:srgbClr val="000000"/>
                </a:solidFill>
                <a:ea typeface="楷体_GB2312" pitchFamily="49" charset="-122"/>
              </a:rPr>
              <a:t>个字符，概率分别为：</a:t>
            </a:r>
            <a:r>
              <a:rPr lang="en-US" altLang="zh-CN" b="1" smtClean="0">
                <a:solidFill>
                  <a:srgbClr val="000000"/>
                </a:solidFill>
                <a:ea typeface="楷体_GB2312" pitchFamily="49" charset="-122"/>
              </a:rPr>
              <a:t>0.05, 0.29, 0.07, 0.08, 0.14, 0.23, 0.03, 0.11</a:t>
            </a:r>
          </a:p>
          <a:p>
            <a:pPr marL="0" indent="0" eaLnBrk="1" hangingPunct="1">
              <a:spcBef>
                <a:spcPct val="0"/>
              </a:spcBef>
              <a:buClrTx/>
              <a:buFontTx/>
              <a:buNone/>
            </a:pPr>
            <a:r>
              <a:rPr lang="en-US" altLang="zh-CN" b="1" smtClean="0">
                <a:solidFill>
                  <a:srgbClr val="000000"/>
                </a:solidFill>
                <a:ea typeface="楷体_GB2312" pitchFamily="49" charset="-122"/>
              </a:rPr>
              <a:t>   </a:t>
            </a:r>
            <a:r>
              <a:rPr lang="zh-CN" altLang="en-US" b="1" smtClean="0">
                <a:solidFill>
                  <a:srgbClr val="000000"/>
                </a:solidFill>
                <a:ea typeface="楷体_GB2312" pitchFamily="49" charset="-122"/>
              </a:rPr>
              <a:t>设计</a:t>
            </a:r>
            <a:r>
              <a:rPr lang="en-US" altLang="zh-CN" b="1" smtClean="0">
                <a:solidFill>
                  <a:srgbClr val="000000"/>
                </a:solidFill>
                <a:ea typeface="楷体_GB2312" pitchFamily="49" charset="-122"/>
              </a:rPr>
              <a:t>Huffman</a:t>
            </a:r>
            <a:r>
              <a:rPr lang="zh-CN" altLang="en-US" b="1" smtClean="0">
                <a:solidFill>
                  <a:srgbClr val="000000"/>
                </a:solidFill>
                <a:ea typeface="楷体_GB2312" pitchFamily="49" charset="-122"/>
              </a:rPr>
              <a:t>编码。</a:t>
            </a:r>
          </a:p>
          <a:p>
            <a:pPr marL="0" indent="0" eaLnBrk="1" hangingPunct="1">
              <a:spcBef>
                <a:spcPct val="0"/>
              </a:spcBef>
              <a:buClrTx/>
              <a:buFontTx/>
              <a:buNone/>
            </a:pPr>
            <a:r>
              <a:rPr lang="zh-CN" altLang="en-US" b="1" smtClean="0">
                <a:solidFill>
                  <a:srgbClr val="000000"/>
                </a:solidFill>
                <a:ea typeface="楷体_GB2312" pitchFamily="49" charset="-122"/>
              </a:rPr>
              <a:t>设权</a:t>
            </a:r>
            <a:r>
              <a:rPr lang="zh-CN" altLang="en-US" b="1" smtClean="0">
                <a:solidFill>
                  <a:srgbClr val="000000"/>
                </a:solidFill>
                <a:ea typeface="楷体_GB2312" pitchFamily="49" charset="-122"/>
                <a:sym typeface="Wingdings" pitchFamily="2" charset="2"/>
              </a:rPr>
              <a:t>： </a:t>
            </a:r>
            <a:r>
              <a:rPr lang="en-US" altLang="zh-CN" b="1" smtClean="0">
                <a:solidFill>
                  <a:srgbClr val="000000"/>
                </a:solidFill>
                <a:ea typeface="楷体_GB2312" pitchFamily="49" charset="-122"/>
                <a:sym typeface="Wingdings" pitchFamily="2" charset="2"/>
              </a:rPr>
              <a:t>(5, 29, 7, 8, 14, 23, 3, 11)</a:t>
            </a:r>
            <a:r>
              <a:rPr lang="en-US" altLang="zh-CN" b="1" smtClean="0">
                <a:solidFill>
                  <a:srgbClr val="000000"/>
                </a:solidFill>
                <a:ea typeface="楷体_GB2312" pitchFamily="49" charset="-122"/>
              </a:rPr>
              <a:t> </a:t>
            </a:r>
            <a:r>
              <a:rPr lang="zh-CN" altLang="en-US" b="1" smtClean="0">
                <a:solidFill>
                  <a:srgbClr val="000000"/>
                </a:solidFill>
                <a:ea typeface="楷体_GB2312" pitchFamily="49" charset="-122"/>
              </a:rPr>
              <a:t>，</a:t>
            </a:r>
            <a:r>
              <a:rPr lang="en-US" altLang="zh-CN" b="1" smtClean="0">
                <a:solidFill>
                  <a:srgbClr val="000000"/>
                </a:solidFill>
                <a:ea typeface="楷体_GB2312" pitchFamily="49" charset="-122"/>
                <a:sym typeface="Wingdings" pitchFamily="2" charset="2"/>
              </a:rPr>
              <a:t>8</a:t>
            </a:r>
            <a:r>
              <a:rPr lang="zh-CN" altLang="en-US" b="1" smtClean="0">
                <a:solidFill>
                  <a:srgbClr val="000000"/>
                </a:solidFill>
                <a:ea typeface="楷体_GB2312" pitchFamily="49" charset="-122"/>
                <a:sym typeface="Wingdings" pitchFamily="2" charset="2"/>
              </a:rPr>
              <a:t>个结点，则</a:t>
            </a:r>
            <a:r>
              <a:rPr lang="en-US" altLang="zh-CN" b="1" smtClean="0">
                <a:solidFill>
                  <a:srgbClr val="000000"/>
                </a:solidFill>
                <a:ea typeface="楷体_GB2312" pitchFamily="49" charset="-122"/>
                <a:sym typeface="Wingdings" pitchFamily="2" charset="2"/>
              </a:rPr>
              <a:t>Huffman</a:t>
            </a:r>
            <a:r>
              <a:rPr lang="zh-CN" altLang="en-US" b="1" smtClean="0">
                <a:solidFill>
                  <a:srgbClr val="000000"/>
                </a:solidFill>
                <a:ea typeface="楷体_GB2312" pitchFamily="49" charset="-122"/>
                <a:sym typeface="Wingdings" pitchFamily="2" charset="2"/>
              </a:rPr>
              <a:t>树共</a:t>
            </a:r>
            <a:r>
              <a:rPr lang="en-US" altLang="zh-CN" b="1" smtClean="0">
                <a:solidFill>
                  <a:srgbClr val="000000"/>
                </a:solidFill>
                <a:ea typeface="楷体_GB2312" pitchFamily="49" charset="-122"/>
                <a:sym typeface="Wingdings" pitchFamily="2" charset="2"/>
              </a:rPr>
              <a:t>2*8-1=15</a:t>
            </a:r>
            <a:r>
              <a:rPr lang="zh-CN" altLang="en-US" b="1" smtClean="0">
                <a:solidFill>
                  <a:srgbClr val="000000"/>
                </a:solidFill>
                <a:ea typeface="楷体_GB2312" pitchFamily="49" charset="-122"/>
                <a:sym typeface="Wingdings" pitchFamily="2" charset="2"/>
              </a:rPr>
              <a:t>个结点。</a:t>
            </a:r>
          </a:p>
        </p:txBody>
      </p:sp>
    </p:spTree>
  </p:cSld>
  <p:clrMapOvr>
    <a:masterClrMapping/>
  </p:clrMapOvr>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323850" y="260350"/>
            <a:ext cx="7772400" cy="763588"/>
          </a:xfrm>
        </p:spPr>
        <p:txBody>
          <a:bodyPr/>
          <a:lstStyle/>
          <a:p>
            <a:pPr eaLnBrk="1" hangingPunct="1"/>
            <a:r>
              <a:rPr lang="en-US" altLang="zh-CN" sz="3600" smtClean="0"/>
              <a:t>Huffman</a:t>
            </a:r>
            <a:r>
              <a:rPr lang="zh-CN" altLang="en-US" sz="3600" smtClean="0"/>
              <a:t>树的建立过程</a:t>
            </a:r>
          </a:p>
        </p:txBody>
      </p:sp>
      <p:sp>
        <p:nvSpPr>
          <p:cNvPr id="425987" name="Oval 3"/>
          <p:cNvSpPr>
            <a:spLocks noChangeArrowheads="1"/>
          </p:cNvSpPr>
          <p:nvPr/>
        </p:nvSpPr>
        <p:spPr bwMode="auto">
          <a:xfrm>
            <a:off x="2133600" y="54864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5</a:t>
            </a:r>
          </a:p>
        </p:txBody>
      </p:sp>
      <p:sp>
        <p:nvSpPr>
          <p:cNvPr id="425988" name="Oval 4"/>
          <p:cNvSpPr>
            <a:spLocks noChangeArrowheads="1"/>
          </p:cNvSpPr>
          <p:nvPr/>
        </p:nvSpPr>
        <p:spPr bwMode="auto">
          <a:xfrm>
            <a:off x="2743200" y="54864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3</a:t>
            </a:r>
          </a:p>
        </p:txBody>
      </p:sp>
      <p:sp>
        <p:nvSpPr>
          <p:cNvPr id="425989" name="Oval 5"/>
          <p:cNvSpPr>
            <a:spLocks noChangeArrowheads="1"/>
          </p:cNvSpPr>
          <p:nvPr/>
        </p:nvSpPr>
        <p:spPr bwMode="auto">
          <a:xfrm>
            <a:off x="2438400" y="47244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8</a:t>
            </a:r>
          </a:p>
        </p:txBody>
      </p:sp>
      <p:sp>
        <p:nvSpPr>
          <p:cNvPr id="425990" name="Line 6"/>
          <p:cNvSpPr>
            <a:spLocks noChangeShapeType="1"/>
          </p:cNvSpPr>
          <p:nvPr/>
        </p:nvSpPr>
        <p:spPr bwMode="auto">
          <a:xfrm flipV="1">
            <a:off x="2438400" y="5181600"/>
            <a:ext cx="15240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5991" name="Line 7"/>
          <p:cNvSpPr>
            <a:spLocks noChangeShapeType="1"/>
          </p:cNvSpPr>
          <p:nvPr/>
        </p:nvSpPr>
        <p:spPr bwMode="auto">
          <a:xfrm flipH="1" flipV="1">
            <a:off x="2743200" y="5181600"/>
            <a:ext cx="15240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5992" name="Oval 8"/>
          <p:cNvSpPr>
            <a:spLocks noChangeArrowheads="1"/>
          </p:cNvSpPr>
          <p:nvPr/>
        </p:nvSpPr>
        <p:spPr bwMode="auto">
          <a:xfrm>
            <a:off x="4706938" y="54864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7</a:t>
            </a:r>
          </a:p>
        </p:txBody>
      </p:sp>
      <p:sp>
        <p:nvSpPr>
          <p:cNvPr id="425993" name="Oval 9"/>
          <p:cNvSpPr>
            <a:spLocks noChangeArrowheads="1"/>
          </p:cNvSpPr>
          <p:nvPr/>
        </p:nvSpPr>
        <p:spPr bwMode="auto">
          <a:xfrm>
            <a:off x="5545138" y="54864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8</a:t>
            </a:r>
          </a:p>
        </p:txBody>
      </p:sp>
      <p:sp>
        <p:nvSpPr>
          <p:cNvPr id="425994" name="Oval 10"/>
          <p:cNvSpPr>
            <a:spLocks noChangeArrowheads="1"/>
          </p:cNvSpPr>
          <p:nvPr/>
        </p:nvSpPr>
        <p:spPr bwMode="auto">
          <a:xfrm>
            <a:off x="5087938" y="48006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15</a:t>
            </a:r>
          </a:p>
        </p:txBody>
      </p:sp>
      <p:sp>
        <p:nvSpPr>
          <p:cNvPr id="425995" name="Line 11"/>
          <p:cNvSpPr>
            <a:spLocks noChangeShapeType="1"/>
          </p:cNvSpPr>
          <p:nvPr/>
        </p:nvSpPr>
        <p:spPr bwMode="auto">
          <a:xfrm flipV="1">
            <a:off x="5087938" y="5257800"/>
            <a:ext cx="15240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5996" name="Line 12"/>
          <p:cNvSpPr>
            <a:spLocks noChangeShapeType="1"/>
          </p:cNvSpPr>
          <p:nvPr/>
        </p:nvSpPr>
        <p:spPr bwMode="auto">
          <a:xfrm flipH="1" flipV="1">
            <a:off x="5468938" y="5257800"/>
            <a:ext cx="228600" cy="228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5997" name="Oval 13"/>
          <p:cNvSpPr>
            <a:spLocks noChangeArrowheads="1"/>
          </p:cNvSpPr>
          <p:nvPr/>
        </p:nvSpPr>
        <p:spPr bwMode="auto">
          <a:xfrm>
            <a:off x="1600200" y="47244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11</a:t>
            </a:r>
          </a:p>
        </p:txBody>
      </p:sp>
      <p:sp>
        <p:nvSpPr>
          <p:cNvPr id="425998" name="Oval 14"/>
          <p:cNvSpPr>
            <a:spLocks noChangeArrowheads="1"/>
          </p:cNvSpPr>
          <p:nvPr/>
        </p:nvSpPr>
        <p:spPr bwMode="auto">
          <a:xfrm>
            <a:off x="1981200" y="39624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19</a:t>
            </a:r>
          </a:p>
        </p:txBody>
      </p:sp>
      <p:sp>
        <p:nvSpPr>
          <p:cNvPr id="425999" name="Line 15"/>
          <p:cNvSpPr>
            <a:spLocks noChangeShapeType="1"/>
          </p:cNvSpPr>
          <p:nvPr/>
        </p:nvSpPr>
        <p:spPr bwMode="auto">
          <a:xfrm flipV="1">
            <a:off x="1905000" y="4419600"/>
            <a:ext cx="2286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00" name="Line 16"/>
          <p:cNvSpPr>
            <a:spLocks noChangeShapeType="1"/>
          </p:cNvSpPr>
          <p:nvPr/>
        </p:nvSpPr>
        <p:spPr bwMode="auto">
          <a:xfrm flipH="1" flipV="1">
            <a:off x="2286000" y="4419600"/>
            <a:ext cx="30480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01" name="Oval 17"/>
          <p:cNvSpPr>
            <a:spLocks noChangeArrowheads="1"/>
          </p:cNvSpPr>
          <p:nvPr/>
        </p:nvSpPr>
        <p:spPr bwMode="auto">
          <a:xfrm>
            <a:off x="4173538" y="48006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14</a:t>
            </a:r>
          </a:p>
        </p:txBody>
      </p:sp>
      <p:sp>
        <p:nvSpPr>
          <p:cNvPr id="426002" name="Oval 18"/>
          <p:cNvSpPr>
            <a:spLocks noChangeArrowheads="1"/>
          </p:cNvSpPr>
          <p:nvPr/>
        </p:nvSpPr>
        <p:spPr bwMode="auto">
          <a:xfrm>
            <a:off x="4554538" y="40386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29</a:t>
            </a:r>
          </a:p>
        </p:txBody>
      </p:sp>
      <p:sp>
        <p:nvSpPr>
          <p:cNvPr id="426003" name="Line 19"/>
          <p:cNvSpPr>
            <a:spLocks noChangeShapeType="1"/>
          </p:cNvSpPr>
          <p:nvPr/>
        </p:nvSpPr>
        <p:spPr bwMode="auto">
          <a:xfrm>
            <a:off x="4935538" y="4495800"/>
            <a:ext cx="30480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04" name="Line 20"/>
          <p:cNvSpPr>
            <a:spLocks noChangeShapeType="1"/>
          </p:cNvSpPr>
          <p:nvPr/>
        </p:nvSpPr>
        <p:spPr bwMode="auto">
          <a:xfrm flipV="1">
            <a:off x="4478338" y="4419600"/>
            <a:ext cx="1524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05" name="Oval 21"/>
          <p:cNvSpPr>
            <a:spLocks noChangeArrowheads="1"/>
          </p:cNvSpPr>
          <p:nvPr/>
        </p:nvSpPr>
        <p:spPr bwMode="auto">
          <a:xfrm>
            <a:off x="990600" y="39624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23</a:t>
            </a:r>
          </a:p>
        </p:txBody>
      </p:sp>
      <p:sp>
        <p:nvSpPr>
          <p:cNvPr id="426006" name="Oval 22"/>
          <p:cNvSpPr>
            <a:spLocks noChangeArrowheads="1"/>
          </p:cNvSpPr>
          <p:nvPr/>
        </p:nvSpPr>
        <p:spPr bwMode="auto">
          <a:xfrm>
            <a:off x="1447800" y="32004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42</a:t>
            </a:r>
          </a:p>
        </p:txBody>
      </p:sp>
      <p:sp>
        <p:nvSpPr>
          <p:cNvPr id="426007" name="Line 23"/>
          <p:cNvSpPr>
            <a:spLocks noChangeShapeType="1"/>
          </p:cNvSpPr>
          <p:nvPr/>
        </p:nvSpPr>
        <p:spPr bwMode="auto">
          <a:xfrm flipV="1">
            <a:off x="1295400" y="3581400"/>
            <a:ext cx="2286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08" name="Line 24"/>
          <p:cNvSpPr>
            <a:spLocks noChangeShapeType="1"/>
          </p:cNvSpPr>
          <p:nvPr/>
        </p:nvSpPr>
        <p:spPr bwMode="auto">
          <a:xfrm flipH="1" flipV="1">
            <a:off x="1828800" y="3657600"/>
            <a:ext cx="22860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09" name="Oval 25"/>
          <p:cNvSpPr>
            <a:spLocks noChangeArrowheads="1"/>
          </p:cNvSpPr>
          <p:nvPr/>
        </p:nvSpPr>
        <p:spPr bwMode="auto">
          <a:xfrm>
            <a:off x="3563938" y="40386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29</a:t>
            </a:r>
          </a:p>
        </p:txBody>
      </p:sp>
      <p:sp>
        <p:nvSpPr>
          <p:cNvPr id="426010" name="Oval 26"/>
          <p:cNvSpPr>
            <a:spLocks noChangeArrowheads="1"/>
          </p:cNvSpPr>
          <p:nvPr/>
        </p:nvSpPr>
        <p:spPr bwMode="auto">
          <a:xfrm>
            <a:off x="3962400" y="32004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58</a:t>
            </a:r>
          </a:p>
        </p:txBody>
      </p:sp>
      <p:sp>
        <p:nvSpPr>
          <p:cNvPr id="426011" name="Line 27"/>
          <p:cNvSpPr>
            <a:spLocks noChangeShapeType="1"/>
          </p:cNvSpPr>
          <p:nvPr/>
        </p:nvSpPr>
        <p:spPr bwMode="auto">
          <a:xfrm>
            <a:off x="4284663" y="3573463"/>
            <a:ext cx="381000" cy="45243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12" name="Line 28"/>
          <p:cNvSpPr>
            <a:spLocks noChangeShapeType="1"/>
          </p:cNvSpPr>
          <p:nvPr/>
        </p:nvSpPr>
        <p:spPr bwMode="auto">
          <a:xfrm flipV="1">
            <a:off x="3851275" y="3644900"/>
            <a:ext cx="296863" cy="431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13" name="Oval 29"/>
          <p:cNvSpPr>
            <a:spLocks noChangeArrowheads="1"/>
          </p:cNvSpPr>
          <p:nvPr/>
        </p:nvSpPr>
        <p:spPr bwMode="auto">
          <a:xfrm>
            <a:off x="2667000" y="2362200"/>
            <a:ext cx="457200" cy="457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100</a:t>
            </a:r>
          </a:p>
        </p:txBody>
      </p:sp>
      <p:sp>
        <p:nvSpPr>
          <p:cNvPr id="426014" name="Line 30"/>
          <p:cNvSpPr>
            <a:spLocks noChangeShapeType="1"/>
          </p:cNvSpPr>
          <p:nvPr/>
        </p:nvSpPr>
        <p:spPr bwMode="auto">
          <a:xfrm flipV="1">
            <a:off x="1905000" y="2743200"/>
            <a:ext cx="762000" cy="609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15" name="Line 31"/>
          <p:cNvSpPr>
            <a:spLocks noChangeShapeType="1"/>
          </p:cNvSpPr>
          <p:nvPr/>
        </p:nvSpPr>
        <p:spPr bwMode="auto">
          <a:xfrm flipH="1" flipV="1">
            <a:off x="3048000" y="2743200"/>
            <a:ext cx="9906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16" name="Text Box 32"/>
          <p:cNvSpPr txBox="1">
            <a:spLocks noChangeArrowheads="1"/>
          </p:cNvSpPr>
          <p:nvPr/>
        </p:nvSpPr>
        <p:spPr bwMode="auto">
          <a:xfrm>
            <a:off x="2193925" y="5062538"/>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400">
                <a:latin typeface="Tahoma" pitchFamily="34" charset="0"/>
              </a:rPr>
              <a:t>0</a:t>
            </a:r>
          </a:p>
        </p:txBody>
      </p:sp>
      <p:sp>
        <p:nvSpPr>
          <p:cNvPr id="426017" name="Text Box 33"/>
          <p:cNvSpPr txBox="1">
            <a:spLocks noChangeArrowheads="1"/>
          </p:cNvSpPr>
          <p:nvPr/>
        </p:nvSpPr>
        <p:spPr bwMode="auto">
          <a:xfrm>
            <a:off x="2438400" y="41910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400">
                <a:latin typeface="Tahoma" pitchFamily="34" charset="0"/>
              </a:rPr>
              <a:t>1</a:t>
            </a:r>
          </a:p>
        </p:txBody>
      </p:sp>
      <p:sp>
        <p:nvSpPr>
          <p:cNvPr id="426018" name="Text Box 34"/>
          <p:cNvSpPr txBox="1">
            <a:spLocks noChangeArrowheads="1"/>
          </p:cNvSpPr>
          <p:nvPr/>
        </p:nvSpPr>
        <p:spPr bwMode="auto">
          <a:xfrm>
            <a:off x="1905000" y="34290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400">
                <a:latin typeface="Tahoma" pitchFamily="34" charset="0"/>
              </a:rPr>
              <a:t>1</a:t>
            </a:r>
          </a:p>
        </p:txBody>
      </p:sp>
      <p:sp>
        <p:nvSpPr>
          <p:cNvPr id="426019" name="Text Box 35"/>
          <p:cNvSpPr txBox="1">
            <a:spLocks noChangeArrowheads="1"/>
          </p:cNvSpPr>
          <p:nvPr/>
        </p:nvSpPr>
        <p:spPr bwMode="auto">
          <a:xfrm>
            <a:off x="2057400" y="25908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400">
                <a:latin typeface="Tahoma" pitchFamily="34" charset="0"/>
              </a:rPr>
              <a:t>0</a:t>
            </a:r>
          </a:p>
        </p:txBody>
      </p:sp>
      <p:sp>
        <p:nvSpPr>
          <p:cNvPr id="198692" name="Rectangle 37"/>
          <p:cNvSpPr>
            <a:spLocks noChangeArrowheads="1"/>
          </p:cNvSpPr>
          <p:nvPr/>
        </p:nvSpPr>
        <p:spPr bwMode="auto">
          <a:xfrm>
            <a:off x="538163" y="1268413"/>
            <a:ext cx="4451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ym typeface="Wingdings" pitchFamily="2" charset="2"/>
              </a:rPr>
              <a:t>5  29  7   8   14   23   3  11</a:t>
            </a:r>
          </a:p>
        </p:txBody>
      </p:sp>
      <p:grpSp>
        <p:nvGrpSpPr>
          <p:cNvPr id="426052" name="Group 68"/>
          <p:cNvGrpSpPr>
            <a:grpSpLocks/>
          </p:cNvGrpSpPr>
          <p:nvPr/>
        </p:nvGrpSpPr>
        <p:grpSpPr bwMode="auto">
          <a:xfrm>
            <a:off x="466725" y="1268413"/>
            <a:ext cx="5067300" cy="579437"/>
            <a:chOff x="521" y="1117"/>
            <a:chExt cx="3192" cy="365"/>
          </a:xfrm>
        </p:grpSpPr>
        <p:sp>
          <p:nvSpPr>
            <p:cNvPr id="198714" name="Rectangle 38"/>
            <p:cNvSpPr>
              <a:spLocks noChangeArrowheads="1"/>
            </p:cNvSpPr>
            <p:nvPr/>
          </p:nvSpPr>
          <p:spPr bwMode="auto">
            <a:xfrm>
              <a:off x="521" y="1163"/>
              <a:ext cx="272" cy="27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15" name="Rectangle 39"/>
            <p:cNvSpPr>
              <a:spLocks noChangeArrowheads="1"/>
            </p:cNvSpPr>
            <p:nvPr/>
          </p:nvSpPr>
          <p:spPr bwMode="auto">
            <a:xfrm>
              <a:off x="2744" y="1163"/>
              <a:ext cx="272" cy="27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16" name="Rectangle 40"/>
            <p:cNvSpPr>
              <a:spLocks noChangeArrowheads="1"/>
            </p:cNvSpPr>
            <p:nvPr/>
          </p:nvSpPr>
          <p:spPr bwMode="auto">
            <a:xfrm>
              <a:off x="3469" y="1117"/>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sym typeface="Wingdings" pitchFamily="2" charset="2"/>
                </a:rPr>
                <a:t>8</a:t>
              </a:r>
            </a:p>
          </p:txBody>
        </p:sp>
      </p:grpSp>
      <p:grpSp>
        <p:nvGrpSpPr>
          <p:cNvPr id="426031" name="Group 47"/>
          <p:cNvGrpSpPr>
            <a:grpSpLocks/>
          </p:cNvGrpSpPr>
          <p:nvPr/>
        </p:nvGrpSpPr>
        <p:grpSpPr bwMode="auto">
          <a:xfrm>
            <a:off x="1603375" y="1268413"/>
            <a:ext cx="4551363" cy="579437"/>
            <a:chOff x="1156" y="164"/>
            <a:chExt cx="2867" cy="365"/>
          </a:xfrm>
        </p:grpSpPr>
        <p:sp>
          <p:nvSpPr>
            <p:cNvPr id="198711" name="Rectangle 43"/>
            <p:cNvSpPr>
              <a:spLocks noChangeArrowheads="1"/>
            </p:cNvSpPr>
            <p:nvPr/>
          </p:nvSpPr>
          <p:spPr bwMode="auto">
            <a:xfrm>
              <a:off x="1156" y="210"/>
              <a:ext cx="272" cy="27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12" name="Rectangle 44"/>
            <p:cNvSpPr>
              <a:spLocks noChangeArrowheads="1"/>
            </p:cNvSpPr>
            <p:nvPr/>
          </p:nvSpPr>
          <p:spPr bwMode="auto">
            <a:xfrm>
              <a:off x="1474" y="210"/>
              <a:ext cx="272" cy="27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13" name="Rectangle 45"/>
            <p:cNvSpPr>
              <a:spLocks noChangeArrowheads="1"/>
            </p:cNvSpPr>
            <p:nvPr/>
          </p:nvSpPr>
          <p:spPr bwMode="auto">
            <a:xfrm>
              <a:off x="3651" y="164"/>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sym typeface="Wingdings" pitchFamily="2" charset="2"/>
                </a:rPr>
                <a:t>15</a:t>
              </a:r>
            </a:p>
          </p:txBody>
        </p:sp>
      </p:grpSp>
      <p:grpSp>
        <p:nvGrpSpPr>
          <p:cNvPr id="426036" name="Group 52"/>
          <p:cNvGrpSpPr>
            <a:grpSpLocks/>
          </p:cNvGrpSpPr>
          <p:nvPr/>
        </p:nvGrpSpPr>
        <p:grpSpPr bwMode="auto">
          <a:xfrm>
            <a:off x="4556125" y="1268413"/>
            <a:ext cx="2246313" cy="579437"/>
            <a:chOff x="2971" y="164"/>
            <a:chExt cx="1415" cy="365"/>
          </a:xfrm>
        </p:grpSpPr>
        <p:sp>
          <p:nvSpPr>
            <p:cNvPr id="198708" name="Rectangle 48"/>
            <p:cNvSpPr>
              <a:spLocks noChangeArrowheads="1"/>
            </p:cNvSpPr>
            <p:nvPr/>
          </p:nvSpPr>
          <p:spPr bwMode="auto">
            <a:xfrm>
              <a:off x="2971" y="210"/>
              <a:ext cx="272" cy="27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09" name="Rectangle 49"/>
            <p:cNvSpPr>
              <a:spLocks noChangeArrowheads="1"/>
            </p:cNvSpPr>
            <p:nvPr/>
          </p:nvSpPr>
          <p:spPr bwMode="auto">
            <a:xfrm>
              <a:off x="3334" y="210"/>
              <a:ext cx="317" cy="27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10" name="Rectangle 51"/>
            <p:cNvSpPr>
              <a:spLocks noChangeArrowheads="1"/>
            </p:cNvSpPr>
            <p:nvPr/>
          </p:nvSpPr>
          <p:spPr bwMode="auto">
            <a:xfrm>
              <a:off x="4014" y="164"/>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sym typeface="Wingdings" pitchFamily="2" charset="2"/>
                </a:rPr>
                <a:t>19</a:t>
              </a:r>
            </a:p>
          </p:txBody>
        </p:sp>
      </p:grpSp>
      <p:grpSp>
        <p:nvGrpSpPr>
          <p:cNvPr id="426041" name="Group 57"/>
          <p:cNvGrpSpPr>
            <a:grpSpLocks/>
          </p:cNvGrpSpPr>
          <p:nvPr/>
        </p:nvGrpSpPr>
        <p:grpSpPr bwMode="auto">
          <a:xfrm>
            <a:off x="2611438" y="1268413"/>
            <a:ext cx="4695825" cy="579437"/>
            <a:chOff x="1791" y="164"/>
            <a:chExt cx="2958" cy="365"/>
          </a:xfrm>
        </p:grpSpPr>
        <p:sp>
          <p:nvSpPr>
            <p:cNvPr id="198705" name="Rectangle 53"/>
            <p:cNvSpPr>
              <a:spLocks noChangeArrowheads="1"/>
            </p:cNvSpPr>
            <p:nvPr/>
          </p:nvSpPr>
          <p:spPr bwMode="auto">
            <a:xfrm>
              <a:off x="1791" y="210"/>
              <a:ext cx="318" cy="27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06" name="Rectangle 54"/>
            <p:cNvSpPr>
              <a:spLocks noChangeArrowheads="1"/>
            </p:cNvSpPr>
            <p:nvPr/>
          </p:nvSpPr>
          <p:spPr bwMode="auto">
            <a:xfrm>
              <a:off x="3696" y="210"/>
              <a:ext cx="318" cy="27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07" name="Rectangle 56"/>
            <p:cNvSpPr>
              <a:spLocks noChangeArrowheads="1"/>
            </p:cNvSpPr>
            <p:nvPr/>
          </p:nvSpPr>
          <p:spPr bwMode="auto">
            <a:xfrm>
              <a:off x="4377" y="164"/>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sym typeface="Wingdings" pitchFamily="2" charset="2"/>
                </a:rPr>
                <a:t>29</a:t>
              </a:r>
            </a:p>
          </p:txBody>
        </p:sp>
      </p:grpSp>
      <p:grpSp>
        <p:nvGrpSpPr>
          <p:cNvPr id="426046" name="Group 62"/>
          <p:cNvGrpSpPr>
            <a:grpSpLocks/>
          </p:cNvGrpSpPr>
          <p:nvPr/>
        </p:nvGrpSpPr>
        <p:grpSpPr bwMode="auto">
          <a:xfrm>
            <a:off x="3260725" y="1268413"/>
            <a:ext cx="4622800" cy="579437"/>
            <a:chOff x="2200" y="164"/>
            <a:chExt cx="2912" cy="365"/>
          </a:xfrm>
        </p:grpSpPr>
        <p:sp>
          <p:nvSpPr>
            <p:cNvPr id="198702" name="Rectangle 58"/>
            <p:cNvSpPr>
              <a:spLocks noChangeArrowheads="1"/>
            </p:cNvSpPr>
            <p:nvPr/>
          </p:nvSpPr>
          <p:spPr bwMode="auto">
            <a:xfrm>
              <a:off x="2200" y="210"/>
              <a:ext cx="317" cy="271"/>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03" name="Rectangle 59"/>
            <p:cNvSpPr>
              <a:spLocks noChangeArrowheads="1"/>
            </p:cNvSpPr>
            <p:nvPr/>
          </p:nvSpPr>
          <p:spPr bwMode="auto">
            <a:xfrm>
              <a:off x="4105" y="210"/>
              <a:ext cx="317" cy="27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04" name="Rectangle 61"/>
            <p:cNvSpPr>
              <a:spLocks noChangeArrowheads="1"/>
            </p:cNvSpPr>
            <p:nvPr/>
          </p:nvSpPr>
          <p:spPr bwMode="auto">
            <a:xfrm>
              <a:off x="4740" y="164"/>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sym typeface="Wingdings" pitchFamily="2" charset="2"/>
                </a:rPr>
                <a:t>42</a:t>
              </a:r>
            </a:p>
          </p:txBody>
        </p:sp>
      </p:grpSp>
      <p:grpSp>
        <p:nvGrpSpPr>
          <p:cNvPr id="426051" name="Group 67"/>
          <p:cNvGrpSpPr>
            <a:grpSpLocks/>
          </p:cNvGrpSpPr>
          <p:nvPr/>
        </p:nvGrpSpPr>
        <p:grpSpPr bwMode="auto">
          <a:xfrm>
            <a:off x="969963" y="1268413"/>
            <a:ext cx="7504112" cy="579437"/>
            <a:chOff x="748" y="164"/>
            <a:chExt cx="4727" cy="365"/>
          </a:xfrm>
        </p:grpSpPr>
        <p:sp>
          <p:nvSpPr>
            <p:cNvPr id="198699" name="Rectangle 63"/>
            <p:cNvSpPr>
              <a:spLocks noChangeArrowheads="1"/>
            </p:cNvSpPr>
            <p:nvPr/>
          </p:nvSpPr>
          <p:spPr bwMode="auto">
            <a:xfrm>
              <a:off x="748" y="210"/>
              <a:ext cx="318" cy="27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00" name="Rectangle 64"/>
            <p:cNvSpPr>
              <a:spLocks noChangeArrowheads="1"/>
            </p:cNvSpPr>
            <p:nvPr/>
          </p:nvSpPr>
          <p:spPr bwMode="auto">
            <a:xfrm>
              <a:off x="4422" y="210"/>
              <a:ext cx="318" cy="27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01" name="Rectangle 66"/>
            <p:cNvSpPr>
              <a:spLocks noChangeArrowheads="1"/>
            </p:cNvSpPr>
            <p:nvPr/>
          </p:nvSpPr>
          <p:spPr bwMode="auto">
            <a:xfrm>
              <a:off x="5103" y="164"/>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sym typeface="Wingdings" pitchFamily="2" charset="2"/>
                </a:rPr>
                <a:t>58</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25987"/>
                                        </p:tgtEl>
                                        <p:attrNameLst>
                                          <p:attrName>style.visibility</p:attrName>
                                        </p:attrNameLst>
                                      </p:cBhvr>
                                      <p:to>
                                        <p:strVal val="visible"/>
                                      </p:to>
                                    </p:set>
                                    <p:animEffect transition="in" filter="slide(fromBottom)">
                                      <p:cBhvr>
                                        <p:cTn id="7" dur="500"/>
                                        <p:tgtEl>
                                          <p:spTgt spid="4259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25988"/>
                                        </p:tgtEl>
                                        <p:attrNameLst>
                                          <p:attrName>style.visibility</p:attrName>
                                        </p:attrNameLst>
                                      </p:cBhvr>
                                      <p:to>
                                        <p:strVal val="visible"/>
                                      </p:to>
                                    </p:set>
                                    <p:animEffect transition="in" filter="slide(fromBottom)">
                                      <p:cBhvr>
                                        <p:cTn id="12" dur="500"/>
                                        <p:tgtEl>
                                          <p:spTgt spid="4259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25989"/>
                                        </p:tgtEl>
                                        <p:attrNameLst>
                                          <p:attrName>style.visibility</p:attrName>
                                        </p:attrNameLst>
                                      </p:cBhvr>
                                      <p:to>
                                        <p:strVal val="visible"/>
                                      </p:to>
                                    </p:set>
                                    <p:animEffect transition="in" filter="slide(fromBottom)">
                                      <p:cBhvr>
                                        <p:cTn id="17" dur="500"/>
                                        <p:tgtEl>
                                          <p:spTgt spid="4259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25990"/>
                                        </p:tgtEl>
                                        <p:attrNameLst>
                                          <p:attrName>style.visibility</p:attrName>
                                        </p:attrNameLst>
                                      </p:cBhvr>
                                      <p:to>
                                        <p:strVal val="visible"/>
                                      </p:to>
                                    </p:set>
                                    <p:animEffect transition="in" filter="slide(fromBottom)">
                                      <p:cBhvr>
                                        <p:cTn id="22" dur="500"/>
                                        <p:tgtEl>
                                          <p:spTgt spid="4259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425991"/>
                                        </p:tgtEl>
                                        <p:attrNameLst>
                                          <p:attrName>style.visibility</p:attrName>
                                        </p:attrNameLst>
                                      </p:cBhvr>
                                      <p:to>
                                        <p:strVal val="visible"/>
                                      </p:to>
                                    </p:set>
                                    <p:animEffect transition="in" filter="slide(fromBottom)">
                                      <p:cBhvr>
                                        <p:cTn id="27" dur="500"/>
                                        <p:tgtEl>
                                          <p:spTgt spid="4259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26052"/>
                                        </p:tgtEl>
                                        <p:attrNameLst>
                                          <p:attrName>style.visibility</p:attrName>
                                        </p:attrNameLst>
                                      </p:cBhvr>
                                      <p:to>
                                        <p:strVal val="visible"/>
                                      </p:to>
                                    </p:set>
                                    <p:animEffect transition="in" filter="wipe(left)">
                                      <p:cBhvr>
                                        <p:cTn id="32" dur="2000"/>
                                        <p:tgtEl>
                                          <p:spTgt spid="4260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425992"/>
                                        </p:tgtEl>
                                        <p:attrNameLst>
                                          <p:attrName>style.visibility</p:attrName>
                                        </p:attrNameLst>
                                      </p:cBhvr>
                                      <p:to>
                                        <p:strVal val="visible"/>
                                      </p:to>
                                    </p:set>
                                    <p:animEffect transition="in" filter="slide(fromBottom)">
                                      <p:cBhvr>
                                        <p:cTn id="37" dur="500"/>
                                        <p:tgtEl>
                                          <p:spTgt spid="4259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425993"/>
                                        </p:tgtEl>
                                        <p:attrNameLst>
                                          <p:attrName>style.visibility</p:attrName>
                                        </p:attrNameLst>
                                      </p:cBhvr>
                                      <p:to>
                                        <p:strVal val="visible"/>
                                      </p:to>
                                    </p:set>
                                    <p:animEffect transition="in" filter="slide(fromBottom)">
                                      <p:cBhvr>
                                        <p:cTn id="42" dur="500"/>
                                        <p:tgtEl>
                                          <p:spTgt spid="42599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425994"/>
                                        </p:tgtEl>
                                        <p:attrNameLst>
                                          <p:attrName>style.visibility</p:attrName>
                                        </p:attrNameLst>
                                      </p:cBhvr>
                                      <p:to>
                                        <p:strVal val="visible"/>
                                      </p:to>
                                    </p:set>
                                    <p:animEffect transition="in" filter="slide(fromBottom)">
                                      <p:cBhvr>
                                        <p:cTn id="47" dur="500"/>
                                        <p:tgtEl>
                                          <p:spTgt spid="42599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425995"/>
                                        </p:tgtEl>
                                        <p:attrNameLst>
                                          <p:attrName>style.visibility</p:attrName>
                                        </p:attrNameLst>
                                      </p:cBhvr>
                                      <p:to>
                                        <p:strVal val="visible"/>
                                      </p:to>
                                    </p:set>
                                    <p:animEffect transition="in" filter="slide(fromBottom)">
                                      <p:cBhvr>
                                        <p:cTn id="52" dur="500"/>
                                        <p:tgtEl>
                                          <p:spTgt spid="42599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425996"/>
                                        </p:tgtEl>
                                        <p:attrNameLst>
                                          <p:attrName>style.visibility</p:attrName>
                                        </p:attrNameLst>
                                      </p:cBhvr>
                                      <p:to>
                                        <p:strVal val="visible"/>
                                      </p:to>
                                    </p:set>
                                    <p:animEffect transition="in" filter="slide(fromBottom)">
                                      <p:cBhvr>
                                        <p:cTn id="57" dur="500"/>
                                        <p:tgtEl>
                                          <p:spTgt spid="42599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26031"/>
                                        </p:tgtEl>
                                        <p:attrNameLst>
                                          <p:attrName>style.visibility</p:attrName>
                                        </p:attrNameLst>
                                      </p:cBhvr>
                                      <p:to>
                                        <p:strVal val="visible"/>
                                      </p:to>
                                    </p:set>
                                    <p:animEffect transition="in" filter="wipe(left)">
                                      <p:cBhvr>
                                        <p:cTn id="62" dur="2000"/>
                                        <p:tgtEl>
                                          <p:spTgt spid="42603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425997"/>
                                        </p:tgtEl>
                                        <p:attrNameLst>
                                          <p:attrName>style.visibility</p:attrName>
                                        </p:attrNameLst>
                                      </p:cBhvr>
                                      <p:to>
                                        <p:strVal val="visible"/>
                                      </p:to>
                                    </p:set>
                                    <p:animEffect transition="in" filter="slide(fromBottom)">
                                      <p:cBhvr>
                                        <p:cTn id="67" dur="500"/>
                                        <p:tgtEl>
                                          <p:spTgt spid="42599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425998"/>
                                        </p:tgtEl>
                                        <p:attrNameLst>
                                          <p:attrName>style.visibility</p:attrName>
                                        </p:attrNameLst>
                                      </p:cBhvr>
                                      <p:to>
                                        <p:strVal val="visible"/>
                                      </p:to>
                                    </p:set>
                                    <p:animEffect transition="in" filter="slide(fromBottom)">
                                      <p:cBhvr>
                                        <p:cTn id="72" dur="500"/>
                                        <p:tgtEl>
                                          <p:spTgt spid="42599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425999"/>
                                        </p:tgtEl>
                                        <p:attrNameLst>
                                          <p:attrName>style.visibility</p:attrName>
                                        </p:attrNameLst>
                                      </p:cBhvr>
                                      <p:to>
                                        <p:strVal val="visible"/>
                                      </p:to>
                                    </p:set>
                                    <p:animEffect transition="in" filter="slide(fromBottom)">
                                      <p:cBhvr>
                                        <p:cTn id="77" dur="500"/>
                                        <p:tgtEl>
                                          <p:spTgt spid="42599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426000"/>
                                        </p:tgtEl>
                                        <p:attrNameLst>
                                          <p:attrName>style.visibility</p:attrName>
                                        </p:attrNameLst>
                                      </p:cBhvr>
                                      <p:to>
                                        <p:strVal val="visible"/>
                                      </p:to>
                                    </p:set>
                                    <p:animEffect transition="in" filter="slide(fromBottom)">
                                      <p:cBhvr>
                                        <p:cTn id="82" dur="500"/>
                                        <p:tgtEl>
                                          <p:spTgt spid="42600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426036"/>
                                        </p:tgtEl>
                                        <p:attrNameLst>
                                          <p:attrName>style.visibility</p:attrName>
                                        </p:attrNameLst>
                                      </p:cBhvr>
                                      <p:to>
                                        <p:strVal val="visible"/>
                                      </p:to>
                                    </p:set>
                                    <p:animEffect transition="in" filter="wipe(left)">
                                      <p:cBhvr>
                                        <p:cTn id="87" dur="2000"/>
                                        <p:tgtEl>
                                          <p:spTgt spid="42603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2" presetClass="entr" presetSubtype="4" fill="hold" grpId="0" nodeType="clickEffect">
                                  <p:stCondLst>
                                    <p:cond delay="0"/>
                                  </p:stCondLst>
                                  <p:childTnLst>
                                    <p:set>
                                      <p:cBhvr>
                                        <p:cTn id="91" dur="1" fill="hold">
                                          <p:stCondLst>
                                            <p:cond delay="0"/>
                                          </p:stCondLst>
                                        </p:cTn>
                                        <p:tgtEl>
                                          <p:spTgt spid="426001"/>
                                        </p:tgtEl>
                                        <p:attrNameLst>
                                          <p:attrName>style.visibility</p:attrName>
                                        </p:attrNameLst>
                                      </p:cBhvr>
                                      <p:to>
                                        <p:strVal val="visible"/>
                                      </p:to>
                                    </p:set>
                                    <p:animEffect transition="in" filter="slide(fromBottom)">
                                      <p:cBhvr>
                                        <p:cTn id="92" dur="500"/>
                                        <p:tgtEl>
                                          <p:spTgt spid="42600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426002"/>
                                        </p:tgtEl>
                                        <p:attrNameLst>
                                          <p:attrName>style.visibility</p:attrName>
                                        </p:attrNameLst>
                                      </p:cBhvr>
                                      <p:to>
                                        <p:strVal val="visible"/>
                                      </p:to>
                                    </p:set>
                                    <p:animEffect transition="in" filter="slide(fromBottom)">
                                      <p:cBhvr>
                                        <p:cTn id="97" dur="500"/>
                                        <p:tgtEl>
                                          <p:spTgt spid="42600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2" presetClass="entr" presetSubtype="4" fill="hold" grpId="0" nodeType="clickEffect">
                                  <p:stCondLst>
                                    <p:cond delay="0"/>
                                  </p:stCondLst>
                                  <p:childTnLst>
                                    <p:set>
                                      <p:cBhvr>
                                        <p:cTn id="101" dur="1" fill="hold">
                                          <p:stCondLst>
                                            <p:cond delay="0"/>
                                          </p:stCondLst>
                                        </p:cTn>
                                        <p:tgtEl>
                                          <p:spTgt spid="426003"/>
                                        </p:tgtEl>
                                        <p:attrNameLst>
                                          <p:attrName>style.visibility</p:attrName>
                                        </p:attrNameLst>
                                      </p:cBhvr>
                                      <p:to>
                                        <p:strVal val="visible"/>
                                      </p:to>
                                    </p:set>
                                    <p:animEffect transition="in" filter="slide(fromBottom)">
                                      <p:cBhvr>
                                        <p:cTn id="102" dur="500"/>
                                        <p:tgtEl>
                                          <p:spTgt spid="42600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426004"/>
                                        </p:tgtEl>
                                        <p:attrNameLst>
                                          <p:attrName>style.visibility</p:attrName>
                                        </p:attrNameLst>
                                      </p:cBhvr>
                                      <p:to>
                                        <p:strVal val="visible"/>
                                      </p:to>
                                    </p:set>
                                    <p:animEffect transition="in" filter="slide(fromBottom)">
                                      <p:cBhvr>
                                        <p:cTn id="107" dur="500"/>
                                        <p:tgtEl>
                                          <p:spTgt spid="42600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nodeType="clickEffect">
                                  <p:stCondLst>
                                    <p:cond delay="0"/>
                                  </p:stCondLst>
                                  <p:childTnLst>
                                    <p:set>
                                      <p:cBhvr>
                                        <p:cTn id="111" dur="1" fill="hold">
                                          <p:stCondLst>
                                            <p:cond delay="0"/>
                                          </p:stCondLst>
                                        </p:cTn>
                                        <p:tgtEl>
                                          <p:spTgt spid="426041"/>
                                        </p:tgtEl>
                                        <p:attrNameLst>
                                          <p:attrName>style.visibility</p:attrName>
                                        </p:attrNameLst>
                                      </p:cBhvr>
                                      <p:to>
                                        <p:strVal val="visible"/>
                                      </p:to>
                                    </p:set>
                                    <p:animEffect transition="in" filter="wipe(left)">
                                      <p:cBhvr>
                                        <p:cTn id="112" dur="2000"/>
                                        <p:tgtEl>
                                          <p:spTgt spid="426041"/>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2" presetClass="entr" presetSubtype="4" fill="hold" grpId="0" nodeType="clickEffect">
                                  <p:stCondLst>
                                    <p:cond delay="0"/>
                                  </p:stCondLst>
                                  <p:childTnLst>
                                    <p:set>
                                      <p:cBhvr>
                                        <p:cTn id="116" dur="1" fill="hold">
                                          <p:stCondLst>
                                            <p:cond delay="0"/>
                                          </p:stCondLst>
                                        </p:cTn>
                                        <p:tgtEl>
                                          <p:spTgt spid="426005"/>
                                        </p:tgtEl>
                                        <p:attrNameLst>
                                          <p:attrName>style.visibility</p:attrName>
                                        </p:attrNameLst>
                                      </p:cBhvr>
                                      <p:to>
                                        <p:strVal val="visible"/>
                                      </p:to>
                                    </p:set>
                                    <p:animEffect transition="in" filter="slide(fromBottom)">
                                      <p:cBhvr>
                                        <p:cTn id="117" dur="500"/>
                                        <p:tgtEl>
                                          <p:spTgt spid="426005"/>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2" presetClass="entr" presetSubtype="4" fill="hold" grpId="0" nodeType="clickEffect">
                                  <p:stCondLst>
                                    <p:cond delay="0"/>
                                  </p:stCondLst>
                                  <p:childTnLst>
                                    <p:set>
                                      <p:cBhvr>
                                        <p:cTn id="121" dur="1" fill="hold">
                                          <p:stCondLst>
                                            <p:cond delay="0"/>
                                          </p:stCondLst>
                                        </p:cTn>
                                        <p:tgtEl>
                                          <p:spTgt spid="426006"/>
                                        </p:tgtEl>
                                        <p:attrNameLst>
                                          <p:attrName>style.visibility</p:attrName>
                                        </p:attrNameLst>
                                      </p:cBhvr>
                                      <p:to>
                                        <p:strVal val="visible"/>
                                      </p:to>
                                    </p:set>
                                    <p:animEffect transition="in" filter="slide(fromBottom)">
                                      <p:cBhvr>
                                        <p:cTn id="122" dur="500"/>
                                        <p:tgtEl>
                                          <p:spTgt spid="426006"/>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2" presetClass="entr" presetSubtype="4" fill="hold" grpId="0" nodeType="clickEffect">
                                  <p:stCondLst>
                                    <p:cond delay="0"/>
                                  </p:stCondLst>
                                  <p:childTnLst>
                                    <p:set>
                                      <p:cBhvr>
                                        <p:cTn id="126" dur="1" fill="hold">
                                          <p:stCondLst>
                                            <p:cond delay="0"/>
                                          </p:stCondLst>
                                        </p:cTn>
                                        <p:tgtEl>
                                          <p:spTgt spid="426007"/>
                                        </p:tgtEl>
                                        <p:attrNameLst>
                                          <p:attrName>style.visibility</p:attrName>
                                        </p:attrNameLst>
                                      </p:cBhvr>
                                      <p:to>
                                        <p:strVal val="visible"/>
                                      </p:to>
                                    </p:set>
                                    <p:animEffect transition="in" filter="slide(fromBottom)">
                                      <p:cBhvr>
                                        <p:cTn id="127" dur="500"/>
                                        <p:tgtEl>
                                          <p:spTgt spid="426007"/>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2" presetClass="entr" presetSubtype="4" fill="hold" grpId="0" nodeType="clickEffect">
                                  <p:stCondLst>
                                    <p:cond delay="0"/>
                                  </p:stCondLst>
                                  <p:childTnLst>
                                    <p:set>
                                      <p:cBhvr>
                                        <p:cTn id="131" dur="1" fill="hold">
                                          <p:stCondLst>
                                            <p:cond delay="0"/>
                                          </p:stCondLst>
                                        </p:cTn>
                                        <p:tgtEl>
                                          <p:spTgt spid="426008"/>
                                        </p:tgtEl>
                                        <p:attrNameLst>
                                          <p:attrName>style.visibility</p:attrName>
                                        </p:attrNameLst>
                                      </p:cBhvr>
                                      <p:to>
                                        <p:strVal val="visible"/>
                                      </p:to>
                                    </p:set>
                                    <p:animEffect transition="in" filter="slide(fromBottom)">
                                      <p:cBhvr>
                                        <p:cTn id="132" dur="500"/>
                                        <p:tgtEl>
                                          <p:spTgt spid="426008"/>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nodeType="clickEffect">
                                  <p:stCondLst>
                                    <p:cond delay="0"/>
                                  </p:stCondLst>
                                  <p:childTnLst>
                                    <p:set>
                                      <p:cBhvr>
                                        <p:cTn id="136" dur="1" fill="hold">
                                          <p:stCondLst>
                                            <p:cond delay="0"/>
                                          </p:stCondLst>
                                        </p:cTn>
                                        <p:tgtEl>
                                          <p:spTgt spid="426046"/>
                                        </p:tgtEl>
                                        <p:attrNameLst>
                                          <p:attrName>style.visibility</p:attrName>
                                        </p:attrNameLst>
                                      </p:cBhvr>
                                      <p:to>
                                        <p:strVal val="visible"/>
                                      </p:to>
                                    </p:set>
                                    <p:animEffect transition="in" filter="wipe(left)">
                                      <p:cBhvr>
                                        <p:cTn id="137" dur="2000"/>
                                        <p:tgtEl>
                                          <p:spTgt spid="426046"/>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2" presetClass="entr" presetSubtype="4" fill="hold" grpId="0" nodeType="clickEffect">
                                  <p:stCondLst>
                                    <p:cond delay="0"/>
                                  </p:stCondLst>
                                  <p:childTnLst>
                                    <p:set>
                                      <p:cBhvr>
                                        <p:cTn id="141" dur="1" fill="hold">
                                          <p:stCondLst>
                                            <p:cond delay="0"/>
                                          </p:stCondLst>
                                        </p:cTn>
                                        <p:tgtEl>
                                          <p:spTgt spid="426009"/>
                                        </p:tgtEl>
                                        <p:attrNameLst>
                                          <p:attrName>style.visibility</p:attrName>
                                        </p:attrNameLst>
                                      </p:cBhvr>
                                      <p:to>
                                        <p:strVal val="visible"/>
                                      </p:to>
                                    </p:set>
                                    <p:animEffect transition="in" filter="slide(fromBottom)">
                                      <p:cBhvr>
                                        <p:cTn id="142" dur="500"/>
                                        <p:tgtEl>
                                          <p:spTgt spid="426009"/>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2" presetClass="entr" presetSubtype="4" fill="hold" grpId="0" nodeType="clickEffect">
                                  <p:stCondLst>
                                    <p:cond delay="0"/>
                                  </p:stCondLst>
                                  <p:childTnLst>
                                    <p:set>
                                      <p:cBhvr>
                                        <p:cTn id="146" dur="1" fill="hold">
                                          <p:stCondLst>
                                            <p:cond delay="0"/>
                                          </p:stCondLst>
                                        </p:cTn>
                                        <p:tgtEl>
                                          <p:spTgt spid="426010"/>
                                        </p:tgtEl>
                                        <p:attrNameLst>
                                          <p:attrName>style.visibility</p:attrName>
                                        </p:attrNameLst>
                                      </p:cBhvr>
                                      <p:to>
                                        <p:strVal val="visible"/>
                                      </p:to>
                                    </p:set>
                                    <p:animEffect transition="in" filter="slide(fromBottom)">
                                      <p:cBhvr>
                                        <p:cTn id="147" dur="500"/>
                                        <p:tgtEl>
                                          <p:spTgt spid="426010"/>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2" presetClass="entr" presetSubtype="4" fill="hold" grpId="0" nodeType="clickEffect">
                                  <p:stCondLst>
                                    <p:cond delay="0"/>
                                  </p:stCondLst>
                                  <p:childTnLst>
                                    <p:set>
                                      <p:cBhvr>
                                        <p:cTn id="151" dur="1" fill="hold">
                                          <p:stCondLst>
                                            <p:cond delay="0"/>
                                          </p:stCondLst>
                                        </p:cTn>
                                        <p:tgtEl>
                                          <p:spTgt spid="426011"/>
                                        </p:tgtEl>
                                        <p:attrNameLst>
                                          <p:attrName>style.visibility</p:attrName>
                                        </p:attrNameLst>
                                      </p:cBhvr>
                                      <p:to>
                                        <p:strVal val="visible"/>
                                      </p:to>
                                    </p:set>
                                    <p:animEffect transition="in" filter="slide(fromBottom)">
                                      <p:cBhvr>
                                        <p:cTn id="152" dur="500"/>
                                        <p:tgtEl>
                                          <p:spTgt spid="426011"/>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2" presetClass="entr" presetSubtype="4" fill="hold" grpId="0" nodeType="clickEffect">
                                  <p:stCondLst>
                                    <p:cond delay="0"/>
                                  </p:stCondLst>
                                  <p:childTnLst>
                                    <p:set>
                                      <p:cBhvr>
                                        <p:cTn id="156" dur="1" fill="hold">
                                          <p:stCondLst>
                                            <p:cond delay="0"/>
                                          </p:stCondLst>
                                        </p:cTn>
                                        <p:tgtEl>
                                          <p:spTgt spid="426012"/>
                                        </p:tgtEl>
                                        <p:attrNameLst>
                                          <p:attrName>style.visibility</p:attrName>
                                        </p:attrNameLst>
                                      </p:cBhvr>
                                      <p:to>
                                        <p:strVal val="visible"/>
                                      </p:to>
                                    </p:set>
                                    <p:animEffect transition="in" filter="slide(fromBottom)">
                                      <p:cBhvr>
                                        <p:cTn id="157" dur="500"/>
                                        <p:tgtEl>
                                          <p:spTgt spid="426012"/>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8" fill="hold" nodeType="clickEffect">
                                  <p:stCondLst>
                                    <p:cond delay="0"/>
                                  </p:stCondLst>
                                  <p:childTnLst>
                                    <p:set>
                                      <p:cBhvr>
                                        <p:cTn id="161" dur="1" fill="hold">
                                          <p:stCondLst>
                                            <p:cond delay="0"/>
                                          </p:stCondLst>
                                        </p:cTn>
                                        <p:tgtEl>
                                          <p:spTgt spid="426051"/>
                                        </p:tgtEl>
                                        <p:attrNameLst>
                                          <p:attrName>style.visibility</p:attrName>
                                        </p:attrNameLst>
                                      </p:cBhvr>
                                      <p:to>
                                        <p:strVal val="visible"/>
                                      </p:to>
                                    </p:set>
                                    <p:animEffect transition="in" filter="wipe(left)">
                                      <p:cBhvr>
                                        <p:cTn id="162" dur="2000"/>
                                        <p:tgtEl>
                                          <p:spTgt spid="426051"/>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2" presetClass="entr" presetSubtype="4" fill="hold" grpId="0" nodeType="clickEffect">
                                  <p:stCondLst>
                                    <p:cond delay="0"/>
                                  </p:stCondLst>
                                  <p:childTnLst>
                                    <p:set>
                                      <p:cBhvr>
                                        <p:cTn id="166" dur="1" fill="hold">
                                          <p:stCondLst>
                                            <p:cond delay="0"/>
                                          </p:stCondLst>
                                        </p:cTn>
                                        <p:tgtEl>
                                          <p:spTgt spid="426013"/>
                                        </p:tgtEl>
                                        <p:attrNameLst>
                                          <p:attrName>style.visibility</p:attrName>
                                        </p:attrNameLst>
                                      </p:cBhvr>
                                      <p:to>
                                        <p:strVal val="visible"/>
                                      </p:to>
                                    </p:set>
                                    <p:animEffect transition="in" filter="slide(fromBottom)">
                                      <p:cBhvr>
                                        <p:cTn id="167" dur="500"/>
                                        <p:tgtEl>
                                          <p:spTgt spid="426013"/>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2" presetClass="entr" presetSubtype="4" fill="hold" grpId="0" nodeType="clickEffect">
                                  <p:stCondLst>
                                    <p:cond delay="0"/>
                                  </p:stCondLst>
                                  <p:childTnLst>
                                    <p:set>
                                      <p:cBhvr>
                                        <p:cTn id="171" dur="1" fill="hold">
                                          <p:stCondLst>
                                            <p:cond delay="0"/>
                                          </p:stCondLst>
                                        </p:cTn>
                                        <p:tgtEl>
                                          <p:spTgt spid="426014"/>
                                        </p:tgtEl>
                                        <p:attrNameLst>
                                          <p:attrName>style.visibility</p:attrName>
                                        </p:attrNameLst>
                                      </p:cBhvr>
                                      <p:to>
                                        <p:strVal val="visible"/>
                                      </p:to>
                                    </p:set>
                                    <p:animEffect transition="in" filter="slide(fromBottom)">
                                      <p:cBhvr>
                                        <p:cTn id="172" dur="500"/>
                                        <p:tgtEl>
                                          <p:spTgt spid="426014"/>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2" presetClass="entr" presetSubtype="4" fill="hold" grpId="0" nodeType="clickEffect">
                                  <p:stCondLst>
                                    <p:cond delay="0"/>
                                  </p:stCondLst>
                                  <p:childTnLst>
                                    <p:set>
                                      <p:cBhvr>
                                        <p:cTn id="176" dur="1" fill="hold">
                                          <p:stCondLst>
                                            <p:cond delay="0"/>
                                          </p:stCondLst>
                                        </p:cTn>
                                        <p:tgtEl>
                                          <p:spTgt spid="426015"/>
                                        </p:tgtEl>
                                        <p:attrNameLst>
                                          <p:attrName>style.visibility</p:attrName>
                                        </p:attrNameLst>
                                      </p:cBhvr>
                                      <p:to>
                                        <p:strVal val="visible"/>
                                      </p:to>
                                    </p:set>
                                    <p:animEffect transition="in" filter="slide(fromBottom)">
                                      <p:cBhvr>
                                        <p:cTn id="177" dur="500"/>
                                        <p:tgtEl>
                                          <p:spTgt spid="426015"/>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 presetClass="entr" presetSubtype="8" fill="hold" grpId="0" nodeType="clickEffect">
                                  <p:stCondLst>
                                    <p:cond delay="0"/>
                                  </p:stCondLst>
                                  <p:childTnLst>
                                    <p:set>
                                      <p:cBhvr>
                                        <p:cTn id="181" dur="1" fill="hold">
                                          <p:stCondLst>
                                            <p:cond delay="0"/>
                                          </p:stCondLst>
                                        </p:cTn>
                                        <p:tgtEl>
                                          <p:spTgt spid="426016"/>
                                        </p:tgtEl>
                                        <p:attrNameLst>
                                          <p:attrName>style.visibility</p:attrName>
                                        </p:attrNameLst>
                                      </p:cBhvr>
                                      <p:to>
                                        <p:strVal val="visible"/>
                                      </p:to>
                                    </p:set>
                                    <p:anim calcmode="lin" valueType="num">
                                      <p:cBhvr additive="base">
                                        <p:cTn id="182" dur="500" fill="hold"/>
                                        <p:tgtEl>
                                          <p:spTgt spid="426016"/>
                                        </p:tgtEl>
                                        <p:attrNameLst>
                                          <p:attrName>ppt_x</p:attrName>
                                        </p:attrNameLst>
                                      </p:cBhvr>
                                      <p:tavLst>
                                        <p:tav tm="0">
                                          <p:val>
                                            <p:strVal val="0-#ppt_w/2"/>
                                          </p:val>
                                        </p:tav>
                                        <p:tav tm="100000">
                                          <p:val>
                                            <p:strVal val="#ppt_x"/>
                                          </p:val>
                                        </p:tav>
                                      </p:tavLst>
                                    </p:anim>
                                    <p:anim calcmode="lin" valueType="num">
                                      <p:cBhvr additive="base">
                                        <p:cTn id="183" dur="500" fill="hold"/>
                                        <p:tgtEl>
                                          <p:spTgt spid="426016"/>
                                        </p:tgtEl>
                                        <p:attrNameLst>
                                          <p:attrName>ppt_y</p:attrName>
                                        </p:attrNameLst>
                                      </p:cBhvr>
                                      <p:tavLst>
                                        <p:tav tm="0">
                                          <p:val>
                                            <p:strVal val="#ppt_y"/>
                                          </p:val>
                                        </p:tav>
                                        <p:tav tm="100000">
                                          <p:val>
                                            <p:strVal val="#ppt_y"/>
                                          </p:val>
                                        </p:tav>
                                      </p:tavLst>
                                    </p:anim>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 presetClass="entr" presetSubtype="8" fill="hold" grpId="0" nodeType="clickEffect">
                                  <p:stCondLst>
                                    <p:cond delay="0"/>
                                  </p:stCondLst>
                                  <p:childTnLst>
                                    <p:set>
                                      <p:cBhvr>
                                        <p:cTn id="187" dur="1" fill="hold">
                                          <p:stCondLst>
                                            <p:cond delay="0"/>
                                          </p:stCondLst>
                                        </p:cTn>
                                        <p:tgtEl>
                                          <p:spTgt spid="426017"/>
                                        </p:tgtEl>
                                        <p:attrNameLst>
                                          <p:attrName>style.visibility</p:attrName>
                                        </p:attrNameLst>
                                      </p:cBhvr>
                                      <p:to>
                                        <p:strVal val="visible"/>
                                      </p:to>
                                    </p:set>
                                    <p:anim calcmode="lin" valueType="num">
                                      <p:cBhvr additive="base">
                                        <p:cTn id="188" dur="500" fill="hold"/>
                                        <p:tgtEl>
                                          <p:spTgt spid="426017"/>
                                        </p:tgtEl>
                                        <p:attrNameLst>
                                          <p:attrName>ppt_x</p:attrName>
                                        </p:attrNameLst>
                                      </p:cBhvr>
                                      <p:tavLst>
                                        <p:tav tm="0">
                                          <p:val>
                                            <p:strVal val="0-#ppt_w/2"/>
                                          </p:val>
                                        </p:tav>
                                        <p:tav tm="100000">
                                          <p:val>
                                            <p:strVal val="#ppt_x"/>
                                          </p:val>
                                        </p:tav>
                                      </p:tavLst>
                                    </p:anim>
                                    <p:anim calcmode="lin" valueType="num">
                                      <p:cBhvr additive="base">
                                        <p:cTn id="189" dur="500" fill="hold"/>
                                        <p:tgtEl>
                                          <p:spTgt spid="426017"/>
                                        </p:tgtEl>
                                        <p:attrNameLst>
                                          <p:attrName>ppt_y</p:attrName>
                                        </p:attrNameLst>
                                      </p:cBhvr>
                                      <p:tavLst>
                                        <p:tav tm="0">
                                          <p:val>
                                            <p:strVal val="#ppt_y"/>
                                          </p:val>
                                        </p:tav>
                                        <p:tav tm="100000">
                                          <p:val>
                                            <p:strVal val="#ppt_y"/>
                                          </p:val>
                                        </p:tav>
                                      </p:tavLst>
                                    </p:anim>
                                  </p:childTnLst>
                                </p:cTn>
                              </p:par>
                            </p:childTnLst>
                          </p:cTn>
                        </p:par>
                      </p:childTnLst>
                    </p:cTn>
                  </p:par>
                  <p:par>
                    <p:cTn id="190" fill="hold" nodeType="clickPar">
                      <p:stCondLst>
                        <p:cond delay="indefinite"/>
                      </p:stCondLst>
                      <p:childTnLst>
                        <p:par>
                          <p:cTn id="191" fill="hold" nodeType="withGroup">
                            <p:stCondLst>
                              <p:cond delay="0"/>
                            </p:stCondLst>
                            <p:childTnLst>
                              <p:par>
                                <p:cTn id="192" presetID="2" presetClass="entr" presetSubtype="8" fill="hold" grpId="0" nodeType="clickEffect">
                                  <p:stCondLst>
                                    <p:cond delay="0"/>
                                  </p:stCondLst>
                                  <p:childTnLst>
                                    <p:set>
                                      <p:cBhvr>
                                        <p:cTn id="193" dur="1" fill="hold">
                                          <p:stCondLst>
                                            <p:cond delay="0"/>
                                          </p:stCondLst>
                                        </p:cTn>
                                        <p:tgtEl>
                                          <p:spTgt spid="426018"/>
                                        </p:tgtEl>
                                        <p:attrNameLst>
                                          <p:attrName>style.visibility</p:attrName>
                                        </p:attrNameLst>
                                      </p:cBhvr>
                                      <p:to>
                                        <p:strVal val="visible"/>
                                      </p:to>
                                    </p:set>
                                    <p:anim calcmode="lin" valueType="num">
                                      <p:cBhvr additive="base">
                                        <p:cTn id="194" dur="500" fill="hold"/>
                                        <p:tgtEl>
                                          <p:spTgt spid="426018"/>
                                        </p:tgtEl>
                                        <p:attrNameLst>
                                          <p:attrName>ppt_x</p:attrName>
                                        </p:attrNameLst>
                                      </p:cBhvr>
                                      <p:tavLst>
                                        <p:tav tm="0">
                                          <p:val>
                                            <p:strVal val="0-#ppt_w/2"/>
                                          </p:val>
                                        </p:tav>
                                        <p:tav tm="100000">
                                          <p:val>
                                            <p:strVal val="#ppt_x"/>
                                          </p:val>
                                        </p:tav>
                                      </p:tavLst>
                                    </p:anim>
                                    <p:anim calcmode="lin" valueType="num">
                                      <p:cBhvr additive="base">
                                        <p:cTn id="195" dur="500" fill="hold"/>
                                        <p:tgtEl>
                                          <p:spTgt spid="426018"/>
                                        </p:tgtEl>
                                        <p:attrNameLst>
                                          <p:attrName>ppt_y</p:attrName>
                                        </p:attrNameLst>
                                      </p:cBhvr>
                                      <p:tavLst>
                                        <p:tav tm="0">
                                          <p:val>
                                            <p:strVal val="#ppt_y"/>
                                          </p:val>
                                        </p:tav>
                                        <p:tav tm="100000">
                                          <p:val>
                                            <p:strVal val="#ppt_y"/>
                                          </p:val>
                                        </p:tav>
                                      </p:tavLst>
                                    </p:anim>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 presetClass="entr" presetSubtype="8" fill="hold" grpId="0" nodeType="clickEffect">
                                  <p:stCondLst>
                                    <p:cond delay="0"/>
                                  </p:stCondLst>
                                  <p:childTnLst>
                                    <p:set>
                                      <p:cBhvr>
                                        <p:cTn id="199" dur="1" fill="hold">
                                          <p:stCondLst>
                                            <p:cond delay="0"/>
                                          </p:stCondLst>
                                        </p:cTn>
                                        <p:tgtEl>
                                          <p:spTgt spid="426019"/>
                                        </p:tgtEl>
                                        <p:attrNameLst>
                                          <p:attrName>style.visibility</p:attrName>
                                        </p:attrNameLst>
                                      </p:cBhvr>
                                      <p:to>
                                        <p:strVal val="visible"/>
                                      </p:to>
                                    </p:set>
                                    <p:anim calcmode="lin" valueType="num">
                                      <p:cBhvr additive="base">
                                        <p:cTn id="200" dur="500" fill="hold"/>
                                        <p:tgtEl>
                                          <p:spTgt spid="426019"/>
                                        </p:tgtEl>
                                        <p:attrNameLst>
                                          <p:attrName>ppt_x</p:attrName>
                                        </p:attrNameLst>
                                      </p:cBhvr>
                                      <p:tavLst>
                                        <p:tav tm="0">
                                          <p:val>
                                            <p:strVal val="0-#ppt_w/2"/>
                                          </p:val>
                                        </p:tav>
                                        <p:tav tm="100000">
                                          <p:val>
                                            <p:strVal val="#ppt_x"/>
                                          </p:val>
                                        </p:tav>
                                      </p:tavLst>
                                    </p:anim>
                                    <p:anim calcmode="lin" valueType="num">
                                      <p:cBhvr additive="base">
                                        <p:cTn id="201" dur="500" fill="hold"/>
                                        <p:tgtEl>
                                          <p:spTgt spid="4260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animBg="1" autoUpdateAnimBg="0"/>
      <p:bldP spid="425988" grpId="0" animBg="1" autoUpdateAnimBg="0"/>
      <p:bldP spid="425989" grpId="0" animBg="1" autoUpdateAnimBg="0"/>
      <p:bldP spid="425990" grpId="0" animBg="1"/>
      <p:bldP spid="425991" grpId="0" animBg="1"/>
      <p:bldP spid="425992" grpId="0" animBg="1" autoUpdateAnimBg="0"/>
      <p:bldP spid="425993" grpId="0" animBg="1" autoUpdateAnimBg="0"/>
      <p:bldP spid="425994" grpId="0" animBg="1" autoUpdateAnimBg="0"/>
      <p:bldP spid="425995" grpId="0" animBg="1"/>
      <p:bldP spid="425996" grpId="0" animBg="1"/>
      <p:bldP spid="425997" grpId="0" animBg="1" autoUpdateAnimBg="0"/>
      <p:bldP spid="425998" grpId="0" animBg="1" autoUpdateAnimBg="0"/>
      <p:bldP spid="425999" grpId="0" animBg="1"/>
      <p:bldP spid="426000" grpId="0" animBg="1"/>
      <p:bldP spid="426001" grpId="0" animBg="1" autoUpdateAnimBg="0"/>
      <p:bldP spid="426002" grpId="0" animBg="1" autoUpdateAnimBg="0"/>
      <p:bldP spid="426003" grpId="0" animBg="1"/>
      <p:bldP spid="426004" grpId="0" animBg="1"/>
      <p:bldP spid="426005" grpId="0" animBg="1" autoUpdateAnimBg="0"/>
      <p:bldP spid="426006" grpId="0" animBg="1" autoUpdateAnimBg="0"/>
      <p:bldP spid="426007" grpId="0" animBg="1"/>
      <p:bldP spid="426008" grpId="0" animBg="1"/>
      <p:bldP spid="426009" grpId="0" animBg="1" autoUpdateAnimBg="0"/>
      <p:bldP spid="426010" grpId="0" animBg="1" autoUpdateAnimBg="0"/>
      <p:bldP spid="426011" grpId="0" animBg="1"/>
      <p:bldP spid="426012" grpId="0" animBg="1"/>
      <p:bldP spid="426013" grpId="0" animBg="1" autoUpdateAnimBg="0"/>
      <p:bldP spid="426014" grpId="0" animBg="1"/>
      <p:bldP spid="426015" grpId="0" animBg="1"/>
      <p:bldP spid="426016" grpId="0" autoUpdateAnimBg="0"/>
      <p:bldP spid="426017" grpId="0" autoUpdateAnimBg="0"/>
      <p:bldP spid="426018" grpId="0" autoUpdateAnimBg="0"/>
      <p:bldP spid="426019" grpId="0" autoUpdateAnimBg="0"/>
    </p:bldLst>
  </p:timing>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79388" y="0"/>
            <a:ext cx="7772400" cy="1143000"/>
          </a:xfrm>
        </p:spPr>
        <p:txBody>
          <a:bodyPr/>
          <a:lstStyle/>
          <a:p>
            <a:pPr eaLnBrk="1" hangingPunct="1"/>
            <a:r>
              <a:rPr lang="en-US" altLang="zh-CN" smtClean="0"/>
              <a:t>Huffman</a:t>
            </a:r>
            <a:r>
              <a:rPr lang="zh-CN" altLang="en-US" smtClean="0"/>
              <a:t>树与编码</a:t>
            </a:r>
          </a:p>
        </p:txBody>
      </p:sp>
      <p:grpSp>
        <p:nvGrpSpPr>
          <p:cNvPr id="199683" name="Group 3"/>
          <p:cNvGrpSpPr>
            <a:grpSpLocks/>
          </p:cNvGrpSpPr>
          <p:nvPr/>
        </p:nvGrpSpPr>
        <p:grpSpPr bwMode="auto">
          <a:xfrm>
            <a:off x="395288" y="2133600"/>
            <a:ext cx="5181600" cy="3581400"/>
            <a:chOff x="624" y="1488"/>
            <a:chExt cx="3264" cy="2256"/>
          </a:xfrm>
        </p:grpSpPr>
        <p:sp>
          <p:nvSpPr>
            <p:cNvPr id="199735" name="Oval 4"/>
            <p:cNvSpPr>
              <a:spLocks noChangeArrowheads="1"/>
            </p:cNvSpPr>
            <p:nvPr/>
          </p:nvSpPr>
          <p:spPr bwMode="auto">
            <a:xfrm>
              <a:off x="1344" y="3456"/>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5</a:t>
              </a:r>
            </a:p>
          </p:txBody>
        </p:sp>
        <p:sp>
          <p:nvSpPr>
            <p:cNvPr id="199736" name="Oval 5"/>
            <p:cNvSpPr>
              <a:spLocks noChangeArrowheads="1"/>
            </p:cNvSpPr>
            <p:nvPr/>
          </p:nvSpPr>
          <p:spPr bwMode="auto">
            <a:xfrm>
              <a:off x="1728" y="3456"/>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3</a:t>
              </a:r>
            </a:p>
          </p:txBody>
        </p:sp>
        <p:sp>
          <p:nvSpPr>
            <p:cNvPr id="199737" name="Oval 6"/>
            <p:cNvSpPr>
              <a:spLocks noChangeArrowheads="1"/>
            </p:cNvSpPr>
            <p:nvPr/>
          </p:nvSpPr>
          <p:spPr bwMode="auto">
            <a:xfrm>
              <a:off x="1536" y="2976"/>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8</a:t>
              </a:r>
            </a:p>
          </p:txBody>
        </p:sp>
        <p:sp>
          <p:nvSpPr>
            <p:cNvPr id="199738" name="Line 7"/>
            <p:cNvSpPr>
              <a:spLocks noChangeShapeType="1"/>
            </p:cNvSpPr>
            <p:nvPr/>
          </p:nvSpPr>
          <p:spPr bwMode="auto">
            <a:xfrm flipV="1">
              <a:off x="1536" y="3264"/>
              <a:ext cx="96"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39" name="Line 8"/>
            <p:cNvSpPr>
              <a:spLocks noChangeShapeType="1"/>
            </p:cNvSpPr>
            <p:nvPr/>
          </p:nvSpPr>
          <p:spPr bwMode="auto">
            <a:xfrm flipH="1" flipV="1">
              <a:off x="1728" y="3264"/>
              <a:ext cx="96"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40" name="Oval 9"/>
            <p:cNvSpPr>
              <a:spLocks noChangeArrowheads="1"/>
            </p:cNvSpPr>
            <p:nvPr/>
          </p:nvSpPr>
          <p:spPr bwMode="auto">
            <a:xfrm>
              <a:off x="3072" y="3456"/>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7</a:t>
              </a:r>
            </a:p>
          </p:txBody>
        </p:sp>
        <p:sp>
          <p:nvSpPr>
            <p:cNvPr id="199741" name="Oval 10"/>
            <p:cNvSpPr>
              <a:spLocks noChangeArrowheads="1"/>
            </p:cNvSpPr>
            <p:nvPr/>
          </p:nvSpPr>
          <p:spPr bwMode="auto">
            <a:xfrm>
              <a:off x="3600" y="3456"/>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8</a:t>
              </a:r>
            </a:p>
          </p:txBody>
        </p:sp>
        <p:sp>
          <p:nvSpPr>
            <p:cNvPr id="199742" name="Oval 11"/>
            <p:cNvSpPr>
              <a:spLocks noChangeArrowheads="1"/>
            </p:cNvSpPr>
            <p:nvPr/>
          </p:nvSpPr>
          <p:spPr bwMode="auto">
            <a:xfrm>
              <a:off x="3312" y="302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15</a:t>
              </a:r>
            </a:p>
          </p:txBody>
        </p:sp>
        <p:sp>
          <p:nvSpPr>
            <p:cNvPr id="199743" name="Line 12"/>
            <p:cNvSpPr>
              <a:spLocks noChangeShapeType="1"/>
            </p:cNvSpPr>
            <p:nvPr/>
          </p:nvSpPr>
          <p:spPr bwMode="auto">
            <a:xfrm flipV="1">
              <a:off x="3312" y="3312"/>
              <a:ext cx="96"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44" name="Line 13"/>
            <p:cNvSpPr>
              <a:spLocks noChangeShapeType="1"/>
            </p:cNvSpPr>
            <p:nvPr/>
          </p:nvSpPr>
          <p:spPr bwMode="auto">
            <a:xfrm flipH="1" flipV="1">
              <a:off x="3552" y="3312"/>
              <a:ext cx="144"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45" name="Oval 14"/>
            <p:cNvSpPr>
              <a:spLocks noChangeArrowheads="1"/>
            </p:cNvSpPr>
            <p:nvPr/>
          </p:nvSpPr>
          <p:spPr bwMode="auto">
            <a:xfrm>
              <a:off x="1008" y="2976"/>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11</a:t>
              </a:r>
            </a:p>
          </p:txBody>
        </p:sp>
        <p:sp>
          <p:nvSpPr>
            <p:cNvPr id="199746" name="Oval 15"/>
            <p:cNvSpPr>
              <a:spLocks noChangeArrowheads="1"/>
            </p:cNvSpPr>
            <p:nvPr/>
          </p:nvSpPr>
          <p:spPr bwMode="auto">
            <a:xfrm>
              <a:off x="1248" y="2496"/>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19</a:t>
              </a:r>
            </a:p>
          </p:txBody>
        </p:sp>
        <p:sp>
          <p:nvSpPr>
            <p:cNvPr id="199747" name="Line 16"/>
            <p:cNvSpPr>
              <a:spLocks noChangeShapeType="1"/>
            </p:cNvSpPr>
            <p:nvPr/>
          </p:nvSpPr>
          <p:spPr bwMode="auto">
            <a:xfrm flipV="1">
              <a:off x="1200" y="2784"/>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48" name="Line 17"/>
            <p:cNvSpPr>
              <a:spLocks noChangeShapeType="1"/>
            </p:cNvSpPr>
            <p:nvPr/>
          </p:nvSpPr>
          <p:spPr bwMode="auto">
            <a:xfrm flipH="1" flipV="1">
              <a:off x="1440" y="2784"/>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49" name="Oval 18"/>
            <p:cNvSpPr>
              <a:spLocks noChangeArrowheads="1"/>
            </p:cNvSpPr>
            <p:nvPr/>
          </p:nvSpPr>
          <p:spPr bwMode="auto">
            <a:xfrm>
              <a:off x="2736" y="302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14</a:t>
              </a:r>
            </a:p>
          </p:txBody>
        </p:sp>
        <p:sp>
          <p:nvSpPr>
            <p:cNvPr id="199750" name="Oval 19"/>
            <p:cNvSpPr>
              <a:spLocks noChangeArrowheads="1"/>
            </p:cNvSpPr>
            <p:nvPr/>
          </p:nvSpPr>
          <p:spPr bwMode="auto">
            <a:xfrm>
              <a:off x="2976" y="254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29</a:t>
              </a:r>
            </a:p>
          </p:txBody>
        </p:sp>
        <p:sp>
          <p:nvSpPr>
            <p:cNvPr id="199751" name="Line 20"/>
            <p:cNvSpPr>
              <a:spLocks noChangeShapeType="1"/>
            </p:cNvSpPr>
            <p:nvPr/>
          </p:nvSpPr>
          <p:spPr bwMode="auto">
            <a:xfrm>
              <a:off x="3216" y="2832"/>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52" name="Line 21"/>
            <p:cNvSpPr>
              <a:spLocks noChangeShapeType="1"/>
            </p:cNvSpPr>
            <p:nvPr/>
          </p:nvSpPr>
          <p:spPr bwMode="auto">
            <a:xfrm flipV="1">
              <a:off x="2928" y="2784"/>
              <a:ext cx="96"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53" name="Oval 22"/>
            <p:cNvSpPr>
              <a:spLocks noChangeArrowheads="1"/>
            </p:cNvSpPr>
            <p:nvPr/>
          </p:nvSpPr>
          <p:spPr bwMode="auto">
            <a:xfrm>
              <a:off x="624" y="2496"/>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23</a:t>
              </a:r>
            </a:p>
          </p:txBody>
        </p:sp>
        <p:sp>
          <p:nvSpPr>
            <p:cNvPr id="199754" name="Oval 23"/>
            <p:cNvSpPr>
              <a:spLocks noChangeArrowheads="1"/>
            </p:cNvSpPr>
            <p:nvPr/>
          </p:nvSpPr>
          <p:spPr bwMode="auto">
            <a:xfrm>
              <a:off x="912" y="2016"/>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42</a:t>
              </a:r>
            </a:p>
          </p:txBody>
        </p:sp>
        <p:sp>
          <p:nvSpPr>
            <p:cNvPr id="199755" name="Line 24"/>
            <p:cNvSpPr>
              <a:spLocks noChangeShapeType="1"/>
            </p:cNvSpPr>
            <p:nvPr/>
          </p:nvSpPr>
          <p:spPr bwMode="auto">
            <a:xfrm flipV="1">
              <a:off x="816" y="2256"/>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56" name="Line 25"/>
            <p:cNvSpPr>
              <a:spLocks noChangeShapeType="1"/>
            </p:cNvSpPr>
            <p:nvPr/>
          </p:nvSpPr>
          <p:spPr bwMode="auto">
            <a:xfrm flipH="1" flipV="1">
              <a:off x="1152" y="2304"/>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57" name="Oval 26"/>
            <p:cNvSpPr>
              <a:spLocks noChangeArrowheads="1"/>
            </p:cNvSpPr>
            <p:nvPr/>
          </p:nvSpPr>
          <p:spPr bwMode="auto">
            <a:xfrm>
              <a:off x="2352" y="254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29</a:t>
              </a:r>
            </a:p>
          </p:txBody>
        </p:sp>
        <p:sp>
          <p:nvSpPr>
            <p:cNvPr id="199758" name="Oval 27"/>
            <p:cNvSpPr>
              <a:spLocks noChangeArrowheads="1"/>
            </p:cNvSpPr>
            <p:nvPr/>
          </p:nvSpPr>
          <p:spPr bwMode="auto">
            <a:xfrm>
              <a:off x="2496" y="2016"/>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58</a:t>
              </a:r>
            </a:p>
          </p:txBody>
        </p:sp>
        <p:sp>
          <p:nvSpPr>
            <p:cNvPr id="199759" name="Line 28"/>
            <p:cNvSpPr>
              <a:spLocks noChangeShapeType="1"/>
            </p:cNvSpPr>
            <p:nvPr/>
          </p:nvSpPr>
          <p:spPr bwMode="auto">
            <a:xfrm>
              <a:off x="2736" y="2304"/>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60" name="Line 29"/>
            <p:cNvSpPr>
              <a:spLocks noChangeShapeType="1"/>
            </p:cNvSpPr>
            <p:nvPr/>
          </p:nvSpPr>
          <p:spPr bwMode="auto">
            <a:xfrm flipV="1">
              <a:off x="2496" y="2304"/>
              <a:ext cx="96"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61" name="Oval 30"/>
            <p:cNvSpPr>
              <a:spLocks noChangeArrowheads="1"/>
            </p:cNvSpPr>
            <p:nvPr/>
          </p:nvSpPr>
          <p:spPr bwMode="auto">
            <a:xfrm>
              <a:off x="1680" y="1488"/>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100</a:t>
              </a:r>
            </a:p>
          </p:txBody>
        </p:sp>
        <p:sp>
          <p:nvSpPr>
            <p:cNvPr id="199762" name="Line 31"/>
            <p:cNvSpPr>
              <a:spLocks noChangeShapeType="1"/>
            </p:cNvSpPr>
            <p:nvPr/>
          </p:nvSpPr>
          <p:spPr bwMode="auto">
            <a:xfrm flipV="1">
              <a:off x="1200" y="1728"/>
              <a:ext cx="48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63" name="Line 32"/>
            <p:cNvSpPr>
              <a:spLocks noChangeShapeType="1"/>
            </p:cNvSpPr>
            <p:nvPr/>
          </p:nvSpPr>
          <p:spPr bwMode="auto">
            <a:xfrm flipH="1" flipV="1">
              <a:off x="1920" y="1728"/>
              <a:ext cx="624"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64" name="Text Box 33"/>
            <p:cNvSpPr txBox="1">
              <a:spLocks noChangeArrowheads="1"/>
            </p:cNvSpPr>
            <p:nvPr/>
          </p:nvSpPr>
          <p:spPr bwMode="auto">
            <a:xfrm>
              <a:off x="1382" y="3189"/>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400">
                  <a:latin typeface="Tahoma" pitchFamily="34" charset="0"/>
                </a:rPr>
                <a:t>0</a:t>
              </a:r>
            </a:p>
          </p:txBody>
        </p:sp>
        <p:sp>
          <p:nvSpPr>
            <p:cNvPr id="199765" name="Text Box 34"/>
            <p:cNvSpPr txBox="1">
              <a:spLocks noChangeArrowheads="1"/>
            </p:cNvSpPr>
            <p:nvPr/>
          </p:nvSpPr>
          <p:spPr bwMode="auto">
            <a:xfrm>
              <a:off x="1536" y="2640"/>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400">
                  <a:latin typeface="Tahoma" pitchFamily="34" charset="0"/>
                </a:rPr>
                <a:t>1</a:t>
              </a:r>
            </a:p>
          </p:txBody>
        </p:sp>
        <p:sp>
          <p:nvSpPr>
            <p:cNvPr id="199766" name="Text Box 35"/>
            <p:cNvSpPr txBox="1">
              <a:spLocks noChangeArrowheads="1"/>
            </p:cNvSpPr>
            <p:nvPr/>
          </p:nvSpPr>
          <p:spPr bwMode="auto">
            <a:xfrm>
              <a:off x="1200" y="2160"/>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400">
                  <a:latin typeface="Tahoma" pitchFamily="34" charset="0"/>
                </a:rPr>
                <a:t>1</a:t>
              </a:r>
            </a:p>
          </p:txBody>
        </p:sp>
        <p:sp>
          <p:nvSpPr>
            <p:cNvPr id="199767" name="Text Box 36"/>
            <p:cNvSpPr txBox="1">
              <a:spLocks noChangeArrowheads="1"/>
            </p:cNvSpPr>
            <p:nvPr/>
          </p:nvSpPr>
          <p:spPr bwMode="auto">
            <a:xfrm>
              <a:off x="1296" y="1632"/>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400">
                  <a:latin typeface="Tahoma" pitchFamily="34" charset="0"/>
                </a:rPr>
                <a:t>0</a:t>
              </a:r>
            </a:p>
          </p:txBody>
        </p:sp>
        <p:sp>
          <p:nvSpPr>
            <p:cNvPr id="199768" name="Text Box 37"/>
            <p:cNvSpPr txBox="1">
              <a:spLocks noChangeArrowheads="1"/>
            </p:cNvSpPr>
            <p:nvPr/>
          </p:nvSpPr>
          <p:spPr bwMode="auto">
            <a:xfrm>
              <a:off x="672" y="2160"/>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400">
                  <a:latin typeface="Tahoma" pitchFamily="34" charset="0"/>
                </a:rPr>
                <a:t>0</a:t>
              </a:r>
            </a:p>
          </p:txBody>
        </p:sp>
        <p:sp>
          <p:nvSpPr>
            <p:cNvPr id="199769" name="Text Box 38"/>
            <p:cNvSpPr txBox="1">
              <a:spLocks noChangeArrowheads="1"/>
            </p:cNvSpPr>
            <p:nvPr/>
          </p:nvSpPr>
          <p:spPr bwMode="auto">
            <a:xfrm>
              <a:off x="1056" y="2640"/>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400">
                  <a:latin typeface="Tahoma" pitchFamily="34" charset="0"/>
                </a:rPr>
                <a:t>0</a:t>
              </a:r>
            </a:p>
          </p:txBody>
        </p:sp>
        <p:sp>
          <p:nvSpPr>
            <p:cNvPr id="199770" name="Text Box 39"/>
            <p:cNvSpPr txBox="1">
              <a:spLocks noChangeArrowheads="1"/>
            </p:cNvSpPr>
            <p:nvPr/>
          </p:nvSpPr>
          <p:spPr bwMode="auto">
            <a:xfrm>
              <a:off x="2256" y="2256"/>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400">
                  <a:latin typeface="Tahoma" pitchFamily="34" charset="0"/>
                </a:rPr>
                <a:t>0</a:t>
              </a:r>
            </a:p>
          </p:txBody>
        </p:sp>
        <p:sp>
          <p:nvSpPr>
            <p:cNvPr id="199771" name="Text Box 40"/>
            <p:cNvSpPr txBox="1">
              <a:spLocks noChangeArrowheads="1"/>
            </p:cNvSpPr>
            <p:nvPr/>
          </p:nvSpPr>
          <p:spPr bwMode="auto">
            <a:xfrm>
              <a:off x="2736" y="2736"/>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400">
                  <a:latin typeface="Tahoma" pitchFamily="34" charset="0"/>
                </a:rPr>
                <a:t>0</a:t>
              </a:r>
            </a:p>
          </p:txBody>
        </p:sp>
        <p:sp>
          <p:nvSpPr>
            <p:cNvPr id="199772" name="Text Box 41"/>
            <p:cNvSpPr txBox="1">
              <a:spLocks noChangeArrowheads="1"/>
            </p:cNvSpPr>
            <p:nvPr/>
          </p:nvSpPr>
          <p:spPr bwMode="auto">
            <a:xfrm>
              <a:off x="3072" y="3168"/>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400">
                  <a:latin typeface="Tahoma" pitchFamily="34" charset="0"/>
                </a:rPr>
                <a:t>0</a:t>
              </a:r>
            </a:p>
          </p:txBody>
        </p:sp>
        <p:sp>
          <p:nvSpPr>
            <p:cNvPr id="199773" name="Text Box 42"/>
            <p:cNvSpPr txBox="1">
              <a:spLocks noChangeArrowheads="1"/>
            </p:cNvSpPr>
            <p:nvPr/>
          </p:nvSpPr>
          <p:spPr bwMode="auto">
            <a:xfrm>
              <a:off x="1824" y="3120"/>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400">
                  <a:latin typeface="Tahoma" pitchFamily="34" charset="0"/>
                </a:rPr>
                <a:t>1</a:t>
              </a:r>
            </a:p>
          </p:txBody>
        </p:sp>
        <p:sp>
          <p:nvSpPr>
            <p:cNvPr id="199774" name="Text Box 43"/>
            <p:cNvSpPr txBox="1">
              <a:spLocks noChangeArrowheads="1"/>
            </p:cNvSpPr>
            <p:nvPr/>
          </p:nvSpPr>
          <p:spPr bwMode="auto">
            <a:xfrm>
              <a:off x="3600" y="3168"/>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400">
                  <a:latin typeface="Tahoma" pitchFamily="34" charset="0"/>
                </a:rPr>
                <a:t>1</a:t>
              </a:r>
            </a:p>
          </p:txBody>
        </p:sp>
        <p:sp>
          <p:nvSpPr>
            <p:cNvPr id="199775" name="Text Box 44"/>
            <p:cNvSpPr txBox="1">
              <a:spLocks noChangeArrowheads="1"/>
            </p:cNvSpPr>
            <p:nvPr/>
          </p:nvSpPr>
          <p:spPr bwMode="auto">
            <a:xfrm>
              <a:off x="3312" y="2640"/>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400">
                  <a:latin typeface="Tahoma" pitchFamily="34" charset="0"/>
                </a:rPr>
                <a:t>1</a:t>
              </a:r>
            </a:p>
          </p:txBody>
        </p:sp>
        <p:sp>
          <p:nvSpPr>
            <p:cNvPr id="199776" name="Text Box 45"/>
            <p:cNvSpPr txBox="1">
              <a:spLocks noChangeArrowheads="1"/>
            </p:cNvSpPr>
            <p:nvPr/>
          </p:nvSpPr>
          <p:spPr bwMode="auto">
            <a:xfrm>
              <a:off x="2832" y="2208"/>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400">
                  <a:latin typeface="Tahoma" pitchFamily="34" charset="0"/>
                </a:rPr>
                <a:t>1</a:t>
              </a:r>
            </a:p>
          </p:txBody>
        </p:sp>
        <p:sp>
          <p:nvSpPr>
            <p:cNvPr id="199777" name="Text Box 46"/>
            <p:cNvSpPr txBox="1">
              <a:spLocks noChangeArrowheads="1"/>
            </p:cNvSpPr>
            <p:nvPr/>
          </p:nvSpPr>
          <p:spPr bwMode="auto">
            <a:xfrm>
              <a:off x="2160" y="1632"/>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400">
                  <a:latin typeface="Tahoma" pitchFamily="34" charset="0"/>
                </a:rPr>
                <a:t>1</a:t>
              </a:r>
            </a:p>
          </p:txBody>
        </p:sp>
      </p:grpSp>
      <p:grpSp>
        <p:nvGrpSpPr>
          <p:cNvPr id="199684" name="Group 99"/>
          <p:cNvGrpSpPr>
            <a:grpSpLocks/>
          </p:cNvGrpSpPr>
          <p:nvPr/>
        </p:nvGrpSpPr>
        <p:grpSpPr bwMode="auto">
          <a:xfrm>
            <a:off x="6372225" y="2492375"/>
            <a:ext cx="2362200" cy="3048000"/>
            <a:chOff x="4014" y="1570"/>
            <a:chExt cx="1488" cy="1920"/>
          </a:xfrm>
        </p:grpSpPr>
        <p:sp>
          <p:nvSpPr>
            <p:cNvPr id="199685" name="Rectangle 48"/>
            <p:cNvSpPr>
              <a:spLocks noChangeArrowheads="1"/>
            </p:cNvSpPr>
            <p:nvPr/>
          </p:nvSpPr>
          <p:spPr bwMode="auto">
            <a:xfrm>
              <a:off x="4014" y="1570"/>
              <a:ext cx="38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t>5</a:t>
              </a:r>
            </a:p>
          </p:txBody>
        </p:sp>
        <p:sp>
          <p:nvSpPr>
            <p:cNvPr id="199686" name="Rectangle 49"/>
            <p:cNvSpPr>
              <a:spLocks noChangeArrowheads="1"/>
            </p:cNvSpPr>
            <p:nvPr/>
          </p:nvSpPr>
          <p:spPr bwMode="auto">
            <a:xfrm>
              <a:off x="4014" y="1810"/>
              <a:ext cx="38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t>29</a:t>
              </a:r>
            </a:p>
          </p:txBody>
        </p:sp>
        <p:sp>
          <p:nvSpPr>
            <p:cNvPr id="199687" name="Rectangle 50"/>
            <p:cNvSpPr>
              <a:spLocks noChangeArrowheads="1"/>
            </p:cNvSpPr>
            <p:nvPr/>
          </p:nvSpPr>
          <p:spPr bwMode="auto">
            <a:xfrm>
              <a:off x="4014" y="2050"/>
              <a:ext cx="38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t>7</a:t>
              </a:r>
            </a:p>
          </p:txBody>
        </p:sp>
        <p:sp>
          <p:nvSpPr>
            <p:cNvPr id="199688" name="Rectangle 51"/>
            <p:cNvSpPr>
              <a:spLocks noChangeArrowheads="1"/>
            </p:cNvSpPr>
            <p:nvPr/>
          </p:nvSpPr>
          <p:spPr bwMode="auto">
            <a:xfrm>
              <a:off x="4014" y="2290"/>
              <a:ext cx="38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t>8</a:t>
              </a:r>
            </a:p>
          </p:txBody>
        </p:sp>
        <p:sp>
          <p:nvSpPr>
            <p:cNvPr id="199689" name="Rectangle 52"/>
            <p:cNvSpPr>
              <a:spLocks noChangeArrowheads="1"/>
            </p:cNvSpPr>
            <p:nvPr/>
          </p:nvSpPr>
          <p:spPr bwMode="auto">
            <a:xfrm>
              <a:off x="4014" y="2530"/>
              <a:ext cx="38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t>14</a:t>
              </a:r>
            </a:p>
          </p:txBody>
        </p:sp>
        <p:sp>
          <p:nvSpPr>
            <p:cNvPr id="199690" name="Rectangle 53"/>
            <p:cNvSpPr>
              <a:spLocks noChangeArrowheads="1"/>
            </p:cNvSpPr>
            <p:nvPr/>
          </p:nvSpPr>
          <p:spPr bwMode="auto">
            <a:xfrm>
              <a:off x="4014" y="2770"/>
              <a:ext cx="38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t>23</a:t>
              </a:r>
            </a:p>
          </p:txBody>
        </p:sp>
        <p:sp>
          <p:nvSpPr>
            <p:cNvPr id="199691" name="Rectangle 54"/>
            <p:cNvSpPr>
              <a:spLocks noChangeArrowheads="1"/>
            </p:cNvSpPr>
            <p:nvPr/>
          </p:nvSpPr>
          <p:spPr bwMode="auto">
            <a:xfrm>
              <a:off x="4014" y="3010"/>
              <a:ext cx="38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t>3</a:t>
              </a:r>
            </a:p>
          </p:txBody>
        </p:sp>
        <p:sp>
          <p:nvSpPr>
            <p:cNvPr id="199692" name="Rectangle 55"/>
            <p:cNvSpPr>
              <a:spLocks noChangeArrowheads="1"/>
            </p:cNvSpPr>
            <p:nvPr/>
          </p:nvSpPr>
          <p:spPr bwMode="auto">
            <a:xfrm>
              <a:off x="4014" y="3249"/>
              <a:ext cx="38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t>11</a:t>
              </a:r>
            </a:p>
          </p:txBody>
        </p:sp>
        <p:sp>
          <p:nvSpPr>
            <p:cNvPr id="199693" name="Rectangle 56"/>
            <p:cNvSpPr>
              <a:spLocks noChangeArrowheads="1"/>
            </p:cNvSpPr>
            <p:nvPr/>
          </p:nvSpPr>
          <p:spPr bwMode="auto">
            <a:xfrm>
              <a:off x="4542" y="157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0</a:t>
              </a:r>
            </a:p>
          </p:txBody>
        </p:sp>
        <p:sp>
          <p:nvSpPr>
            <p:cNvPr id="199694" name="Rectangle 57"/>
            <p:cNvSpPr>
              <a:spLocks noChangeArrowheads="1"/>
            </p:cNvSpPr>
            <p:nvPr/>
          </p:nvSpPr>
          <p:spPr bwMode="auto">
            <a:xfrm>
              <a:off x="4734" y="157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a:t>
              </a:r>
            </a:p>
          </p:txBody>
        </p:sp>
        <p:sp>
          <p:nvSpPr>
            <p:cNvPr id="199695" name="Rectangle 58"/>
            <p:cNvSpPr>
              <a:spLocks noChangeArrowheads="1"/>
            </p:cNvSpPr>
            <p:nvPr/>
          </p:nvSpPr>
          <p:spPr bwMode="auto">
            <a:xfrm>
              <a:off x="4926" y="157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a:t>
              </a:r>
            </a:p>
          </p:txBody>
        </p:sp>
        <p:sp>
          <p:nvSpPr>
            <p:cNvPr id="199696" name="Rectangle 59"/>
            <p:cNvSpPr>
              <a:spLocks noChangeArrowheads="1"/>
            </p:cNvSpPr>
            <p:nvPr/>
          </p:nvSpPr>
          <p:spPr bwMode="auto">
            <a:xfrm>
              <a:off x="5118" y="157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0</a:t>
              </a:r>
            </a:p>
          </p:txBody>
        </p:sp>
        <p:sp>
          <p:nvSpPr>
            <p:cNvPr id="199697" name="Rectangle 60"/>
            <p:cNvSpPr>
              <a:spLocks noChangeArrowheads="1"/>
            </p:cNvSpPr>
            <p:nvPr/>
          </p:nvSpPr>
          <p:spPr bwMode="auto">
            <a:xfrm>
              <a:off x="5310" y="1570"/>
              <a:ext cx="192" cy="24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accent2"/>
                  </a:solidFill>
                  <a:latin typeface="Tahoma" pitchFamily="34" charset="0"/>
                </a:rPr>
                <a:t>\0</a:t>
              </a:r>
            </a:p>
          </p:txBody>
        </p:sp>
        <p:sp>
          <p:nvSpPr>
            <p:cNvPr id="199698" name="Rectangle 61"/>
            <p:cNvSpPr>
              <a:spLocks noChangeArrowheads="1"/>
            </p:cNvSpPr>
            <p:nvPr/>
          </p:nvSpPr>
          <p:spPr bwMode="auto">
            <a:xfrm>
              <a:off x="4542" y="205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a:t>
              </a:r>
            </a:p>
          </p:txBody>
        </p:sp>
        <p:sp>
          <p:nvSpPr>
            <p:cNvPr id="199699" name="Rectangle 62"/>
            <p:cNvSpPr>
              <a:spLocks noChangeArrowheads="1"/>
            </p:cNvSpPr>
            <p:nvPr/>
          </p:nvSpPr>
          <p:spPr bwMode="auto">
            <a:xfrm>
              <a:off x="4734" y="205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a:t>
              </a:r>
            </a:p>
          </p:txBody>
        </p:sp>
        <p:sp>
          <p:nvSpPr>
            <p:cNvPr id="199700" name="Rectangle 63"/>
            <p:cNvSpPr>
              <a:spLocks noChangeArrowheads="1"/>
            </p:cNvSpPr>
            <p:nvPr/>
          </p:nvSpPr>
          <p:spPr bwMode="auto">
            <a:xfrm>
              <a:off x="4926" y="205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a:t>
              </a:r>
            </a:p>
          </p:txBody>
        </p:sp>
        <p:sp>
          <p:nvSpPr>
            <p:cNvPr id="199701" name="Rectangle 64"/>
            <p:cNvSpPr>
              <a:spLocks noChangeArrowheads="1"/>
            </p:cNvSpPr>
            <p:nvPr/>
          </p:nvSpPr>
          <p:spPr bwMode="auto">
            <a:xfrm>
              <a:off x="5118" y="205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0</a:t>
              </a:r>
            </a:p>
          </p:txBody>
        </p:sp>
        <p:sp>
          <p:nvSpPr>
            <p:cNvPr id="199702" name="Rectangle 65"/>
            <p:cNvSpPr>
              <a:spLocks noChangeArrowheads="1"/>
            </p:cNvSpPr>
            <p:nvPr/>
          </p:nvSpPr>
          <p:spPr bwMode="auto">
            <a:xfrm>
              <a:off x="5310" y="2050"/>
              <a:ext cx="192" cy="24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accent2"/>
                  </a:solidFill>
                  <a:latin typeface="Tahoma" pitchFamily="34" charset="0"/>
                </a:rPr>
                <a:t>\0</a:t>
              </a:r>
            </a:p>
          </p:txBody>
        </p:sp>
        <p:sp>
          <p:nvSpPr>
            <p:cNvPr id="199703" name="Rectangle 66"/>
            <p:cNvSpPr>
              <a:spLocks noChangeArrowheads="1"/>
            </p:cNvSpPr>
            <p:nvPr/>
          </p:nvSpPr>
          <p:spPr bwMode="auto">
            <a:xfrm>
              <a:off x="4542" y="229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a:t>
              </a:r>
            </a:p>
          </p:txBody>
        </p:sp>
        <p:sp>
          <p:nvSpPr>
            <p:cNvPr id="199704" name="Rectangle 67"/>
            <p:cNvSpPr>
              <a:spLocks noChangeArrowheads="1"/>
            </p:cNvSpPr>
            <p:nvPr/>
          </p:nvSpPr>
          <p:spPr bwMode="auto">
            <a:xfrm>
              <a:off x="4734" y="229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a:t>
              </a:r>
            </a:p>
          </p:txBody>
        </p:sp>
        <p:sp>
          <p:nvSpPr>
            <p:cNvPr id="199705" name="Rectangle 68"/>
            <p:cNvSpPr>
              <a:spLocks noChangeArrowheads="1"/>
            </p:cNvSpPr>
            <p:nvPr/>
          </p:nvSpPr>
          <p:spPr bwMode="auto">
            <a:xfrm>
              <a:off x="4926" y="229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a:t>
              </a:r>
            </a:p>
          </p:txBody>
        </p:sp>
        <p:sp>
          <p:nvSpPr>
            <p:cNvPr id="199706" name="Rectangle 69"/>
            <p:cNvSpPr>
              <a:spLocks noChangeArrowheads="1"/>
            </p:cNvSpPr>
            <p:nvPr/>
          </p:nvSpPr>
          <p:spPr bwMode="auto">
            <a:xfrm>
              <a:off x="5118" y="229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a:t>
              </a:r>
            </a:p>
          </p:txBody>
        </p:sp>
        <p:sp>
          <p:nvSpPr>
            <p:cNvPr id="199707" name="Rectangle 70"/>
            <p:cNvSpPr>
              <a:spLocks noChangeArrowheads="1"/>
            </p:cNvSpPr>
            <p:nvPr/>
          </p:nvSpPr>
          <p:spPr bwMode="auto">
            <a:xfrm>
              <a:off x="5310" y="2290"/>
              <a:ext cx="192" cy="24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accent2"/>
                  </a:solidFill>
                  <a:latin typeface="Tahoma" pitchFamily="34" charset="0"/>
                </a:rPr>
                <a:t>\0</a:t>
              </a:r>
            </a:p>
          </p:txBody>
        </p:sp>
        <p:sp>
          <p:nvSpPr>
            <p:cNvPr id="199708" name="Rectangle 71"/>
            <p:cNvSpPr>
              <a:spLocks noChangeArrowheads="1"/>
            </p:cNvSpPr>
            <p:nvPr/>
          </p:nvSpPr>
          <p:spPr bwMode="auto">
            <a:xfrm>
              <a:off x="4542" y="301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0</a:t>
              </a:r>
            </a:p>
          </p:txBody>
        </p:sp>
        <p:sp>
          <p:nvSpPr>
            <p:cNvPr id="199709" name="Rectangle 72"/>
            <p:cNvSpPr>
              <a:spLocks noChangeArrowheads="1"/>
            </p:cNvSpPr>
            <p:nvPr/>
          </p:nvSpPr>
          <p:spPr bwMode="auto">
            <a:xfrm>
              <a:off x="4734" y="301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a:t>
              </a:r>
            </a:p>
          </p:txBody>
        </p:sp>
        <p:sp>
          <p:nvSpPr>
            <p:cNvPr id="199710" name="Rectangle 73"/>
            <p:cNvSpPr>
              <a:spLocks noChangeArrowheads="1"/>
            </p:cNvSpPr>
            <p:nvPr/>
          </p:nvSpPr>
          <p:spPr bwMode="auto">
            <a:xfrm>
              <a:off x="4926" y="301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a:t>
              </a:r>
            </a:p>
          </p:txBody>
        </p:sp>
        <p:sp>
          <p:nvSpPr>
            <p:cNvPr id="199711" name="Rectangle 74"/>
            <p:cNvSpPr>
              <a:spLocks noChangeArrowheads="1"/>
            </p:cNvSpPr>
            <p:nvPr/>
          </p:nvSpPr>
          <p:spPr bwMode="auto">
            <a:xfrm>
              <a:off x="5118" y="301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a:t>
              </a:r>
            </a:p>
          </p:txBody>
        </p:sp>
        <p:sp>
          <p:nvSpPr>
            <p:cNvPr id="199712" name="Rectangle 75"/>
            <p:cNvSpPr>
              <a:spLocks noChangeArrowheads="1"/>
            </p:cNvSpPr>
            <p:nvPr/>
          </p:nvSpPr>
          <p:spPr bwMode="auto">
            <a:xfrm>
              <a:off x="5310" y="3010"/>
              <a:ext cx="192" cy="24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accent2"/>
                  </a:solidFill>
                  <a:latin typeface="Tahoma" pitchFamily="34" charset="0"/>
                </a:rPr>
                <a:t>\0</a:t>
              </a:r>
            </a:p>
          </p:txBody>
        </p:sp>
        <p:sp>
          <p:nvSpPr>
            <p:cNvPr id="199713" name="Rectangle 76"/>
            <p:cNvSpPr>
              <a:spLocks noChangeArrowheads="1"/>
            </p:cNvSpPr>
            <p:nvPr/>
          </p:nvSpPr>
          <p:spPr bwMode="auto">
            <a:xfrm>
              <a:off x="4542" y="181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a:t>
              </a:r>
            </a:p>
          </p:txBody>
        </p:sp>
        <p:sp>
          <p:nvSpPr>
            <p:cNvPr id="199714" name="Rectangle 77"/>
            <p:cNvSpPr>
              <a:spLocks noChangeArrowheads="1"/>
            </p:cNvSpPr>
            <p:nvPr/>
          </p:nvSpPr>
          <p:spPr bwMode="auto">
            <a:xfrm>
              <a:off x="4734" y="181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0</a:t>
              </a:r>
            </a:p>
          </p:txBody>
        </p:sp>
        <p:sp>
          <p:nvSpPr>
            <p:cNvPr id="199715" name="Rectangle 78"/>
            <p:cNvSpPr>
              <a:spLocks noChangeArrowheads="1"/>
            </p:cNvSpPr>
            <p:nvPr/>
          </p:nvSpPr>
          <p:spPr bwMode="auto">
            <a:xfrm>
              <a:off x="4926" y="1810"/>
              <a:ext cx="192" cy="24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accent2"/>
                  </a:solidFill>
                  <a:latin typeface="Tahoma" pitchFamily="34" charset="0"/>
                </a:rPr>
                <a:t>\0</a:t>
              </a:r>
            </a:p>
          </p:txBody>
        </p:sp>
        <p:sp>
          <p:nvSpPr>
            <p:cNvPr id="199716" name="Rectangle 79"/>
            <p:cNvSpPr>
              <a:spLocks noChangeArrowheads="1"/>
            </p:cNvSpPr>
            <p:nvPr/>
          </p:nvSpPr>
          <p:spPr bwMode="auto">
            <a:xfrm>
              <a:off x="4542" y="253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a:t>
              </a:r>
            </a:p>
          </p:txBody>
        </p:sp>
        <p:sp>
          <p:nvSpPr>
            <p:cNvPr id="199717" name="Rectangle 80"/>
            <p:cNvSpPr>
              <a:spLocks noChangeArrowheads="1"/>
            </p:cNvSpPr>
            <p:nvPr/>
          </p:nvSpPr>
          <p:spPr bwMode="auto">
            <a:xfrm>
              <a:off x="4734" y="253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a:t>
              </a:r>
            </a:p>
          </p:txBody>
        </p:sp>
        <p:sp>
          <p:nvSpPr>
            <p:cNvPr id="199718" name="Rectangle 81"/>
            <p:cNvSpPr>
              <a:spLocks noChangeArrowheads="1"/>
            </p:cNvSpPr>
            <p:nvPr/>
          </p:nvSpPr>
          <p:spPr bwMode="auto">
            <a:xfrm>
              <a:off x="4926" y="253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0</a:t>
              </a:r>
            </a:p>
          </p:txBody>
        </p:sp>
        <p:sp>
          <p:nvSpPr>
            <p:cNvPr id="199719" name="Rectangle 82"/>
            <p:cNvSpPr>
              <a:spLocks noChangeArrowheads="1"/>
            </p:cNvSpPr>
            <p:nvPr/>
          </p:nvSpPr>
          <p:spPr bwMode="auto">
            <a:xfrm>
              <a:off x="5118" y="2530"/>
              <a:ext cx="192" cy="24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accent2"/>
                  </a:solidFill>
                  <a:latin typeface="Tahoma" pitchFamily="34" charset="0"/>
                </a:rPr>
                <a:t>\0</a:t>
              </a:r>
            </a:p>
          </p:txBody>
        </p:sp>
        <p:sp>
          <p:nvSpPr>
            <p:cNvPr id="199720" name="Rectangle 83"/>
            <p:cNvSpPr>
              <a:spLocks noChangeArrowheads="1"/>
            </p:cNvSpPr>
            <p:nvPr/>
          </p:nvSpPr>
          <p:spPr bwMode="auto">
            <a:xfrm>
              <a:off x="4542" y="277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0</a:t>
              </a:r>
            </a:p>
          </p:txBody>
        </p:sp>
        <p:sp>
          <p:nvSpPr>
            <p:cNvPr id="199721" name="Rectangle 84"/>
            <p:cNvSpPr>
              <a:spLocks noChangeArrowheads="1"/>
            </p:cNvSpPr>
            <p:nvPr/>
          </p:nvSpPr>
          <p:spPr bwMode="auto">
            <a:xfrm>
              <a:off x="4734" y="277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0</a:t>
              </a:r>
            </a:p>
          </p:txBody>
        </p:sp>
        <p:sp>
          <p:nvSpPr>
            <p:cNvPr id="199722" name="Rectangle 85"/>
            <p:cNvSpPr>
              <a:spLocks noChangeArrowheads="1"/>
            </p:cNvSpPr>
            <p:nvPr/>
          </p:nvSpPr>
          <p:spPr bwMode="auto">
            <a:xfrm>
              <a:off x="4926" y="2770"/>
              <a:ext cx="192" cy="24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accent2"/>
                  </a:solidFill>
                  <a:latin typeface="Tahoma" pitchFamily="34" charset="0"/>
                </a:rPr>
                <a:t>\0</a:t>
              </a:r>
            </a:p>
          </p:txBody>
        </p:sp>
        <p:sp>
          <p:nvSpPr>
            <p:cNvPr id="199723" name="Rectangle 86"/>
            <p:cNvSpPr>
              <a:spLocks noChangeArrowheads="1"/>
            </p:cNvSpPr>
            <p:nvPr/>
          </p:nvSpPr>
          <p:spPr bwMode="auto">
            <a:xfrm>
              <a:off x="4542" y="325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0</a:t>
              </a:r>
            </a:p>
          </p:txBody>
        </p:sp>
        <p:sp>
          <p:nvSpPr>
            <p:cNvPr id="199724" name="Rectangle 87"/>
            <p:cNvSpPr>
              <a:spLocks noChangeArrowheads="1"/>
            </p:cNvSpPr>
            <p:nvPr/>
          </p:nvSpPr>
          <p:spPr bwMode="auto">
            <a:xfrm>
              <a:off x="4734" y="325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1</a:t>
              </a:r>
            </a:p>
          </p:txBody>
        </p:sp>
        <p:sp>
          <p:nvSpPr>
            <p:cNvPr id="199725" name="Rectangle 88"/>
            <p:cNvSpPr>
              <a:spLocks noChangeArrowheads="1"/>
            </p:cNvSpPr>
            <p:nvPr/>
          </p:nvSpPr>
          <p:spPr bwMode="auto">
            <a:xfrm>
              <a:off x="4926" y="3250"/>
              <a:ext cx="19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0</a:t>
              </a:r>
            </a:p>
          </p:txBody>
        </p:sp>
        <p:sp>
          <p:nvSpPr>
            <p:cNvPr id="199726" name="Rectangle 89"/>
            <p:cNvSpPr>
              <a:spLocks noChangeArrowheads="1"/>
            </p:cNvSpPr>
            <p:nvPr/>
          </p:nvSpPr>
          <p:spPr bwMode="auto">
            <a:xfrm>
              <a:off x="5118" y="3250"/>
              <a:ext cx="192" cy="24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accent2"/>
                  </a:solidFill>
                  <a:latin typeface="Tahoma" pitchFamily="34" charset="0"/>
                </a:rPr>
                <a:t>\0</a:t>
              </a:r>
            </a:p>
          </p:txBody>
        </p:sp>
        <p:sp>
          <p:nvSpPr>
            <p:cNvPr id="199727" name="Line 90"/>
            <p:cNvSpPr>
              <a:spLocks noChangeShapeType="1"/>
            </p:cNvSpPr>
            <p:nvPr/>
          </p:nvSpPr>
          <p:spPr bwMode="auto">
            <a:xfrm>
              <a:off x="4206" y="1666"/>
              <a:ext cx="33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28" name="Line 91"/>
            <p:cNvSpPr>
              <a:spLocks noChangeShapeType="1"/>
            </p:cNvSpPr>
            <p:nvPr/>
          </p:nvSpPr>
          <p:spPr bwMode="auto">
            <a:xfrm>
              <a:off x="4206" y="1954"/>
              <a:ext cx="33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29" name="Line 92"/>
            <p:cNvSpPr>
              <a:spLocks noChangeShapeType="1"/>
            </p:cNvSpPr>
            <p:nvPr/>
          </p:nvSpPr>
          <p:spPr bwMode="auto">
            <a:xfrm>
              <a:off x="4206" y="2194"/>
              <a:ext cx="33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30" name="Line 93"/>
            <p:cNvSpPr>
              <a:spLocks noChangeShapeType="1"/>
            </p:cNvSpPr>
            <p:nvPr/>
          </p:nvSpPr>
          <p:spPr bwMode="auto">
            <a:xfrm>
              <a:off x="4206" y="2434"/>
              <a:ext cx="33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31" name="Line 94"/>
            <p:cNvSpPr>
              <a:spLocks noChangeShapeType="1"/>
            </p:cNvSpPr>
            <p:nvPr/>
          </p:nvSpPr>
          <p:spPr bwMode="auto">
            <a:xfrm>
              <a:off x="4206" y="2674"/>
              <a:ext cx="33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32" name="Line 95"/>
            <p:cNvSpPr>
              <a:spLocks noChangeShapeType="1"/>
            </p:cNvSpPr>
            <p:nvPr/>
          </p:nvSpPr>
          <p:spPr bwMode="auto">
            <a:xfrm>
              <a:off x="4206" y="2914"/>
              <a:ext cx="33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33" name="Line 96"/>
            <p:cNvSpPr>
              <a:spLocks noChangeShapeType="1"/>
            </p:cNvSpPr>
            <p:nvPr/>
          </p:nvSpPr>
          <p:spPr bwMode="auto">
            <a:xfrm>
              <a:off x="4206" y="3154"/>
              <a:ext cx="33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34" name="Line 97"/>
            <p:cNvSpPr>
              <a:spLocks noChangeShapeType="1"/>
            </p:cNvSpPr>
            <p:nvPr/>
          </p:nvSpPr>
          <p:spPr bwMode="auto">
            <a:xfrm>
              <a:off x="4206" y="3394"/>
              <a:ext cx="33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Oval 2"/>
          <p:cNvSpPr>
            <a:spLocks noChangeArrowheads="1"/>
          </p:cNvSpPr>
          <p:nvPr/>
        </p:nvSpPr>
        <p:spPr bwMode="auto">
          <a:xfrm>
            <a:off x="3810000" y="431800"/>
            <a:ext cx="609600" cy="533400"/>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rPr>
              <a:t>6</a:t>
            </a:r>
            <a:endParaRPr lang="en-US" altLang="zh-CN" sz="2400"/>
          </a:p>
        </p:txBody>
      </p:sp>
      <p:sp>
        <p:nvSpPr>
          <p:cNvPr id="200707" name="Oval 3"/>
          <p:cNvSpPr>
            <a:spLocks noChangeArrowheads="1"/>
          </p:cNvSpPr>
          <p:nvPr/>
        </p:nvSpPr>
        <p:spPr bwMode="auto">
          <a:xfrm>
            <a:off x="4876800" y="431800"/>
            <a:ext cx="609600" cy="533400"/>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rPr>
              <a:t>7</a:t>
            </a:r>
            <a:endParaRPr lang="en-US" altLang="zh-CN" sz="2400"/>
          </a:p>
        </p:txBody>
      </p:sp>
      <p:sp>
        <p:nvSpPr>
          <p:cNvPr id="200708" name="Oval 7"/>
          <p:cNvSpPr>
            <a:spLocks noChangeArrowheads="1"/>
          </p:cNvSpPr>
          <p:nvPr/>
        </p:nvSpPr>
        <p:spPr bwMode="auto">
          <a:xfrm>
            <a:off x="539750" y="404813"/>
            <a:ext cx="609600" cy="533400"/>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rPr>
              <a:t>9</a:t>
            </a:r>
            <a:endParaRPr lang="en-US" altLang="zh-CN" sz="2400"/>
          </a:p>
        </p:txBody>
      </p:sp>
      <p:sp>
        <p:nvSpPr>
          <p:cNvPr id="200709" name="Oval 8"/>
          <p:cNvSpPr>
            <a:spLocks noChangeArrowheads="1"/>
          </p:cNvSpPr>
          <p:nvPr/>
        </p:nvSpPr>
        <p:spPr bwMode="auto">
          <a:xfrm>
            <a:off x="1447800" y="431800"/>
            <a:ext cx="609600" cy="533400"/>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rPr>
              <a:t>5</a:t>
            </a:r>
            <a:endParaRPr lang="en-US" altLang="zh-CN" sz="2400"/>
          </a:p>
        </p:txBody>
      </p:sp>
      <p:sp>
        <p:nvSpPr>
          <p:cNvPr id="200710" name="Oval 9"/>
          <p:cNvSpPr>
            <a:spLocks noChangeArrowheads="1"/>
          </p:cNvSpPr>
          <p:nvPr/>
        </p:nvSpPr>
        <p:spPr bwMode="auto">
          <a:xfrm>
            <a:off x="2667000" y="431800"/>
            <a:ext cx="609600" cy="533400"/>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rPr>
              <a:t>2</a:t>
            </a:r>
            <a:endParaRPr lang="en-US" altLang="zh-CN" sz="2400"/>
          </a:p>
        </p:txBody>
      </p:sp>
      <p:grpSp>
        <p:nvGrpSpPr>
          <p:cNvPr id="200711" name="Group 50"/>
          <p:cNvGrpSpPr>
            <a:grpSpLocks/>
          </p:cNvGrpSpPr>
          <p:nvPr/>
        </p:nvGrpSpPr>
        <p:grpSpPr bwMode="auto">
          <a:xfrm>
            <a:off x="3657600" y="2286000"/>
            <a:ext cx="5019675" cy="4308475"/>
            <a:chOff x="2304" y="1440"/>
            <a:chExt cx="3162" cy="2714"/>
          </a:xfrm>
        </p:grpSpPr>
        <p:sp>
          <p:nvSpPr>
            <p:cNvPr id="200712" name="Oval 13"/>
            <p:cNvSpPr>
              <a:spLocks noChangeArrowheads="1"/>
            </p:cNvSpPr>
            <p:nvPr/>
          </p:nvSpPr>
          <p:spPr bwMode="auto">
            <a:xfrm>
              <a:off x="3651" y="2880"/>
              <a:ext cx="384" cy="336"/>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rPr>
                <a:t>9</a:t>
              </a:r>
              <a:endParaRPr lang="en-US" altLang="zh-CN" sz="2400"/>
            </a:p>
          </p:txBody>
        </p:sp>
        <p:grpSp>
          <p:nvGrpSpPr>
            <p:cNvPr id="200713" name="Group 48"/>
            <p:cNvGrpSpPr>
              <a:grpSpLocks/>
            </p:cNvGrpSpPr>
            <p:nvPr/>
          </p:nvGrpSpPr>
          <p:grpSpPr bwMode="auto">
            <a:xfrm>
              <a:off x="4218" y="2886"/>
              <a:ext cx="1152" cy="912"/>
              <a:chOff x="4224" y="2880"/>
              <a:chExt cx="1152" cy="912"/>
            </a:xfrm>
          </p:grpSpPr>
          <p:sp>
            <p:nvSpPr>
              <p:cNvPr id="200739" name="Oval 14"/>
              <p:cNvSpPr>
                <a:spLocks noChangeArrowheads="1"/>
              </p:cNvSpPr>
              <p:nvPr/>
            </p:nvSpPr>
            <p:spPr bwMode="auto">
              <a:xfrm>
                <a:off x="4224" y="3456"/>
                <a:ext cx="384" cy="336"/>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rPr>
                  <a:t>5</a:t>
                </a:r>
                <a:endParaRPr lang="en-US" altLang="zh-CN" sz="2400"/>
              </a:p>
            </p:txBody>
          </p:sp>
          <p:sp>
            <p:nvSpPr>
              <p:cNvPr id="200740" name="Oval 15"/>
              <p:cNvSpPr>
                <a:spLocks noChangeArrowheads="1"/>
              </p:cNvSpPr>
              <p:nvPr/>
            </p:nvSpPr>
            <p:spPr bwMode="auto">
              <a:xfrm>
                <a:off x="4992" y="3456"/>
                <a:ext cx="384" cy="336"/>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rPr>
                  <a:t>2</a:t>
                </a:r>
                <a:endParaRPr lang="en-US" altLang="zh-CN" sz="2400"/>
              </a:p>
            </p:txBody>
          </p:sp>
          <p:sp>
            <p:nvSpPr>
              <p:cNvPr id="200741" name="Line 16"/>
              <p:cNvSpPr>
                <a:spLocks noChangeShapeType="1"/>
              </p:cNvSpPr>
              <p:nvPr/>
            </p:nvSpPr>
            <p:spPr bwMode="auto">
              <a:xfrm flipH="1">
                <a:off x="4416" y="3312"/>
                <a:ext cx="240" cy="14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2" name="Line 17"/>
              <p:cNvSpPr>
                <a:spLocks noChangeShapeType="1"/>
              </p:cNvSpPr>
              <p:nvPr/>
            </p:nvSpPr>
            <p:spPr bwMode="auto">
              <a:xfrm>
                <a:off x="4944" y="3312"/>
                <a:ext cx="240" cy="14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3" name="Text Box 18"/>
              <p:cNvSpPr txBox="1">
                <a:spLocks noChangeArrowheads="1"/>
              </p:cNvSpPr>
              <p:nvPr/>
            </p:nvSpPr>
            <p:spPr bwMode="auto">
              <a:xfrm>
                <a:off x="4646" y="2880"/>
                <a:ext cx="346" cy="420"/>
              </a:xfrm>
              <a:prstGeom prst="rect">
                <a:avLst/>
              </a:prstGeom>
              <a:solidFill>
                <a:srgbClr val="CCFFCC">
                  <a:alpha val="50195"/>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FF3300"/>
                    </a:solidFill>
                  </a:rPr>
                  <a:t>7</a:t>
                </a:r>
                <a:endParaRPr lang="en-US" altLang="zh-CN" sz="2400"/>
              </a:p>
            </p:txBody>
          </p:sp>
        </p:grpSp>
        <p:sp>
          <p:nvSpPr>
            <p:cNvPr id="200714" name="Text Box 19"/>
            <p:cNvSpPr txBox="1">
              <a:spLocks noChangeArrowheads="1"/>
            </p:cNvSpPr>
            <p:nvPr/>
          </p:nvSpPr>
          <p:spPr bwMode="auto">
            <a:xfrm>
              <a:off x="4140" y="2172"/>
              <a:ext cx="420" cy="420"/>
            </a:xfrm>
            <a:prstGeom prst="rect">
              <a:avLst/>
            </a:prstGeom>
            <a:solidFill>
              <a:srgbClr val="CAF2CE">
                <a:alpha val="50195"/>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FF3300"/>
                  </a:solidFill>
                </a:rPr>
                <a:t>16</a:t>
              </a:r>
              <a:endParaRPr lang="en-US" altLang="zh-CN" sz="2400"/>
            </a:p>
          </p:txBody>
        </p:sp>
        <p:sp>
          <p:nvSpPr>
            <p:cNvPr id="200715" name="Line 20"/>
            <p:cNvSpPr>
              <a:spLocks noChangeShapeType="1"/>
            </p:cNvSpPr>
            <p:nvPr/>
          </p:nvSpPr>
          <p:spPr bwMode="auto">
            <a:xfrm flipH="1">
              <a:off x="3840" y="2592"/>
              <a:ext cx="288" cy="288"/>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6" name="Line 21"/>
            <p:cNvSpPr>
              <a:spLocks noChangeShapeType="1"/>
            </p:cNvSpPr>
            <p:nvPr/>
          </p:nvSpPr>
          <p:spPr bwMode="auto">
            <a:xfrm>
              <a:off x="4560" y="2592"/>
              <a:ext cx="240" cy="288"/>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0717" name="Group 49"/>
            <p:cNvGrpSpPr>
              <a:grpSpLocks/>
            </p:cNvGrpSpPr>
            <p:nvPr/>
          </p:nvGrpSpPr>
          <p:grpSpPr bwMode="auto">
            <a:xfrm>
              <a:off x="2304" y="2160"/>
              <a:ext cx="1056" cy="1056"/>
              <a:chOff x="2304" y="2160"/>
              <a:chExt cx="1056" cy="1056"/>
            </a:xfrm>
          </p:grpSpPr>
          <p:sp>
            <p:nvSpPr>
              <p:cNvPr id="200734" name="Oval 22"/>
              <p:cNvSpPr>
                <a:spLocks noChangeArrowheads="1"/>
              </p:cNvSpPr>
              <p:nvPr/>
            </p:nvSpPr>
            <p:spPr bwMode="auto">
              <a:xfrm>
                <a:off x="2304" y="2880"/>
                <a:ext cx="384" cy="336"/>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rPr>
                  <a:t>6</a:t>
                </a:r>
                <a:endParaRPr lang="en-US" altLang="zh-CN" sz="2400"/>
              </a:p>
            </p:txBody>
          </p:sp>
          <p:sp>
            <p:nvSpPr>
              <p:cNvPr id="200735" name="Oval 23"/>
              <p:cNvSpPr>
                <a:spLocks noChangeArrowheads="1"/>
              </p:cNvSpPr>
              <p:nvPr/>
            </p:nvSpPr>
            <p:spPr bwMode="auto">
              <a:xfrm>
                <a:off x="2976" y="2880"/>
                <a:ext cx="384" cy="336"/>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rPr>
                  <a:t>7</a:t>
                </a:r>
                <a:endParaRPr lang="en-US" altLang="zh-CN" sz="2400"/>
              </a:p>
            </p:txBody>
          </p:sp>
          <p:sp>
            <p:nvSpPr>
              <p:cNvPr id="200736" name="Text Box 24"/>
              <p:cNvSpPr txBox="1">
                <a:spLocks noChangeArrowheads="1"/>
              </p:cNvSpPr>
              <p:nvPr/>
            </p:nvSpPr>
            <p:spPr bwMode="auto">
              <a:xfrm>
                <a:off x="2640" y="2160"/>
                <a:ext cx="432" cy="420"/>
              </a:xfrm>
              <a:prstGeom prst="rect">
                <a:avLst/>
              </a:prstGeom>
              <a:solidFill>
                <a:srgbClr val="CCFFCC">
                  <a:alpha val="50195"/>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FF3300"/>
                    </a:solidFill>
                  </a:rPr>
                  <a:t>13</a:t>
                </a:r>
                <a:endParaRPr lang="en-US" altLang="zh-CN" sz="2400"/>
              </a:p>
            </p:txBody>
          </p:sp>
          <p:sp>
            <p:nvSpPr>
              <p:cNvPr id="200737" name="Line 25"/>
              <p:cNvSpPr>
                <a:spLocks noChangeShapeType="1"/>
              </p:cNvSpPr>
              <p:nvPr/>
            </p:nvSpPr>
            <p:spPr bwMode="auto">
              <a:xfrm flipH="1">
                <a:off x="2496" y="2544"/>
                <a:ext cx="144" cy="336"/>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8" name="Line 26"/>
              <p:cNvSpPr>
                <a:spLocks noChangeShapeType="1"/>
              </p:cNvSpPr>
              <p:nvPr/>
            </p:nvSpPr>
            <p:spPr bwMode="auto">
              <a:xfrm>
                <a:off x="3072" y="2592"/>
                <a:ext cx="96" cy="288"/>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718" name="Text Box 27"/>
            <p:cNvSpPr txBox="1">
              <a:spLocks noChangeArrowheads="1"/>
            </p:cNvSpPr>
            <p:nvPr/>
          </p:nvSpPr>
          <p:spPr bwMode="auto">
            <a:xfrm>
              <a:off x="3360" y="1440"/>
              <a:ext cx="466" cy="420"/>
            </a:xfrm>
            <a:prstGeom prst="rect">
              <a:avLst/>
            </a:prstGeom>
            <a:solidFill>
              <a:srgbClr val="CAF2CE">
                <a:alpha val="50195"/>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3300"/>
                  </a:solidFill>
                </a:rPr>
                <a:t>29</a:t>
              </a:r>
              <a:endParaRPr lang="en-US" altLang="zh-CN" sz="2400"/>
            </a:p>
          </p:txBody>
        </p:sp>
        <p:sp>
          <p:nvSpPr>
            <p:cNvPr id="200719" name="Line 28"/>
            <p:cNvSpPr>
              <a:spLocks noChangeShapeType="1"/>
            </p:cNvSpPr>
            <p:nvPr/>
          </p:nvSpPr>
          <p:spPr bwMode="auto">
            <a:xfrm flipH="1">
              <a:off x="2832" y="1872"/>
              <a:ext cx="528" cy="288"/>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0" name="Line 29"/>
            <p:cNvSpPr>
              <a:spLocks noChangeShapeType="1"/>
            </p:cNvSpPr>
            <p:nvPr/>
          </p:nvSpPr>
          <p:spPr bwMode="auto">
            <a:xfrm>
              <a:off x="3840" y="1872"/>
              <a:ext cx="528" cy="288"/>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1" name="Text Box 30"/>
            <p:cNvSpPr txBox="1">
              <a:spLocks noChangeArrowheads="1"/>
            </p:cNvSpPr>
            <p:nvPr/>
          </p:nvSpPr>
          <p:spPr bwMode="auto">
            <a:xfrm>
              <a:off x="2956" y="1680"/>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006666"/>
                  </a:solidFill>
                </a:rPr>
                <a:t>0</a:t>
              </a:r>
              <a:endParaRPr lang="en-US" altLang="zh-CN" sz="2400"/>
            </a:p>
          </p:txBody>
        </p:sp>
        <p:sp>
          <p:nvSpPr>
            <p:cNvPr id="200722" name="Text Box 31"/>
            <p:cNvSpPr txBox="1">
              <a:spLocks noChangeArrowheads="1"/>
            </p:cNvSpPr>
            <p:nvPr/>
          </p:nvSpPr>
          <p:spPr bwMode="auto">
            <a:xfrm>
              <a:off x="2352" y="2428"/>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006666"/>
                  </a:solidFill>
                </a:rPr>
                <a:t>0</a:t>
              </a:r>
              <a:endParaRPr lang="en-US" altLang="zh-CN" sz="2400"/>
            </a:p>
          </p:txBody>
        </p:sp>
        <p:sp>
          <p:nvSpPr>
            <p:cNvPr id="200723" name="Text Box 32"/>
            <p:cNvSpPr txBox="1">
              <a:spLocks noChangeArrowheads="1"/>
            </p:cNvSpPr>
            <p:nvPr/>
          </p:nvSpPr>
          <p:spPr bwMode="auto">
            <a:xfrm>
              <a:off x="3820" y="2428"/>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006666"/>
                  </a:solidFill>
                </a:rPr>
                <a:t>0</a:t>
              </a:r>
              <a:endParaRPr lang="en-US" altLang="zh-CN" sz="2400"/>
            </a:p>
          </p:txBody>
        </p:sp>
        <p:sp>
          <p:nvSpPr>
            <p:cNvPr id="200724" name="Text Box 33"/>
            <p:cNvSpPr txBox="1">
              <a:spLocks noChangeArrowheads="1"/>
            </p:cNvSpPr>
            <p:nvPr/>
          </p:nvSpPr>
          <p:spPr bwMode="auto">
            <a:xfrm>
              <a:off x="4342" y="3078"/>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006666"/>
                  </a:solidFill>
                </a:rPr>
                <a:t>0</a:t>
              </a:r>
              <a:endParaRPr lang="en-US" altLang="zh-CN" sz="2400"/>
            </a:p>
          </p:txBody>
        </p:sp>
        <p:sp>
          <p:nvSpPr>
            <p:cNvPr id="200725" name="Text Box 34"/>
            <p:cNvSpPr txBox="1">
              <a:spLocks noChangeArrowheads="1"/>
            </p:cNvSpPr>
            <p:nvPr/>
          </p:nvSpPr>
          <p:spPr bwMode="auto">
            <a:xfrm>
              <a:off x="4012" y="1660"/>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006666"/>
                  </a:solidFill>
                </a:rPr>
                <a:t>1</a:t>
              </a:r>
              <a:endParaRPr lang="en-US" altLang="zh-CN" sz="2400"/>
            </a:p>
          </p:txBody>
        </p:sp>
        <p:sp>
          <p:nvSpPr>
            <p:cNvPr id="200726" name="Text Box 35"/>
            <p:cNvSpPr txBox="1">
              <a:spLocks noChangeArrowheads="1"/>
            </p:cNvSpPr>
            <p:nvPr/>
          </p:nvSpPr>
          <p:spPr bwMode="auto">
            <a:xfrm>
              <a:off x="3120" y="2448"/>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006666"/>
                  </a:solidFill>
                </a:rPr>
                <a:t>1</a:t>
              </a:r>
              <a:endParaRPr lang="en-US" altLang="zh-CN" sz="2400"/>
            </a:p>
          </p:txBody>
        </p:sp>
        <p:sp>
          <p:nvSpPr>
            <p:cNvPr id="200727" name="Text Box 36"/>
            <p:cNvSpPr txBox="1">
              <a:spLocks noChangeArrowheads="1"/>
            </p:cNvSpPr>
            <p:nvPr/>
          </p:nvSpPr>
          <p:spPr bwMode="auto">
            <a:xfrm>
              <a:off x="4636" y="2428"/>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006666"/>
                  </a:solidFill>
                </a:rPr>
                <a:t>1</a:t>
              </a:r>
              <a:endParaRPr lang="en-US" altLang="zh-CN" sz="2400"/>
            </a:p>
          </p:txBody>
        </p:sp>
        <p:sp>
          <p:nvSpPr>
            <p:cNvPr id="200728" name="Text Box 37"/>
            <p:cNvSpPr txBox="1">
              <a:spLocks noChangeArrowheads="1"/>
            </p:cNvSpPr>
            <p:nvPr/>
          </p:nvSpPr>
          <p:spPr bwMode="auto">
            <a:xfrm>
              <a:off x="5014" y="3058"/>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006666"/>
                  </a:solidFill>
                </a:rPr>
                <a:t>1</a:t>
              </a:r>
              <a:endParaRPr lang="en-US" altLang="zh-CN" sz="2400"/>
            </a:p>
          </p:txBody>
        </p:sp>
        <p:sp>
          <p:nvSpPr>
            <p:cNvPr id="200729" name="Text Box 38"/>
            <p:cNvSpPr txBox="1">
              <a:spLocks noChangeArrowheads="1"/>
            </p:cNvSpPr>
            <p:nvPr/>
          </p:nvSpPr>
          <p:spPr bwMode="auto">
            <a:xfrm>
              <a:off x="2304" y="3196"/>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800080"/>
                  </a:solidFill>
                </a:rPr>
                <a:t>00</a:t>
              </a:r>
              <a:endParaRPr lang="en-US" altLang="zh-CN" sz="2400"/>
            </a:p>
          </p:txBody>
        </p:sp>
        <p:sp>
          <p:nvSpPr>
            <p:cNvPr id="200730" name="Text Box 39"/>
            <p:cNvSpPr txBox="1">
              <a:spLocks noChangeArrowheads="1"/>
            </p:cNvSpPr>
            <p:nvPr/>
          </p:nvSpPr>
          <p:spPr bwMode="auto">
            <a:xfrm>
              <a:off x="2976" y="3196"/>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800080"/>
                  </a:solidFill>
                </a:rPr>
                <a:t>01</a:t>
              </a:r>
              <a:endParaRPr lang="en-US" altLang="zh-CN" sz="2400"/>
            </a:p>
          </p:txBody>
        </p:sp>
        <p:sp>
          <p:nvSpPr>
            <p:cNvPr id="200731" name="Text Box 40"/>
            <p:cNvSpPr txBox="1">
              <a:spLocks noChangeArrowheads="1"/>
            </p:cNvSpPr>
            <p:nvPr/>
          </p:nvSpPr>
          <p:spPr bwMode="auto">
            <a:xfrm>
              <a:off x="3606" y="3158"/>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800080"/>
                  </a:solidFill>
                </a:rPr>
                <a:t>10</a:t>
              </a:r>
              <a:endParaRPr lang="en-US" altLang="zh-CN" sz="2400"/>
            </a:p>
          </p:txBody>
        </p:sp>
        <p:sp>
          <p:nvSpPr>
            <p:cNvPr id="200732" name="Text Box 41"/>
            <p:cNvSpPr txBox="1">
              <a:spLocks noChangeArrowheads="1"/>
            </p:cNvSpPr>
            <p:nvPr/>
          </p:nvSpPr>
          <p:spPr bwMode="auto">
            <a:xfrm>
              <a:off x="4122" y="3750"/>
              <a:ext cx="54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800080"/>
                  </a:solidFill>
                </a:rPr>
                <a:t>110</a:t>
              </a:r>
              <a:endParaRPr lang="en-US" altLang="zh-CN" sz="2400"/>
            </a:p>
          </p:txBody>
        </p:sp>
        <p:sp>
          <p:nvSpPr>
            <p:cNvPr id="200733" name="Text Box 42"/>
            <p:cNvSpPr txBox="1">
              <a:spLocks noChangeArrowheads="1"/>
            </p:cNvSpPr>
            <p:nvPr/>
          </p:nvSpPr>
          <p:spPr bwMode="auto">
            <a:xfrm>
              <a:off x="4918" y="3750"/>
              <a:ext cx="54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800080"/>
                  </a:solidFill>
                </a:rPr>
                <a:t>111</a:t>
              </a:r>
              <a:endParaRPr lang="en-US" altLang="zh-CN" sz="2400"/>
            </a:p>
          </p:txBody>
        </p:sp>
      </p:grpSp>
    </p:spTree>
  </p:cSld>
  <p:clrMapOvr>
    <a:masterClrMapping/>
  </p:clrMapOvr>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730" name="Text Box 3"/>
          <p:cNvSpPr txBox="1">
            <a:spLocks noChangeArrowheads="1"/>
          </p:cNvSpPr>
          <p:nvPr/>
        </p:nvSpPr>
        <p:spPr bwMode="auto">
          <a:xfrm>
            <a:off x="152400" y="228600"/>
            <a:ext cx="8839200" cy="513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15000"/>
              </a:lnSpc>
            </a:pPr>
            <a:r>
              <a:rPr lang="zh-CN" altLang="en-US" sz="3200" b="1">
                <a:ea typeface="楷体_GB2312" pitchFamily="49" charset="-122"/>
              </a:rPr>
              <a:t>　</a:t>
            </a:r>
            <a:r>
              <a:rPr lang="en-US" altLang="zh-CN" sz="3200" b="1">
                <a:ea typeface="楷体_GB2312" pitchFamily="49" charset="-122"/>
              </a:rPr>
              <a:t>1. </a:t>
            </a:r>
            <a:r>
              <a:rPr lang="zh-CN" altLang="en-US" sz="3200" b="1">
                <a:ea typeface="楷体_GB2312" pitchFamily="49" charset="-122"/>
              </a:rPr>
              <a:t>熟练掌握二叉树的结构特性，了解相应的证明方法。</a:t>
            </a:r>
          </a:p>
          <a:p>
            <a:pPr eaLnBrk="1" hangingPunct="1">
              <a:lnSpc>
                <a:spcPct val="115000"/>
              </a:lnSpc>
            </a:pPr>
            <a:r>
              <a:rPr lang="zh-CN" altLang="en-US" sz="3200" b="1">
                <a:ea typeface="楷体_GB2312" pitchFamily="49" charset="-122"/>
              </a:rPr>
              <a:t>　</a:t>
            </a:r>
            <a:r>
              <a:rPr lang="en-US" altLang="zh-CN" sz="3200" b="1">
                <a:ea typeface="楷体_GB2312" pitchFamily="49" charset="-122"/>
              </a:rPr>
              <a:t>2. </a:t>
            </a:r>
            <a:r>
              <a:rPr lang="zh-CN" altLang="en-US" sz="3200" b="1">
                <a:ea typeface="楷体_GB2312" pitchFamily="49" charset="-122"/>
              </a:rPr>
              <a:t>熟悉二叉树的各种存储结构的特点及适用范围。</a:t>
            </a:r>
          </a:p>
          <a:p>
            <a:pPr eaLnBrk="1" hangingPunct="1">
              <a:lnSpc>
                <a:spcPct val="115000"/>
              </a:lnSpc>
            </a:pPr>
            <a:r>
              <a:rPr lang="zh-CN" altLang="en-US" sz="3200" b="1">
                <a:ea typeface="楷体_GB2312" pitchFamily="49" charset="-122"/>
              </a:rPr>
              <a:t>　</a:t>
            </a:r>
            <a:r>
              <a:rPr lang="en-US" altLang="zh-CN" sz="3200" b="1">
                <a:ea typeface="楷体_GB2312" pitchFamily="49" charset="-122"/>
              </a:rPr>
              <a:t>3. </a:t>
            </a:r>
            <a:r>
              <a:rPr lang="zh-CN" altLang="en-US" sz="3200" b="1">
                <a:ea typeface="楷体_GB2312" pitchFamily="49" charset="-122"/>
              </a:rPr>
              <a:t>遍历二叉树是二叉树各种操作的基础。实现二叉树遍历的具体算法与所采用的存储结构有关。掌握各种遍历策略的递归算法，灵活运用遍历算法实现二叉树的其它操作。层次遍历是按另一种搜索策略进行的遍历。</a:t>
            </a:r>
          </a:p>
        </p:txBody>
      </p:sp>
    </p:spTree>
  </p:cSld>
  <p:clrMapOvr>
    <a:masterClrMapping/>
  </p:clrMapOvr>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381000" y="304800"/>
            <a:ext cx="8458200" cy="487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40000"/>
              </a:lnSpc>
            </a:pPr>
            <a:r>
              <a:rPr lang="zh-CN" altLang="en-US" sz="3200">
                <a:ea typeface="楷体_GB2312" pitchFamily="49" charset="-122"/>
              </a:rPr>
              <a:t>　</a:t>
            </a:r>
            <a:r>
              <a:rPr lang="en-US" altLang="zh-CN" sz="3200">
                <a:ea typeface="楷体_GB2312" pitchFamily="49" charset="-122"/>
              </a:rPr>
              <a:t>4. </a:t>
            </a:r>
            <a:r>
              <a:rPr lang="zh-CN" altLang="en-US" sz="3200">
                <a:ea typeface="楷体_GB2312" pitchFamily="49" charset="-122"/>
              </a:rPr>
              <a:t>熟悉</a:t>
            </a:r>
            <a:r>
              <a:rPr lang="zh-CN" altLang="en-US" sz="3200" b="1">
                <a:ea typeface="楷体_GB2312" pitchFamily="49" charset="-122"/>
              </a:rPr>
              <a:t>树的</a:t>
            </a:r>
            <a:r>
              <a:rPr lang="zh-CN" altLang="en-US" sz="3200">
                <a:ea typeface="楷体_GB2312" pitchFamily="49" charset="-122"/>
              </a:rPr>
              <a:t>各种</a:t>
            </a:r>
            <a:r>
              <a:rPr lang="zh-CN" altLang="en-US" sz="3200" b="1">
                <a:ea typeface="楷体_GB2312" pitchFamily="49" charset="-122"/>
              </a:rPr>
              <a:t>存储结构</a:t>
            </a:r>
            <a:r>
              <a:rPr lang="zh-CN" altLang="en-US" sz="3200">
                <a:ea typeface="楷体_GB2312" pitchFamily="49" charset="-122"/>
              </a:rPr>
              <a:t>及其特点，掌握</a:t>
            </a:r>
            <a:r>
              <a:rPr lang="zh-CN" altLang="en-US" sz="3200" b="1">
                <a:ea typeface="楷体_GB2312" pitchFamily="49" charset="-122"/>
              </a:rPr>
              <a:t>树和森林与二叉树的转换</a:t>
            </a:r>
            <a:r>
              <a:rPr lang="zh-CN" altLang="en-US" sz="3200">
                <a:ea typeface="楷体_GB2312" pitchFamily="49" charset="-122"/>
              </a:rPr>
              <a:t>方法。建立存储结构是进行其它操作的前提，因此应</a:t>
            </a:r>
            <a:r>
              <a:rPr lang="zh-CN" altLang="en-US" sz="3200" b="1">
                <a:ea typeface="楷体_GB2312" pitchFamily="49" charset="-122"/>
              </a:rPr>
              <a:t>掌握 </a:t>
            </a:r>
            <a:r>
              <a:rPr lang="en-US" altLang="zh-CN" sz="3200">
                <a:ea typeface="楷体_GB2312" pitchFamily="49" charset="-122"/>
              </a:rPr>
              <a:t>1 </a:t>
            </a:r>
            <a:r>
              <a:rPr lang="zh-CN" altLang="en-US" sz="3200">
                <a:ea typeface="楷体_GB2312" pitchFamily="49" charset="-122"/>
              </a:rPr>
              <a:t>至 </a:t>
            </a:r>
            <a:r>
              <a:rPr lang="en-US" altLang="zh-CN" sz="3200">
                <a:ea typeface="楷体_GB2312" pitchFamily="49" charset="-122"/>
              </a:rPr>
              <a:t>2 </a:t>
            </a:r>
            <a:r>
              <a:rPr lang="zh-CN" altLang="en-US" sz="3200">
                <a:ea typeface="楷体_GB2312" pitchFamily="49" charset="-122"/>
              </a:rPr>
              <a:t>种</a:t>
            </a:r>
            <a:r>
              <a:rPr lang="zh-CN" altLang="en-US" sz="3200" b="1">
                <a:ea typeface="楷体_GB2312" pitchFamily="49" charset="-122"/>
              </a:rPr>
              <a:t>建立</a:t>
            </a:r>
            <a:r>
              <a:rPr lang="zh-CN" altLang="en-US" sz="3200">
                <a:ea typeface="楷体_GB2312" pitchFamily="49" charset="-122"/>
              </a:rPr>
              <a:t>二叉树和树的</a:t>
            </a:r>
            <a:r>
              <a:rPr lang="zh-CN" altLang="en-US" sz="3200" b="1">
                <a:ea typeface="楷体_GB2312" pitchFamily="49" charset="-122"/>
              </a:rPr>
              <a:t>存储结构的方法</a:t>
            </a:r>
            <a:r>
              <a:rPr lang="zh-CN" altLang="en-US" sz="3200">
                <a:ea typeface="楷体_GB2312" pitchFamily="49" charset="-122"/>
              </a:rPr>
              <a:t>。</a:t>
            </a:r>
          </a:p>
          <a:p>
            <a:pPr eaLnBrk="1" hangingPunct="1">
              <a:lnSpc>
                <a:spcPct val="140000"/>
              </a:lnSpc>
            </a:pPr>
            <a:r>
              <a:rPr lang="zh-CN" altLang="en-US" sz="3200">
                <a:ea typeface="楷体_GB2312" pitchFamily="49" charset="-122"/>
              </a:rPr>
              <a:t>　</a:t>
            </a:r>
            <a:r>
              <a:rPr lang="en-US" altLang="zh-CN" sz="3200">
                <a:ea typeface="楷体_GB2312" pitchFamily="49" charset="-122"/>
              </a:rPr>
              <a:t>5. </a:t>
            </a:r>
            <a:r>
              <a:rPr lang="zh-CN" altLang="en-US" sz="3200">
                <a:ea typeface="楷体_GB2312" pitchFamily="49" charset="-122"/>
              </a:rPr>
              <a:t>学会编写</a:t>
            </a:r>
            <a:r>
              <a:rPr lang="zh-CN" altLang="en-US" sz="3200" b="1">
                <a:ea typeface="楷体_GB2312" pitchFamily="49" charset="-122"/>
              </a:rPr>
              <a:t>实现树的各种操作</a:t>
            </a:r>
            <a:r>
              <a:rPr lang="zh-CN" altLang="en-US" sz="3200">
                <a:ea typeface="楷体_GB2312" pitchFamily="49" charset="-122"/>
              </a:rPr>
              <a:t>的算法。</a:t>
            </a:r>
          </a:p>
          <a:p>
            <a:pPr eaLnBrk="1" hangingPunct="1">
              <a:lnSpc>
                <a:spcPct val="140000"/>
              </a:lnSpc>
            </a:pPr>
            <a:r>
              <a:rPr lang="zh-CN" altLang="en-US" sz="3200">
                <a:ea typeface="楷体_GB2312" pitchFamily="49" charset="-122"/>
              </a:rPr>
              <a:t>　</a:t>
            </a:r>
            <a:r>
              <a:rPr lang="en-US" altLang="zh-CN" sz="3200">
                <a:ea typeface="楷体_GB2312" pitchFamily="49" charset="-122"/>
              </a:rPr>
              <a:t>6. </a:t>
            </a:r>
            <a:r>
              <a:rPr lang="zh-CN" altLang="en-US" sz="3200">
                <a:ea typeface="楷体_GB2312" pitchFamily="49" charset="-122"/>
              </a:rPr>
              <a:t>了解</a:t>
            </a:r>
            <a:r>
              <a:rPr lang="zh-CN" altLang="en-US" sz="3200" b="1">
                <a:ea typeface="楷体_GB2312" pitchFamily="49" charset="-122"/>
              </a:rPr>
              <a:t>最优树的特性</a:t>
            </a:r>
            <a:r>
              <a:rPr lang="zh-CN" altLang="en-US" sz="3200">
                <a:ea typeface="楷体_GB2312" pitchFamily="49" charset="-122"/>
              </a:rPr>
              <a:t>，掌握</a:t>
            </a:r>
            <a:r>
              <a:rPr lang="zh-CN" altLang="en-US" sz="3200" b="1">
                <a:ea typeface="楷体_GB2312" pitchFamily="49" charset="-122"/>
              </a:rPr>
              <a:t>建立最优树和哈夫曼编码</a:t>
            </a:r>
            <a:r>
              <a:rPr lang="zh-CN" altLang="en-US" sz="3200">
                <a:ea typeface="楷体_GB2312" pitchFamily="49" charset="-122"/>
              </a:rPr>
              <a:t>的方法。</a:t>
            </a:r>
          </a:p>
        </p:txBody>
      </p:sp>
    </p:spTree>
  </p:cSld>
  <p:clrMapOvr>
    <a:masterClrMapping/>
  </p:clrMapOvr>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50825" y="115888"/>
            <a:ext cx="1943100" cy="782637"/>
          </a:xfrm>
        </p:spPr>
        <p:txBody>
          <a:bodyPr/>
          <a:lstStyle/>
          <a:p>
            <a:pPr eaLnBrk="1" hangingPunct="1"/>
            <a:r>
              <a:rPr lang="zh-CN" altLang="en-US" smtClean="0"/>
              <a:t>作业：</a:t>
            </a:r>
          </a:p>
        </p:txBody>
      </p:sp>
      <p:sp>
        <p:nvSpPr>
          <p:cNvPr id="203779" name="Rectangle 3"/>
          <p:cNvSpPr>
            <a:spLocks noGrp="1" noChangeArrowheads="1"/>
          </p:cNvSpPr>
          <p:nvPr>
            <p:ph type="body" idx="1"/>
          </p:nvPr>
        </p:nvSpPr>
        <p:spPr>
          <a:xfrm>
            <a:off x="400050" y="1112838"/>
            <a:ext cx="8493125" cy="1887537"/>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lnSpc>
                <a:spcPct val="140000"/>
              </a:lnSpc>
              <a:spcBef>
                <a:spcPct val="0"/>
              </a:spcBef>
              <a:buClrTx/>
              <a:buFontTx/>
              <a:buNone/>
            </a:pPr>
            <a:r>
              <a:rPr lang="en-US" altLang="zh-CN" sz="2800" smtClean="0">
                <a:ea typeface="黑体" pitchFamily="49" charset="-122"/>
              </a:rPr>
              <a:t>1</a:t>
            </a:r>
            <a:r>
              <a:rPr lang="zh-CN" altLang="en-US" sz="2800" smtClean="0">
                <a:ea typeface="黑体" pitchFamily="49" charset="-122"/>
              </a:rPr>
              <a:t>、已知某系统在通信中只出现</a:t>
            </a:r>
            <a:r>
              <a:rPr lang="en-US" altLang="zh-CN" sz="2800" smtClean="0">
                <a:ea typeface="黑体" pitchFamily="49" charset="-122"/>
              </a:rPr>
              <a:t>8</a:t>
            </a:r>
            <a:r>
              <a:rPr lang="zh-CN" altLang="en-US" sz="2800" smtClean="0">
                <a:ea typeface="黑体" pitchFamily="49" charset="-122"/>
              </a:rPr>
              <a:t>种字符，其概率分别为</a:t>
            </a:r>
            <a:r>
              <a:rPr lang="en-US" altLang="zh-CN" sz="2800" smtClean="0">
                <a:ea typeface="黑体" pitchFamily="49" charset="-122"/>
              </a:rPr>
              <a:t>0.03, 0.31, 0.05, 0.10, 0.16, 0.21, 0.01, 0.13</a:t>
            </a:r>
            <a:r>
              <a:rPr lang="zh-CN" altLang="en-US" sz="2800" smtClean="0">
                <a:ea typeface="黑体" pitchFamily="49" charset="-122"/>
              </a:rPr>
              <a:t>，请设计</a:t>
            </a:r>
            <a:r>
              <a:rPr lang="en-US" altLang="zh-CN" sz="2800" smtClean="0">
                <a:ea typeface="黑体" pitchFamily="49" charset="-122"/>
              </a:rPr>
              <a:t>Huffman</a:t>
            </a:r>
            <a:r>
              <a:rPr lang="zh-CN" altLang="en-US" sz="2800" smtClean="0">
                <a:ea typeface="黑体" pitchFamily="49" charset="-122"/>
              </a:rPr>
              <a:t>编码，并求该</a:t>
            </a:r>
            <a:r>
              <a:rPr lang="en-US" altLang="zh-CN" sz="2800" smtClean="0">
                <a:ea typeface="黑体" pitchFamily="49" charset="-122"/>
              </a:rPr>
              <a:t>Huffman</a:t>
            </a:r>
            <a:r>
              <a:rPr lang="zh-CN" altLang="en-US" sz="2800" smtClean="0">
                <a:ea typeface="黑体" pitchFamily="49" charset="-122"/>
              </a:rPr>
              <a:t>树的</a:t>
            </a:r>
            <a:r>
              <a:rPr lang="en-US" altLang="zh-CN" sz="2800" smtClean="0">
                <a:ea typeface="黑体" pitchFamily="49" charset="-122"/>
              </a:rPr>
              <a:t>WPL</a:t>
            </a:r>
          </a:p>
        </p:txBody>
      </p:sp>
      <p:sp>
        <p:nvSpPr>
          <p:cNvPr id="203780" name="Text Box 4"/>
          <p:cNvSpPr txBox="1">
            <a:spLocks noChangeArrowheads="1"/>
          </p:cNvSpPr>
          <p:nvPr/>
        </p:nvSpPr>
        <p:spPr bwMode="auto">
          <a:xfrm>
            <a:off x="323850" y="3644900"/>
            <a:ext cx="8458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40000"/>
              </a:lnSpc>
            </a:pPr>
            <a:r>
              <a:rPr lang="en-US" altLang="zh-CN" sz="2800">
                <a:ea typeface="黑体" pitchFamily="49" charset="-122"/>
              </a:rPr>
              <a:t>2</a:t>
            </a:r>
            <a:r>
              <a:rPr lang="zh-CN" altLang="en-US" sz="2800">
                <a:ea typeface="黑体" pitchFamily="49" charset="-122"/>
              </a:rPr>
              <a:t>、假设用于通讯的电文仅由 </a:t>
            </a:r>
            <a:r>
              <a:rPr lang="en-US" altLang="zh-CN" sz="2800">
                <a:ea typeface="黑体" pitchFamily="49" charset="-122"/>
              </a:rPr>
              <a:t>8 </a:t>
            </a:r>
            <a:r>
              <a:rPr lang="zh-CN" altLang="en-US" sz="2800">
                <a:ea typeface="黑体" pitchFamily="49" charset="-122"/>
              </a:rPr>
              <a:t>个字母组成，字母在电文中出现的频率分别为 </a:t>
            </a:r>
            <a:r>
              <a:rPr lang="en-US" altLang="zh-CN" sz="2800">
                <a:ea typeface="黑体" pitchFamily="49" charset="-122"/>
              </a:rPr>
              <a:t>0.07, 0.19, 0.02, 0.06, 0.32, 0.03, 0.21, 0.10</a:t>
            </a:r>
            <a:r>
              <a:rPr lang="zh-CN" altLang="en-US" sz="2800">
                <a:ea typeface="黑体" pitchFamily="49" charset="-122"/>
              </a:rPr>
              <a:t>。试为这 </a:t>
            </a:r>
            <a:r>
              <a:rPr lang="en-US" altLang="zh-CN" sz="2800">
                <a:ea typeface="黑体" pitchFamily="49" charset="-122"/>
              </a:rPr>
              <a:t>8 </a:t>
            </a:r>
            <a:r>
              <a:rPr lang="zh-CN" altLang="en-US" sz="2800">
                <a:ea typeface="黑体" pitchFamily="49" charset="-122"/>
              </a:rPr>
              <a:t>个字母设计赫夫曼编码。</a:t>
            </a:r>
            <a:r>
              <a:rPr lang="zh-CN" altLang="en-US">
                <a:ea typeface="黑体" pitchFamily="49" charset="-122"/>
              </a:rPr>
              <a:t>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Text Box 2"/>
          <p:cNvSpPr txBox="1">
            <a:spLocks noChangeArrowheads="1"/>
          </p:cNvSpPr>
          <p:nvPr/>
        </p:nvSpPr>
        <p:spPr bwMode="auto">
          <a:xfrm>
            <a:off x="609600" y="914400"/>
            <a:ext cx="8153400" cy="1004888"/>
          </a:xfrm>
          <a:prstGeom prst="rect">
            <a:avLst/>
          </a:prstGeom>
          <a:noFill/>
          <a:ln>
            <a:noFill/>
          </a:ln>
          <a:effectLst/>
          <a:extLst>
            <a:ext uri="{909E8E84-426E-40DD-AFC4-6F175D3DCCD1}">
              <a14:hiddenFill xmlns:a14="http://schemas.microsoft.com/office/drawing/2010/main">
                <a:gradFill rotWithShape="0">
                  <a:gsLst>
                    <a:gs pos="0">
                      <a:schemeClr val="hlink"/>
                    </a:gs>
                    <a:gs pos="100000">
                      <a:schemeClr val="hlink">
                        <a:gamma/>
                        <a:shade val="46275"/>
                        <a:invGamma/>
                      </a:schemeClr>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defRPr/>
            </a:pPr>
            <a:endParaRPr lang="en-US" altLang="zh-CN" sz="2400" b="1">
              <a:effectLst>
                <a:outerShdw blurRad="38100" dist="38100" dir="2700000" algn="tl">
                  <a:srgbClr val="C0C0C0"/>
                </a:outerShdw>
              </a:effectLst>
            </a:endParaRPr>
          </a:p>
          <a:p>
            <a:pPr>
              <a:spcBef>
                <a:spcPct val="50000"/>
              </a:spcBef>
              <a:defRPr/>
            </a:pPr>
            <a:endParaRPr lang="en-US" altLang="zh-CN" sz="2400"/>
          </a:p>
        </p:txBody>
      </p:sp>
      <p:sp>
        <p:nvSpPr>
          <p:cNvPr id="496643" name="Rectangle 3"/>
          <p:cNvSpPr>
            <a:spLocks noChangeArrowheads="1"/>
          </p:cNvSpPr>
          <p:nvPr/>
        </p:nvSpPr>
        <p:spPr bwMode="auto">
          <a:xfrm>
            <a:off x="2590800" y="304800"/>
            <a:ext cx="3352800" cy="625475"/>
          </a:xfrm>
          <a:prstGeom prst="rect">
            <a:avLst/>
          </a:prstGeom>
          <a:gradFill rotWithShape="0">
            <a:gsLst>
              <a:gs pos="0">
                <a:schemeClr val="accent1"/>
              </a:gs>
              <a:gs pos="100000">
                <a:srgbClr val="FFFF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lnSpc>
                <a:spcPct val="125000"/>
              </a:lnSpc>
              <a:spcBef>
                <a:spcPct val="30000"/>
              </a:spcBef>
              <a:defRPr/>
            </a:pPr>
            <a:r>
              <a:rPr lang="zh-CN" altLang="en-US" sz="2800" b="1">
                <a:solidFill>
                  <a:srgbClr val="0000FF"/>
                </a:solidFill>
                <a:effectLst>
                  <a:outerShdw blurRad="38100" dist="38100" dir="2700000" algn="tl">
                    <a:srgbClr val="000000"/>
                  </a:outerShdw>
                </a:effectLst>
              </a:rPr>
              <a:t>本章学习导读</a:t>
            </a:r>
            <a:r>
              <a:rPr lang="zh-CN" altLang="en-US" sz="2400" b="1">
                <a:effectLst>
                  <a:outerShdw blurRad="38100" dist="38100" dir="2700000" algn="tl">
                    <a:srgbClr val="000000"/>
                  </a:outerShdw>
                </a:effectLst>
                <a:latin typeface="宋体" pitchFamily="2" charset="-122"/>
              </a:rPr>
              <a:t> </a:t>
            </a:r>
          </a:p>
        </p:txBody>
      </p:sp>
      <p:sp>
        <p:nvSpPr>
          <p:cNvPr id="496644" name="Text Box 4"/>
          <p:cNvSpPr txBox="1">
            <a:spLocks noChangeArrowheads="1"/>
          </p:cNvSpPr>
          <p:nvPr/>
        </p:nvSpPr>
        <p:spPr bwMode="auto">
          <a:xfrm>
            <a:off x="685800" y="1219200"/>
            <a:ext cx="7848600" cy="4349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just">
              <a:lnSpc>
                <a:spcPct val="125000"/>
              </a:lnSpc>
              <a:spcBef>
                <a:spcPct val="50000"/>
              </a:spcBef>
              <a:defRPr/>
            </a:pPr>
            <a:endParaRPr lang="zh-CN" altLang="zh-CN" sz="1800" b="1">
              <a:effectLst>
                <a:outerShdw blurRad="38100" dist="38100" dir="2700000" algn="tl">
                  <a:srgbClr val="C0C0C0"/>
                </a:outerShdw>
              </a:effectLst>
            </a:endParaRPr>
          </a:p>
        </p:txBody>
      </p:sp>
      <p:sp>
        <p:nvSpPr>
          <p:cNvPr id="496645" name="Text Box 5"/>
          <p:cNvSpPr txBox="1">
            <a:spLocks noChangeArrowheads="1"/>
          </p:cNvSpPr>
          <p:nvPr/>
        </p:nvSpPr>
        <p:spPr bwMode="auto">
          <a:xfrm>
            <a:off x="381000" y="1143000"/>
            <a:ext cx="8458200" cy="4838700"/>
          </a:xfrm>
          <a:prstGeom prst="rect">
            <a:avLst/>
          </a:prstGeom>
          <a:noFill/>
          <a:ln>
            <a:noFill/>
          </a:ln>
          <a:effectLst/>
          <a:extLst>
            <a:ext uri="{909E8E84-426E-40DD-AFC4-6F175D3DCCD1}">
              <a14:hiddenFill xmlns:a14="http://schemas.microsoft.com/office/drawing/2010/main">
                <a:gradFill rotWithShape="0">
                  <a:gsLst>
                    <a:gs pos="0">
                      <a:schemeClr val="hlink"/>
                    </a:gs>
                    <a:gs pos="100000">
                      <a:schemeClr val="hlink">
                        <a:gamma/>
                        <a:shade val="46275"/>
                        <a:invGamma/>
                      </a:schemeClr>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just" eaLnBrk="0" hangingPunct="0">
              <a:lnSpc>
                <a:spcPct val="120000"/>
              </a:lnSpc>
              <a:spcBef>
                <a:spcPct val="20000"/>
              </a:spcBef>
              <a:defRPr/>
            </a:pPr>
            <a:r>
              <a:rPr lang="en-US" altLang="zh-CN" sz="2400" b="1" dirty="0">
                <a:solidFill>
                  <a:srgbClr val="000000"/>
                </a:solidFill>
                <a:effectLst>
                  <a:outerShdw blurRad="38100" dist="38100" dir="2700000" algn="tl">
                    <a:srgbClr val="C0C0C0"/>
                  </a:outerShdw>
                </a:effectLst>
                <a:ea typeface="楷体_GB2312" pitchFamily="49" charset="-122"/>
              </a:rPr>
              <a:t>  </a:t>
            </a:r>
            <a:r>
              <a:rPr lang="zh-CN" altLang="en-US" sz="2400" b="1" dirty="0">
                <a:solidFill>
                  <a:srgbClr val="000000"/>
                </a:solidFill>
                <a:effectLst>
                  <a:outerShdw blurRad="38100" dist="38100" dir="2700000" algn="tl">
                    <a:srgbClr val="C0C0C0"/>
                  </a:outerShdw>
                </a:effectLst>
                <a:ea typeface="楷体_GB2312" pitchFamily="49" charset="-122"/>
              </a:rPr>
              <a:t>本章主要介绍树的基本概念，树的存储结构，树和二叉树的遍历等一些常用算法。通过本章学习，读者应该：</a:t>
            </a:r>
          </a:p>
          <a:p>
            <a:pPr algn="just" eaLnBrk="0" hangingPunct="0">
              <a:lnSpc>
                <a:spcPct val="120000"/>
              </a:lnSpc>
              <a:spcBef>
                <a:spcPct val="20000"/>
              </a:spcBef>
              <a:defRPr/>
            </a:pPr>
            <a:r>
              <a:rPr lang="en-US" altLang="zh-CN" sz="2400" b="1" dirty="0">
                <a:solidFill>
                  <a:srgbClr val="000000"/>
                </a:solidFill>
                <a:effectLst>
                  <a:outerShdw blurRad="38100" dist="38100" dir="2700000" algn="tl">
                    <a:srgbClr val="C0C0C0"/>
                  </a:outerShdw>
                </a:effectLst>
              </a:rPr>
              <a:t>1) </a:t>
            </a:r>
            <a:r>
              <a:rPr lang="zh-CN" altLang="en-US" sz="2400" b="1" dirty="0">
                <a:solidFill>
                  <a:srgbClr val="000000"/>
                </a:solidFill>
                <a:effectLst>
                  <a:outerShdw blurRad="38100" dist="38100" dir="2700000" algn="tl">
                    <a:srgbClr val="C0C0C0"/>
                  </a:outerShdw>
                </a:effectLst>
                <a:ea typeface="楷体_GB2312" pitchFamily="49" charset="-122"/>
              </a:rPr>
              <a:t>熟练掌握二叉树的各种遍历算法，并能灵活运用遍历算法实现二叉树的其它操作。</a:t>
            </a:r>
            <a:r>
              <a:rPr lang="zh-CN" altLang="en-US" sz="2400" b="1" dirty="0">
                <a:solidFill>
                  <a:srgbClr val="000000"/>
                </a:solidFill>
                <a:effectLst>
                  <a:outerShdw blurRad="38100" dist="38100" dir="2700000" algn="tl">
                    <a:srgbClr val="C0C0C0"/>
                  </a:outerShdw>
                </a:effectLst>
                <a:cs typeface="Times New Roman" pitchFamily="18" charset="0"/>
              </a:rPr>
              <a:t> </a:t>
            </a:r>
          </a:p>
          <a:p>
            <a:pPr algn="just" eaLnBrk="0" hangingPunct="0">
              <a:lnSpc>
                <a:spcPct val="120000"/>
              </a:lnSpc>
              <a:spcBef>
                <a:spcPct val="20000"/>
              </a:spcBef>
              <a:defRPr/>
            </a:pPr>
            <a:r>
              <a:rPr lang="zh-CN" altLang="en-US" sz="2400" b="1" dirty="0">
                <a:solidFill>
                  <a:srgbClr val="000000"/>
                </a:solidFill>
                <a:effectLst>
                  <a:outerShdw blurRad="38100" dist="38100" dir="2700000" algn="tl">
                    <a:srgbClr val="C0C0C0"/>
                  </a:outerShdw>
                </a:effectLst>
                <a:cs typeface="Times New Roman" pitchFamily="18" charset="0"/>
              </a:rPr>
              <a:t> </a:t>
            </a:r>
            <a:r>
              <a:rPr lang="en-US" altLang="zh-CN" sz="2400" b="1" dirty="0">
                <a:solidFill>
                  <a:srgbClr val="000000"/>
                </a:solidFill>
                <a:effectLst>
                  <a:outerShdw blurRad="38100" dist="38100" dir="2700000" algn="tl">
                    <a:srgbClr val="C0C0C0"/>
                  </a:outerShdw>
                </a:effectLst>
              </a:rPr>
              <a:t>2) </a:t>
            </a:r>
            <a:r>
              <a:rPr lang="zh-CN" altLang="en-US" sz="2400" b="1" dirty="0">
                <a:solidFill>
                  <a:srgbClr val="000000"/>
                </a:solidFill>
                <a:effectLst>
                  <a:outerShdw blurRad="38100" dist="38100" dir="2700000" algn="tl">
                    <a:srgbClr val="C0C0C0"/>
                  </a:outerShdw>
                </a:effectLst>
                <a:ea typeface="楷体_GB2312" pitchFamily="49" charset="-122"/>
              </a:rPr>
              <a:t>理解二叉树的线索化过程以及在中序线索化树上找给定结点的前驱和后继的方法。</a:t>
            </a:r>
          </a:p>
          <a:p>
            <a:pPr algn="just" eaLnBrk="0" hangingPunct="0">
              <a:lnSpc>
                <a:spcPct val="120000"/>
              </a:lnSpc>
              <a:spcBef>
                <a:spcPct val="20000"/>
              </a:spcBef>
              <a:defRPr/>
            </a:pPr>
            <a:r>
              <a:rPr lang="zh-CN" altLang="en-US" sz="2400" b="1" dirty="0">
                <a:solidFill>
                  <a:srgbClr val="000000"/>
                </a:solidFill>
                <a:effectLst>
                  <a:outerShdw blurRad="38100" dist="38100" dir="2700000" algn="tl">
                    <a:srgbClr val="C0C0C0"/>
                  </a:outerShdw>
                </a:effectLst>
                <a:ea typeface="楷体_GB2312" pitchFamily="49" charset="-122"/>
              </a:rPr>
              <a:t> </a:t>
            </a:r>
            <a:r>
              <a:rPr lang="en-US" altLang="zh-CN" sz="2400" b="1" dirty="0">
                <a:solidFill>
                  <a:srgbClr val="000000"/>
                </a:solidFill>
                <a:effectLst>
                  <a:outerShdw blurRad="38100" dist="38100" dir="2700000" algn="tl">
                    <a:srgbClr val="C0C0C0"/>
                  </a:outerShdw>
                </a:effectLst>
              </a:rPr>
              <a:t>3)</a:t>
            </a:r>
            <a:r>
              <a:rPr lang="en-US" altLang="zh-CN" sz="2400" b="1" dirty="0">
                <a:solidFill>
                  <a:srgbClr val="000000"/>
                </a:solidFill>
                <a:effectLst>
                  <a:outerShdw blurRad="38100" dist="38100" dir="2700000" algn="tl">
                    <a:srgbClr val="C0C0C0"/>
                  </a:outerShdw>
                </a:effectLst>
                <a:ea typeface="楷体_GB2312" pitchFamily="49" charset="-122"/>
              </a:rPr>
              <a:t> </a:t>
            </a:r>
            <a:r>
              <a:rPr lang="zh-CN" altLang="en-US" sz="2400" b="1" dirty="0">
                <a:solidFill>
                  <a:srgbClr val="000000"/>
                </a:solidFill>
                <a:effectLst>
                  <a:outerShdw blurRad="38100" dist="38100" dir="2700000" algn="tl">
                    <a:srgbClr val="C0C0C0"/>
                  </a:outerShdw>
                </a:effectLst>
                <a:ea typeface="楷体_GB2312" pitchFamily="49" charset="-122"/>
              </a:rPr>
              <a:t>熟练掌握二叉树和树的各种存储结构及建立的算法。</a:t>
            </a:r>
          </a:p>
          <a:p>
            <a:pPr algn="just" eaLnBrk="0" hangingPunct="0">
              <a:lnSpc>
                <a:spcPct val="120000"/>
              </a:lnSpc>
              <a:spcBef>
                <a:spcPct val="20000"/>
              </a:spcBef>
              <a:defRPr/>
            </a:pPr>
            <a:r>
              <a:rPr lang="zh-CN" altLang="en-US" sz="2400" b="1" dirty="0">
                <a:solidFill>
                  <a:srgbClr val="000000"/>
                </a:solidFill>
                <a:effectLst>
                  <a:outerShdw blurRad="38100" dist="38100" dir="2700000" algn="tl">
                    <a:srgbClr val="C0C0C0"/>
                  </a:outerShdw>
                </a:effectLst>
                <a:ea typeface="楷体_GB2312" pitchFamily="49" charset="-122"/>
              </a:rPr>
              <a:t> </a:t>
            </a:r>
            <a:r>
              <a:rPr lang="en-US" altLang="zh-CN" sz="2400" b="1" dirty="0">
                <a:solidFill>
                  <a:srgbClr val="000000"/>
                </a:solidFill>
                <a:effectLst>
                  <a:outerShdw blurRad="38100" dist="38100" dir="2700000" algn="tl">
                    <a:srgbClr val="C0C0C0"/>
                  </a:outerShdw>
                </a:effectLst>
              </a:rPr>
              <a:t>4)</a:t>
            </a:r>
            <a:r>
              <a:rPr lang="en-US" altLang="zh-CN" sz="2400" b="1" dirty="0">
                <a:solidFill>
                  <a:srgbClr val="000000"/>
                </a:solidFill>
                <a:effectLst>
                  <a:outerShdw blurRad="38100" dist="38100" dir="2700000" algn="tl">
                    <a:srgbClr val="C0C0C0"/>
                  </a:outerShdw>
                </a:effectLst>
                <a:ea typeface="楷体_GB2312" pitchFamily="49" charset="-122"/>
              </a:rPr>
              <a:t> </a:t>
            </a:r>
            <a:r>
              <a:rPr lang="zh-CN" altLang="en-US" sz="2400" b="1" dirty="0">
                <a:solidFill>
                  <a:srgbClr val="000000"/>
                </a:solidFill>
                <a:effectLst>
                  <a:outerShdw blurRad="38100" dist="38100" dir="2700000" algn="tl">
                    <a:srgbClr val="C0C0C0"/>
                  </a:outerShdw>
                </a:effectLst>
                <a:ea typeface="楷体_GB2312" pitchFamily="49" charset="-122"/>
              </a:rPr>
              <a:t>学会编写实现树的各种操作的算法。</a:t>
            </a:r>
          </a:p>
          <a:p>
            <a:pPr algn="just" eaLnBrk="0" hangingPunct="0">
              <a:lnSpc>
                <a:spcPct val="120000"/>
              </a:lnSpc>
              <a:spcBef>
                <a:spcPct val="20000"/>
              </a:spcBef>
              <a:defRPr/>
            </a:pPr>
            <a:r>
              <a:rPr lang="zh-CN" altLang="en-US" sz="2400" b="1" dirty="0">
                <a:solidFill>
                  <a:srgbClr val="000000"/>
                </a:solidFill>
                <a:effectLst>
                  <a:outerShdw blurRad="38100" dist="38100" dir="2700000" algn="tl">
                    <a:srgbClr val="C0C0C0"/>
                  </a:outerShdw>
                </a:effectLst>
              </a:rPr>
              <a:t> </a:t>
            </a:r>
            <a:r>
              <a:rPr lang="en-US" altLang="zh-CN" sz="2400" b="1" dirty="0">
                <a:solidFill>
                  <a:srgbClr val="000000"/>
                </a:solidFill>
                <a:effectLst>
                  <a:outerShdw blurRad="38100" dist="38100" dir="2700000" algn="tl">
                    <a:srgbClr val="C0C0C0"/>
                  </a:outerShdw>
                </a:effectLst>
              </a:rPr>
              <a:t>5)</a:t>
            </a:r>
            <a:r>
              <a:rPr lang="zh-CN" altLang="en-US" sz="2400" b="1" dirty="0">
                <a:solidFill>
                  <a:srgbClr val="000000"/>
                </a:solidFill>
                <a:effectLst>
                  <a:outerShdw blurRad="38100" dist="38100" dir="2700000" algn="tl">
                    <a:srgbClr val="C0C0C0"/>
                  </a:outerShdw>
                </a:effectLst>
                <a:latin typeface="楷体_GB2312" pitchFamily="49" charset="-122"/>
                <a:ea typeface="楷体_GB2312" pitchFamily="49" charset="-122"/>
              </a:rPr>
              <a:t>了解最优二叉树的特性，掌握建立最优二叉树和哈夫曼编码的方法。</a:t>
            </a: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2" name="Rectangle 4"/>
          <p:cNvSpPr>
            <a:spLocks noChangeArrowheads="1"/>
          </p:cNvSpPr>
          <p:nvPr/>
        </p:nvSpPr>
        <p:spPr bwMode="auto">
          <a:xfrm>
            <a:off x="2193925" y="2276475"/>
            <a:ext cx="695007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3200" b="1">
                <a:solidFill>
                  <a:srgbClr val="000000"/>
                </a:solidFill>
                <a:ea typeface="楷体_GB2312" pitchFamily="49" charset="-122"/>
              </a:rPr>
              <a:t>以某结点为根的子树中的任一结点都称为该结点的子孙。</a:t>
            </a:r>
          </a:p>
        </p:txBody>
      </p:sp>
      <p:sp>
        <p:nvSpPr>
          <p:cNvPr id="508933" name="Rectangle 5"/>
          <p:cNvSpPr>
            <a:spLocks noChangeArrowheads="1"/>
          </p:cNvSpPr>
          <p:nvPr/>
        </p:nvSpPr>
        <p:spPr bwMode="auto">
          <a:xfrm>
            <a:off x="107950" y="358775"/>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FF0066"/>
                </a:solidFill>
                <a:ea typeface="楷体_GB2312" pitchFamily="49" charset="-122"/>
              </a:rPr>
              <a:t>堂兄弟：</a:t>
            </a:r>
          </a:p>
        </p:txBody>
      </p:sp>
      <p:sp>
        <p:nvSpPr>
          <p:cNvPr id="508934" name="Rectangle 6"/>
          <p:cNvSpPr>
            <a:spLocks noChangeArrowheads="1"/>
          </p:cNvSpPr>
          <p:nvPr/>
        </p:nvSpPr>
        <p:spPr bwMode="auto">
          <a:xfrm>
            <a:off x="1692275" y="333375"/>
            <a:ext cx="6584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00"/>
                </a:solidFill>
                <a:ea typeface="楷体_GB2312" pitchFamily="49" charset="-122"/>
              </a:rPr>
              <a:t>双亲在同一层的结点互为堂兄弟</a:t>
            </a:r>
          </a:p>
        </p:txBody>
      </p:sp>
      <p:sp>
        <p:nvSpPr>
          <p:cNvPr id="508936" name="Rectangle 8"/>
          <p:cNvSpPr>
            <a:spLocks noChangeArrowheads="1"/>
          </p:cNvSpPr>
          <p:nvPr/>
        </p:nvSpPr>
        <p:spPr bwMode="auto">
          <a:xfrm>
            <a:off x="107950" y="981075"/>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FF0066"/>
                </a:solidFill>
                <a:ea typeface="楷体_GB2312" pitchFamily="49" charset="-122"/>
              </a:rPr>
              <a:t>祖先结点：</a:t>
            </a:r>
          </a:p>
        </p:txBody>
      </p:sp>
      <p:sp>
        <p:nvSpPr>
          <p:cNvPr id="508938" name="Rectangle 10"/>
          <p:cNvSpPr>
            <a:spLocks noChangeArrowheads="1"/>
          </p:cNvSpPr>
          <p:nvPr/>
        </p:nvSpPr>
        <p:spPr bwMode="auto">
          <a:xfrm>
            <a:off x="2195513" y="1054100"/>
            <a:ext cx="59769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00"/>
                </a:solidFill>
                <a:ea typeface="楷体_GB2312" pitchFamily="49" charset="-122"/>
              </a:rPr>
              <a:t>从根结点到该结点所经分支上的所有结点</a:t>
            </a:r>
          </a:p>
        </p:txBody>
      </p:sp>
      <p:sp>
        <p:nvSpPr>
          <p:cNvPr id="508940" name="Rectangle 12"/>
          <p:cNvSpPr>
            <a:spLocks noChangeArrowheads="1"/>
          </p:cNvSpPr>
          <p:nvPr/>
        </p:nvSpPr>
        <p:spPr bwMode="auto">
          <a:xfrm>
            <a:off x="107950" y="2347913"/>
            <a:ext cx="22240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FF0066"/>
                </a:solidFill>
                <a:ea typeface="楷体_GB2312" pitchFamily="49" charset="-122"/>
              </a:rPr>
              <a:t>子孙结点：</a:t>
            </a:r>
          </a:p>
        </p:txBody>
      </p:sp>
      <p:graphicFrame>
        <p:nvGraphicFramePr>
          <p:cNvPr id="22536" name="Object 13"/>
          <p:cNvGraphicFramePr>
            <a:graphicFrameLocks noChangeAspect="1"/>
          </p:cNvGraphicFramePr>
          <p:nvPr/>
        </p:nvGraphicFramePr>
        <p:xfrm>
          <a:off x="3995738" y="3724275"/>
          <a:ext cx="4392612" cy="2584450"/>
        </p:xfrm>
        <a:graphic>
          <a:graphicData uri="http://schemas.openxmlformats.org/presentationml/2006/ole">
            <mc:AlternateContent xmlns:mc="http://schemas.openxmlformats.org/markup-compatibility/2006">
              <mc:Choice xmlns:v="urn:schemas-microsoft-com:vml" Requires="v">
                <p:oleObj spid="_x0000_s22559" name="VISIO" r:id="rId3" imgW="6875780" imgH="3817620" progId="Visio.Drawing.5">
                  <p:embed/>
                </p:oleObj>
              </mc:Choice>
              <mc:Fallback>
                <p:oleObj name="VISIO" r:id="rId3" imgW="6875780" imgH="3817620" progId="Visio.Drawing.5">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3724275"/>
                        <a:ext cx="4392612" cy="25844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893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0893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508936"/>
                                        </p:tgtEl>
                                        <p:attrNameLst>
                                          <p:attrName>style.visibility</p:attrName>
                                        </p:attrNameLst>
                                      </p:cBhvr>
                                      <p:to>
                                        <p:strVal val="visible"/>
                                      </p:to>
                                    </p:set>
                                    <p:animEffect transition="in" filter="blinds(horizontal)">
                                      <p:cBhvr>
                                        <p:cTn id="14" dur="500"/>
                                        <p:tgtEl>
                                          <p:spTgt spid="508936"/>
                                        </p:tgtEl>
                                      </p:cBhvr>
                                    </p:animEffect>
                                  </p:childTnLst>
                                </p:cTn>
                              </p:par>
                            </p:childTnLst>
                          </p:cTn>
                        </p:par>
                        <p:par>
                          <p:cTn id="15" fill="hold" nodeType="afterGroup">
                            <p:stCondLst>
                              <p:cond delay="500"/>
                            </p:stCondLst>
                            <p:childTnLst>
                              <p:par>
                                <p:cTn id="16" presetID="3" presetClass="entr" presetSubtype="10" fill="hold" grpId="0" nodeType="afterEffect">
                                  <p:stCondLst>
                                    <p:cond delay="0"/>
                                  </p:stCondLst>
                                  <p:childTnLst>
                                    <p:set>
                                      <p:cBhvr>
                                        <p:cTn id="17" dur="1" fill="hold">
                                          <p:stCondLst>
                                            <p:cond delay="0"/>
                                          </p:stCondLst>
                                        </p:cTn>
                                        <p:tgtEl>
                                          <p:spTgt spid="508938"/>
                                        </p:tgtEl>
                                        <p:attrNameLst>
                                          <p:attrName>style.visibility</p:attrName>
                                        </p:attrNameLst>
                                      </p:cBhvr>
                                      <p:to>
                                        <p:strVal val="visible"/>
                                      </p:to>
                                    </p:set>
                                    <p:animEffect transition="in" filter="blinds(horizontal)">
                                      <p:cBhvr>
                                        <p:cTn id="18" dur="500"/>
                                        <p:tgtEl>
                                          <p:spTgt spid="50893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08940"/>
                                        </p:tgtEl>
                                        <p:attrNameLst>
                                          <p:attrName>style.visibility</p:attrName>
                                        </p:attrNameLst>
                                      </p:cBhvr>
                                      <p:to>
                                        <p:strVal val="visible"/>
                                      </p:to>
                                    </p:set>
                                    <p:animEffect transition="in" filter="blinds(horizontal)">
                                      <p:cBhvr>
                                        <p:cTn id="23" dur="500"/>
                                        <p:tgtEl>
                                          <p:spTgt spid="508940"/>
                                        </p:tgtEl>
                                      </p:cBhvr>
                                    </p:animEffect>
                                  </p:childTnLst>
                                </p:cTn>
                              </p:par>
                            </p:childTnLst>
                          </p:cTn>
                        </p:par>
                        <p:par>
                          <p:cTn id="24" fill="hold" nodeType="afterGroup">
                            <p:stCondLst>
                              <p:cond delay="500"/>
                            </p:stCondLst>
                            <p:childTnLst>
                              <p:par>
                                <p:cTn id="25" presetID="3" presetClass="entr" presetSubtype="10" fill="hold" grpId="0" nodeType="afterEffect">
                                  <p:stCondLst>
                                    <p:cond delay="0"/>
                                  </p:stCondLst>
                                  <p:childTnLst>
                                    <p:set>
                                      <p:cBhvr>
                                        <p:cTn id="26" dur="1" fill="hold">
                                          <p:stCondLst>
                                            <p:cond delay="0"/>
                                          </p:stCondLst>
                                        </p:cTn>
                                        <p:tgtEl>
                                          <p:spTgt spid="508932"/>
                                        </p:tgtEl>
                                        <p:attrNameLst>
                                          <p:attrName>style.visibility</p:attrName>
                                        </p:attrNameLst>
                                      </p:cBhvr>
                                      <p:to>
                                        <p:strVal val="visible"/>
                                      </p:to>
                                    </p:set>
                                    <p:animEffect transition="in" filter="blinds(horizontal)">
                                      <p:cBhvr>
                                        <p:cTn id="27" dur="500"/>
                                        <p:tgtEl>
                                          <p:spTgt spid="508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2" grpId="0"/>
      <p:bldP spid="508933" grpId="0"/>
      <p:bldP spid="508934" grpId="0"/>
      <p:bldP spid="508936" grpId="0"/>
      <p:bldP spid="508938" grpId="0"/>
      <p:bldP spid="5089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8" name="Text Box 4"/>
          <p:cNvSpPr txBox="1">
            <a:spLocks noChangeArrowheads="1"/>
          </p:cNvSpPr>
          <p:nvPr/>
        </p:nvSpPr>
        <p:spPr bwMode="auto">
          <a:xfrm>
            <a:off x="107950" y="4002088"/>
            <a:ext cx="3273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FF0066"/>
                </a:solidFill>
                <a:ea typeface="楷体_GB2312" pitchFamily="49" charset="-122"/>
              </a:rPr>
              <a:t>结点的度</a:t>
            </a:r>
            <a:r>
              <a:rPr lang="en-US" altLang="zh-CN" sz="3200" b="1">
                <a:solidFill>
                  <a:srgbClr val="FF0066"/>
                </a:solidFill>
                <a:ea typeface="楷体_GB2312" pitchFamily="49" charset="-122"/>
              </a:rPr>
              <a:t>Degree :</a:t>
            </a:r>
          </a:p>
        </p:txBody>
      </p:sp>
      <p:sp>
        <p:nvSpPr>
          <p:cNvPr id="507909" name="Text Box 5"/>
          <p:cNvSpPr txBox="1">
            <a:spLocks noChangeArrowheads="1"/>
          </p:cNvSpPr>
          <p:nvPr/>
        </p:nvSpPr>
        <p:spPr bwMode="auto">
          <a:xfrm>
            <a:off x="107950" y="4721225"/>
            <a:ext cx="1543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FF0066"/>
                </a:solidFill>
                <a:ea typeface="楷体_GB2312" pitchFamily="49" charset="-122"/>
              </a:rPr>
              <a:t>树的度</a:t>
            </a:r>
            <a:r>
              <a:rPr lang="en-US" altLang="zh-CN" sz="3200" b="1">
                <a:solidFill>
                  <a:srgbClr val="FF0066"/>
                </a:solidFill>
                <a:ea typeface="楷体_GB2312" pitchFamily="49" charset="-122"/>
              </a:rPr>
              <a:t>:</a:t>
            </a:r>
          </a:p>
        </p:txBody>
      </p:sp>
      <p:sp>
        <p:nvSpPr>
          <p:cNvPr id="507910" name="Text Box 6"/>
          <p:cNvSpPr txBox="1">
            <a:spLocks noChangeArrowheads="1"/>
          </p:cNvSpPr>
          <p:nvPr/>
        </p:nvSpPr>
        <p:spPr bwMode="auto">
          <a:xfrm>
            <a:off x="107950" y="5441950"/>
            <a:ext cx="28432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FF0066"/>
                </a:solidFill>
                <a:ea typeface="楷体_GB2312" pitchFamily="49" charset="-122"/>
              </a:rPr>
              <a:t>叶子结点</a:t>
            </a:r>
            <a:r>
              <a:rPr lang="en-US" altLang="zh-CN" sz="3200" b="1">
                <a:solidFill>
                  <a:srgbClr val="FF0066"/>
                </a:solidFill>
                <a:ea typeface="楷体_GB2312" pitchFamily="49" charset="-122"/>
              </a:rPr>
              <a:t>Leaf :</a:t>
            </a:r>
          </a:p>
        </p:txBody>
      </p:sp>
      <p:sp>
        <p:nvSpPr>
          <p:cNvPr id="507911" name="Text Box 7"/>
          <p:cNvSpPr txBox="1">
            <a:spLocks noChangeArrowheads="1"/>
          </p:cNvSpPr>
          <p:nvPr/>
        </p:nvSpPr>
        <p:spPr bwMode="auto">
          <a:xfrm>
            <a:off x="107950" y="6165850"/>
            <a:ext cx="19510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FF0066"/>
                </a:solidFill>
                <a:ea typeface="楷体_GB2312" pitchFamily="49" charset="-122"/>
              </a:rPr>
              <a:t>分支结点</a:t>
            </a:r>
            <a:r>
              <a:rPr lang="en-US" altLang="zh-CN" sz="3200" b="1">
                <a:solidFill>
                  <a:srgbClr val="FF0066"/>
                </a:solidFill>
                <a:ea typeface="楷体_GB2312" pitchFamily="49" charset="-122"/>
              </a:rPr>
              <a:t>:</a:t>
            </a:r>
          </a:p>
        </p:txBody>
      </p:sp>
      <p:sp>
        <p:nvSpPr>
          <p:cNvPr id="507912" name="Text Box 8"/>
          <p:cNvSpPr txBox="1">
            <a:spLocks noChangeArrowheads="1"/>
          </p:cNvSpPr>
          <p:nvPr/>
        </p:nvSpPr>
        <p:spPr bwMode="auto">
          <a:xfrm>
            <a:off x="3502025" y="3992563"/>
            <a:ext cx="4264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80808"/>
                </a:solidFill>
                <a:ea typeface="楷体_GB2312" pitchFamily="49" charset="-122"/>
              </a:rPr>
              <a:t>结点拥有的子树的数目</a:t>
            </a:r>
          </a:p>
        </p:txBody>
      </p:sp>
      <p:sp>
        <p:nvSpPr>
          <p:cNvPr id="507913" name="Text Box 9"/>
          <p:cNvSpPr txBox="1">
            <a:spLocks noChangeArrowheads="1"/>
          </p:cNvSpPr>
          <p:nvPr/>
        </p:nvSpPr>
        <p:spPr bwMode="auto">
          <a:xfrm>
            <a:off x="2254250" y="4662488"/>
            <a:ext cx="5080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80808"/>
                </a:solidFill>
                <a:ea typeface="楷体_GB2312" pitchFamily="49" charset="-122"/>
              </a:rPr>
              <a:t>树中所有结点的度的最大值</a:t>
            </a:r>
          </a:p>
        </p:txBody>
      </p:sp>
      <p:sp>
        <p:nvSpPr>
          <p:cNvPr id="507914" name="Text Box 10"/>
          <p:cNvSpPr txBox="1">
            <a:spLocks noChangeArrowheads="1"/>
          </p:cNvSpPr>
          <p:nvPr/>
        </p:nvSpPr>
        <p:spPr bwMode="auto">
          <a:xfrm>
            <a:off x="2916238" y="5441950"/>
            <a:ext cx="6011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80808"/>
                </a:solidFill>
                <a:ea typeface="楷体_GB2312" pitchFamily="49" charset="-122"/>
              </a:rPr>
              <a:t>度为</a:t>
            </a:r>
            <a:r>
              <a:rPr lang="en-US" altLang="zh-CN" sz="3200" b="1">
                <a:solidFill>
                  <a:srgbClr val="080808"/>
                </a:solidFill>
                <a:ea typeface="楷体_GB2312" pitchFamily="49" charset="-122"/>
              </a:rPr>
              <a:t>0</a:t>
            </a:r>
            <a:r>
              <a:rPr lang="zh-CN" altLang="en-US" sz="3200" b="1">
                <a:solidFill>
                  <a:srgbClr val="080808"/>
                </a:solidFill>
                <a:ea typeface="楷体_GB2312" pitchFamily="49" charset="-122"/>
              </a:rPr>
              <a:t>的结点，也称为终端节点</a:t>
            </a:r>
          </a:p>
        </p:txBody>
      </p:sp>
      <p:sp>
        <p:nvSpPr>
          <p:cNvPr id="507915" name="Text Box 11"/>
          <p:cNvSpPr txBox="1">
            <a:spLocks noChangeArrowheads="1"/>
          </p:cNvSpPr>
          <p:nvPr/>
        </p:nvSpPr>
        <p:spPr bwMode="auto">
          <a:xfrm>
            <a:off x="2124075" y="6162675"/>
            <a:ext cx="304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80808"/>
                </a:solidFill>
                <a:ea typeface="楷体_GB2312" pitchFamily="49" charset="-122"/>
              </a:rPr>
              <a:t>度大于零的结点</a:t>
            </a:r>
          </a:p>
        </p:txBody>
      </p:sp>
      <p:sp>
        <p:nvSpPr>
          <p:cNvPr id="507916" name="Text Box 12"/>
          <p:cNvSpPr txBox="1">
            <a:spLocks noChangeArrowheads="1"/>
          </p:cNvSpPr>
          <p:nvPr/>
        </p:nvSpPr>
        <p:spPr bwMode="auto">
          <a:xfrm>
            <a:off x="179388" y="188913"/>
            <a:ext cx="3308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FF0066"/>
                </a:solidFill>
                <a:ea typeface="楷体_GB2312" pitchFamily="49" charset="-122"/>
              </a:rPr>
              <a:t>结点的层次</a:t>
            </a:r>
            <a:r>
              <a:rPr lang="en-US" altLang="zh-CN" sz="3200" b="1">
                <a:solidFill>
                  <a:srgbClr val="FF0066"/>
                </a:solidFill>
                <a:ea typeface="楷体_GB2312" pitchFamily="49" charset="-122"/>
              </a:rPr>
              <a:t>Level:</a:t>
            </a:r>
          </a:p>
        </p:txBody>
      </p:sp>
      <p:sp>
        <p:nvSpPr>
          <p:cNvPr id="507917" name="Text Box 13"/>
          <p:cNvSpPr txBox="1">
            <a:spLocks noChangeArrowheads="1"/>
          </p:cNvSpPr>
          <p:nvPr/>
        </p:nvSpPr>
        <p:spPr bwMode="auto">
          <a:xfrm>
            <a:off x="252413" y="738188"/>
            <a:ext cx="4319587"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根结点的层次定义为</a:t>
            </a:r>
            <a:r>
              <a:rPr lang="en-US" altLang="zh-CN" sz="3200" b="1">
                <a:solidFill>
                  <a:srgbClr val="000000"/>
                </a:solidFill>
                <a:ea typeface="楷体_GB2312" pitchFamily="49" charset="-122"/>
              </a:rPr>
              <a:t>1,</a:t>
            </a:r>
            <a:r>
              <a:rPr lang="zh-CN" altLang="en-US" sz="3200" b="1">
                <a:solidFill>
                  <a:srgbClr val="000000"/>
                </a:solidFill>
                <a:ea typeface="楷体_GB2312" pitchFamily="49" charset="-122"/>
              </a:rPr>
              <a:t>若结点在第</a:t>
            </a:r>
            <a:r>
              <a:rPr lang="en-US" altLang="zh-CN" sz="3200" b="1" i="1">
                <a:solidFill>
                  <a:srgbClr val="000000"/>
                </a:solidFill>
                <a:ea typeface="楷体_GB2312" pitchFamily="49" charset="-122"/>
              </a:rPr>
              <a:t>l </a:t>
            </a:r>
            <a:r>
              <a:rPr lang="zh-CN" altLang="en-US" sz="3200" b="1">
                <a:solidFill>
                  <a:srgbClr val="000000"/>
                </a:solidFill>
                <a:ea typeface="楷体_GB2312" pitchFamily="49" charset="-122"/>
              </a:rPr>
              <a:t>层，则其子树的根结点在第</a:t>
            </a:r>
            <a:r>
              <a:rPr lang="en-US" altLang="zh-CN" sz="3200" b="1" i="1">
                <a:solidFill>
                  <a:srgbClr val="000000"/>
                </a:solidFill>
                <a:ea typeface="楷体_GB2312" pitchFamily="49" charset="-122"/>
              </a:rPr>
              <a:t>l+</a:t>
            </a:r>
            <a:r>
              <a:rPr lang="en-US" altLang="zh-CN" sz="3200" b="1">
                <a:solidFill>
                  <a:srgbClr val="000000"/>
                </a:solidFill>
                <a:ea typeface="楷体_GB2312" pitchFamily="49" charset="-122"/>
              </a:rPr>
              <a:t>1</a:t>
            </a:r>
            <a:r>
              <a:rPr lang="zh-CN" altLang="en-US" sz="3200" b="1">
                <a:solidFill>
                  <a:srgbClr val="000000"/>
                </a:solidFill>
                <a:ea typeface="楷体_GB2312" pitchFamily="49" charset="-122"/>
              </a:rPr>
              <a:t>层；</a:t>
            </a:r>
            <a:endParaRPr lang="zh-CN" altLang="en-US" sz="3200" b="1">
              <a:solidFill>
                <a:srgbClr val="FF0000"/>
              </a:solidFill>
              <a:ea typeface="楷体_GB2312" pitchFamily="49" charset="-122"/>
            </a:endParaRPr>
          </a:p>
        </p:txBody>
      </p:sp>
      <p:grpSp>
        <p:nvGrpSpPr>
          <p:cNvPr id="23564" name="Group 14"/>
          <p:cNvGrpSpPr>
            <a:grpSpLocks/>
          </p:cNvGrpSpPr>
          <p:nvPr/>
        </p:nvGrpSpPr>
        <p:grpSpPr bwMode="auto">
          <a:xfrm>
            <a:off x="5292725" y="115888"/>
            <a:ext cx="3082925" cy="2901950"/>
            <a:chOff x="3569" y="1525"/>
            <a:chExt cx="1942" cy="1828"/>
          </a:xfrm>
        </p:grpSpPr>
        <p:sp>
          <p:nvSpPr>
            <p:cNvPr id="23567" name="Freeform 15"/>
            <p:cNvSpPr>
              <a:spLocks/>
            </p:cNvSpPr>
            <p:nvPr/>
          </p:nvSpPr>
          <p:spPr bwMode="auto">
            <a:xfrm>
              <a:off x="4352" y="1577"/>
              <a:ext cx="256" cy="243"/>
            </a:xfrm>
            <a:custGeom>
              <a:avLst/>
              <a:gdLst>
                <a:gd name="T0" fmla="*/ 256 w 256"/>
                <a:gd name="T1" fmla="*/ 115 h 243"/>
                <a:gd name="T2" fmla="*/ 231 w 256"/>
                <a:gd name="T3" fmla="*/ 38 h 243"/>
                <a:gd name="T4" fmla="*/ 167 w 256"/>
                <a:gd name="T5" fmla="*/ 0 h 243"/>
                <a:gd name="T6" fmla="*/ 90 w 256"/>
                <a:gd name="T7" fmla="*/ 0 h 243"/>
                <a:gd name="T8" fmla="*/ 25 w 256"/>
                <a:gd name="T9" fmla="*/ 38 h 243"/>
                <a:gd name="T10" fmla="*/ 0 w 256"/>
                <a:gd name="T11" fmla="*/ 115 h 243"/>
                <a:gd name="T12" fmla="*/ 25 w 256"/>
                <a:gd name="T13" fmla="*/ 192 h 243"/>
                <a:gd name="T14" fmla="*/ 90 w 256"/>
                <a:gd name="T15" fmla="*/ 243 h 243"/>
                <a:gd name="T16" fmla="*/ 167 w 256"/>
                <a:gd name="T17" fmla="*/ 243 h 243"/>
                <a:gd name="T18" fmla="*/ 231 w 256"/>
                <a:gd name="T19" fmla="*/ 192 h 243"/>
                <a:gd name="T20" fmla="*/ 256 w 256"/>
                <a:gd name="T21" fmla="*/ 115 h 2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6" h="243">
                  <a:moveTo>
                    <a:pt x="256" y="115"/>
                  </a:moveTo>
                  <a:lnTo>
                    <a:pt x="231" y="38"/>
                  </a:lnTo>
                  <a:lnTo>
                    <a:pt x="167" y="0"/>
                  </a:lnTo>
                  <a:lnTo>
                    <a:pt x="90" y="0"/>
                  </a:lnTo>
                  <a:lnTo>
                    <a:pt x="25" y="38"/>
                  </a:lnTo>
                  <a:lnTo>
                    <a:pt x="0" y="115"/>
                  </a:lnTo>
                  <a:lnTo>
                    <a:pt x="25" y="192"/>
                  </a:lnTo>
                  <a:lnTo>
                    <a:pt x="90" y="243"/>
                  </a:lnTo>
                  <a:lnTo>
                    <a:pt x="167" y="243"/>
                  </a:lnTo>
                  <a:lnTo>
                    <a:pt x="231" y="192"/>
                  </a:lnTo>
                  <a:lnTo>
                    <a:pt x="256" y="115"/>
                  </a:lnTo>
                  <a:close/>
                </a:path>
              </a:pathLst>
            </a:custGeom>
            <a:solidFill>
              <a:srgbClr val="FFFFFF"/>
            </a:solidFill>
            <a:ln w="20638">
              <a:solidFill>
                <a:srgbClr val="000000"/>
              </a:solidFill>
              <a:prstDash val="solid"/>
              <a:round/>
              <a:headEnd/>
              <a:tailEnd/>
            </a:ln>
          </p:spPr>
          <p:txBody>
            <a:bodyPr/>
            <a:lstStyle/>
            <a:p>
              <a:endParaRPr lang="zh-CN" altLang="en-US"/>
            </a:p>
          </p:txBody>
        </p:sp>
        <p:sp>
          <p:nvSpPr>
            <p:cNvPr id="23568" name="Rectangle 16"/>
            <p:cNvSpPr>
              <a:spLocks noChangeArrowheads="1"/>
            </p:cNvSpPr>
            <p:nvPr/>
          </p:nvSpPr>
          <p:spPr bwMode="auto">
            <a:xfrm>
              <a:off x="4429" y="1590"/>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80808"/>
                  </a:solidFill>
                  <a:latin typeface="宋体" pitchFamily="2" charset="-122"/>
                </a:rPr>
                <a:t>A</a:t>
              </a:r>
              <a:endParaRPr lang="en-US" altLang="zh-CN" b="1">
                <a:solidFill>
                  <a:srgbClr val="080808"/>
                </a:solidFill>
              </a:endParaRPr>
            </a:p>
          </p:txBody>
        </p:sp>
        <p:sp>
          <p:nvSpPr>
            <p:cNvPr id="23569" name="Freeform 17"/>
            <p:cNvSpPr>
              <a:spLocks/>
            </p:cNvSpPr>
            <p:nvPr/>
          </p:nvSpPr>
          <p:spPr bwMode="auto">
            <a:xfrm>
              <a:off x="3826" y="2088"/>
              <a:ext cx="256" cy="256"/>
            </a:xfrm>
            <a:custGeom>
              <a:avLst/>
              <a:gdLst>
                <a:gd name="T0" fmla="*/ 256 w 256"/>
                <a:gd name="T1" fmla="*/ 128 h 256"/>
                <a:gd name="T2" fmla="*/ 231 w 256"/>
                <a:gd name="T3" fmla="*/ 51 h 256"/>
                <a:gd name="T4" fmla="*/ 166 w 256"/>
                <a:gd name="T5" fmla="*/ 0 h 256"/>
                <a:gd name="T6" fmla="*/ 89 w 256"/>
                <a:gd name="T7" fmla="*/ 0 h 256"/>
                <a:gd name="T8" fmla="*/ 25 w 256"/>
                <a:gd name="T9" fmla="*/ 51 h 256"/>
                <a:gd name="T10" fmla="*/ 0 w 256"/>
                <a:gd name="T11" fmla="*/ 128 h 256"/>
                <a:gd name="T12" fmla="*/ 25 w 256"/>
                <a:gd name="T13" fmla="*/ 205 h 256"/>
                <a:gd name="T14" fmla="*/ 89 w 256"/>
                <a:gd name="T15" fmla="*/ 256 h 256"/>
                <a:gd name="T16" fmla="*/ 166 w 256"/>
                <a:gd name="T17" fmla="*/ 256 h 256"/>
                <a:gd name="T18" fmla="*/ 231 w 256"/>
                <a:gd name="T19" fmla="*/ 205 h 256"/>
                <a:gd name="T20" fmla="*/ 256 w 256"/>
                <a:gd name="T21" fmla="*/ 128 h 2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6" h="256">
                  <a:moveTo>
                    <a:pt x="256" y="128"/>
                  </a:moveTo>
                  <a:lnTo>
                    <a:pt x="231" y="51"/>
                  </a:lnTo>
                  <a:lnTo>
                    <a:pt x="166" y="0"/>
                  </a:lnTo>
                  <a:lnTo>
                    <a:pt x="89" y="0"/>
                  </a:lnTo>
                  <a:lnTo>
                    <a:pt x="25" y="51"/>
                  </a:lnTo>
                  <a:lnTo>
                    <a:pt x="0" y="128"/>
                  </a:lnTo>
                  <a:lnTo>
                    <a:pt x="25" y="205"/>
                  </a:lnTo>
                  <a:lnTo>
                    <a:pt x="89" y="256"/>
                  </a:lnTo>
                  <a:lnTo>
                    <a:pt x="166" y="256"/>
                  </a:lnTo>
                  <a:lnTo>
                    <a:pt x="231" y="205"/>
                  </a:lnTo>
                  <a:lnTo>
                    <a:pt x="256" y="128"/>
                  </a:lnTo>
                  <a:close/>
                </a:path>
              </a:pathLst>
            </a:custGeom>
            <a:solidFill>
              <a:srgbClr val="FFFFFF"/>
            </a:solidFill>
            <a:ln w="20638">
              <a:solidFill>
                <a:srgbClr val="000000"/>
              </a:solidFill>
              <a:prstDash val="solid"/>
              <a:round/>
              <a:headEnd/>
              <a:tailEnd/>
            </a:ln>
          </p:spPr>
          <p:txBody>
            <a:bodyPr/>
            <a:lstStyle/>
            <a:p>
              <a:endParaRPr lang="zh-CN" altLang="en-US"/>
            </a:p>
          </p:txBody>
        </p:sp>
        <p:sp>
          <p:nvSpPr>
            <p:cNvPr id="23570" name="Rectangle 18"/>
            <p:cNvSpPr>
              <a:spLocks noChangeArrowheads="1"/>
            </p:cNvSpPr>
            <p:nvPr/>
          </p:nvSpPr>
          <p:spPr bwMode="auto">
            <a:xfrm>
              <a:off x="3915" y="2114"/>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80808"/>
                  </a:solidFill>
                  <a:latin typeface="宋体" pitchFamily="2" charset="-122"/>
                </a:rPr>
                <a:t>B</a:t>
              </a:r>
              <a:endParaRPr lang="en-US" altLang="zh-CN" b="1">
                <a:solidFill>
                  <a:srgbClr val="080808"/>
                </a:solidFill>
              </a:endParaRPr>
            </a:p>
          </p:txBody>
        </p:sp>
        <p:sp>
          <p:nvSpPr>
            <p:cNvPr id="23571" name="Freeform 19"/>
            <p:cNvSpPr>
              <a:spLocks/>
            </p:cNvSpPr>
            <p:nvPr/>
          </p:nvSpPr>
          <p:spPr bwMode="auto">
            <a:xfrm>
              <a:off x="4352" y="2075"/>
              <a:ext cx="256" cy="243"/>
            </a:xfrm>
            <a:custGeom>
              <a:avLst/>
              <a:gdLst>
                <a:gd name="T0" fmla="*/ 256 w 256"/>
                <a:gd name="T1" fmla="*/ 115 h 243"/>
                <a:gd name="T2" fmla="*/ 231 w 256"/>
                <a:gd name="T3" fmla="*/ 39 h 243"/>
                <a:gd name="T4" fmla="*/ 167 w 256"/>
                <a:gd name="T5" fmla="*/ 0 h 243"/>
                <a:gd name="T6" fmla="*/ 90 w 256"/>
                <a:gd name="T7" fmla="*/ 0 h 243"/>
                <a:gd name="T8" fmla="*/ 25 w 256"/>
                <a:gd name="T9" fmla="*/ 39 h 243"/>
                <a:gd name="T10" fmla="*/ 0 w 256"/>
                <a:gd name="T11" fmla="*/ 115 h 243"/>
                <a:gd name="T12" fmla="*/ 25 w 256"/>
                <a:gd name="T13" fmla="*/ 192 h 243"/>
                <a:gd name="T14" fmla="*/ 90 w 256"/>
                <a:gd name="T15" fmla="*/ 243 h 243"/>
                <a:gd name="T16" fmla="*/ 167 w 256"/>
                <a:gd name="T17" fmla="*/ 243 h 243"/>
                <a:gd name="T18" fmla="*/ 231 w 256"/>
                <a:gd name="T19" fmla="*/ 192 h 243"/>
                <a:gd name="T20" fmla="*/ 256 w 256"/>
                <a:gd name="T21" fmla="*/ 115 h 2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6" h="243">
                  <a:moveTo>
                    <a:pt x="256" y="115"/>
                  </a:moveTo>
                  <a:lnTo>
                    <a:pt x="231" y="39"/>
                  </a:lnTo>
                  <a:lnTo>
                    <a:pt x="167" y="0"/>
                  </a:lnTo>
                  <a:lnTo>
                    <a:pt x="90" y="0"/>
                  </a:lnTo>
                  <a:lnTo>
                    <a:pt x="25" y="39"/>
                  </a:lnTo>
                  <a:lnTo>
                    <a:pt x="0" y="115"/>
                  </a:lnTo>
                  <a:lnTo>
                    <a:pt x="25" y="192"/>
                  </a:lnTo>
                  <a:lnTo>
                    <a:pt x="90" y="243"/>
                  </a:lnTo>
                  <a:lnTo>
                    <a:pt x="167" y="243"/>
                  </a:lnTo>
                  <a:lnTo>
                    <a:pt x="231" y="192"/>
                  </a:lnTo>
                  <a:lnTo>
                    <a:pt x="256" y="115"/>
                  </a:lnTo>
                  <a:close/>
                </a:path>
              </a:pathLst>
            </a:custGeom>
            <a:solidFill>
              <a:srgbClr val="FFFFFF"/>
            </a:solidFill>
            <a:ln w="20638">
              <a:solidFill>
                <a:srgbClr val="000000"/>
              </a:solidFill>
              <a:prstDash val="solid"/>
              <a:round/>
              <a:headEnd/>
              <a:tailEnd/>
            </a:ln>
          </p:spPr>
          <p:txBody>
            <a:bodyPr/>
            <a:lstStyle/>
            <a:p>
              <a:endParaRPr lang="zh-CN" altLang="en-US"/>
            </a:p>
          </p:txBody>
        </p:sp>
        <p:sp>
          <p:nvSpPr>
            <p:cNvPr id="23572" name="Rectangle 20"/>
            <p:cNvSpPr>
              <a:spLocks noChangeArrowheads="1"/>
            </p:cNvSpPr>
            <p:nvPr/>
          </p:nvSpPr>
          <p:spPr bwMode="auto">
            <a:xfrm>
              <a:off x="4429" y="2089"/>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80808"/>
                  </a:solidFill>
                  <a:latin typeface="宋体" pitchFamily="2" charset="-122"/>
                </a:rPr>
                <a:t>C</a:t>
              </a:r>
              <a:endParaRPr lang="en-US" altLang="zh-CN" b="1">
                <a:solidFill>
                  <a:srgbClr val="080808"/>
                </a:solidFill>
              </a:endParaRPr>
            </a:p>
          </p:txBody>
        </p:sp>
        <p:sp>
          <p:nvSpPr>
            <p:cNvPr id="23573" name="Freeform 21"/>
            <p:cNvSpPr>
              <a:spLocks/>
            </p:cNvSpPr>
            <p:nvPr/>
          </p:nvSpPr>
          <p:spPr bwMode="auto">
            <a:xfrm>
              <a:off x="4865" y="2075"/>
              <a:ext cx="270" cy="243"/>
            </a:xfrm>
            <a:custGeom>
              <a:avLst/>
              <a:gdLst>
                <a:gd name="T0" fmla="*/ 270 w 270"/>
                <a:gd name="T1" fmla="*/ 115 h 243"/>
                <a:gd name="T2" fmla="*/ 244 w 270"/>
                <a:gd name="T3" fmla="*/ 39 h 243"/>
                <a:gd name="T4" fmla="*/ 180 w 270"/>
                <a:gd name="T5" fmla="*/ 0 h 243"/>
                <a:gd name="T6" fmla="*/ 90 w 270"/>
                <a:gd name="T7" fmla="*/ 0 h 243"/>
                <a:gd name="T8" fmla="*/ 26 w 270"/>
                <a:gd name="T9" fmla="*/ 39 h 243"/>
                <a:gd name="T10" fmla="*/ 0 w 270"/>
                <a:gd name="T11" fmla="*/ 115 h 243"/>
                <a:gd name="T12" fmla="*/ 26 w 270"/>
                <a:gd name="T13" fmla="*/ 192 h 243"/>
                <a:gd name="T14" fmla="*/ 90 w 270"/>
                <a:gd name="T15" fmla="*/ 243 h 243"/>
                <a:gd name="T16" fmla="*/ 180 w 270"/>
                <a:gd name="T17" fmla="*/ 243 h 243"/>
                <a:gd name="T18" fmla="*/ 244 w 270"/>
                <a:gd name="T19" fmla="*/ 192 h 243"/>
                <a:gd name="T20" fmla="*/ 270 w 270"/>
                <a:gd name="T21" fmla="*/ 115 h 2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70" h="243">
                  <a:moveTo>
                    <a:pt x="270" y="115"/>
                  </a:moveTo>
                  <a:lnTo>
                    <a:pt x="244" y="39"/>
                  </a:lnTo>
                  <a:lnTo>
                    <a:pt x="180" y="0"/>
                  </a:lnTo>
                  <a:lnTo>
                    <a:pt x="90" y="0"/>
                  </a:lnTo>
                  <a:lnTo>
                    <a:pt x="26" y="39"/>
                  </a:lnTo>
                  <a:lnTo>
                    <a:pt x="0" y="115"/>
                  </a:lnTo>
                  <a:lnTo>
                    <a:pt x="26" y="192"/>
                  </a:lnTo>
                  <a:lnTo>
                    <a:pt x="90" y="243"/>
                  </a:lnTo>
                  <a:lnTo>
                    <a:pt x="180" y="243"/>
                  </a:lnTo>
                  <a:lnTo>
                    <a:pt x="244" y="192"/>
                  </a:lnTo>
                  <a:lnTo>
                    <a:pt x="270" y="115"/>
                  </a:lnTo>
                  <a:close/>
                </a:path>
              </a:pathLst>
            </a:custGeom>
            <a:solidFill>
              <a:srgbClr val="FFFFFF"/>
            </a:solidFill>
            <a:ln w="20638">
              <a:solidFill>
                <a:srgbClr val="000000"/>
              </a:solidFill>
              <a:prstDash val="solid"/>
              <a:round/>
              <a:headEnd/>
              <a:tailEnd/>
            </a:ln>
          </p:spPr>
          <p:txBody>
            <a:bodyPr/>
            <a:lstStyle/>
            <a:p>
              <a:endParaRPr lang="zh-CN" altLang="en-US"/>
            </a:p>
          </p:txBody>
        </p:sp>
        <p:sp>
          <p:nvSpPr>
            <p:cNvPr id="23574" name="Rectangle 22"/>
            <p:cNvSpPr>
              <a:spLocks noChangeArrowheads="1"/>
            </p:cNvSpPr>
            <p:nvPr/>
          </p:nvSpPr>
          <p:spPr bwMode="auto">
            <a:xfrm>
              <a:off x="4955" y="2089"/>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80808"/>
                  </a:solidFill>
                  <a:latin typeface="宋体" pitchFamily="2" charset="-122"/>
                </a:rPr>
                <a:t>D</a:t>
              </a:r>
              <a:endParaRPr lang="en-US" altLang="zh-CN" b="1">
                <a:solidFill>
                  <a:srgbClr val="080808"/>
                </a:solidFill>
              </a:endParaRPr>
            </a:p>
          </p:txBody>
        </p:sp>
        <p:sp>
          <p:nvSpPr>
            <p:cNvPr id="23575" name="Freeform 23"/>
            <p:cNvSpPr>
              <a:spLocks/>
            </p:cNvSpPr>
            <p:nvPr/>
          </p:nvSpPr>
          <p:spPr bwMode="auto">
            <a:xfrm>
              <a:off x="3569" y="2587"/>
              <a:ext cx="257" cy="255"/>
            </a:xfrm>
            <a:custGeom>
              <a:avLst/>
              <a:gdLst>
                <a:gd name="T0" fmla="*/ 257 w 257"/>
                <a:gd name="T1" fmla="*/ 127 h 255"/>
                <a:gd name="T2" fmla="*/ 231 w 257"/>
                <a:gd name="T3" fmla="*/ 51 h 255"/>
                <a:gd name="T4" fmla="*/ 167 w 257"/>
                <a:gd name="T5" fmla="*/ 0 h 255"/>
                <a:gd name="T6" fmla="*/ 90 w 257"/>
                <a:gd name="T7" fmla="*/ 0 h 255"/>
                <a:gd name="T8" fmla="*/ 26 w 257"/>
                <a:gd name="T9" fmla="*/ 51 h 255"/>
                <a:gd name="T10" fmla="*/ 0 w 257"/>
                <a:gd name="T11" fmla="*/ 127 h 255"/>
                <a:gd name="T12" fmla="*/ 26 w 257"/>
                <a:gd name="T13" fmla="*/ 204 h 255"/>
                <a:gd name="T14" fmla="*/ 90 w 257"/>
                <a:gd name="T15" fmla="*/ 255 h 255"/>
                <a:gd name="T16" fmla="*/ 167 w 257"/>
                <a:gd name="T17" fmla="*/ 255 h 255"/>
                <a:gd name="T18" fmla="*/ 231 w 257"/>
                <a:gd name="T19" fmla="*/ 204 h 255"/>
                <a:gd name="T20" fmla="*/ 257 w 257"/>
                <a:gd name="T21" fmla="*/ 127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7" h="255">
                  <a:moveTo>
                    <a:pt x="257" y="127"/>
                  </a:moveTo>
                  <a:lnTo>
                    <a:pt x="231" y="51"/>
                  </a:lnTo>
                  <a:lnTo>
                    <a:pt x="167" y="0"/>
                  </a:lnTo>
                  <a:lnTo>
                    <a:pt x="90" y="0"/>
                  </a:lnTo>
                  <a:lnTo>
                    <a:pt x="26" y="51"/>
                  </a:lnTo>
                  <a:lnTo>
                    <a:pt x="0" y="127"/>
                  </a:lnTo>
                  <a:lnTo>
                    <a:pt x="26" y="204"/>
                  </a:lnTo>
                  <a:lnTo>
                    <a:pt x="90" y="255"/>
                  </a:lnTo>
                  <a:lnTo>
                    <a:pt x="167" y="255"/>
                  </a:lnTo>
                  <a:lnTo>
                    <a:pt x="231" y="204"/>
                  </a:lnTo>
                  <a:lnTo>
                    <a:pt x="257" y="127"/>
                  </a:lnTo>
                  <a:close/>
                </a:path>
              </a:pathLst>
            </a:custGeom>
            <a:solidFill>
              <a:srgbClr val="FFFFFF"/>
            </a:solidFill>
            <a:ln w="20638">
              <a:solidFill>
                <a:srgbClr val="000000"/>
              </a:solidFill>
              <a:prstDash val="solid"/>
              <a:round/>
              <a:headEnd/>
              <a:tailEnd/>
            </a:ln>
          </p:spPr>
          <p:txBody>
            <a:bodyPr/>
            <a:lstStyle/>
            <a:p>
              <a:endParaRPr lang="zh-CN" altLang="en-US"/>
            </a:p>
          </p:txBody>
        </p:sp>
        <p:sp>
          <p:nvSpPr>
            <p:cNvPr id="23576" name="Rectangle 24"/>
            <p:cNvSpPr>
              <a:spLocks noChangeArrowheads="1"/>
            </p:cNvSpPr>
            <p:nvPr/>
          </p:nvSpPr>
          <p:spPr bwMode="auto">
            <a:xfrm>
              <a:off x="3646" y="261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80808"/>
                  </a:solidFill>
                  <a:latin typeface="宋体" pitchFamily="2" charset="-122"/>
                </a:rPr>
                <a:t>E</a:t>
              </a:r>
              <a:endParaRPr lang="en-US" altLang="zh-CN" b="1">
                <a:solidFill>
                  <a:srgbClr val="080808"/>
                </a:solidFill>
              </a:endParaRPr>
            </a:p>
          </p:txBody>
        </p:sp>
        <p:sp>
          <p:nvSpPr>
            <p:cNvPr id="23577" name="Freeform 25"/>
            <p:cNvSpPr>
              <a:spLocks/>
            </p:cNvSpPr>
            <p:nvPr/>
          </p:nvSpPr>
          <p:spPr bwMode="auto">
            <a:xfrm>
              <a:off x="3826" y="3110"/>
              <a:ext cx="256" cy="243"/>
            </a:xfrm>
            <a:custGeom>
              <a:avLst/>
              <a:gdLst>
                <a:gd name="T0" fmla="*/ 256 w 256"/>
                <a:gd name="T1" fmla="*/ 128 h 243"/>
                <a:gd name="T2" fmla="*/ 231 w 256"/>
                <a:gd name="T3" fmla="*/ 52 h 243"/>
                <a:gd name="T4" fmla="*/ 166 w 256"/>
                <a:gd name="T5" fmla="*/ 0 h 243"/>
                <a:gd name="T6" fmla="*/ 89 w 256"/>
                <a:gd name="T7" fmla="*/ 0 h 243"/>
                <a:gd name="T8" fmla="*/ 25 w 256"/>
                <a:gd name="T9" fmla="*/ 52 h 243"/>
                <a:gd name="T10" fmla="*/ 0 w 256"/>
                <a:gd name="T11" fmla="*/ 128 h 243"/>
                <a:gd name="T12" fmla="*/ 25 w 256"/>
                <a:gd name="T13" fmla="*/ 205 h 243"/>
                <a:gd name="T14" fmla="*/ 89 w 256"/>
                <a:gd name="T15" fmla="*/ 243 h 243"/>
                <a:gd name="T16" fmla="*/ 166 w 256"/>
                <a:gd name="T17" fmla="*/ 243 h 243"/>
                <a:gd name="T18" fmla="*/ 231 w 256"/>
                <a:gd name="T19" fmla="*/ 205 h 243"/>
                <a:gd name="T20" fmla="*/ 256 w 256"/>
                <a:gd name="T21" fmla="*/ 128 h 2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6" h="243">
                  <a:moveTo>
                    <a:pt x="256" y="128"/>
                  </a:moveTo>
                  <a:lnTo>
                    <a:pt x="231" y="52"/>
                  </a:lnTo>
                  <a:lnTo>
                    <a:pt x="166" y="0"/>
                  </a:lnTo>
                  <a:lnTo>
                    <a:pt x="89" y="0"/>
                  </a:lnTo>
                  <a:lnTo>
                    <a:pt x="25" y="52"/>
                  </a:lnTo>
                  <a:lnTo>
                    <a:pt x="0" y="128"/>
                  </a:lnTo>
                  <a:lnTo>
                    <a:pt x="25" y="205"/>
                  </a:lnTo>
                  <a:lnTo>
                    <a:pt x="89" y="243"/>
                  </a:lnTo>
                  <a:lnTo>
                    <a:pt x="166" y="243"/>
                  </a:lnTo>
                  <a:lnTo>
                    <a:pt x="231" y="205"/>
                  </a:lnTo>
                  <a:lnTo>
                    <a:pt x="256" y="128"/>
                  </a:lnTo>
                  <a:close/>
                </a:path>
              </a:pathLst>
            </a:custGeom>
            <a:solidFill>
              <a:srgbClr val="FFFFFF"/>
            </a:solidFill>
            <a:ln w="20638">
              <a:solidFill>
                <a:srgbClr val="000000"/>
              </a:solidFill>
              <a:prstDash val="solid"/>
              <a:round/>
              <a:headEnd/>
              <a:tailEnd/>
            </a:ln>
          </p:spPr>
          <p:txBody>
            <a:bodyPr/>
            <a:lstStyle/>
            <a:p>
              <a:endParaRPr lang="zh-CN" altLang="en-US"/>
            </a:p>
          </p:txBody>
        </p:sp>
        <p:sp>
          <p:nvSpPr>
            <p:cNvPr id="23578" name="Rectangle 26"/>
            <p:cNvSpPr>
              <a:spLocks noChangeArrowheads="1"/>
            </p:cNvSpPr>
            <p:nvPr/>
          </p:nvSpPr>
          <p:spPr bwMode="auto">
            <a:xfrm>
              <a:off x="3915" y="3136"/>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80808"/>
                  </a:solidFill>
                  <a:latin typeface="宋体" pitchFamily="2" charset="-122"/>
                </a:rPr>
                <a:t>H</a:t>
              </a:r>
              <a:endParaRPr lang="en-US" altLang="zh-CN" b="1">
                <a:solidFill>
                  <a:srgbClr val="080808"/>
                </a:solidFill>
              </a:endParaRPr>
            </a:p>
          </p:txBody>
        </p:sp>
        <p:sp>
          <p:nvSpPr>
            <p:cNvPr id="23579" name="Line 27"/>
            <p:cNvSpPr>
              <a:spLocks noChangeShapeType="1"/>
            </p:cNvSpPr>
            <p:nvPr/>
          </p:nvSpPr>
          <p:spPr bwMode="auto">
            <a:xfrm flipH="1">
              <a:off x="4057" y="1794"/>
              <a:ext cx="333" cy="34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0" name="Line 28"/>
            <p:cNvSpPr>
              <a:spLocks noChangeShapeType="1"/>
            </p:cNvSpPr>
            <p:nvPr/>
          </p:nvSpPr>
          <p:spPr bwMode="auto">
            <a:xfrm>
              <a:off x="4557" y="1794"/>
              <a:ext cx="359" cy="32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1" name="Line 29"/>
            <p:cNvSpPr>
              <a:spLocks noChangeShapeType="1"/>
            </p:cNvSpPr>
            <p:nvPr/>
          </p:nvSpPr>
          <p:spPr bwMode="auto">
            <a:xfrm>
              <a:off x="4288" y="2855"/>
              <a:ext cx="154" cy="28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2" name="Line 30"/>
            <p:cNvSpPr>
              <a:spLocks noChangeShapeType="1"/>
            </p:cNvSpPr>
            <p:nvPr/>
          </p:nvSpPr>
          <p:spPr bwMode="auto">
            <a:xfrm flipH="1">
              <a:off x="3684" y="2331"/>
              <a:ext cx="154" cy="28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3" name="Line 31"/>
            <p:cNvSpPr>
              <a:spLocks noChangeShapeType="1"/>
            </p:cNvSpPr>
            <p:nvPr/>
          </p:nvSpPr>
          <p:spPr bwMode="auto">
            <a:xfrm>
              <a:off x="4031" y="2331"/>
              <a:ext cx="141" cy="28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4" name="Freeform 32"/>
            <p:cNvSpPr>
              <a:spLocks/>
            </p:cNvSpPr>
            <p:nvPr/>
          </p:nvSpPr>
          <p:spPr bwMode="auto">
            <a:xfrm>
              <a:off x="4082" y="2587"/>
              <a:ext cx="270" cy="255"/>
            </a:xfrm>
            <a:custGeom>
              <a:avLst/>
              <a:gdLst>
                <a:gd name="T0" fmla="*/ 270 w 270"/>
                <a:gd name="T1" fmla="*/ 127 h 255"/>
                <a:gd name="T2" fmla="*/ 244 w 270"/>
                <a:gd name="T3" fmla="*/ 51 h 255"/>
                <a:gd name="T4" fmla="*/ 180 w 270"/>
                <a:gd name="T5" fmla="*/ 0 h 255"/>
                <a:gd name="T6" fmla="*/ 90 w 270"/>
                <a:gd name="T7" fmla="*/ 0 h 255"/>
                <a:gd name="T8" fmla="*/ 26 w 270"/>
                <a:gd name="T9" fmla="*/ 51 h 255"/>
                <a:gd name="T10" fmla="*/ 0 w 270"/>
                <a:gd name="T11" fmla="*/ 127 h 255"/>
                <a:gd name="T12" fmla="*/ 26 w 270"/>
                <a:gd name="T13" fmla="*/ 204 h 255"/>
                <a:gd name="T14" fmla="*/ 90 w 270"/>
                <a:gd name="T15" fmla="*/ 255 h 255"/>
                <a:gd name="T16" fmla="*/ 180 w 270"/>
                <a:gd name="T17" fmla="*/ 255 h 255"/>
                <a:gd name="T18" fmla="*/ 244 w 270"/>
                <a:gd name="T19" fmla="*/ 204 h 255"/>
                <a:gd name="T20" fmla="*/ 270 w 270"/>
                <a:gd name="T21" fmla="*/ 127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70" h="255">
                  <a:moveTo>
                    <a:pt x="270" y="127"/>
                  </a:moveTo>
                  <a:lnTo>
                    <a:pt x="244" y="51"/>
                  </a:lnTo>
                  <a:lnTo>
                    <a:pt x="180" y="0"/>
                  </a:lnTo>
                  <a:lnTo>
                    <a:pt x="90" y="0"/>
                  </a:lnTo>
                  <a:lnTo>
                    <a:pt x="26" y="51"/>
                  </a:lnTo>
                  <a:lnTo>
                    <a:pt x="0" y="127"/>
                  </a:lnTo>
                  <a:lnTo>
                    <a:pt x="26" y="204"/>
                  </a:lnTo>
                  <a:lnTo>
                    <a:pt x="90" y="255"/>
                  </a:lnTo>
                  <a:lnTo>
                    <a:pt x="180" y="255"/>
                  </a:lnTo>
                  <a:lnTo>
                    <a:pt x="244" y="204"/>
                  </a:lnTo>
                  <a:lnTo>
                    <a:pt x="270" y="127"/>
                  </a:lnTo>
                  <a:close/>
                </a:path>
              </a:pathLst>
            </a:custGeom>
            <a:solidFill>
              <a:srgbClr val="FFFFFF"/>
            </a:solidFill>
            <a:ln w="20638">
              <a:solidFill>
                <a:srgbClr val="000000"/>
              </a:solidFill>
              <a:prstDash val="solid"/>
              <a:round/>
              <a:headEnd/>
              <a:tailEnd/>
            </a:ln>
          </p:spPr>
          <p:txBody>
            <a:bodyPr/>
            <a:lstStyle/>
            <a:p>
              <a:endParaRPr lang="zh-CN" altLang="en-US"/>
            </a:p>
          </p:txBody>
        </p:sp>
        <p:sp>
          <p:nvSpPr>
            <p:cNvPr id="23585" name="Rectangle 33"/>
            <p:cNvSpPr>
              <a:spLocks noChangeArrowheads="1"/>
            </p:cNvSpPr>
            <p:nvPr/>
          </p:nvSpPr>
          <p:spPr bwMode="auto">
            <a:xfrm>
              <a:off x="4172" y="261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80808"/>
                  </a:solidFill>
                  <a:latin typeface="宋体" pitchFamily="2" charset="-122"/>
                </a:rPr>
                <a:t>F</a:t>
              </a:r>
              <a:endParaRPr lang="en-US" altLang="zh-CN" b="1">
                <a:solidFill>
                  <a:srgbClr val="080808"/>
                </a:solidFill>
              </a:endParaRPr>
            </a:p>
          </p:txBody>
        </p:sp>
        <p:sp>
          <p:nvSpPr>
            <p:cNvPr id="23586" name="Freeform 34"/>
            <p:cNvSpPr>
              <a:spLocks/>
            </p:cNvSpPr>
            <p:nvPr/>
          </p:nvSpPr>
          <p:spPr bwMode="auto">
            <a:xfrm>
              <a:off x="4673" y="2587"/>
              <a:ext cx="269" cy="255"/>
            </a:xfrm>
            <a:custGeom>
              <a:avLst/>
              <a:gdLst>
                <a:gd name="T0" fmla="*/ 269 w 269"/>
                <a:gd name="T1" fmla="*/ 127 h 255"/>
                <a:gd name="T2" fmla="*/ 243 w 269"/>
                <a:gd name="T3" fmla="*/ 51 h 255"/>
                <a:gd name="T4" fmla="*/ 166 w 269"/>
                <a:gd name="T5" fmla="*/ 0 h 255"/>
                <a:gd name="T6" fmla="*/ 89 w 269"/>
                <a:gd name="T7" fmla="*/ 0 h 255"/>
                <a:gd name="T8" fmla="*/ 25 w 269"/>
                <a:gd name="T9" fmla="*/ 51 h 255"/>
                <a:gd name="T10" fmla="*/ 0 w 269"/>
                <a:gd name="T11" fmla="*/ 127 h 255"/>
                <a:gd name="T12" fmla="*/ 25 w 269"/>
                <a:gd name="T13" fmla="*/ 204 h 255"/>
                <a:gd name="T14" fmla="*/ 89 w 269"/>
                <a:gd name="T15" fmla="*/ 255 h 255"/>
                <a:gd name="T16" fmla="*/ 166 w 269"/>
                <a:gd name="T17" fmla="*/ 255 h 255"/>
                <a:gd name="T18" fmla="*/ 243 w 269"/>
                <a:gd name="T19" fmla="*/ 204 h 255"/>
                <a:gd name="T20" fmla="*/ 269 w 269"/>
                <a:gd name="T21" fmla="*/ 127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9" h="255">
                  <a:moveTo>
                    <a:pt x="269" y="127"/>
                  </a:moveTo>
                  <a:lnTo>
                    <a:pt x="243" y="51"/>
                  </a:lnTo>
                  <a:lnTo>
                    <a:pt x="166" y="0"/>
                  </a:lnTo>
                  <a:lnTo>
                    <a:pt x="89" y="0"/>
                  </a:lnTo>
                  <a:lnTo>
                    <a:pt x="25" y="51"/>
                  </a:lnTo>
                  <a:lnTo>
                    <a:pt x="0" y="127"/>
                  </a:lnTo>
                  <a:lnTo>
                    <a:pt x="25" y="204"/>
                  </a:lnTo>
                  <a:lnTo>
                    <a:pt x="89" y="255"/>
                  </a:lnTo>
                  <a:lnTo>
                    <a:pt x="166" y="255"/>
                  </a:lnTo>
                  <a:lnTo>
                    <a:pt x="243" y="204"/>
                  </a:lnTo>
                  <a:lnTo>
                    <a:pt x="269" y="127"/>
                  </a:lnTo>
                  <a:close/>
                </a:path>
              </a:pathLst>
            </a:custGeom>
            <a:solidFill>
              <a:srgbClr val="FFFFFF"/>
            </a:solidFill>
            <a:ln w="20638">
              <a:solidFill>
                <a:srgbClr val="000000"/>
              </a:solidFill>
              <a:prstDash val="solid"/>
              <a:round/>
              <a:headEnd/>
              <a:tailEnd/>
            </a:ln>
          </p:spPr>
          <p:txBody>
            <a:bodyPr/>
            <a:lstStyle/>
            <a:p>
              <a:endParaRPr lang="zh-CN" altLang="en-US"/>
            </a:p>
          </p:txBody>
        </p:sp>
        <p:sp>
          <p:nvSpPr>
            <p:cNvPr id="23587" name="Rectangle 35"/>
            <p:cNvSpPr>
              <a:spLocks noChangeArrowheads="1"/>
            </p:cNvSpPr>
            <p:nvPr/>
          </p:nvSpPr>
          <p:spPr bwMode="auto">
            <a:xfrm>
              <a:off x="4762" y="261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80808"/>
                  </a:solidFill>
                  <a:latin typeface="宋体" pitchFamily="2" charset="-122"/>
                </a:rPr>
                <a:t>G</a:t>
              </a:r>
              <a:endParaRPr lang="en-US" altLang="zh-CN" b="1">
                <a:solidFill>
                  <a:srgbClr val="080808"/>
                </a:solidFill>
              </a:endParaRPr>
            </a:p>
          </p:txBody>
        </p:sp>
        <p:sp>
          <p:nvSpPr>
            <p:cNvPr id="23588" name="Line 36"/>
            <p:cNvSpPr>
              <a:spLocks noChangeShapeType="1"/>
            </p:cNvSpPr>
            <p:nvPr/>
          </p:nvSpPr>
          <p:spPr bwMode="auto">
            <a:xfrm flipV="1">
              <a:off x="4827" y="2331"/>
              <a:ext cx="102" cy="25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9" name="Line 37"/>
            <p:cNvSpPr>
              <a:spLocks noChangeShapeType="1"/>
            </p:cNvSpPr>
            <p:nvPr/>
          </p:nvSpPr>
          <p:spPr bwMode="auto">
            <a:xfrm flipV="1">
              <a:off x="3967" y="2855"/>
              <a:ext cx="179" cy="25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0" name="Freeform 38"/>
            <p:cNvSpPr>
              <a:spLocks/>
            </p:cNvSpPr>
            <p:nvPr/>
          </p:nvSpPr>
          <p:spPr bwMode="auto">
            <a:xfrm>
              <a:off x="4313" y="3110"/>
              <a:ext cx="270" cy="243"/>
            </a:xfrm>
            <a:custGeom>
              <a:avLst/>
              <a:gdLst>
                <a:gd name="T0" fmla="*/ 270 w 270"/>
                <a:gd name="T1" fmla="*/ 128 h 243"/>
                <a:gd name="T2" fmla="*/ 244 w 270"/>
                <a:gd name="T3" fmla="*/ 52 h 243"/>
                <a:gd name="T4" fmla="*/ 180 w 270"/>
                <a:gd name="T5" fmla="*/ 0 h 243"/>
                <a:gd name="T6" fmla="*/ 90 w 270"/>
                <a:gd name="T7" fmla="*/ 0 h 243"/>
                <a:gd name="T8" fmla="*/ 26 w 270"/>
                <a:gd name="T9" fmla="*/ 52 h 243"/>
                <a:gd name="T10" fmla="*/ 0 w 270"/>
                <a:gd name="T11" fmla="*/ 128 h 243"/>
                <a:gd name="T12" fmla="*/ 26 w 270"/>
                <a:gd name="T13" fmla="*/ 205 h 243"/>
                <a:gd name="T14" fmla="*/ 90 w 270"/>
                <a:gd name="T15" fmla="*/ 243 h 243"/>
                <a:gd name="T16" fmla="*/ 180 w 270"/>
                <a:gd name="T17" fmla="*/ 243 h 243"/>
                <a:gd name="T18" fmla="*/ 244 w 270"/>
                <a:gd name="T19" fmla="*/ 205 h 243"/>
                <a:gd name="T20" fmla="*/ 270 w 270"/>
                <a:gd name="T21" fmla="*/ 128 h 2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70" h="243">
                  <a:moveTo>
                    <a:pt x="270" y="128"/>
                  </a:moveTo>
                  <a:lnTo>
                    <a:pt x="244" y="52"/>
                  </a:lnTo>
                  <a:lnTo>
                    <a:pt x="180" y="0"/>
                  </a:lnTo>
                  <a:lnTo>
                    <a:pt x="90" y="0"/>
                  </a:lnTo>
                  <a:lnTo>
                    <a:pt x="26" y="52"/>
                  </a:lnTo>
                  <a:lnTo>
                    <a:pt x="0" y="128"/>
                  </a:lnTo>
                  <a:lnTo>
                    <a:pt x="26" y="205"/>
                  </a:lnTo>
                  <a:lnTo>
                    <a:pt x="90" y="243"/>
                  </a:lnTo>
                  <a:lnTo>
                    <a:pt x="180" y="243"/>
                  </a:lnTo>
                  <a:lnTo>
                    <a:pt x="244" y="205"/>
                  </a:lnTo>
                  <a:lnTo>
                    <a:pt x="270" y="128"/>
                  </a:lnTo>
                  <a:close/>
                </a:path>
              </a:pathLst>
            </a:custGeom>
            <a:solidFill>
              <a:srgbClr val="FFFFFF"/>
            </a:solidFill>
            <a:ln w="20638">
              <a:solidFill>
                <a:srgbClr val="000000"/>
              </a:solidFill>
              <a:prstDash val="solid"/>
              <a:round/>
              <a:headEnd/>
              <a:tailEnd/>
            </a:ln>
          </p:spPr>
          <p:txBody>
            <a:bodyPr/>
            <a:lstStyle/>
            <a:p>
              <a:endParaRPr lang="zh-CN" altLang="en-US"/>
            </a:p>
          </p:txBody>
        </p:sp>
        <p:sp>
          <p:nvSpPr>
            <p:cNvPr id="23591" name="Rectangle 39"/>
            <p:cNvSpPr>
              <a:spLocks noChangeArrowheads="1"/>
            </p:cNvSpPr>
            <p:nvPr/>
          </p:nvSpPr>
          <p:spPr bwMode="auto">
            <a:xfrm>
              <a:off x="4403" y="3136"/>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80808"/>
                  </a:solidFill>
                  <a:latin typeface="宋体" pitchFamily="2" charset="-122"/>
                </a:rPr>
                <a:t>I</a:t>
              </a:r>
              <a:endParaRPr lang="en-US" altLang="zh-CN" b="1">
                <a:solidFill>
                  <a:srgbClr val="080808"/>
                </a:solidFill>
              </a:endParaRPr>
            </a:p>
          </p:txBody>
        </p:sp>
        <p:sp>
          <p:nvSpPr>
            <p:cNvPr id="23592" name="Line 40"/>
            <p:cNvSpPr>
              <a:spLocks noChangeShapeType="1"/>
            </p:cNvSpPr>
            <p:nvPr/>
          </p:nvSpPr>
          <p:spPr bwMode="auto">
            <a:xfrm>
              <a:off x="4480" y="1820"/>
              <a:ext cx="0" cy="24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3" name="Rectangle 41"/>
            <p:cNvSpPr>
              <a:spLocks noChangeArrowheads="1"/>
            </p:cNvSpPr>
            <p:nvPr/>
          </p:nvSpPr>
          <p:spPr bwMode="auto">
            <a:xfrm>
              <a:off x="5397" y="1525"/>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80808"/>
                  </a:solidFill>
                  <a:latin typeface="宋体" pitchFamily="2" charset="-122"/>
                </a:rPr>
                <a:t>1</a:t>
              </a:r>
              <a:endParaRPr lang="en-US" altLang="zh-CN" b="1">
                <a:solidFill>
                  <a:srgbClr val="080808"/>
                </a:solidFill>
              </a:endParaRPr>
            </a:p>
          </p:txBody>
        </p:sp>
        <p:sp>
          <p:nvSpPr>
            <p:cNvPr id="23594" name="Rectangle 42"/>
            <p:cNvSpPr>
              <a:spLocks noChangeArrowheads="1"/>
            </p:cNvSpPr>
            <p:nvPr/>
          </p:nvSpPr>
          <p:spPr bwMode="auto">
            <a:xfrm>
              <a:off x="5423" y="2069"/>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80808"/>
                  </a:solidFill>
                  <a:latin typeface="宋体" pitchFamily="2" charset="-122"/>
                </a:rPr>
                <a:t>2</a:t>
              </a:r>
              <a:endParaRPr lang="en-US" altLang="zh-CN" b="1">
                <a:solidFill>
                  <a:srgbClr val="080808"/>
                </a:solidFill>
              </a:endParaRPr>
            </a:p>
          </p:txBody>
        </p:sp>
        <p:sp>
          <p:nvSpPr>
            <p:cNvPr id="23595" name="Rectangle 43"/>
            <p:cNvSpPr>
              <a:spLocks noChangeArrowheads="1"/>
            </p:cNvSpPr>
            <p:nvPr/>
          </p:nvSpPr>
          <p:spPr bwMode="auto">
            <a:xfrm>
              <a:off x="5397" y="2584"/>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80808"/>
                  </a:solidFill>
                  <a:latin typeface="宋体" pitchFamily="2" charset="-122"/>
                </a:rPr>
                <a:t>3</a:t>
              </a:r>
              <a:endParaRPr lang="en-US" altLang="zh-CN" b="1">
                <a:solidFill>
                  <a:srgbClr val="080808"/>
                </a:solidFill>
              </a:endParaRPr>
            </a:p>
          </p:txBody>
        </p:sp>
        <p:sp>
          <p:nvSpPr>
            <p:cNvPr id="23596" name="Rectangle 44"/>
            <p:cNvSpPr>
              <a:spLocks noChangeArrowheads="1"/>
            </p:cNvSpPr>
            <p:nvPr/>
          </p:nvSpPr>
          <p:spPr bwMode="auto">
            <a:xfrm>
              <a:off x="5397" y="312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80808"/>
                  </a:solidFill>
                  <a:latin typeface="宋体" pitchFamily="2" charset="-122"/>
                </a:rPr>
                <a:t>4</a:t>
              </a:r>
              <a:endParaRPr lang="en-US" altLang="zh-CN" b="1">
                <a:solidFill>
                  <a:srgbClr val="080808"/>
                </a:solidFill>
              </a:endParaRPr>
            </a:p>
          </p:txBody>
        </p:sp>
      </p:grpSp>
      <p:sp>
        <p:nvSpPr>
          <p:cNvPr id="507949" name="Text Box 45"/>
          <p:cNvSpPr txBox="1">
            <a:spLocks noChangeArrowheads="1"/>
          </p:cNvSpPr>
          <p:nvPr/>
        </p:nvSpPr>
        <p:spPr bwMode="auto">
          <a:xfrm>
            <a:off x="115888" y="3068638"/>
            <a:ext cx="3600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FF0066"/>
                </a:solidFill>
                <a:ea typeface="楷体_GB2312" pitchFamily="49" charset="-122"/>
              </a:rPr>
              <a:t>树的深度</a:t>
            </a:r>
            <a:r>
              <a:rPr lang="en-US" altLang="zh-CN" sz="3200" b="1">
                <a:solidFill>
                  <a:srgbClr val="FF0066"/>
                </a:solidFill>
                <a:ea typeface="楷体_GB2312" pitchFamily="49" charset="-122"/>
              </a:rPr>
              <a:t>Depth</a:t>
            </a:r>
            <a:r>
              <a:rPr lang="zh-CN" altLang="en-US" sz="3200" b="1">
                <a:solidFill>
                  <a:srgbClr val="FF0066"/>
                </a:solidFill>
                <a:ea typeface="楷体_GB2312" pitchFamily="49" charset="-122"/>
              </a:rPr>
              <a:t>：</a:t>
            </a:r>
          </a:p>
        </p:txBody>
      </p:sp>
      <p:sp>
        <p:nvSpPr>
          <p:cNvPr id="507950" name="Text Box 46"/>
          <p:cNvSpPr txBox="1">
            <a:spLocks noChangeArrowheads="1"/>
          </p:cNvSpPr>
          <p:nvPr/>
        </p:nvSpPr>
        <p:spPr bwMode="auto">
          <a:xfrm>
            <a:off x="3355975" y="3068638"/>
            <a:ext cx="46720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树中结点所在的最大层次</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07916"/>
                                        </p:tgtEl>
                                        <p:attrNameLst>
                                          <p:attrName>style.visibility</p:attrName>
                                        </p:attrNameLst>
                                      </p:cBhvr>
                                      <p:to>
                                        <p:strVal val="visible"/>
                                      </p:to>
                                    </p:set>
                                    <p:animEffect transition="in" filter="wipe(left)">
                                      <p:cBhvr>
                                        <p:cTn id="7" dur="75"/>
                                        <p:tgtEl>
                                          <p:spTgt spid="507916"/>
                                        </p:tgtEl>
                                      </p:cBhvr>
                                    </p:animEffect>
                                  </p:childTnLst>
                                </p:cTn>
                              </p:par>
                            </p:childTnLst>
                          </p:cTn>
                        </p:par>
                        <p:par>
                          <p:cTn id="8" fill="hold" nodeType="afterGroup">
                            <p:stCondLst>
                              <p:cond delay="825"/>
                            </p:stCondLst>
                            <p:childTnLst>
                              <p:par>
                                <p:cTn id="9" presetID="18" presetClass="entr" presetSubtype="12" fill="hold" grpId="0" nodeType="afterEffect">
                                  <p:stCondLst>
                                    <p:cond delay="0"/>
                                  </p:stCondLst>
                                  <p:childTnLst>
                                    <p:set>
                                      <p:cBhvr>
                                        <p:cTn id="10" dur="1" fill="hold">
                                          <p:stCondLst>
                                            <p:cond delay="0"/>
                                          </p:stCondLst>
                                        </p:cTn>
                                        <p:tgtEl>
                                          <p:spTgt spid="507917"/>
                                        </p:tgtEl>
                                        <p:attrNameLst>
                                          <p:attrName>style.visibility</p:attrName>
                                        </p:attrNameLst>
                                      </p:cBhvr>
                                      <p:to>
                                        <p:strVal val="visible"/>
                                      </p:to>
                                    </p:set>
                                    <p:animEffect transition="in" filter="strips(downLeft)">
                                      <p:cBhvr>
                                        <p:cTn id="11" dur="500"/>
                                        <p:tgtEl>
                                          <p:spTgt spid="5079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507949"/>
                                        </p:tgtEl>
                                        <p:attrNameLst>
                                          <p:attrName>style.visibility</p:attrName>
                                        </p:attrNameLst>
                                      </p:cBhvr>
                                      <p:to>
                                        <p:strVal val="visible"/>
                                      </p:to>
                                    </p:set>
                                    <p:animEffect transition="in" filter="wipe(left)">
                                      <p:cBhvr>
                                        <p:cTn id="16" dur="75"/>
                                        <p:tgtEl>
                                          <p:spTgt spid="507949"/>
                                        </p:tgtEl>
                                      </p:cBhvr>
                                    </p:animEffect>
                                  </p:childTnLst>
                                </p:cTn>
                              </p:par>
                            </p:childTnLst>
                          </p:cTn>
                        </p:par>
                        <p:par>
                          <p:cTn id="17" fill="hold" nodeType="afterGroup">
                            <p:stCondLst>
                              <p:cond delay="750"/>
                            </p:stCondLst>
                            <p:childTnLst>
                              <p:par>
                                <p:cTn id="18" presetID="18" presetClass="entr" presetSubtype="12" fill="hold" grpId="0" nodeType="afterEffect">
                                  <p:stCondLst>
                                    <p:cond delay="0"/>
                                  </p:stCondLst>
                                  <p:childTnLst>
                                    <p:set>
                                      <p:cBhvr>
                                        <p:cTn id="19" dur="1" fill="hold">
                                          <p:stCondLst>
                                            <p:cond delay="0"/>
                                          </p:stCondLst>
                                        </p:cTn>
                                        <p:tgtEl>
                                          <p:spTgt spid="507950"/>
                                        </p:tgtEl>
                                        <p:attrNameLst>
                                          <p:attrName>style.visibility</p:attrName>
                                        </p:attrNameLst>
                                      </p:cBhvr>
                                      <p:to>
                                        <p:strVal val="visible"/>
                                      </p:to>
                                    </p:set>
                                    <p:animEffect transition="in" filter="strips(downLeft)">
                                      <p:cBhvr>
                                        <p:cTn id="20" dur="500"/>
                                        <p:tgtEl>
                                          <p:spTgt spid="50795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07908">
                                            <p:txEl>
                                              <p:pRg st="0" end="0"/>
                                            </p:txEl>
                                          </p:spTgt>
                                        </p:tgtEl>
                                        <p:attrNameLst>
                                          <p:attrName>style.visibility</p:attrName>
                                        </p:attrNameLst>
                                      </p:cBhvr>
                                      <p:to>
                                        <p:strVal val="visible"/>
                                      </p:to>
                                    </p:set>
                                    <p:animEffect transition="in" filter="wipe(left)">
                                      <p:cBhvr>
                                        <p:cTn id="25" dur="500"/>
                                        <p:tgtEl>
                                          <p:spTgt spid="507908">
                                            <p:txEl>
                                              <p:pRg st="0" end="0"/>
                                            </p:txEl>
                                          </p:spTgt>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07912">
                                            <p:txEl>
                                              <p:pRg st="0" end="0"/>
                                            </p:txEl>
                                          </p:spTgt>
                                        </p:tgtEl>
                                        <p:attrNameLst>
                                          <p:attrName>style.visibility</p:attrName>
                                        </p:attrNameLst>
                                      </p:cBhvr>
                                      <p:to>
                                        <p:strVal val="visible"/>
                                      </p:to>
                                    </p:set>
                                    <p:animEffect transition="in" filter="wipe(left)">
                                      <p:cBhvr>
                                        <p:cTn id="29" dur="500"/>
                                        <p:tgtEl>
                                          <p:spTgt spid="507912">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07909">
                                            <p:txEl>
                                              <p:pRg st="0" end="0"/>
                                            </p:txEl>
                                          </p:spTgt>
                                        </p:tgtEl>
                                        <p:attrNameLst>
                                          <p:attrName>style.visibility</p:attrName>
                                        </p:attrNameLst>
                                      </p:cBhvr>
                                      <p:to>
                                        <p:strVal val="visible"/>
                                      </p:to>
                                    </p:set>
                                    <p:animEffect transition="in" filter="wipe(left)">
                                      <p:cBhvr>
                                        <p:cTn id="34" dur="500"/>
                                        <p:tgtEl>
                                          <p:spTgt spid="507909">
                                            <p:txEl>
                                              <p:pRg st="0" end="0"/>
                                            </p:txEl>
                                          </p:spTgt>
                                        </p:tgtEl>
                                      </p:cBhvr>
                                    </p:animEffect>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07913">
                                            <p:txEl>
                                              <p:pRg st="0" end="0"/>
                                            </p:txEl>
                                          </p:spTgt>
                                        </p:tgtEl>
                                        <p:attrNameLst>
                                          <p:attrName>style.visibility</p:attrName>
                                        </p:attrNameLst>
                                      </p:cBhvr>
                                      <p:to>
                                        <p:strVal val="visible"/>
                                      </p:to>
                                    </p:set>
                                    <p:animEffect transition="in" filter="wipe(left)">
                                      <p:cBhvr>
                                        <p:cTn id="38" dur="500"/>
                                        <p:tgtEl>
                                          <p:spTgt spid="507913">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07910">
                                            <p:txEl>
                                              <p:pRg st="0" end="0"/>
                                            </p:txEl>
                                          </p:spTgt>
                                        </p:tgtEl>
                                        <p:attrNameLst>
                                          <p:attrName>style.visibility</p:attrName>
                                        </p:attrNameLst>
                                      </p:cBhvr>
                                      <p:to>
                                        <p:strVal val="visible"/>
                                      </p:to>
                                    </p:set>
                                    <p:animEffect transition="in" filter="wipe(left)">
                                      <p:cBhvr>
                                        <p:cTn id="43" dur="500"/>
                                        <p:tgtEl>
                                          <p:spTgt spid="507910">
                                            <p:txEl>
                                              <p:pRg st="0" end="0"/>
                                            </p:txEl>
                                          </p:spTgt>
                                        </p:tgtEl>
                                      </p:cBhvr>
                                    </p:animEffect>
                                  </p:childTnLst>
                                </p:cTn>
                              </p:par>
                            </p:childTnLst>
                          </p:cTn>
                        </p:par>
                        <p:par>
                          <p:cTn id="44" fill="hold" nodeType="afterGroup">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507914">
                                            <p:txEl>
                                              <p:pRg st="0" end="0"/>
                                            </p:txEl>
                                          </p:spTgt>
                                        </p:tgtEl>
                                        <p:attrNameLst>
                                          <p:attrName>style.visibility</p:attrName>
                                        </p:attrNameLst>
                                      </p:cBhvr>
                                      <p:to>
                                        <p:strVal val="visible"/>
                                      </p:to>
                                    </p:set>
                                    <p:animEffect transition="in" filter="wipe(left)">
                                      <p:cBhvr>
                                        <p:cTn id="47" dur="500"/>
                                        <p:tgtEl>
                                          <p:spTgt spid="507914">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07911">
                                            <p:txEl>
                                              <p:pRg st="0" end="0"/>
                                            </p:txEl>
                                          </p:spTgt>
                                        </p:tgtEl>
                                        <p:attrNameLst>
                                          <p:attrName>style.visibility</p:attrName>
                                        </p:attrNameLst>
                                      </p:cBhvr>
                                      <p:to>
                                        <p:strVal val="visible"/>
                                      </p:to>
                                    </p:set>
                                    <p:animEffect transition="in" filter="wipe(left)">
                                      <p:cBhvr>
                                        <p:cTn id="52" dur="500"/>
                                        <p:tgtEl>
                                          <p:spTgt spid="507911">
                                            <p:txEl>
                                              <p:pRg st="0" end="0"/>
                                            </p:txEl>
                                          </p:spTgt>
                                        </p:tgtEl>
                                      </p:cBhvr>
                                    </p:animEffect>
                                  </p:childTnLst>
                                </p:cTn>
                              </p:par>
                            </p:childTnLst>
                          </p:cTn>
                        </p:par>
                        <p:par>
                          <p:cTn id="53" fill="hold" nodeType="afterGroup">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507915">
                                            <p:txEl>
                                              <p:pRg st="0" end="0"/>
                                            </p:txEl>
                                          </p:spTgt>
                                        </p:tgtEl>
                                        <p:attrNameLst>
                                          <p:attrName>style.visibility</p:attrName>
                                        </p:attrNameLst>
                                      </p:cBhvr>
                                      <p:to>
                                        <p:strVal val="visible"/>
                                      </p:to>
                                    </p:set>
                                    <p:animEffect transition="in" filter="wipe(left)">
                                      <p:cBhvr>
                                        <p:cTn id="56" dur="500"/>
                                        <p:tgtEl>
                                          <p:spTgt spid="5079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8" grpId="0" build="p" autoUpdateAnimBg="0"/>
      <p:bldP spid="507909" grpId="0" build="p" autoUpdateAnimBg="0"/>
      <p:bldP spid="507910" grpId="0" build="p" autoUpdateAnimBg="0"/>
      <p:bldP spid="507911" grpId="0" build="p" autoUpdateAnimBg="0"/>
      <p:bldP spid="507912" grpId="0" build="p" autoUpdateAnimBg="0"/>
      <p:bldP spid="507913" grpId="0" build="p" autoUpdateAnimBg="0"/>
      <p:bldP spid="507914" grpId="0" build="p" autoUpdateAnimBg="0"/>
      <p:bldP spid="507915" grpId="0" build="p" autoUpdateAnimBg="0"/>
      <p:bldP spid="507916" grpId="0" autoUpdateAnimBg="0"/>
      <p:bldP spid="507917" grpId="0" autoUpdateAnimBg="0"/>
      <p:bldP spid="507949" grpId="0" autoUpdateAnimBg="0"/>
      <p:bldP spid="50795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23825" y="328613"/>
            <a:ext cx="4953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从根到结点的</a:t>
            </a:r>
            <a:r>
              <a:rPr lang="en-US" altLang="zh-CN" sz="3200" b="1">
                <a:solidFill>
                  <a:srgbClr val="000000"/>
                </a:solidFill>
                <a:ea typeface="楷体_GB2312" pitchFamily="49" charset="-122"/>
              </a:rPr>
              <a:t>)</a:t>
            </a:r>
            <a:r>
              <a:rPr lang="zh-CN" altLang="en-US" sz="3200" b="1">
                <a:solidFill>
                  <a:srgbClr val="FF0066"/>
                </a:solidFill>
                <a:ea typeface="楷体_GB2312" pitchFamily="49" charset="-122"/>
              </a:rPr>
              <a:t>路径</a:t>
            </a:r>
            <a:r>
              <a:rPr lang="zh-CN" altLang="en-US" sz="3200" b="1">
                <a:solidFill>
                  <a:srgbClr val="660066"/>
                </a:solidFill>
                <a:ea typeface="楷体_GB2312" pitchFamily="49" charset="-122"/>
              </a:rPr>
              <a:t>：</a:t>
            </a:r>
          </a:p>
        </p:txBody>
      </p:sp>
      <p:sp>
        <p:nvSpPr>
          <p:cNvPr id="41990" name="Text Box 6"/>
          <p:cNvSpPr txBox="1">
            <a:spLocks noChangeArrowheads="1"/>
          </p:cNvSpPr>
          <p:nvPr/>
        </p:nvSpPr>
        <p:spPr bwMode="auto">
          <a:xfrm>
            <a:off x="228600" y="1066800"/>
            <a:ext cx="4343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由从</a:t>
            </a:r>
            <a:r>
              <a:rPr lang="zh-CN" altLang="en-US" sz="3200" b="1">
                <a:solidFill>
                  <a:srgbClr val="FF0066"/>
                </a:solidFill>
                <a:ea typeface="楷体_GB2312" pitchFamily="49" charset="-122"/>
              </a:rPr>
              <a:t>根</a:t>
            </a:r>
            <a:r>
              <a:rPr lang="zh-CN" altLang="en-US" sz="3200" b="1">
                <a:solidFill>
                  <a:srgbClr val="000000"/>
                </a:solidFill>
                <a:ea typeface="楷体_GB2312" pitchFamily="49" charset="-122"/>
              </a:rPr>
              <a:t>到该结点所经分支和结点构成</a:t>
            </a:r>
          </a:p>
        </p:txBody>
      </p:sp>
      <p:grpSp>
        <p:nvGrpSpPr>
          <p:cNvPr id="24580" name="Group 46"/>
          <p:cNvGrpSpPr>
            <a:grpSpLocks/>
          </p:cNvGrpSpPr>
          <p:nvPr/>
        </p:nvGrpSpPr>
        <p:grpSpPr bwMode="auto">
          <a:xfrm>
            <a:off x="4724400" y="381000"/>
            <a:ext cx="4240213" cy="2362200"/>
            <a:chOff x="2976" y="240"/>
            <a:chExt cx="2784" cy="1488"/>
          </a:xfrm>
        </p:grpSpPr>
        <p:sp>
          <p:nvSpPr>
            <p:cNvPr id="24585" name="Oval 7"/>
            <p:cNvSpPr>
              <a:spLocks noChangeArrowheads="1"/>
            </p:cNvSpPr>
            <p:nvPr/>
          </p:nvSpPr>
          <p:spPr bwMode="auto">
            <a:xfrm>
              <a:off x="4128" y="240"/>
              <a:ext cx="336" cy="192"/>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FF0000"/>
                  </a:solidFill>
                  <a:ea typeface="黑体" pitchFamily="49" charset="-122"/>
                </a:rPr>
                <a:t>A</a:t>
              </a:r>
              <a:endParaRPr lang="en-US" altLang="zh-CN" sz="2400" b="1">
                <a:ea typeface="黑体" pitchFamily="49" charset="-122"/>
              </a:endParaRPr>
            </a:p>
          </p:txBody>
        </p:sp>
        <p:sp>
          <p:nvSpPr>
            <p:cNvPr id="24586" name="Oval 8"/>
            <p:cNvSpPr>
              <a:spLocks noChangeArrowheads="1"/>
            </p:cNvSpPr>
            <p:nvPr/>
          </p:nvSpPr>
          <p:spPr bwMode="auto">
            <a:xfrm>
              <a:off x="3360" y="672"/>
              <a:ext cx="288" cy="192"/>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9C4E00"/>
                  </a:solidFill>
                  <a:ea typeface="黑体" pitchFamily="49" charset="-122"/>
                </a:rPr>
                <a:t>B</a:t>
              </a:r>
              <a:endParaRPr lang="en-US" altLang="zh-CN" sz="2400" b="1">
                <a:ea typeface="黑体" pitchFamily="49" charset="-122"/>
              </a:endParaRPr>
            </a:p>
          </p:txBody>
        </p:sp>
        <p:sp>
          <p:nvSpPr>
            <p:cNvPr id="24587" name="Oval 9"/>
            <p:cNvSpPr>
              <a:spLocks noChangeArrowheads="1"/>
            </p:cNvSpPr>
            <p:nvPr/>
          </p:nvSpPr>
          <p:spPr bwMode="auto">
            <a:xfrm>
              <a:off x="4128" y="672"/>
              <a:ext cx="336" cy="192"/>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6600CC"/>
                  </a:solidFill>
                  <a:ea typeface="黑体" pitchFamily="49" charset="-122"/>
                </a:rPr>
                <a:t>C</a:t>
              </a:r>
              <a:endParaRPr lang="en-US" altLang="zh-CN" sz="2400" b="1">
                <a:ea typeface="黑体" pitchFamily="49" charset="-122"/>
              </a:endParaRPr>
            </a:p>
          </p:txBody>
        </p:sp>
        <p:sp>
          <p:nvSpPr>
            <p:cNvPr id="24588" name="Oval 10"/>
            <p:cNvSpPr>
              <a:spLocks noChangeArrowheads="1"/>
            </p:cNvSpPr>
            <p:nvPr/>
          </p:nvSpPr>
          <p:spPr bwMode="auto">
            <a:xfrm>
              <a:off x="4992" y="672"/>
              <a:ext cx="336" cy="192"/>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chemeClr val="bg2"/>
                  </a:solidFill>
                  <a:ea typeface="黑体" pitchFamily="49" charset="-122"/>
                </a:rPr>
                <a:t>D</a:t>
              </a:r>
              <a:endParaRPr lang="en-US" altLang="zh-CN" sz="2400" b="1">
                <a:ea typeface="黑体" pitchFamily="49" charset="-122"/>
              </a:endParaRPr>
            </a:p>
          </p:txBody>
        </p:sp>
        <p:sp>
          <p:nvSpPr>
            <p:cNvPr id="24589" name="Oval 11"/>
            <p:cNvSpPr>
              <a:spLocks noChangeArrowheads="1"/>
            </p:cNvSpPr>
            <p:nvPr/>
          </p:nvSpPr>
          <p:spPr bwMode="auto">
            <a:xfrm>
              <a:off x="2976" y="1104"/>
              <a:ext cx="288" cy="192"/>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9C4E00"/>
                  </a:solidFill>
                  <a:ea typeface="黑体" pitchFamily="49" charset="-122"/>
                </a:rPr>
                <a:t>E</a:t>
              </a:r>
              <a:endParaRPr lang="en-US" altLang="zh-CN" sz="2400" b="1">
                <a:ea typeface="黑体" pitchFamily="49" charset="-122"/>
              </a:endParaRPr>
            </a:p>
          </p:txBody>
        </p:sp>
        <p:sp>
          <p:nvSpPr>
            <p:cNvPr id="24590" name="Oval 12"/>
            <p:cNvSpPr>
              <a:spLocks noChangeArrowheads="1"/>
            </p:cNvSpPr>
            <p:nvPr/>
          </p:nvSpPr>
          <p:spPr bwMode="auto">
            <a:xfrm>
              <a:off x="3648" y="1104"/>
              <a:ext cx="336" cy="192"/>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9C4E00"/>
                  </a:solidFill>
                  <a:ea typeface="黑体" pitchFamily="49" charset="-122"/>
                </a:rPr>
                <a:t>F</a:t>
              </a:r>
              <a:endParaRPr lang="en-US" altLang="zh-CN" sz="2400" b="1">
                <a:ea typeface="黑体" pitchFamily="49" charset="-122"/>
              </a:endParaRPr>
            </a:p>
          </p:txBody>
        </p:sp>
        <p:sp>
          <p:nvSpPr>
            <p:cNvPr id="24591" name="Oval 13"/>
            <p:cNvSpPr>
              <a:spLocks noChangeArrowheads="1"/>
            </p:cNvSpPr>
            <p:nvPr/>
          </p:nvSpPr>
          <p:spPr bwMode="auto">
            <a:xfrm>
              <a:off x="4128" y="1104"/>
              <a:ext cx="336" cy="192"/>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6600CC"/>
                  </a:solidFill>
                  <a:ea typeface="黑体" pitchFamily="49" charset="-122"/>
                </a:rPr>
                <a:t>G</a:t>
              </a:r>
              <a:endParaRPr lang="en-US" altLang="zh-CN" sz="2400" b="1">
                <a:ea typeface="黑体" pitchFamily="49" charset="-122"/>
              </a:endParaRPr>
            </a:p>
          </p:txBody>
        </p:sp>
        <p:sp>
          <p:nvSpPr>
            <p:cNvPr id="24592" name="Oval 14"/>
            <p:cNvSpPr>
              <a:spLocks noChangeArrowheads="1"/>
            </p:cNvSpPr>
            <p:nvPr/>
          </p:nvSpPr>
          <p:spPr bwMode="auto">
            <a:xfrm>
              <a:off x="4560" y="1104"/>
              <a:ext cx="336" cy="192"/>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chemeClr val="bg2"/>
                  </a:solidFill>
                  <a:ea typeface="黑体" pitchFamily="49" charset="-122"/>
                </a:rPr>
                <a:t>H</a:t>
              </a:r>
              <a:endParaRPr lang="en-US" altLang="zh-CN" sz="2400" b="1">
                <a:ea typeface="黑体" pitchFamily="49" charset="-122"/>
              </a:endParaRPr>
            </a:p>
          </p:txBody>
        </p:sp>
        <p:sp>
          <p:nvSpPr>
            <p:cNvPr id="24593" name="Oval 15"/>
            <p:cNvSpPr>
              <a:spLocks noChangeArrowheads="1"/>
            </p:cNvSpPr>
            <p:nvPr/>
          </p:nvSpPr>
          <p:spPr bwMode="auto">
            <a:xfrm>
              <a:off x="4992" y="1104"/>
              <a:ext cx="336" cy="192"/>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chemeClr val="bg2"/>
                  </a:solidFill>
                  <a:ea typeface="黑体" pitchFamily="49" charset="-122"/>
                </a:rPr>
                <a:t>I</a:t>
              </a:r>
              <a:endParaRPr lang="en-US" altLang="zh-CN" sz="2400" b="1">
                <a:ea typeface="黑体" pitchFamily="49" charset="-122"/>
              </a:endParaRPr>
            </a:p>
          </p:txBody>
        </p:sp>
        <p:sp>
          <p:nvSpPr>
            <p:cNvPr id="24594" name="Oval 16"/>
            <p:cNvSpPr>
              <a:spLocks noChangeArrowheads="1"/>
            </p:cNvSpPr>
            <p:nvPr/>
          </p:nvSpPr>
          <p:spPr bwMode="auto">
            <a:xfrm>
              <a:off x="5424" y="1104"/>
              <a:ext cx="288" cy="192"/>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chemeClr val="bg2"/>
                  </a:solidFill>
                  <a:ea typeface="黑体" pitchFamily="49" charset="-122"/>
                </a:rPr>
                <a:t>J</a:t>
              </a:r>
              <a:endParaRPr lang="en-US" altLang="zh-CN" sz="2400" b="1">
                <a:ea typeface="黑体" pitchFamily="49" charset="-122"/>
              </a:endParaRPr>
            </a:p>
          </p:txBody>
        </p:sp>
        <p:sp>
          <p:nvSpPr>
            <p:cNvPr id="24595" name="Oval 17"/>
            <p:cNvSpPr>
              <a:spLocks noChangeArrowheads="1"/>
            </p:cNvSpPr>
            <p:nvPr/>
          </p:nvSpPr>
          <p:spPr bwMode="auto">
            <a:xfrm>
              <a:off x="5424" y="1536"/>
              <a:ext cx="336" cy="192"/>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chemeClr val="bg2"/>
                  </a:solidFill>
                  <a:ea typeface="黑体" pitchFamily="49" charset="-122"/>
                </a:rPr>
                <a:t>M</a:t>
              </a:r>
              <a:endParaRPr lang="en-US" altLang="zh-CN" sz="2400" b="1">
                <a:ea typeface="黑体" pitchFamily="49" charset="-122"/>
              </a:endParaRPr>
            </a:p>
          </p:txBody>
        </p:sp>
        <p:sp>
          <p:nvSpPr>
            <p:cNvPr id="24596" name="Oval 18"/>
            <p:cNvSpPr>
              <a:spLocks noChangeArrowheads="1"/>
            </p:cNvSpPr>
            <p:nvPr/>
          </p:nvSpPr>
          <p:spPr bwMode="auto">
            <a:xfrm>
              <a:off x="3312" y="1536"/>
              <a:ext cx="336" cy="192"/>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9C4E00"/>
                  </a:solidFill>
                  <a:ea typeface="黑体" pitchFamily="49" charset="-122"/>
                </a:rPr>
                <a:t>K</a:t>
              </a:r>
              <a:endParaRPr lang="en-US" altLang="zh-CN" sz="2400" b="1">
                <a:ea typeface="黑体" pitchFamily="49" charset="-122"/>
              </a:endParaRPr>
            </a:p>
          </p:txBody>
        </p:sp>
        <p:sp>
          <p:nvSpPr>
            <p:cNvPr id="24597" name="Oval 19"/>
            <p:cNvSpPr>
              <a:spLocks noChangeArrowheads="1"/>
            </p:cNvSpPr>
            <p:nvPr/>
          </p:nvSpPr>
          <p:spPr bwMode="auto">
            <a:xfrm>
              <a:off x="3936" y="1536"/>
              <a:ext cx="336" cy="192"/>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9C4E00"/>
                  </a:solidFill>
                  <a:ea typeface="黑体" pitchFamily="49" charset="-122"/>
                </a:rPr>
                <a:t>L</a:t>
              </a:r>
              <a:endParaRPr lang="en-US" altLang="zh-CN" sz="2400" b="1">
                <a:ea typeface="黑体" pitchFamily="49" charset="-122"/>
              </a:endParaRPr>
            </a:p>
          </p:txBody>
        </p:sp>
        <p:sp>
          <p:nvSpPr>
            <p:cNvPr id="24598" name="Line 32"/>
            <p:cNvSpPr>
              <a:spLocks noChangeShapeType="1"/>
            </p:cNvSpPr>
            <p:nvPr/>
          </p:nvSpPr>
          <p:spPr bwMode="auto">
            <a:xfrm flipH="1">
              <a:off x="3504" y="336"/>
              <a:ext cx="624" cy="33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9" name="Line 33"/>
            <p:cNvSpPr>
              <a:spLocks noChangeShapeType="1"/>
            </p:cNvSpPr>
            <p:nvPr/>
          </p:nvSpPr>
          <p:spPr bwMode="auto">
            <a:xfrm>
              <a:off x="4272" y="432"/>
              <a:ext cx="0" cy="24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0" name="Line 34"/>
            <p:cNvSpPr>
              <a:spLocks noChangeShapeType="1"/>
            </p:cNvSpPr>
            <p:nvPr/>
          </p:nvSpPr>
          <p:spPr bwMode="auto">
            <a:xfrm>
              <a:off x="4464" y="336"/>
              <a:ext cx="672" cy="33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1" name="Line 35"/>
            <p:cNvSpPr>
              <a:spLocks noChangeShapeType="1"/>
            </p:cNvSpPr>
            <p:nvPr/>
          </p:nvSpPr>
          <p:spPr bwMode="auto">
            <a:xfrm flipH="1">
              <a:off x="3120" y="768"/>
              <a:ext cx="240" cy="33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2" name="Line 36"/>
            <p:cNvSpPr>
              <a:spLocks noChangeShapeType="1"/>
            </p:cNvSpPr>
            <p:nvPr/>
          </p:nvSpPr>
          <p:spPr bwMode="auto">
            <a:xfrm>
              <a:off x="3648" y="768"/>
              <a:ext cx="144" cy="33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3" name="Line 37"/>
            <p:cNvSpPr>
              <a:spLocks noChangeShapeType="1"/>
            </p:cNvSpPr>
            <p:nvPr/>
          </p:nvSpPr>
          <p:spPr bwMode="auto">
            <a:xfrm flipH="1">
              <a:off x="3456" y="1200"/>
              <a:ext cx="192" cy="33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4" name="Line 38"/>
            <p:cNvSpPr>
              <a:spLocks noChangeShapeType="1"/>
            </p:cNvSpPr>
            <p:nvPr/>
          </p:nvSpPr>
          <p:spPr bwMode="auto">
            <a:xfrm>
              <a:off x="3984" y="1200"/>
              <a:ext cx="96" cy="33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5" name="Line 39"/>
            <p:cNvSpPr>
              <a:spLocks noChangeShapeType="1"/>
            </p:cNvSpPr>
            <p:nvPr/>
          </p:nvSpPr>
          <p:spPr bwMode="auto">
            <a:xfrm>
              <a:off x="4272" y="864"/>
              <a:ext cx="0" cy="24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6" name="Line 40"/>
            <p:cNvSpPr>
              <a:spLocks noChangeShapeType="1"/>
            </p:cNvSpPr>
            <p:nvPr/>
          </p:nvSpPr>
          <p:spPr bwMode="auto">
            <a:xfrm flipH="1">
              <a:off x="4704" y="720"/>
              <a:ext cx="288" cy="384"/>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7" name="Line 41"/>
            <p:cNvSpPr>
              <a:spLocks noChangeShapeType="1"/>
            </p:cNvSpPr>
            <p:nvPr/>
          </p:nvSpPr>
          <p:spPr bwMode="auto">
            <a:xfrm flipH="1">
              <a:off x="5184" y="864"/>
              <a:ext cx="0" cy="24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8" name="Line 42"/>
            <p:cNvSpPr>
              <a:spLocks noChangeShapeType="1"/>
            </p:cNvSpPr>
            <p:nvPr/>
          </p:nvSpPr>
          <p:spPr bwMode="auto">
            <a:xfrm>
              <a:off x="5328" y="768"/>
              <a:ext cx="240" cy="33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9" name="Line 43"/>
            <p:cNvSpPr>
              <a:spLocks noChangeShapeType="1"/>
            </p:cNvSpPr>
            <p:nvPr/>
          </p:nvSpPr>
          <p:spPr bwMode="auto">
            <a:xfrm>
              <a:off x="5568" y="1296"/>
              <a:ext cx="0" cy="24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2385" name="Text Box 1"/>
          <p:cNvSpPr txBox="1">
            <a:spLocks noChangeArrowheads="1"/>
          </p:cNvSpPr>
          <p:nvPr/>
        </p:nvSpPr>
        <p:spPr bwMode="auto">
          <a:xfrm>
            <a:off x="322263" y="3171825"/>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FF0066"/>
                </a:solidFill>
                <a:ea typeface="楷体_GB2312" pitchFamily="49" charset="-122"/>
              </a:rPr>
              <a:t>有序树：</a:t>
            </a:r>
          </a:p>
        </p:txBody>
      </p:sp>
      <p:sp>
        <p:nvSpPr>
          <p:cNvPr id="272386" name="Text Box 2"/>
          <p:cNvSpPr txBox="1">
            <a:spLocks noChangeArrowheads="1"/>
          </p:cNvSpPr>
          <p:nvPr/>
        </p:nvSpPr>
        <p:spPr bwMode="auto">
          <a:xfrm>
            <a:off x="466725" y="3209925"/>
            <a:ext cx="7993063"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树中结点的各子树之间存在从左至右的次序关系。有序树中最左边的子树的根称为第一个孩子，最右边的称为最后一个孩子。</a:t>
            </a:r>
          </a:p>
        </p:txBody>
      </p:sp>
      <p:sp>
        <p:nvSpPr>
          <p:cNvPr id="272387" name="Text Box 3"/>
          <p:cNvSpPr txBox="1">
            <a:spLocks noChangeArrowheads="1"/>
          </p:cNvSpPr>
          <p:nvPr/>
        </p:nvSpPr>
        <p:spPr bwMode="auto">
          <a:xfrm>
            <a:off x="163513" y="5403850"/>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FF0066"/>
                </a:solidFill>
                <a:ea typeface="楷体_GB2312" pitchFamily="49" charset="-122"/>
              </a:rPr>
              <a:t>无序树：</a:t>
            </a:r>
          </a:p>
        </p:txBody>
      </p:sp>
      <p:sp>
        <p:nvSpPr>
          <p:cNvPr id="272388" name="Text Box 4"/>
          <p:cNvSpPr txBox="1">
            <a:spLocks noChangeArrowheads="1"/>
          </p:cNvSpPr>
          <p:nvPr/>
        </p:nvSpPr>
        <p:spPr bwMode="auto">
          <a:xfrm>
            <a:off x="1619250" y="5441950"/>
            <a:ext cx="6303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子树之间不存在确定的次序关系。</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1990"/>
                                        </p:tgtEl>
                                        <p:attrNameLst>
                                          <p:attrName>style.visibility</p:attrName>
                                        </p:attrNameLst>
                                      </p:cBhvr>
                                      <p:to>
                                        <p:strVal val="visible"/>
                                      </p:to>
                                    </p:set>
                                    <p:animEffect transition="in" filter="strips(downRight)">
                                      <p:cBhvr>
                                        <p:cTn id="7" dur="500"/>
                                        <p:tgtEl>
                                          <p:spTgt spid="419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72385"/>
                                        </p:tgtEl>
                                        <p:attrNameLst>
                                          <p:attrName>style.visibility</p:attrName>
                                        </p:attrNameLst>
                                      </p:cBhvr>
                                      <p:to>
                                        <p:strVal val="visible"/>
                                      </p:to>
                                    </p:set>
                                    <p:anim calcmode="lin" valueType="num">
                                      <p:cBhvr additive="base">
                                        <p:cTn id="12" dur="500" fill="hold"/>
                                        <p:tgtEl>
                                          <p:spTgt spid="272385"/>
                                        </p:tgtEl>
                                        <p:attrNameLst>
                                          <p:attrName>ppt_x</p:attrName>
                                        </p:attrNameLst>
                                      </p:cBhvr>
                                      <p:tavLst>
                                        <p:tav tm="0">
                                          <p:val>
                                            <p:strVal val="0-#ppt_w/2"/>
                                          </p:val>
                                        </p:tav>
                                        <p:tav tm="100000">
                                          <p:val>
                                            <p:strVal val="#ppt_x"/>
                                          </p:val>
                                        </p:tav>
                                      </p:tavLst>
                                    </p:anim>
                                    <p:anim calcmode="lin" valueType="num">
                                      <p:cBhvr additive="base">
                                        <p:cTn id="13" dur="500" fill="hold"/>
                                        <p:tgtEl>
                                          <p:spTgt spid="27238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iterate type="lt">
                                    <p:tmPct val="100000"/>
                                  </p:iterate>
                                  <p:childTnLst>
                                    <p:set>
                                      <p:cBhvr>
                                        <p:cTn id="17" dur="1" fill="hold">
                                          <p:stCondLst>
                                            <p:cond delay="0"/>
                                          </p:stCondLst>
                                        </p:cTn>
                                        <p:tgtEl>
                                          <p:spTgt spid="272386"/>
                                        </p:tgtEl>
                                        <p:attrNameLst>
                                          <p:attrName>style.visibility</p:attrName>
                                        </p:attrNameLst>
                                      </p:cBhvr>
                                      <p:to>
                                        <p:strVal val="visible"/>
                                      </p:to>
                                    </p:set>
                                    <p:animEffect transition="in" filter="wipe(left)">
                                      <p:cBhvr>
                                        <p:cTn id="18" dur="75"/>
                                        <p:tgtEl>
                                          <p:spTgt spid="27238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72387"/>
                                        </p:tgtEl>
                                        <p:attrNameLst>
                                          <p:attrName>style.visibility</p:attrName>
                                        </p:attrNameLst>
                                      </p:cBhvr>
                                      <p:to>
                                        <p:strVal val="visible"/>
                                      </p:to>
                                    </p:set>
                                    <p:anim calcmode="lin" valueType="num">
                                      <p:cBhvr additive="base">
                                        <p:cTn id="23" dur="500" fill="hold"/>
                                        <p:tgtEl>
                                          <p:spTgt spid="272387"/>
                                        </p:tgtEl>
                                        <p:attrNameLst>
                                          <p:attrName>ppt_x</p:attrName>
                                        </p:attrNameLst>
                                      </p:cBhvr>
                                      <p:tavLst>
                                        <p:tav tm="0">
                                          <p:val>
                                            <p:strVal val="0-#ppt_w/2"/>
                                          </p:val>
                                        </p:tav>
                                        <p:tav tm="100000">
                                          <p:val>
                                            <p:strVal val="#ppt_x"/>
                                          </p:val>
                                        </p:tav>
                                      </p:tavLst>
                                    </p:anim>
                                    <p:anim calcmode="lin" valueType="num">
                                      <p:cBhvr additive="base">
                                        <p:cTn id="24" dur="500" fill="hold"/>
                                        <p:tgtEl>
                                          <p:spTgt spid="272387"/>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iterate type="lt">
                                    <p:tmPct val="100000"/>
                                  </p:iterate>
                                  <p:childTnLst>
                                    <p:set>
                                      <p:cBhvr>
                                        <p:cTn id="28" dur="1" fill="hold">
                                          <p:stCondLst>
                                            <p:cond delay="0"/>
                                          </p:stCondLst>
                                        </p:cTn>
                                        <p:tgtEl>
                                          <p:spTgt spid="272388"/>
                                        </p:tgtEl>
                                        <p:attrNameLst>
                                          <p:attrName>style.visibility</p:attrName>
                                        </p:attrNameLst>
                                      </p:cBhvr>
                                      <p:to>
                                        <p:strVal val="visible"/>
                                      </p:to>
                                    </p:set>
                                    <p:animEffect transition="in" filter="wipe(left)">
                                      <p:cBhvr>
                                        <p:cTn id="29" dur="75"/>
                                        <p:tgtEl>
                                          <p:spTgt spid="272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autoUpdateAnimBg="0"/>
      <p:bldP spid="272385" grpId="0" autoUpdateAnimBg="0"/>
      <p:bldP spid="272386" grpId="0" autoUpdateAnimBg="0"/>
      <p:bldP spid="272387" grpId="0" autoUpdateAnimBg="0"/>
      <p:bldP spid="27238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04800" y="3606800"/>
            <a:ext cx="612775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3200" b="1">
                <a:solidFill>
                  <a:srgbClr val="000000"/>
                </a:solidFill>
                <a:ea typeface="楷体_GB2312" pitchFamily="49" charset="-122"/>
              </a:rPr>
              <a:t>任何一棵非空树是一个二元组</a:t>
            </a:r>
          </a:p>
          <a:p>
            <a:pPr eaLnBrk="1" hangingPunct="1">
              <a:lnSpc>
                <a:spcPct val="120000"/>
              </a:lnSpc>
            </a:pPr>
            <a:r>
              <a:rPr lang="zh-CN" altLang="en-US" sz="3200" b="1">
                <a:solidFill>
                  <a:srgbClr val="000000"/>
                </a:solidFill>
                <a:ea typeface="楷体_GB2312" pitchFamily="49" charset="-122"/>
              </a:rPr>
              <a:t>       </a:t>
            </a:r>
            <a:r>
              <a:rPr lang="en-US" altLang="zh-CN" sz="3200" b="1">
                <a:solidFill>
                  <a:srgbClr val="FF0066"/>
                </a:solidFill>
                <a:ea typeface="楷体_GB2312" pitchFamily="49" charset="-122"/>
              </a:rPr>
              <a:t>Tree = </a:t>
            </a:r>
            <a:r>
              <a:rPr lang="zh-CN" altLang="en-US" sz="3200" b="1">
                <a:solidFill>
                  <a:srgbClr val="FF0066"/>
                </a:solidFill>
                <a:ea typeface="楷体_GB2312" pitchFamily="49" charset="-122"/>
              </a:rPr>
              <a:t>（</a:t>
            </a:r>
            <a:r>
              <a:rPr lang="en-US" altLang="zh-CN" sz="3200" b="1">
                <a:solidFill>
                  <a:srgbClr val="FF0066"/>
                </a:solidFill>
                <a:ea typeface="楷体_GB2312" pitchFamily="49" charset="-122"/>
              </a:rPr>
              <a:t>root</a:t>
            </a:r>
            <a:r>
              <a:rPr lang="zh-CN" altLang="en-US" sz="3200" b="1">
                <a:solidFill>
                  <a:srgbClr val="FF0066"/>
                </a:solidFill>
                <a:ea typeface="楷体_GB2312" pitchFamily="49" charset="-122"/>
              </a:rPr>
              <a:t>，</a:t>
            </a:r>
            <a:r>
              <a:rPr lang="en-US" altLang="zh-CN" sz="3200" b="1">
                <a:solidFill>
                  <a:srgbClr val="FF0066"/>
                </a:solidFill>
                <a:ea typeface="楷体_GB2312" pitchFamily="49" charset="-122"/>
              </a:rPr>
              <a:t>F</a:t>
            </a:r>
            <a:r>
              <a:rPr lang="zh-CN" altLang="en-US" sz="3200" b="1">
                <a:solidFill>
                  <a:srgbClr val="FF0066"/>
                </a:solidFill>
                <a:ea typeface="楷体_GB2312" pitchFamily="49" charset="-122"/>
              </a:rPr>
              <a:t>）</a:t>
            </a:r>
          </a:p>
          <a:p>
            <a:pPr eaLnBrk="1" hangingPunct="1">
              <a:lnSpc>
                <a:spcPct val="120000"/>
              </a:lnSpc>
            </a:pPr>
            <a:r>
              <a:rPr lang="zh-CN" altLang="en-US" sz="3200" b="1">
                <a:solidFill>
                  <a:srgbClr val="000000"/>
                </a:solidFill>
                <a:ea typeface="楷体_GB2312" pitchFamily="49" charset="-122"/>
              </a:rPr>
              <a:t>其中：</a:t>
            </a:r>
            <a:r>
              <a:rPr lang="en-US" altLang="zh-CN" sz="3200" b="1">
                <a:solidFill>
                  <a:srgbClr val="000000"/>
                </a:solidFill>
                <a:ea typeface="楷体_GB2312" pitchFamily="49" charset="-122"/>
              </a:rPr>
              <a:t>root </a:t>
            </a:r>
            <a:r>
              <a:rPr lang="zh-CN" altLang="en-US" sz="3200" b="1">
                <a:solidFill>
                  <a:srgbClr val="000000"/>
                </a:solidFill>
                <a:ea typeface="楷体_GB2312" pitchFamily="49" charset="-122"/>
              </a:rPr>
              <a:t>被称为根结点，</a:t>
            </a:r>
          </a:p>
          <a:p>
            <a:pPr eaLnBrk="1" hangingPunct="1">
              <a:lnSpc>
                <a:spcPct val="120000"/>
              </a:lnSpc>
            </a:pPr>
            <a:r>
              <a:rPr lang="zh-CN" altLang="en-US" sz="3200" b="1">
                <a:solidFill>
                  <a:srgbClr val="000000"/>
                </a:solidFill>
                <a:ea typeface="楷体_GB2312" pitchFamily="49" charset="-122"/>
              </a:rPr>
              <a:t>            </a:t>
            </a:r>
            <a:r>
              <a:rPr lang="en-US" altLang="zh-CN" sz="3200" b="1">
                <a:solidFill>
                  <a:srgbClr val="000000"/>
                </a:solidFill>
                <a:ea typeface="楷体_GB2312" pitchFamily="49" charset="-122"/>
              </a:rPr>
              <a:t>F </a:t>
            </a:r>
            <a:r>
              <a:rPr lang="zh-CN" altLang="en-US" sz="3200" b="1">
                <a:solidFill>
                  <a:srgbClr val="000000"/>
                </a:solidFill>
                <a:ea typeface="楷体_GB2312" pitchFamily="49" charset="-122"/>
              </a:rPr>
              <a:t>被称为子树森林</a:t>
            </a:r>
          </a:p>
        </p:txBody>
      </p:sp>
      <p:sp>
        <p:nvSpPr>
          <p:cNvPr id="25603" name="Text Box 5"/>
          <p:cNvSpPr txBox="1">
            <a:spLocks noChangeArrowheads="1"/>
          </p:cNvSpPr>
          <p:nvPr/>
        </p:nvSpPr>
        <p:spPr bwMode="auto">
          <a:xfrm>
            <a:off x="152400" y="395288"/>
            <a:ext cx="21875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3200" b="1">
                <a:solidFill>
                  <a:srgbClr val="FF0066"/>
                </a:solidFill>
                <a:ea typeface="楷体_GB2312" pitchFamily="49" charset="-122"/>
              </a:rPr>
              <a:t>森林：</a:t>
            </a:r>
          </a:p>
        </p:txBody>
      </p:sp>
      <p:sp>
        <p:nvSpPr>
          <p:cNvPr id="44059" name="Text Box 27"/>
          <p:cNvSpPr txBox="1">
            <a:spLocks noChangeArrowheads="1"/>
          </p:cNvSpPr>
          <p:nvPr/>
        </p:nvSpPr>
        <p:spPr bwMode="auto">
          <a:xfrm>
            <a:off x="152400" y="1333500"/>
            <a:ext cx="43434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3200" b="1">
                <a:solidFill>
                  <a:srgbClr val="000000"/>
                </a:solidFill>
                <a:ea typeface="楷体_GB2312" pitchFamily="49" charset="-122"/>
              </a:rPr>
              <a:t>是 </a:t>
            </a:r>
            <a:r>
              <a:rPr lang="en-US" altLang="zh-CN" sz="3200" b="1">
                <a:solidFill>
                  <a:srgbClr val="000000"/>
                </a:solidFill>
                <a:ea typeface="楷体_GB2312" pitchFamily="49" charset="-122"/>
              </a:rPr>
              <a:t>m</a:t>
            </a: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m≥0</a:t>
            </a:r>
            <a:r>
              <a:rPr lang="zh-CN" altLang="en-US" sz="3200" b="1">
                <a:solidFill>
                  <a:srgbClr val="000000"/>
                </a:solidFill>
                <a:ea typeface="楷体_GB2312" pitchFamily="49" charset="-122"/>
              </a:rPr>
              <a:t>）棵互</a:t>
            </a:r>
          </a:p>
          <a:p>
            <a:pPr eaLnBrk="1" hangingPunct="1">
              <a:lnSpc>
                <a:spcPct val="120000"/>
              </a:lnSpc>
            </a:pPr>
            <a:r>
              <a:rPr lang="zh-CN" altLang="en-US" sz="3200" b="1">
                <a:solidFill>
                  <a:srgbClr val="000000"/>
                </a:solidFill>
                <a:ea typeface="楷体_GB2312" pitchFamily="49" charset="-122"/>
              </a:rPr>
              <a:t>不相交的树的集合</a:t>
            </a:r>
          </a:p>
        </p:txBody>
      </p:sp>
      <p:sp>
        <p:nvSpPr>
          <p:cNvPr id="44060" name="Oval 28"/>
          <p:cNvSpPr>
            <a:spLocks noChangeArrowheads="1"/>
          </p:cNvSpPr>
          <p:nvPr/>
        </p:nvSpPr>
        <p:spPr bwMode="auto">
          <a:xfrm>
            <a:off x="6324600" y="533400"/>
            <a:ext cx="5334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FF0000"/>
                </a:solidFill>
                <a:ea typeface="黑体" pitchFamily="49" charset="-122"/>
              </a:rPr>
              <a:t>A</a:t>
            </a:r>
            <a:endParaRPr lang="en-US" altLang="zh-CN" sz="2400" b="1">
              <a:ea typeface="黑体" pitchFamily="49" charset="-122"/>
            </a:endParaRPr>
          </a:p>
        </p:txBody>
      </p:sp>
      <p:sp>
        <p:nvSpPr>
          <p:cNvPr id="44062" name="AutoShape 30"/>
          <p:cNvSpPr>
            <a:spLocks noChangeArrowheads="1"/>
          </p:cNvSpPr>
          <p:nvPr/>
        </p:nvSpPr>
        <p:spPr bwMode="auto">
          <a:xfrm>
            <a:off x="7467600" y="152400"/>
            <a:ext cx="609600" cy="381000"/>
          </a:xfrm>
          <a:prstGeom prst="wedgeRoundRectCallout">
            <a:avLst>
              <a:gd name="adj1" fmla="val -150000"/>
              <a:gd name="adj2" fmla="val 72917"/>
              <a:gd name="adj3" fmla="val 16667"/>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3300"/>
                </a:solidFill>
                <a:ea typeface="黑体" pitchFamily="49" charset="-122"/>
              </a:rPr>
              <a:t>root</a:t>
            </a:r>
            <a:endParaRPr lang="en-US" altLang="zh-CN" sz="2400" b="1">
              <a:ea typeface="黑体" pitchFamily="49" charset="-122"/>
            </a:endParaRPr>
          </a:p>
        </p:txBody>
      </p:sp>
      <p:sp>
        <p:nvSpPr>
          <p:cNvPr id="44064" name="Rectangle 32"/>
          <p:cNvSpPr>
            <a:spLocks noChangeArrowheads="1"/>
          </p:cNvSpPr>
          <p:nvPr/>
        </p:nvSpPr>
        <p:spPr bwMode="auto">
          <a:xfrm>
            <a:off x="4267200" y="1447800"/>
            <a:ext cx="4800600" cy="1905000"/>
          </a:xfrm>
          <a:prstGeom prst="rect">
            <a:avLst/>
          </a:prstGeom>
          <a:solidFill>
            <a:srgbClr val="CAF2CE"/>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090" name="Group 58"/>
          <p:cNvGrpSpPr>
            <a:grpSpLocks/>
          </p:cNvGrpSpPr>
          <p:nvPr/>
        </p:nvGrpSpPr>
        <p:grpSpPr bwMode="auto">
          <a:xfrm>
            <a:off x="4495800" y="1447800"/>
            <a:ext cx="2057400" cy="1676400"/>
            <a:chOff x="2880" y="816"/>
            <a:chExt cx="1296" cy="1056"/>
          </a:xfrm>
        </p:grpSpPr>
        <p:sp>
          <p:nvSpPr>
            <p:cNvPr id="25627" name="Oval 33"/>
            <p:cNvSpPr>
              <a:spLocks noChangeArrowheads="1"/>
            </p:cNvSpPr>
            <p:nvPr/>
          </p:nvSpPr>
          <p:spPr bwMode="auto">
            <a:xfrm>
              <a:off x="3264" y="816"/>
              <a:ext cx="288" cy="192"/>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9C4E00"/>
                  </a:solidFill>
                  <a:ea typeface="黑体" pitchFamily="49" charset="-122"/>
                </a:rPr>
                <a:t>B</a:t>
              </a:r>
              <a:endParaRPr lang="en-US" altLang="zh-CN" sz="2400" b="1">
                <a:ea typeface="黑体" pitchFamily="49" charset="-122"/>
              </a:endParaRPr>
            </a:p>
          </p:txBody>
        </p:sp>
        <p:sp>
          <p:nvSpPr>
            <p:cNvPr id="25628" name="Oval 36"/>
            <p:cNvSpPr>
              <a:spLocks noChangeArrowheads="1"/>
            </p:cNvSpPr>
            <p:nvPr/>
          </p:nvSpPr>
          <p:spPr bwMode="auto">
            <a:xfrm>
              <a:off x="2880" y="1248"/>
              <a:ext cx="288" cy="192"/>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9C4E00"/>
                  </a:solidFill>
                  <a:ea typeface="黑体" pitchFamily="49" charset="-122"/>
                </a:rPr>
                <a:t>E</a:t>
              </a:r>
              <a:endParaRPr lang="en-US" altLang="zh-CN" sz="2400" b="1">
                <a:ea typeface="黑体" pitchFamily="49" charset="-122"/>
              </a:endParaRPr>
            </a:p>
          </p:txBody>
        </p:sp>
        <p:sp>
          <p:nvSpPr>
            <p:cNvPr id="25629" name="Oval 37"/>
            <p:cNvSpPr>
              <a:spLocks noChangeArrowheads="1"/>
            </p:cNvSpPr>
            <p:nvPr/>
          </p:nvSpPr>
          <p:spPr bwMode="auto">
            <a:xfrm>
              <a:off x="3552" y="1248"/>
              <a:ext cx="336" cy="192"/>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9C4E00"/>
                  </a:solidFill>
                  <a:ea typeface="黑体" pitchFamily="49" charset="-122"/>
                </a:rPr>
                <a:t>F</a:t>
              </a:r>
              <a:endParaRPr lang="en-US" altLang="zh-CN" sz="2400" b="1">
                <a:ea typeface="黑体" pitchFamily="49" charset="-122"/>
              </a:endParaRPr>
            </a:p>
          </p:txBody>
        </p:sp>
        <p:sp>
          <p:nvSpPr>
            <p:cNvPr id="25630" name="Oval 43"/>
            <p:cNvSpPr>
              <a:spLocks noChangeArrowheads="1"/>
            </p:cNvSpPr>
            <p:nvPr/>
          </p:nvSpPr>
          <p:spPr bwMode="auto">
            <a:xfrm>
              <a:off x="3216" y="1680"/>
              <a:ext cx="336" cy="192"/>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9C4E00"/>
                  </a:solidFill>
                  <a:ea typeface="黑体" pitchFamily="49" charset="-122"/>
                </a:rPr>
                <a:t>K</a:t>
              </a:r>
              <a:endParaRPr lang="en-US" altLang="zh-CN" sz="2400" b="1">
                <a:ea typeface="黑体" pitchFamily="49" charset="-122"/>
              </a:endParaRPr>
            </a:p>
          </p:txBody>
        </p:sp>
        <p:sp>
          <p:nvSpPr>
            <p:cNvPr id="25631" name="Oval 44"/>
            <p:cNvSpPr>
              <a:spLocks noChangeArrowheads="1"/>
            </p:cNvSpPr>
            <p:nvPr/>
          </p:nvSpPr>
          <p:spPr bwMode="auto">
            <a:xfrm>
              <a:off x="3840" y="1680"/>
              <a:ext cx="336" cy="192"/>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9C4E00"/>
                  </a:solidFill>
                  <a:ea typeface="黑体" pitchFamily="49" charset="-122"/>
                </a:rPr>
                <a:t>L</a:t>
              </a:r>
              <a:endParaRPr lang="en-US" altLang="zh-CN" sz="2400" b="1">
                <a:ea typeface="黑体" pitchFamily="49" charset="-122"/>
              </a:endParaRPr>
            </a:p>
          </p:txBody>
        </p:sp>
        <p:sp>
          <p:nvSpPr>
            <p:cNvPr id="25632" name="Line 45"/>
            <p:cNvSpPr>
              <a:spLocks noChangeShapeType="1"/>
            </p:cNvSpPr>
            <p:nvPr/>
          </p:nvSpPr>
          <p:spPr bwMode="auto">
            <a:xfrm flipH="1">
              <a:off x="3024" y="912"/>
              <a:ext cx="240" cy="33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3" name="Line 46"/>
            <p:cNvSpPr>
              <a:spLocks noChangeShapeType="1"/>
            </p:cNvSpPr>
            <p:nvPr/>
          </p:nvSpPr>
          <p:spPr bwMode="auto">
            <a:xfrm>
              <a:off x="3552" y="912"/>
              <a:ext cx="144" cy="33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4" name="Line 47"/>
            <p:cNvSpPr>
              <a:spLocks noChangeShapeType="1"/>
            </p:cNvSpPr>
            <p:nvPr/>
          </p:nvSpPr>
          <p:spPr bwMode="auto">
            <a:xfrm flipH="1">
              <a:off x="3360" y="1344"/>
              <a:ext cx="192" cy="33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5" name="Line 48"/>
            <p:cNvSpPr>
              <a:spLocks noChangeShapeType="1"/>
            </p:cNvSpPr>
            <p:nvPr/>
          </p:nvSpPr>
          <p:spPr bwMode="auto">
            <a:xfrm>
              <a:off x="3888" y="1344"/>
              <a:ext cx="96" cy="33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91" name="Group 59"/>
          <p:cNvGrpSpPr>
            <a:grpSpLocks/>
          </p:cNvGrpSpPr>
          <p:nvPr/>
        </p:nvGrpSpPr>
        <p:grpSpPr bwMode="auto">
          <a:xfrm>
            <a:off x="6324600" y="1447800"/>
            <a:ext cx="533400" cy="990600"/>
            <a:chOff x="4032" y="816"/>
            <a:chExt cx="336" cy="624"/>
          </a:xfrm>
        </p:grpSpPr>
        <p:sp>
          <p:nvSpPr>
            <p:cNvPr id="25624" name="Oval 34"/>
            <p:cNvSpPr>
              <a:spLocks noChangeArrowheads="1"/>
            </p:cNvSpPr>
            <p:nvPr/>
          </p:nvSpPr>
          <p:spPr bwMode="auto">
            <a:xfrm>
              <a:off x="4032" y="816"/>
              <a:ext cx="336" cy="192"/>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6600CC"/>
                  </a:solidFill>
                  <a:ea typeface="黑体" pitchFamily="49" charset="-122"/>
                </a:rPr>
                <a:t>C</a:t>
              </a:r>
              <a:endParaRPr lang="en-US" altLang="zh-CN" sz="2400" b="1">
                <a:ea typeface="黑体" pitchFamily="49" charset="-122"/>
              </a:endParaRPr>
            </a:p>
          </p:txBody>
        </p:sp>
        <p:sp>
          <p:nvSpPr>
            <p:cNvPr id="25625" name="Oval 38"/>
            <p:cNvSpPr>
              <a:spLocks noChangeArrowheads="1"/>
            </p:cNvSpPr>
            <p:nvPr/>
          </p:nvSpPr>
          <p:spPr bwMode="auto">
            <a:xfrm>
              <a:off x="4032" y="1248"/>
              <a:ext cx="336" cy="192"/>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6600CC"/>
                  </a:solidFill>
                  <a:ea typeface="黑体" pitchFamily="49" charset="-122"/>
                </a:rPr>
                <a:t>G</a:t>
              </a:r>
              <a:endParaRPr lang="en-US" altLang="zh-CN" sz="2400" b="1">
                <a:ea typeface="黑体" pitchFamily="49" charset="-122"/>
              </a:endParaRPr>
            </a:p>
          </p:txBody>
        </p:sp>
        <p:sp>
          <p:nvSpPr>
            <p:cNvPr id="25626" name="Line 49"/>
            <p:cNvSpPr>
              <a:spLocks noChangeShapeType="1"/>
            </p:cNvSpPr>
            <p:nvPr/>
          </p:nvSpPr>
          <p:spPr bwMode="auto">
            <a:xfrm>
              <a:off x="4176" y="1008"/>
              <a:ext cx="0" cy="24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92" name="Group 60"/>
          <p:cNvGrpSpPr>
            <a:grpSpLocks/>
          </p:cNvGrpSpPr>
          <p:nvPr/>
        </p:nvGrpSpPr>
        <p:grpSpPr bwMode="auto">
          <a:xfrm>
            <a:off x="7010400" y="1447800"/>
            <a:ext cx="1905000" cy="1676400"/>
            <a:chOff x="4464" y="816"/>
            <a:chExt cx="1200" cy="1056"/>
          </a:xfrm>
        </p:grpSpPr>
        <p:sp>
          <p:nvSpPr>
            <p:cNvPr id="25615" name="Oval 35"/>
            <p:cNvSpPr>
              <a:spLocks noChangeArrowheads="1"/>
            </p:cNvSpPr>
            <p:nvPr/>
          </p:nvSpPr>
          <p:spPr bwMode="auto">
            <a:xfrm>
              <a:off x="4896" y="816"/>
              <a:ext cx="336" cy="192"/>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chemeClr val="bg2"/>
                  </a:solidFill>
                  <a:ea typeface="黑体" pitchFamily="49" charset="-122"/>
                </a:rPr>
                <a:t>D</a:t>
              </a:r>
              <a:endParaRPr lang="en-US" altLang="zh-CN" sz="2400" b="1">
                <a:ea typeface="黑体" pitchFamily="49" charset="-122"/>
              </a:endParaRPr>
            </a:p>
          </p:txBody>
        </p:sp>
        <p:sp>
          <p:nvSpPr>
            <p:cNvPr id="25616" name="Oval 39"/>
            <p:cNvSpPr>
              <a:spLocks noChangeArrowheads="1"/>
            </p:cNvSpPr>
            <p:nvPr/>
          </p:nvSpPr>
          <p:spPr bwMode="auto">
            <a:xfrm>
              <a:off x="4464" y="1248"/>
              <a:ext cx="336" cy="192"/>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chemeClr val="bg2"/>
                  </a:solidFill>
                  <a:ea typeface="黑体" pitchFamily="49" charset="-122"/>
                </a:rPr>
                <a:t>H</a:t>
              </a:r>
              <a:endParaRPr lang="en-US" altLang="zh-CN" sz="2400" b="1">
                <a:ea typeface="黑体" pitchFamily="49" charset="-122"/>
              </a:endParaRPr>
            </a:p>
          </p:txBody>
        </p:sp>
        <p:sp>
          <p:nvSpPr>
            <p:cNvPr id="25617" name="Oval 40"/>
            <p:cNvSpPr>
              <a:spLocks noChangeArrowheads="1"/>
            </p:cNvSpPr>
            <p:nvPr/>
          </p:nvSpPr>
          <p:spPr bwMode="auto">
            <a:xfrm>
              <a:off x="4896" y="1248"/>
              <a:ext cx="336" cy="192"/>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chemeClr val="bg2"/>
                  </a:solidFill>
                  <a:ea typeface="黑体" pitchFamily="49" charset="-122"/>
                </a:rPr>
                <a:t>I</a:t>
              </a:r>
              <a:endParaRPr lang="en-US" altLang="zh-CN" sz="2400" b="1">
                <a:ea typeface="黑体" pitchFamily="49" charset="-122"/>
              </a:endParaRPr>
            </a:p>
          </p:txBody>
        </p:sp>
        <p:sp>
          <p:nvSpPr>
            <p:cNvPr id="25618" name="Oval 41"/>
            <p:cNvSpPr>
              <a:spLocks noChangeArrowheads="1"/>
            </p:cNvSpPr>
            <p:nvPr/>
          </p:nvSpPr>
          <p:spPr bwMode="auto">
            <a:xfrm>
              <a:off x="5328" y="1248"/>
              <a:ext cx="288" cy="192"/>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chemeClr val="bg2"/>
                  </a:solidFill>
                  <a:ea typeface="黑体" pitchFamily="49" charset="-122"/>
                </a:rPr>
                <a:t>J</a:t>
              </a:r>
              <a:endParaRPr lang="en-US" altLang="zh-CN" sz="2400" b="1">
                <a:ea typeface="黑体" pitchFamily="49" charset="-122"/>
              </a:endParaRPr>
            </a:p>
          </p:txBody>
        </p:sp>
        <p:sp>
          <p:nvSpPr>
            <p:cNvPr id="25619" name="Oval 42"/>
            <p:cNvSpPr>
              <a:spLocks noChangeArrowheads="1"/>
            </p:cNvSpPr>
            <p:nvPr/>
          </p:nvSpPr>
          <p:spPr bwMode="auto">
            <a:xfrm>
              <a:off x="5328" y="1680"/>
              <a:ext cx="336" cy="192"/>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chemeClr val="bg2"/>
                  </a:solidFill>
                  <a:ea typeface="黑体" pitchFamily="49" charset="-122"/>
                </a:rPr>
                <a:t>M</a:t>
              </a:r>
              <a:endParaRPr lang="en-US" altLang="zh-CN" sz="2400" b="1">
                <a:ea typeface="黑体" pitchFamily="49" charset="-122"/>
              </a:endParaRPr>
            </a:p>
          </p:txBody>
        </p:sp>
        <p:sp>
          <p:nvSpPr>
            <p:cNvPr id="25620" name="Line 50"/>
            <p:cNvSpPr>
              <a:spLocks noChangeShapeType="1"/>
            </p:cNvSpPr>
            <p:nvPr/>
          </p:nvSpPr>
          <p:spPr bwMode="auto">
            <a:xfrm flipH="1">
              <a:off x="4608" y="864"/>
              <a:ext cx="288" cy="384"/>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1" name="Line 51"/>
            <p:cNvSpPr>
              <a:spLocks noChangeShapeType="1"/>
            </p:cNvSpPr>
            <p:nvPr/>
          </p:nvSpPr>
          <p:spPr bwMode="auto">
            <a:xfrm flipH="1">
              <a:off x="5088" y="1008"/>
              <a:ext cx="0" cy="24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2" name="Line 52"/>
            <p:cNvSpPr>
              <a:spLocks noChangeShapeType="1"/>
            </p:cNvSpPr>
            <p:nvPr/>
          </p:nvSpPr>
          <p:spPr bwMode="auto">
            <a:xfrm>
              <a:off x="5232" y="912"/>
              <a:ext cx="240" cy="33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3" name="Line 53"/>
            <p:cNvSpPr>
              <a:spLocks noChangeShapeType="1"/>
            </p:cNvSpPr>
            <p:nvPr/>
          </p:nvSpPr>
          <p:spPr bwMode="auto">
            <a:xfrm>
              <a:off x="5472" y="1440"/>
              <a:ext cx="0" cy="24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086" name="AutoShape 54"/>
          <p:cNvSpPr>
            <a:spLocks noChangeArrowheads="1"/>
          </p:cNvSpPr>
          <p:nvPr/>
        </p:nvSpPr>
        <p:spPr bwMode="auto">
          <a:xfrm>
            <a:off x="4038600" y="533400"/>
            <a:ext cx="533400" cy="381000"/>
          </a:xfrm>
          <a:prstGeom prst="wedgeRoundRectCallout">
            <a:avLst>
              <a:gd name="adj1" fmla="val 110713"/>
              <a:gd name="adj2" fmla="val 182500"/>
              <a:gd name="adj3" fmla="val 16667"/>
            </a:avLst>
          </a:prstGeom>
          <a:solidFill>
            <a:srgbClr val="CAF2CE"/>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5400"/>
                </a:solidFill>
                <a:ea typeface="黑体" pitchFamily="49" charset="-122"/>
              </a:rPr>
              <a:t>F</a:t>
            </a:r>
            <a:endParaRPr lang="en-US" altLang="zh-CN" sz="2400" b="1">
              <a:ea typeface="黑体" pitchFamily="49" charset="-122"/>
            </a:endParaRPr>
          </a:p>
        </p:txBody>
      </p:sp>
      <p:sp>
        <p:nvSpPr>
          <p:cNvPr id="44087" name="Line 55"/>
          <p:cNvSpPr>
            <a:spLocks noChangeShapeType="1"/>
          </p:cNvSpPr>
          <p:nvPr/>
        </p:nvSpPr>
        <p:spPr bwMode="auto">
          <a:xfrm flipH="1">
            <a:off x="5334000" y="762000"/>
            <a:ext cx="990600" cy="6858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8" name="Line 56"/>
          <p:cNvSpPr>
            <a:spLocks noChangeShapeType="1"/>
          </p:cNvSpPr>
          <p:nvPr/>
        </p:nvSpPr>
        <p:spPr bwMode="auto">
          <a:xfrm>
            <a:off x="6553200" y="914400"/>
            <a:ext cx="0" cy="5334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9" name="Line 57"/>
          <p:cNvSpPr>
            <a:spLocks noChangeShapeType="1"/>
          </p:cNvSpPr>
          <p:nvPr/>
        </p:nvSpPr>
        <p:spPr bwMode="auto">
          <a:xfrm>
            <a:off x="6858000" y="838200"/>
            <a:ext cx="1143000" cy="6096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4059"/>
                                        </p:tgtEl>
                                        <p:attrNameLst>
                                          <p:attrName>style.visibility</p:attrName>
                                        </p:attrNameLst>
                                      </p:cBhvr>
                                      <p:to>
                                        <p:strVal val="visible"/>
                                      </p:to>
                                    </p:set>
                                    <p:animEffect transition="in" filter="wipe(left)">
                                      <p:cBhvr>
                                        <p:cTn id="7" dur="75"/>
                                        <p:tgtEl>
                                          <p:spTgt spid="440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4090"/>
                                        </p:tgtEl>
                                        <p:attrNameLst>
                                          <p:attrName>style.visibility</p:attrName>
                                        </p:attrNameLst>
                                      </p:cBhvr>
                                      <p:to>
                                        <p:strVal val="visible"/>
                                      </p:to>
                                    </p:set>
                                    <p:animEffect transition="in" filter="wipe(up)">
                                      <p:cBhvr>
                                        <p:cTn id="12" dur="500"/>
                                        <p:tgtEl>
                                          <p:spTgt spid="440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4091"/>
                                        </p:tgtEl>
                                        <p:attrNameLst>
                                          <p:attrName>style.visibility</p:attrName>
                                        </p:attrNameLst>
                                      </p:cBhvr>
                                      <p:to>
                                        <p:strVal val="visible"/>
                                      </p:to>
                                    </p:set>
                                    <p:animEffect transition="in" filter="wipe(up)">
                                      <p:cBhvr>
                                        <p:cTn id="17" dur="500"/>
                                        <p:tgtEl>
                                          <p:spTgt spid="440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4092"/>
                                        </p:tgtEl>
                                        <p:attrNameLst>
                                          <p:attrName>style.visibility</p:attrName>
                                        </p:attrNameLst>
                                      </p:cBhvr>
                                      <p:to>
                                        <p:strVal val="visible"/>
                                      </p:to>
                                    </p:set>
                                    <p:animEffect transition="in" filter="wipe(up)">
                                      <p:cBhvr>
                                        <p:cTn id="22" dur="500"/>
                                        <p:tgtEl>
                                          <p:spTgt spid="440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064"/>
                                        </p:tgtEl>
                                        <p:attrNameLst>
                                          <p:attrName>style.visibility</p:attrName>
                                        </p:attrNameLst>
                                      </p:cBhvr>
                                      <p:to>
                                        <p:strVal val="visible"/>
                                      </p:to>
                                    </p:set>
                                    <p:animEffect transition="in" filter="wipe(left)">
                                      <p:cBhvr>
                                        <p:cTn id="27" dur="500"/>
                                        <p:tgtEl>
                                          <p:spTgt spid="44064"/>
                                        </p:tgtEl>
                                      </p:cBhvr>
                                    </p:animEffect>
                                  </p:childTnLst>
                                </p:cTn>
                              </p:par>
                            </p:childTnLst>
                          </p:cTn>
                        </p:par>
                        <p:par>
                          <p:cTn id="28" fill="hold" nodeType="afterGroup">
                            <p:stCondLst>
                              <p:cond delay="500"/>
                            </p:stCondLst>
                            <p:childTnLst>
                              <p:par>
                                <p:cTn id="29" presetID="2" presetClass="entr" presetSubtype="1" fill="hold" grpId="0" nodeType="afterEffect">
                                  <p:stCondLst>
                                    <p:cond delay="0"/>
                                  </p:stCondLst>
                                  <p:childTnLst>
                                    <p:set>
                                      <p:cBhvr>
                                        <p:cTn id="30" dur="1" fill="hold">
                                          <p:stCondLst>
                                            <p:cond delay="0"/>
                                          </p:stCondLst>
                                        </p:cTn>
                                        <p:tgtEl>
                                          <p:spTgt spid="44086"/>
                                        </p:tgtEl>
                                        <p:attrNameLst>
                                          <p:attrName>style.visibility</p:attrName>
                                        </p:attrNameLst>
                                      </p:cBhvr>
                                      <p:to>
                                        <p:strVal val="visible"/>
                                      </p:to>
                                    </p:set>
                                    <p:anim calcmode="lin" valueType="num">
                                      <p:cBhvr additive="base">
                                        <p:cTn id="31" dur="500" fill="hold"/>
                                        <p:tgtEl>
                                          <p:spTgt spid="44086"/>
                                        </p:tgtEl>
                                        <p:attrNameLst>
                                          <p:attrName>ppt_x</p:attrName>
                                        </p:attrNameLst>
                                      </p:cBhvr>
                                      <p:tavLst>
                                        <p:tav tm="0">
                                          <p:val>
                                            <p:strVal val="#ppt_x"/>
                                          </p:val>
                                        </p:tav>
                                        <p:tav tm="100000">
                                          <p:val>
                                            <p:strVal val="#ppt_x"/>
                                          </p:val>
                                        </p:tav>
                                      </p:tavLst>
                                    </p:anim>
                                    <p:anim calcmode="lin" valueType="num">
                                      <p:cBhvr additive="base">
                                        <p:cTn id="32" dur="500" fill="hold"/>
                                        <p:tgtEl>
                                          <p:spTgt spid="44086"/>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4034"/>
                                        </p:tgtEl>
                                        <p:attrNameLst>
                                          <p:attrName>style.visibility</p:attrName>
                                        </p:attrNameLst>
                                      </p:cBhvr>
                                      <p:to>
                                        <p:strVal val="visible"/>
                                      </p:to>
                                    </p:set>
                                    <p:animEffect transition="in" filter="wipe(left)">
                                      <p:cBhvr>
                                        <p:cTn id="37" dur="500"/>
                                        <p:tgtEl>
                                          <p:spTgt spid="440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1" fill="hold" grpId="0" nodeType="clickEffect">
                                  <p:stCondLst>
                                    <p:cond delay="0"/>
                                  </p:stCondLst>
                                  <p:childTnLst>
                                    <p:set>
                                      <p:cBhvr>
                                        <p:cTn id="41" dur="1" fill="hold">
                                          <p:stCondLst>
                                            <p:cond delay="0"/>
                                          </p:stCondLst>
                                        </p:cTn>
                                        <p:tgtEl>
                                          <p:spTgt spid="44060"/>
                                        </p:tgtEl>
                                        <p:attrNameLst>
                                          <p:attrName>style.visibility</p:attrName>
                                        </p:attrNameLst>
                                      </p:cBhvr>
                                      <p:to>
                                        <p:strVal val="visible"/>
                                      </p:to>
                                    </p:set>
                                    <p:anim calcmode="lin" valueType="num">
                                      <p:cBhvr additive="base">
                                        <p:cTn id="42" dur="500" fill="hold"/>
                                        <p:tgtEl>
                                          <p:spTgt spid="44060"/>
                                        </p:tgtEl>
                                        <p:attrNameLst>
                                          <p:attrName>ppt_x</p:attrName>
                                        </p:attrNameLst>
                                      </p:cBhvr>
                                      <p:tavLst>
                                        <p:tav tm="0">
                                          <p:val>
                                            <p:strVal val="#ppt_x"/>
                                          </p:val>
                                        </p:tav>
                                        <p:tav tm="100000">
                                          <p:val>
                                            <p:strVal val="#ppt_x"/>
                                          </p:val>
                                        </p:tav>
                                      </p:tavLst>
                                    </p:anim>
                                    <p:anim calcmode="lin" valueType="num">
                                      <p:cBhvr additive="base">
                                        <p:cTn id="43" dur="500" fill="hold"/>
                                        <p:tgtEl>
                                          <p:spTgt spid="44060"/>
                                        </p:tgtEl>
                                        <p:attrNameLst>
                                          <p:attrName>ppt_y</p:attrName>
                                        </p:attrNameLst>
                                      </p:cBhvr>
                                      <p:tavLst>
                                        <p:tav tm="0">
                                          <p:val>
                                            <p:strVal val="0-#ppt_h/2"/>
                                          </p:val>
                                        </p:tav>
                                        <p:tav tm="100000">
                                          <p:val>
                                            <p:strVal val="#ppt_y"/>
                                          </p:val>
                                        </p:tav>
                                      </p:tavLst>
                                    </p:anim>
                                  </p:childTnLst>
                                </p:cTn>
                              </p:par>
                            </p:childTnLst>
                          </p:cTn>
                        </p:par>
                        <p:par>
                          <p:cTn id="44" fill="hold" nodeType="afterGroup">
                            <p:stCondLst>
                              <p:cond delay="500"/>
                            </p:stCondLst>
                            <p:childTnLst>
                              <p:par>
                                <p:cTn id="45" presetID="17" presetClass="entr" presetSubtype="1" fill="hold" grpId="0" nodeType="afterEffect">
                                  <p:stCondLst>
                                    <p:cond delay="0"/>
                                  </p:stCondLst>
                                  <p:childTnLst>
                                    <p:set>
                                      <p:cBhvr>
                                        <p:cTn id="46" dur="1" fill="hold">
                                          <p:stCondLst>
                                            <p:cond delay="0"/>
                                          </p:stCondLst>
                                        </p:cTn>
                                        <p:tgtEl>
                                          <p:spTgt spid="44087"/>
                                        </p:tgtEl>
                                        <p:attrNameLst>
                                          <p:attrName>style.visibility</p:attrName>
                                        </p:attrNameLst>
                                      </p:cBhvr>
                                      <p:to>
                                        <p:strVal val="visible"/>
                                      </p:to>
                                    </p:set>
                                    <p:anim calcmode="lin" valueType="num">
                                      <p:cBhvr>
                                        <p:cTn id="47" dur="500" fill="hold"/>
                                        <p:tgtEl>
                                          <p:spTgt spid="44087"/>
                                        </p:tgtEl>
                                        <p:attrNameLst>
                                          <p:attrName>ppt_x</p:attrName>
                                        </p:attrNameLst>
                                      </p:cBhvr>
                                      <p:tavLst>
                                        <p:tav tm="0">
                                          <p:val>
                                            <p:strVal val="#ppt_x"/>
                                          </p:val>
                                        </p:tav>
                                        <p:tav tm="100000">
                                          <p:val>
                                            <p:strVal val="#ppt_x"/>
                                          </p:val>
                                        </p:tav>
                                      </p:tavLst>
                                    </p:anim>
                                    <p:anim calcmode="lin" valueType="num">
                                      <p:cBhvr>
                                        <p:cTn id="48" dur="500" fill="hold"/>
                                        <p:tgtEl>
                                          <p:spTgt spid="44087"/>
                                        </p:tgtEl>
                                        <p:attrNameLst>
                                          <p:attrName>ppt_y</p:attrName>
                                        </p:attrNameLst>
                                      </p:cBhvr>
                                      <p:tavLst>
                                        <p:tav tm="0">
                                          <p:val>
                                            <p:strVal val="#ppt_y-#ppt_h/2"/>
                                          </p:val>
                                        </p:tav>
                                        <p:tav tm="100000">
                                          <p:val>
                                            <p:strVal val="#ppt_y"/>
                                          </p:val>
                                        </p:tav>
                                      </p:tavLst>
                                    </p:anim>
                                    <p:anim calcmode="lin" valueType="num">
                                      <p:cBhvr>
                                        <p:cTn id="49" dur="500" fill="hold"/>
                                        <p:tgtEl>
                                          <p:spTgt spid="44087"/>
                                        </p:tgtEl>
                                        <p:attrNameLst>
                                          <p:attrName>ppt_w</p:attrName>
                                        </p:attrNameLst>
                                      </p:cBhvr>
                                      <p:tavLst>
                                        <p:tav tm="0">
                                          <p:val>
                                            <p:strVal val="#ppt_w"/>
                                          </p:val>
                                        </p:tav>
                                        <p:tav tm="100000">
                                          <p:val>
                                            <p:strVal val="#ppt_w"/>
                                          </p:val>
                                        </p:tav>
                                      </p:tavLst>
                                    </p:anim>
                                    <p:anim calcmode="lin" valueType="num">
                                      <p:cBhvr>
                                        <p:cTn id="50" dur="500" fill="hold"/>
                                        <p:tgtEl>
                                          <p:spTgt spid="44087"/>
                                        </p:tgtEl>
                                        <p:attrNameLst>
                                          <p:attrName>ppt_h</p:attrName>
                                        </p:attrNameLst>
                                      </p:cBhvr>
                                      <p:tavLst>
                                        <p:tav tm="0">
                                          <p:val>
                                            <p:fltVal val="0"/>
                                          </p:val>
                                        </p:tav>
                                        <p:tav tm="100000">
                                          <p:val>
                                            <p:strVal val="#ppt_h"/>
                                          </p:val>
                                        </p:tav>
                                      </p:tavLst>
                                    </p:anim>
                                  </p:childTnLst>
                                </p:cTn>
                              </p:par>
                            </p:childTnLst>
                          </p:cTn>
                        </p:par>
                        <p:par>
                          <p:cTn id="51" fill="hold" nodeType="afterGroup">
                            <p:stCondLst>
                              <p:cond delay="1000"/>
                            </p:stCondLst>
                            <p:childTnLst>
                              <p:par>
                                <p:cTn id="52" presetID="17" presetClass="entr" presetSubtype="1" fill="hold" grpId="0" nodeType="afterEffect">
                                  <p:stCondLst>
                                    <p:cond delay="0"/>
                                  </p:stCondLst>
                                  <p:childTnLst>
                                    <p:set>
                                      <p:cBhvr>
                                        <p:cTn id="53" dur="1" fill="hold">
                                          <p:stCondLst>
                                            <p:cond delay="0"/>
                                          </p:stCondLst>
                                        </p:cTn>
                                        <p:tgtEl>
                                          <p:spTgt spid="44088"/>
                                        </p:tgtEl>
                                        <p:attrNameLst>
                                          <p:attrName>style.visibility</p:attrName>
                                        </p:attrNameLst>
                                      </p:cBhvr>
                                      <p:to>
                                        <p:strVal val="visible"/>
                                      </p:to>
                                    </p:set>
                                    <p:anim calcmode="lin" valueType="num">
                                      <p:cBhvr>
                                        <p:cTn id="54" dur="500" fill="hold"/>
                                        <p:tgtEl>
                                          <p:spTgt spid="44088"/>
                                        </p:tgtEl>
                                        <p:attrNameLst>
                                          <p:attrName>ppt_x</p:attrName>
                                        </p:attrNameLst>
                                      </p:cBhvr>
                                      <p:tavLst>
                                        <p:tav tm="0">
                                          <p:val>
                                            <p:strVal val="#ppt_x"/>
                                          </p:val>
                                        </p:tav>
                                        <p:tav tm="100000">
                                          <p:val>
                                            <p:strVal val="#ppt_x"/>
                                          </p:val>
                                        </p:tav>
                                      </p:tavLst>
                                    </p:anim>
                                    <p:anim calcmode="lin" valueType="num">
                                      <p:cBhvr>
                                        <p:cTn id="55" dur="500" fill="hold"/>
                                        <p:tgtEl>
                                          <p:spTgt spid="44088"/>
                                        </p:tgtEl>
                                        <p:attrNameLst>
                                          <p:attrName>ppt_y</p:attrName>
                                        </p:attrNameLst>
                                      </p:cBhvr>
                                      <p:tavLst>
                                        <p:tav tm="0">
                                          <p:val>
                                            <p:strVal val="#ppt_y-#ppt_h/2"/>
                                          </p:val>
                                        </p:tav>
                                        <p:tav tm="100000">
                                          <p:val>
                                            <p:strVal val="#ppt_y"/>
                                          </p:val>
                                        </p:tav>
                                      </p:tavLst>
                                    </p:anim>
                                    <p:anim calcmode="lin" valueType="num">
                                      <p:cBhvr>
                                        <p:cTn id="56" dur="500" fill="hold"/>
                                        <p:tgtEl>
                                          <p:spTgt spid="44088"/>
                                        </p:tgtEl>
                                        <p:attrNameLst>
                                          <p:attrName>ppt_w</p:attrName>
                                        </p:attrNameLst>
                                      </p:cBhvr>
                                      <p:tavLst>
                                        <p:tav tm="0">
                                          <p:val>
                                            <p:strVal val="#ppt_w"/>
                                          </p:val>
                                        </p:tav>
                                        <p:tav tm="100000">
                                          <p:val>
                                            <p:strVal val="#ppt_w"/>
                                          </p:val>
                                        </p:tav>
                                      </p:tavLst>
                                    </p:anim>
                                    <p:anim calcmode="lin" valueType="num">
                                      <p:cBhvr>
                                        <p:cTn id="57" dur="500" fill="hold"/>
                                        <p:tgtEl>
                                          <p:spTgt spid="44088"/>
                                        </p:tgtEl>
                                        <p:attrNameLst>
                                          <p:attrName>ppt_h</p:attrName>
                                        </p:attrNameLst>
                                      </p:cBhvr>
                                      <p:tavLst>
                                        <p:tav tm="0">
                                          <p:val>
                                            <p:fltVal val="0"/>
                                          </p:val>
                                        </p:tav>
                                        <p:tav tm="100000">
                                          <p:val>
                                            <p:strVal val="#ppt_h"/>
                                          </p:val>
                                        </p:tav>
                                      </p:tavLst>
                                    </p:anim>
                                  </p:childTnLst>
                                </p:cTn>
                              </p:par>
                            </p:childTnLst>
                          </p:cTn>
                        </p:par>
                        <p:par>
                          <p:cTn id="58" fill="hold" nodeType="afterGroup">
                            <p:stCondLst>
                              <p:cond delay="1500"/>
                            </p:stCondLst>
                            <p:childTnLst>
                              <p:par>
                                <p:cTn id="59" presetID="17" presetClass="entr" presetSubtype="1" fill="hold" grpId="0" nodeType="afterEffect">
                                  <p:stCondLst>
                                    <p:cond delay="0"/>
                                  </p:stCondLst>
                                  <p:childTnLst>
                                    <p:set>
                                      <p:cBhvr>
                                        <p:cTn id="60" dur="1" fill="hold">
                                          <p:stCondLst>
                                            <p:cond delay="0"/>
                                          </p:stCondLst>
                                        </p:cTn>
                                        <p:tgtEl>
                                          <p:spTgt spid="44089"/>
                                        </p:tgtEl>
                                        <p:attrNameLst>
                                          <p:attrName>style.visibility</p:attrName>
                                        </p:attrNameLst>
                                      </p:cBhvr>
                                      <p:to>
                                        <p:strVal val="visible"/>
                                      </p:to>
                                    </p:set>
                                    <p:anim calcmode="lin" valueType="num">
                                      <p:cBhvr>
                                        <p:cTn id="61" dur="500" fill="hold"/>
                                        <p:tgtEl>
                                          <p:spTgt spid="44089"/>
                                        </p:tgtEl>
                                        <p:attrNameLst>
                                          <p:attrName>ppt_x</p:attrName>
                                        </p:attrNameLst>
                                      </p:cBhvr>
                                      <p:tavLst>
                                        <p:tav tm="0">
                                          <p:val>
                                            <p:strVal val="#ppt_x"/>
                                          </p:val>
                                        </p:tav>
                                        <p:tav tm="100000">
                                          <p:val>
                                            <p:strVal val="#ppt_x"/>
                                          </p:val>
                                        </p:tav>
                                      </p:tavLst>
                                    </p:anim>
                                    <p:anim calcmode="lin" valueType="num">
                                      <p:cBhvr>
                                        <p:cTn id="62" dur="500" fill="hold"/>
                                        <p:tgtEl>
                                          <p:spTgt spid="44089"/>
                                        </p:tgtEl>
                                        <p:attrNameLst>
                                          <p:attrName>ppt_y</p:attrName>
                                        </p:attrNameLst>
                                      </p:cBhvr>
                                      <p:tavLst>
                                        <p:tav tm="0">
                                          <p:val>
                                            <p:strVal val="#ppt_y-#ppt_h/2"/>
                                          </p:val>
                                        </p:tav>
                                        <p:tav tm="100000">
                                          <p:val>
                                            <p:strVal val="#ppt_y"/>
                                          </p:val>
                                        </p:tav>
                                      </p:tavLst>
                                    </p:anim>
                                    <p:anim calcmode="lin" valueType="num">
                                      <p:cBhvr>
                                        <p:cTn id="63" dur="500" fill="hold"/>
                                        <p:tgtEl>
                                          <p:spTgt spid="44089"/>
                                        </p:tgtEl>
                                        <p:attrNameLst>
                                          <p:attrName>ppt_w</p:attrName>
                                        </p:attrNameLst>
                                      </p:cBhvr>
                                      <p:tavLst>
                                        <p:tav tm="0">
                                          <p:val>
                                            <p:strVal val="#ppt_w"/>
                                          </p:val>
                                        </p:tav>
                                        <p:tav tm="100000">
                                          <p:val>
                                            <p:strVal val="#ppt_w"/>
                                          </p:val>
                                        </p:tav>
                                      </p:tavLst>
                                    </p:anim>
                                    <p:anim calcmode="lin" valueType="num">
                                      <p:cBhvr>
                                        <p:cTn id="64" dur="500" fill="hold"/>
                                        <p:tgtEl>
                                          <p:spTgt spid="44089"/>
                                        </p:tgtEl>
                                        <p:attrNameLst>
                                          <p:attrName>ppt_h</p:attrName>
                                        </p:attrNameLst>
                                      </p:cBhvr>
                                      <p:tavLst>
                                        <p:tav tm="0">
                                          <p:val>
                                            <p:fltVal val="0"/>
                                          </p:val>
                                        </p:tav>
                                        <p:tav tm="100000">
                                          <p:val>
                                            <p:strVal val="#ppt_h"/>
                                          </p:val>
                                        </p:tav>
                                      </p:tavLst>
                                    </p:anim>
                                  </p:childTnLst>
                                </p:cTn>
                              </p:par>
                            </p:childTnLst>
                          </p:cTn>
                        </p:par>
                        <p:par>
                          <p:cTn id="65" fill="hold" nodeType="afterGroup">
                            <p:stCondLst>
                              <p:cond delay="2000"/>
                            </p:stCondLst>
                            <p:childTnLst>
                              <p:par>
                                <p:cTn id="66" presetID="2" presetClass="entr" presetSubtype="3" fill="hold" grpId="0" nodeType="afterEffect">
                                  <p:stCondLst>
                                    <p:cond delay="0"/>
                                  </p:stCondLst>
                                  <p:childTnLst>
                                    <p:set>
                                      <p:cBhvr>
                                        <p:cTn id="67" dur="1" fill="hold">
                                          <p:stCondLst>
                                            <p:cond delay="0"/>
                                          </p:stCondLst>
                                        </p:cTn>
                                        <p:tgtEl>
                                          <p:spTgt spid="44062"/>
                                        </p:tgtEl>
                                        <p:attrNameLst>
                                          <p:attrName>style.visibility</p:attrName>
                                        </p:attrNameLst>
                                      </p:cBhvr>
                                      <p:to>
                                        <p:strVal val="visible"/>
                                      </p:to>
                                    </p:set>
                                    <p:anim calcmode="lin" valueType="num">
                                      <p:cBhvr additive="base">
                                        <p:cTn id="68" dur="500" fill="hold"/>
                                        <p:tgtEl>
                                          <p:spTgt spid="44062"/>
                                        </p:tgtEl>
                                        <p:attrNameLst>
                                          <p:attrName>ppt_x</p:attrName>
                                        </p:attrNameLst>
                                      </p:cBhvr>
                                      <p:tavLst>
                                        <p:tav tm="0">
                                          <p:val>
                                            <p:strVal val="1+#ppt_w/2"/>
                                          </p:val>
                                        </p:tav>
                                        <p:tav tm="100000">
                                          <p:val>
                                            <p:strVal val="#ppt_x"/>
                                          </p:val>
                                        </p:tav>
                                      </p:tavLst>
                                    </p:anim>
                                    <p:anim calcmode="lin" valueType="num">
                                      <p:cBhvr additive="base">
                                        <p:cTn id="69" dur="500" fill="hold"/>
                                        <p:tgtEl>
                                          <p:spTgt spid="4406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P spid="44059" grpId="0" autoUpdateAnimBg="0"/>
      <p:bldP spid="44060" grpId="0" animBg="1" autoUpdateAnimBg="0"/>
      <p:bldP spid="44062" grpId="0" animBg="1" autoUpdateAnimBg="0"/>
      <p:bldP spid="44064" grpId="0" animBg="1"/>
      <p:bldP spid="44086" grpId="0" animBg="1" autoUpdateAnimBg="0"/>
      <p:bldP spid="44087" grpId="0" animBg="1"/>
      <p:bldP spid="44088" grpId="0" animBg="1"/>
      <p:bldP spid="4408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9956" name="Object 4"/>
          <p:cNvGraphicFramePr>
            <a:graphicFrameLocks noChangeAspect="1"/>
          </p:cNvGraphicFramePr>
          <p:nvPr>
            <p:extLst>
              <p:ext uri="{D42A27DB-BD31-4B8C-83A1-F6EECF244321}">
                <p14:modId xmlns:p14="http://schemas.microsoft.com/office/powerpoint/2010/main" val="2203583548"/>
              </p:ext>
            </p:extLst>
          </p:nvPr>
        </p:nvGraphicFramePr>
        <p:xfrm>
          <a:off x="1187530" y="2220937"/>
          <a:ext cx="4824412" cy="3008313"/>
        </p:xfrm>
        <a:graphic>
          <a:graphicData uri="http://schemas.openxmlformats.org/presentationml/2006/ole">
            <mc:AlternateContent xmlns:mc="http://schemas.openxmlformats.org/markup-compatibility/2006">
              <mc:Choice xmlns:v="urn:schemas-microsoft-com:vml" Requires="v">
                <p:oleObj spid="_x0000_s26671" name="VISIO" r:id="rId3" imgW="6875780" imgH="3817620" progId="Visio.Drawing.5">
                  <p:embed/>
                </p:oleObj>
              </mc:Choice>
              <mc:Fallback>
                <p:oleObj name="VISIO" r:id="rId3" imgW="6875780" imgH="3817620" progId="Visio.Drawing.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530" y="2220937"/>
                        <a:ext cx="4824412" cy="300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9957" name="Text Box 5"/>
          <p:cNvSpPr txBox="1">
            <a:spLocks noChangeArrowheads="1"/>
          </p:cNvSpPr>
          <p:nvPr/>
        </p:nvSpPr>
        <p:spPr bwMode="auto">
          <a:xfrm>
            <a:off x="179388" y="-26988"/>
            <a:ext cx="2663825"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2800" b="1">
                <a:solidFill>
                  <a:srgbClr val="000000"/>
                </a:solidFill>
                <a:ea typeface="楷体_GB2312" pitchFamily="49" charset="-122"/>
              </a:rPr>
              <a:t>结点</a:t>
            </a:r>
            <a:r>
              <a:rPr lang="en-US" altLang="zh-CN" sz="2800" b="1">
                <a:solidFill>
                  <a:srgbClr val="000000"/>
                </a:solidFill>
                <a:ea typeface="楷体_GB2312" pitchFamily="49" charset="-122"/>
              </a:rPr>
              <a:t>A</a:t>
            </a:r>
            <a:r>
              <a:rPr lang="zh-CN" altLang="en-US" sz="2800" b="1">
                <a:solidFill>
                  <a:srgbClr val="000000"/>
                </a:solidFill>
                <a:ea typeface="楷体_GB2312" pitchFamily="49" charset="-122"/>
              </a:rPr>
              <a:t>的度：</a:t>
            </a:r>
          </a:p>
          <a:p>
            <a:pPr eaLnBrk="1" hangingPunct="1">
              <a:lnSpc>
                <a:spcPct val="120000"/>
              </a:lnSpc>
            </a:pPr>
            <a:r>
              <a:rPr lang="zh-CN" altLang="en-US" sz="2800" b="1">
                <a:solidFill>
                  <a:srgbClr val="000000"/>
                </a:solidFill>
                <a:ea typeface="楷体_GB2312" pitchFamily="49" charset="-122"/>
              </a:rPr>
              <a:t>结点</a:t>
            </a:r>
            <a:r>
              <a:rPr lang="en-US" altLang="zh-CN" sz="2800" b="1">
                <a:solidFill>
                  <a:srgbClr val="000000"/>
                </a:solidFill>
                <a:ea typeface="楷体_GB2312" pitchFamily="49" charset="-122"/>
              </a:rPr>
              <a:t>B</a:t>
            </a:r>
            <a:r>
              <a:rPr lang="zh-CN" altLang="en-US" sz="2800" b="1">
                <a:solidFill>
                  <a:srgbClr val="000000"/>
                </a:solidFill>
                <a:ea typeface="楷体_GB2312" pitchFamily="49" charset="-122"/>
              </a:rPr>
              <a:t>的度：</a:t>
            </a:r>
          </a:p>
          <a:p>
            <a:pPr eaLnBrk="1" hangingPunct="1">
              <a:lnSpc>
                <a:spcPct val="120000"/>
              </a:lnSpc>
            </a:pPr>
            <a:r>
              <a:rPr lang="zh-CN" altLang="en-US" sz="2800" b="1">
                <a:solidFill>
                  <a:srgbClr val="000000"/>
                </a:solidFill>
                <a:ea typeface="楷体_GB2312" pitchFamily="49" charset="-122"/>
              </a:rPr>
              <a:t>结点</a:t>
            </a:r>
            <a:r>
              <a:rPr lang="en-US" altLang="zh-CN" sz="2800" b="1">
                <a:solidFill>
                  <a:srgbClr val="000000"/>
                </a:solidFill>
                <a:ea typeface="楷体_GB2312" pitchFamily="49" charset="-122"/>
              </a:rPr>
              <a:t>M</a:t>
            </a:r>
            <a:r>
              <a:rPr lang="zh-CN" altLang="en-US" sz="2800" b="1">
                <a:solidFill>
                  <a:srgbClr val="000000"/>
                </a:solidFill>
                <a:ea typeface="楷体_GB2312" pitchFamily="49" charset="-122"/>
              </a:rPr>
              <a:t>的度：</a:t>
            </a:r>
          </a:p>
        </p:txBody>
      </p:sp>
      <p:sp>
        <p:nvSpPr>
          <p:cNvPr id="509958" name="Text Box 6"/>
          <p:cNvSpPr txBox="1">
            <a:spLocks noChangeArrowheads="1"/>
          </p:cNvSpPr>
          <p:nvPr/>
        </p:nvSpPr>
        <p:spPr bwMode="auto">
          <a:xfrm>
            <a:off x="2484438" y="-26988"/>
            <a:ext cx="792162"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sz="2800" b="1">
                <a:solidFill>
                  <a:srgbClr val="000000"/>
                </a:solidFill>
                <a:ea typeface="楷体_GB2312" pitchFamily="49" charset="-122"/>
              </a:rPr>
              <a:t>3</a:t>
            </a:r>
          </a:p>
          <a:p>
            <a:pPr eaLnBrk="1" hangingPunct="1">
              <a:lnSpc>
                <a:spcPct val="120000"/>
              </a:lnSpc>
            </a:pPr>
            <a:r>
              <a:rPr lang="en-US" altLang="zh-CN" sz="2800" b="1">
                <a:solidFill>
                  <a:srgbClr val="000000"/>
                </a:solidFill>
                <a:ea typeface="楷体_GB2312" pitchFamily="49" charset="-122"/>
              </a:rPr>
              <a:t>2</a:t>
            </a:r>
          </a:p>
          <a:p>
            <a:pPr eaLnBrk="1" hangingPunct="1">
              <a:lnSpc>
                <a:spcPct val="120000"/>
              </a:lnSpc>
            </a:pPr>
            <a:r>
              <a:rPr lang="en-US" altLang="zh-CN" sz="2800" b="1">
                <a:solidFill>
                  <a:srgbClr val="000000"/>
                </a:solidFill>
                <a:ea typeface="楷体_GB2312" pitchFamily="49" charset="-122"/>
              </a:rPr>
              <a:t>0</a:t>
            </a:r>
          </a:p>
        </p:txBody>
      </p:sp>
      <p:sp>
        <p:nvSpPr>
          <p:cNvPr id="509959" name="Text Box 7"/>
          <p:cNvSpPr txBox="1">
            <a:spLocks noChangeArrowheads="1"/>
          </p:cNvSpPr>
          <p:nvPr/>
        </p:nvSpPr>
        <p:spPr bwMode="auto">
          <a:xfrm>
            <a:off x="3865665" y="155030"/>
            <a:ext cx="10795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2800" b="1">
                <a:solidFill>
                  <a:srgbClr val="000000"/>
                </a:solidFill>
                <a:ea typeface="楷体_GB2312" pitchFamily="49" charset="-122"/>
              </a:rPr>
              <a:t>叶子：</a:t>
            </a:r>
            <a:endParaRPr lang="en-US" altLang="zh-CN" sz="2800" b="1">
              <a:solidFill>
                <a:srgbClr val="000000"/>
              </a:solidFill>
              <a:ea typeface="楷体_GB2312" pitchFamily="49" charset="-122"/>
            </a:endParaRPr>
          </a:p>
        </p:txBody>
      </p:sp>
      <p:sp>
        <p:nvSpPr>
          <p:cNvPr id="509960" name="Text Box 8"/>
          <p:cNvSpPr txBox="1">
            <a:spLocks noChangeArrowheads="1"/>
          </p:cNvSpPr>
          <p:nvPr/>
        </p:nvSpPr>
        <p:spPr bwMode="auto">
          <a:xfrm>
            <a:off x="3851900" y="692620"/>
            <a:ext cx="26638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2800" b="1" dirty="0">
                <a:solidFill>
                  <a:srgbClr val="000000"/>
                </a:solidFill>
                <a:ea typeface="楷体_GB2312" pitchFamily="49" charset="-122"/>
              </a:rPr>
              <a:t>结点</a:t>
            </a:r>
            <a:r>
              <a:rPr lang="en-US" altLang="zh-CN" sz="2800" b="1" dirty="0">
                <a:solidFill>
                  <a:srgbClr val="000000"/>
                </a:solidFill>
                <a:ea typeface="楷体_GB2312" pitchFamily="49" charset="-122"/>
              </a:rPr>
              <a:t>A</a:t>
            </a:r>
            <a:r>
              <a:rPr lang="zh-CN" altLang="en-US" sz="2800" b="1" dirty="0">
                <a:solidFill>
                  <a:srgbClr val="000000"/>
                </a:solidFill>
                <a:ea typeface="楷体_GB2312" pitchFamily="49" charset="-122"/>
              </a:rPr>
              <a:t>的孩子：</a:t>
            </a:r>
          </a:p>
          <a:p>
            <a:pPr eaLnBrk="1" hangingPunct="1">
              <a:lnSpc>
                <a:spcPct val="120000"/>
              </a:lnSpc>
            </a:pPr>
            <a:r>
              <a:rPr lang="zh-CN" altLang="en-US" sz="2800" b="1" dirty="0">
                <a:solidFill>
                  <a:srgbClr val="000000"/>
                </a:solidFill>
                <a:ea typeface="楷体_GB2312" pitchFamily="49" charset="-122"/>
              </a:rPr>
              <a:t>结点</a:t>
            </a:r>
            <a:r>
              <a:rPr lang="en-US" altLang="zh-CN" sz="2800" b="1" dirty="0">
                <a:solidFill>
                  <a:srgbClr val="000000"/>
                </a:solidFill>
                <a:ea typeface="楷体_GB2312" pitchFamily="49" charset="-122"/>
              </a:rPr>
              <a:t>B</a:t>
            </a:r>
            <a:r>
              <a:rPr lang="zh-CN" altLang="en-US" sz="2800" b="1" dirty="0">
                <a:solidFill>
                  <a:srgbClr val="000000"/>
                </a:solidFill>
                <a:ea typeface="楷体_GB2312" pitchFamily="49" charset="-122"/>
              </a:rPr>
              <a:t>的孩子：</a:t>
            </a:r>
          </a:p>
        </p:txBody>
      </p:sp>
      <p:sp>
        <p:nvSpPr>
          <p:cNvPr id="509961" name="Text Box 9"/>
          <p:cNvSpPr txBox="1">
            <a:spLocks noChangeArrowheads="1"/>
          </p:cNvSpPr>
          <p:nvPr/>
        </p:nvSpPr>
        <p:spPr bwMode="auto">
          <a:xfrm>
            <a:off x="6191875" y="721195"/>
            <a:ext cx="13684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sz="2800" b="1">
                <a:solidFill>
                  <a:srgbClr val="000000"/>
                </a:solidFill>
                <a:ea typeface="楷体_GB2312" pitchFamily="49" charset="-122"/>
              </a:rPr>
              <a:t>B C D</a:t>
            </a:r>
          </a:p>
          <a:p>
            <a:pPr eaLnBrk="1" hangingPunct="1">
              <a:lnSpc>
                <a:spcPct val="120000"/>
              </a:lnSpc>
            </a:pPr>
            <a:r>
              <a:rPr lang="en-US" altLang="zh-CN" sz="2800" b="1">
                <a:solidFill>
                  <a:srgbClr val="000000"/>
                </a:solidFill>
                <a:ea typeface="楷体_GB2312" pitchFamily="49" charset="-122"/>
              </a:rPr>
              <a:t>E F</a:t>
            </a:r>
          </a:p>
        </p:txBody>
      </p:sp>
      <p:sp>
        <p:nvSpPr>
          <p:cNvPr id="509962" name="Text Box 10"/>
          <p:cNvSpPr txBox="1">
            <a:spLocks noChangeArrowheads="1"/>
          </p:cNvSpPr>
          <p:nvPr/>
        </p:nvSpPr>
        <p:spPr bwMode="auto">
          <a:xfrm>
            <a:off x="5580140" y="1778755"/>
            <a:ext cx="26638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2800" b="1">
                <a:solidFill>
                  <a:srgbClr val="000000"/>
                </a:solidFill>
                <a:ea typeface="楷体_GB2312" pitchFamily="49" charset="-122"/>
              </a:rPr>
              <a:t>结点</a:t>
            </a:r>
            <a:r>
              <a:rPr lang="en-US" altLang="zh-CN" sz="2800" b="1">
                <a:solidFill>
                  <a:srgbClr val="000000"/>
                </a:solidFill>
                <a:ea typeface="楷体_GB2312" pitchFamily="49" charset="-122"/>
              </a:rPr>
              <a:t>I</a:t>
            </a:r>
            <a:r>
              <a:rPr lang="zh-CN" altLang="en-US" sz="2800" b="1">
                <a:solidFill>
                  <a:srgbClr val="000000"/>
                </a:solidFill>
                <a:ea typeface="楷体_GB2312" pitchFamily="49" charset="-122"/>
              </a:rPr>
              <a:t>的双亲：</a:t>
            </a:r>
          </a:p>
          <a:p>
            <a:pPr eaLnBrk="1" hangingPunct="1">
              <a:lnSpc>
                <a:spcPct val="120000"/>
              </a:lnSpc>
            </a:pPr>
            <a:r>
              <a:rPr lang="zh-CN" altLang="en-US" sz="2800" b="1">
                <a:solidFill>
                  <a:srgbClr val="000000"/>
                </a:solidFill>
                <a:ea typeface="楷体_GB2312" pitchFamily="49" charset="-122"/>
              </a:rPr>
              <a:t>结点</a:t>
            </a:r>
            <a:r>
              <a:rPr lang="en-US" altLang="zh-CN" sz="2800" b="1">
                <a:solidFill>
                  <a:srgbClr val="000000"/>
                </a:solidFill>
                <a:ea typeface="楷体_GB2312" pitchFamily="49" charset="-122"/>
              </a:rPr>
              <a:t>L</a:t>
            </a:r>
            <a:r>
              <a:rPr lang="zh-CN" altLang="en-US" sz="2800" b="1">
                <a:solidFill>
                  <a:srgbClr val="000000"/>
                </a:solidFill>
                <a:ea typeface="楷体_GB2312" pitchFamily="49" charset="-122"/>
              </a:rPr>
              <a:t>的双亲：</a:t>
            </a:r>
          </a:p>
        </p:txBody>
      </p:sp>
      <p:sp>
        <p:nvSpPr>
          <p:cNvPr id="509963" name="Text Box 11"/>
          <p:cNvSpPr txBox="1">
            <a:spLocks noChangeArrowheads="1"/>
          </p:cNvSpPr>
          <p:nvPr/>
        </p:nvSpPr>
        <p:spPr bwMode="auto">
          <a:xfrm>
            <a:off x="7920115" y="1807330"/>
            <a:ext cx="576262"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sz="2800" b="1">
                <a:solidFill>
                  <a:srgbClr val="000000"/>
                </a:solidFill>
                <a:ea typeface="楷体_GB2312" pitchFamily="49" charset="-122"/>
              </a:rPr>
              <a:t>D</a:t>
            </a:r>
          </a:p>
          <a:p>
            <a:pPr eaLnBrk="1" hangingPunct="1">
              <a:lnSpc>
                <a:spcPct val="120000"/>
              </a:lnSpc>
            </a:pPr>
            <a:r>
              <a:rPr lang="en-US" altLang="zh-CN" sz="2800" b="1">
                <a:solidFill>
                  <a:srgbClr val="000000"/>
                </a:solidFill>
                <a:ea typeface="楷体_GB2312" pitchFamily="49" charset="-122"/>
              </a:rPr>
              <a:t>E</a:t>
            </a:r>
          </a:p>
        </p:txBody>
      </p:sp>
      <p:sp>
        <p:nvSpPr>
          <p:cNvPr id="509964" name="Text Box 12"/>
          <p:cNvSpPr txBox="1">
            <a:spLocks noChangeArrowheads="1"/>
          </p:cNvSpPr>
          <p:nvPr/>
        </p:nvSpPr>
        <p:spPr bwMode="auto">
          <a:xfrm>
            <a:off x="107950" y="1700760"/>
            <a:ext cx="1655763"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2800" b="1">
                <a:solidFill>
                  <a:srgbClr val="000000"/>
                </a:solidFill>
                <a:ea typeface="楷体_GB2312" pitchFamily="49" charset="-122"/>
              </a:rPr>
              <a:t>树的度：</a:t>
            </a:r>
          </a:p>
        </p:txBody>
      </p:sp>
      <p:sp>
        <p:nvSpPr>
          <p:cNvPr id="509965" name="Text Box 13"/>
          <p:cNvSpPr txBox="1">
            <a:spLocks noChangeArrowheads="1"/>
          </p:cNvSpPr>
          <p:nvPr/>
        </p:nvSpPr>
        <p:spPr bwMode="auto">
          <a:xfrm>
            <a:off x="1549400" y="1743622"/>
            <a:ext cx="574675"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sz="2800" b="1">
                <a:solidFill>
                  <a:srgbClr val="000000"/>
                </a:solidFill>
                <a:ea typeface="楷体_GB2312" pitchFamily="49" charset="-122"/>
              </a:rPr>
              <a:t>3</a:t>
            </a:r>
          </a:p>
        </p:txBody>
      </p:sp>
      <p:sp>
        <p:nvSpPr>
          <p:cNvPr id="509968" name="Text Box 16"/>
          <p:cNvSpPr txBox="1">
            <a:spLocks noChangeArrowheads="1"/>
          </p:cNvSpPr>
          <p:nvPr/>
        </p:nvSpPr>
        <p:spPr bwMode="auto">
          <a:xfrm>
            <a:off x="5905500" y="2968625"/>
            <a:ext cx="3203575"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2800" b="1" dirty="0">
                <a:solidFill>
                  <a:srgbClr val="000000"/>
                </a:solidFill>
                <a:ea typeface="楷体_GB2312" pitchFamily="49" charset="-122"/>
              </a:rPr>
              <a:t>结点</a:t>
            </a:r>
            <a:r>
              <a:rPr lang="en-US" altLang="zh-CN" sz="2800" b="1" dirty="0">
                <a:solidFill>
                  <a:srgbClr val="000000"/>
                </a:solidFill>
                <a:ea typeface="楷体_GB2312" pitchFamily="49" charset="-122"/>
              </a:rPr>
              <a:t>B C D</a:t>
            </a:r>
            <a:r>
              <a:rPr lang="zh-CN" altLang="en-US" sz="2800" b="1" dirty="0">
                <a:solidFill>
                  <a:srgbClr val="000000"/>
                </a:solidFill>
                <a:ea typeface="楷体_GB2312" pitchFamily="49" charset="-122"/>
              </a:rPr>
              <a:t>为</a:t>
            </a:r>
          </a:p>
        </p:txBody>
      </p:sp>
      <p:sp>
        <p:nvSpPr>
          <p:cNvPr id="509969" name="Text Box 17"/>
          <p:cNvSpPr txBox="1">
            <a:spLocks noChangeArrowheads="1"/>
          </p:cNvSpPr>
          <p:nvPr/>
        </p:nvSpPr>
        <p:spPr bwMode="auto">
          <a:xfrm>
            <a:off x="6300788" y="3500438"/>
            <a:ext cx="2808287"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2800" b="1">
                <a:solidFill>
                  <a:srgbClr val="000000"/>
                </a:solidFill>
                <a:ea typeface="楷体_GB2312" pitchFamily="49" charset="-122"/>
              </a:rPr>
              <a:t>结点</a:t>
            </a:r>
            <a:r>
              <a:rPr lang="en-US" altLang="zh-CN" sz="2800" b="1">
                <a:solidFill>
                  <a:srgbClr val="000000"/>
                </a:solidFill>
                <a:ea typeface="楷体_GB2312" pitchFamily="49" charset="-122"/>
              </a:rPr>
              <a:t>K L</a:t>
            </a:r>
            <a:r>
              <a:rPr lang="zh-CN" altLang="en-US" sz="2800" b="1">
                <a:solidFill>
                  <a:srgbClr val="000000"/>
                </a:solidFill>
                <a:ea typeface="楷体_GB2312" pitchFamily="49" charset="-122"/>
              </a:rPr>
              <a:t>为</a:t>
            </a:r>
          </a:p>
        </p:txBody>
      </p:sp>
      <p:sp>
        <p:nvSpPr>
          <p:cNvPr id="509970" name="Text Box 18"/>
          <p:cNvSpPr txBox="1">
            <a:spLocks noChangeArrowheads="1"/>
          </p:cNvSpPr>
          <p:nvPr/>
        </p:nvSpPr>
        <p:spPr bwMode="auto">
          <a:xfrm>
            <a:off x="93159" y="2309808"/>
            <a:ext cx="2016125"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2800" b="1" dirty="0">
                <a:solidFill>
                  <a:srgbClr val="000000"/>
                </a:solidFill>
                <a:ea typeface="楷体_GB2312" pitchFamily="49" charset="-122"/>
              </a:rPr>
              <a:t>树的深度：</a:t>
            </a:r>
          </a:p>
        </p:txBody>
      </p:sp>
      <p:sp>
        <p:nvSpPr>
          <p:cNvPr id="509971" name="Text Box 19"/>
          <p:cNvSpPr txBox="1">
            <a:spLocks noChangeArrowheads="1"/>
          </p:cNvSpPr>
          <p:nvPr/>
        </p:nvSpPr>
        <p:spPr bwMode="auto">
          <a:xfrm>
            <a:off x="1821946" y="2288135"/>
            <a:ext cx="574675"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sz="2800" b="1" dirty="0">
                <a:solidFill>
                  <a:srgbClr val="000000"/>
                </a:solidFill>
                <a:ea typeface="楷体_GB2312" pitchFamily="49" charset="-122"/>
              </a:rPr>
              <a:t>4</a:t>
            </a:r>
          </a:p>
        </p:txBody>
      </p:sp>
      <p:sp>
        <p:nvSpPr>
          <p:cNvPr id="509972" name="Text Box 20"/>
          <p:cNvSpPr txBox="1">
            <a:spLocks noChangeArrowheads="1"/>
          </p:cNvSpPr>
          <p:nvPr/>
        </p:nvSpPr>
        <p:spPr bwMode="auto">
          <a:xfrm>
            <a:off x="107950" y="5522913"/>
            <a:ext cx="26638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2800" b="1" dirty="0">
                <a:solidFill>
                  <a:srgbClr val="000000"/>
                </a:solidFill>
                <a:ea typeface="楷体_GB2312" pitchFamily="49" charset="-122"/>
              </a:rPr>
              <a:t>结点</a:t>
            </a:r>
            <a:r>
              <a:rPr lang="en-US" altLang="zh-CN" sz="2800" b="1" dirty="0">
                <a:solidFill>
                  <a:srgbClr val="000000"/>
                </a:solidFill>
                <a:ea typeface="楷体_GB2312" pitchFamily="49" charset="-122"/>
              </a:rPr>
              <a:t>A</a:t>
            </a:r>
            <a:r>
              <a:rPr lang="zh-CN" altLang="en-US" sz="2800" b="1" dirty="0">
                <a:solidFill>
                  <a:srgbClr val="000000"/>
                </a:solidFill>
                <a:ea typeface="楷体_GB2312" pitchFamily="49" charset="-122"/>
              </a:rPr>
              <a:t>的层次：</a:t>
            </a:r>
          </a:p>
          <a:p>
            <a:pPr eaLnBrk="1" hangingPunct="1">
              <a:lnSpc>
                <a:spcPct val="120000"/>
              </a:lnSpc>
            </a:pPr>
            <a:r>
              <a:rPr lang="zh-CN" altLang="en-US" sz="2800" b="1" dirty="0">
                <a:solidFill>
                  <a:srgbClr val="000000"/>
                </a:solidFill>
                <a:ea typeface="楷体_GB2312" pitchFamily="49" charset="-122"/>
              </a:rPr>
              <a:t>结点</a:t>
            </a:r>
            <a:r>
              <a:rPr lang="en-US" altLang="zh-CN" sz="2800" b="1" dirty="0">
                <a:solidFill>
                  <a:srgbClr val="000000"/>
                </a:solidFill>
                <a:ea typeface="楷体_GB2312" pitchFamily="49" charset="-122"/>
              </a:rPr>
              <a:t>M</a:t>
            </a:r>
            <a:r>
              <a:rPr lang="zh-CN" altLang="en-US" sz="2800" b="1" dirty="0">
                <a:solidFill>
                  <a:srgbClr val="000000"/>
                </a:solidFill>
                <a:ea typeface="楷体_GB2312" pitchFamily="49" charset="-122"/>
              </a:rPr>
              <a:t>的层次：</a:t>
            </a:r>
          </a:p>
        </p:txBody>
      </p:sp>
      <p:sp>
        <p:nvSpPr>
          <p:cNvPr id="509973" name="Text Box 21"/>
          <p:cNvSpPr txBox="1">
            <a:spLocks noChangeArrowheads="1"/>
          </p:cNvSpPr>
          <p:nvPr/>
        </p:nvSpPr>
        <p:spPr bwMode="auto">
          <a:xfrm>
            <a:off x="2447925" y="5551488"/>
            <a:ext cx="13684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sz="2800" b="1">
                <a:solidFill>
                  <a:srgbClr val="000000"/>
                </a:solidFill>
                <a:ea typeface="楷体_GB2312" pitchFamily="49" charset="-122"/>
              </a:rPr>
              <a:t>1</a:t>
            </a:r>
          </a:p>
          <a:p>
            <a:pPr eaLnBrk="1" hangingPunct="1">
              <a:lnSpc>
                <a:spcPct val="120000"/>
              </a:lnSpc>
            </a:pPr>
            <a:r>
              <a:rPr lang="en-US" altLang="zh-CN" sz="2800" b="1">
                <a:solidFill>
                  <a:srgbClr val="000000"/>
                </a:solidFill>
                <a:ea typeface="楷体_GB2312" pitchFamily="49" charset="-122"/>
              </a:rPr>
              <a:t>4</a:t>
            </a:r>
          </a:p>
        </p:txBody>
      </p:sp>
      <p:sp>
        <p:nvSpPr>
          <p:cNvPr id="509976" name="Text Box 24"/>
          <p:cNvSpPr txBox="1">
            <a:spLocks noChangeArrowheads="1"/>
          </p:cNvSpPr>
          <p:nvPr/>
        </p:nvSpPr>
        <p:spPr bwMode="auto">
          <a:xfrm>
            <a:off x="4787457" y="4950735"/>
            <a:ext cx="3203575"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2800" b="1">
                <a:solidFill>
                  <a:srgbClr val="000000"/>
                </a:solidFill>
                <a:ea typeface="楷体_GB2312" pitchFamily="49" charset="-122"/>
              </a:rPr>
              <a:t>结点</a:t>
            </a:r>
            <a:r>
              <a:rPr lang="en-US" altLang="zh-CN" sz="2800" b="1">
                <a:solidFill>
                  <a:srgbClr val="000000"/>
                </a:solidFill>
                <a:ea typeface="楷体_GB2312" pitchFamily="49" charset="-122"/>
              </a:rPr>
              <a:t>F</a:t>
            </a:r>
            <a:r>
              <a:rPr lang="zh-CN" altLang="en-US" sz="2800" b="1">
                <a:solidFill>
                  <a:srgbClr val="000000"/>
                </a:solidFill>
                <a:ea typeface="楷体_GB2312" pitchFamily="49" charset="-122"/>
              </a:rPr>
              <a:t>，</a:t>
            </a:r>
            <a:r>
              <a:rPr lang="en-US" altLang="zh-CN" sz="2800" b="1">
                <a:solidFill>
                  <a:srgbClr val="000000"/>
                </a:solidFill>
                <a:ea typeface="楷体_GB2312" pitchFamily="49" charset="-122"/>
              </a:rPr>
              <a:t>G</a:t>
            </a:r>
            <a:r>
              <a:rPr lang="zh-CN" altLang="en-US" sz="2800" b="1">
                <a:solidFill>
                  <a:srgbClr val="000000"/>
                </a:solidFill>
                <a:ea typeface="楷体_GB2312" pitchFamily="49" charset="-122"/>
              </a:rPr>
              <a:t>为</a:t>
            </a:r>
          </a:p>
        </p:txBody>
      </p:sp>
      <p:sp>
        <p:nvSpPr>
          <p:cNvPr id="509977" name="Text Box 25"/>
          <p:cNvSpPr txBox="1">
            <a:spLocks noChangeArrowheads="1"/>
          </p:cNvSpPr>
          <p:nvPr/>
        </p:nvSpPr>
        <p:spPr bwMode="auto">
          <a:xfrm>
            <a:off x="4716020" y="5526997"/>
            <a:ext cx="4032250"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2800" b="1">
                <a:solidFill>
                  <a:srgbClr val="000000"/>
                </a:solidFill>
                <a:ea typeface="楷体_GB2312" pitchFamily="49" charset="-122"/>
              </a:rPr>
              <a:t>结点</a:t>
            </a:r>
            <a:r>
              <a:rPr lang="en-US" altLang="zh-CN" sz="2800" b="1">
                <a:solidFill>
                  <a:srgbClr val="000000"/>
                </a:solidFill>
                <a:ea typeface="楷体_GB2312" pitchFamily="49" charset="-122"/>
              </a:rPr>
              <a:t>A</a:t>
            </a:r>
            <a:r>
              <a:rPr lang="zh-CN" altLang="en-US" sz="2800" b="1">
                <a:solidFill>
                  <a:srgbClr val="000000"/>
                </a:solidFill>
                <a:ea typeface="楷体_GB2312" pitchFamily="49" charset="-122"/>
              </a:rPr>
              <a:t>是结点</a:t>
            </a:r>
            <a:r>
              <a:rPr lang="en-US" altLang="zh-CN" sz="2800" b="1">
                <a:solidFill>
                  <a:srgbClr val="000000"/>
                </a:solidFill>
                <a:ea typeface="楷体_GB2312" pitchFamily="49" charset="-122"/>
              </a:rPr>
              <a:t>F,G</a:t>
            </a:r>
            <a:r>
              <a:rPr lang="zh-CN" altLang="en-US" sz="2800" b="1">
                <a:solidFill>
                  <a:srgbClr val="000000"/>
                </a:solidFill>
                <a:ea typeface="楷体_GB2312" pitchFamily="49" charset="-122"/>
              </a:rPr>
              <a:t>的</a:t>
            </a:r>
          </a:p>
        </p:txBody>
      </p:sp>
      <p:sp>
        <p:nvSpPr>
          <p:cNvPr id="2" name="矩形 1"/>
          <p:cNvSpPr>
            <a:spLocks noChangeArrowheads="1"/>
          </p:cNvSpPr>
          <p:nvPr/>
        </p:nvSpPr>
        <p:spPr bwMode="auto">
          <a:xfrm>
            <a:off x="5018190" y="155030"/>
            <a:ext cx="23622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en-US" altLang="zh-CN" sz="2800" b="1">
                <a:solidFill>
                  <a:srgbClr val="000000"/>
                </a:solidFill>
                <a:ea typeface="楷体_GB2312" pitchFamily="49" charset="-122"/>
              </a:rPr>
              <a:t>K L F G M I J</a:t>
            </a:r>
          </a:p>
        </p:txBody>
      </p:sp>
      <p:sp>
        <p:nvSpPr>
          <p:cNvPr id="5" name="矩形 4"/>
          <p:cNvSpPr>
            <a:spLocks noChangeArrowheads="1"/>
          </p:cNvSpPr>
          <p:nvPr/>
        </p:nvSpPr>
        <p:spPr bwMode="auto">
          <a:xfrm>
            <a:off x="8101013" y="2963863"/>
            <a:ext cx="9048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ltLang="en-US" sz="2800" b="1">
                <a:solidFill>
                  <a:srgbClr val="000000"/>
                </a:solidFill>
                <a:ea typeface="楷体_GB2312" pitchFamily="49" charset="-122"/>
              </a:rPr>
              <a:t>兄弟</a:t>
            </a:r>
          </a:p>
        </p:txBody>
      </p:sp>
      <p:sp>
        <p:nvSpPr>
          <p:cNvPr id="7" name="矩形 6"/>
          <p:cNvSpPr>
            <a:spLocks noChangeArrowheads="1"/>
          </p:cNvSpPr>
          <p:nvPr/>
        </p:nvSpPr>
        <p:spPr bwMode="auto">
          <a:xfrm>
            <a:off x="8074025" y="3527425"/>
            <a:ext cx="9048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ltLang="en-US" sz="2800" b="1">
                <a:solidFill>
                  <a:srgbClr val="000000"/>
                </a:solidFill>
                <a:ea typeface="楷体_GB2312" pitchFamily="49" charset="-122"/>
              </a:rPr>
              <a:t>兄弟</a:t>
            </a:r>
          </a:p>
        </p:txBody>
      </p:sp>
      <p:sp>
        <p:nvSpPr>
          <p:cNvPr id="9" name="矩形 8"/>
          <p:cNvSpPr>
            <a:spLocks noChangeArrowheads="1"/>
          </p:cNvSpPr>
          <p:nvPr/>
        </p:nvSpPr>
        <p:spPr bwMode="auto">
          <a:xfrm>
            <a:off x="6833745" y="4941210"/>
            <a:ext cx="12668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ltLang="en-US" sz="2800" b="1">
                <a:solidFill>
                  <a:srgbClr val="000000"/>
                </a:solidFill>
                <a:ea typeface="楷体_GB2312" pitchFamily="49" charset="-122"/>
              </a:rPr>
              <a:t>堂兄弟</a:t>
            </a:r>
          </a:p>
        </p:txBody>
      </p:sp>
      <p:sp>
        <p:nvSpPr>
          <p:cNvPr id="11" name="矩形 10"/>
          <p:cNvSpPr>
            <a:spLocks noChangeArrowheads="1"/>
          </p:cNvSpPr>
          <p:nvPr/>
        </p:nvSpPr>
        <p:spPr bwMode="auto">
          <a:xfrm>
            <a:off x="7722745" y="5525410"/>
            <a:ext cx="9064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ltLang="en-US" sz="2800" b="1">
                <a:solidFill>
                  <a:srgbClr val="000000"/>
                </a:solidFill>
                <a:ea typeface="楷体_GB2312" pitchFamily="49" charset="-122"/>
              </a:rPr>
              <a:t>祖先</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09957"/>
                                        </p:tgtEl>
                                        <p:attrNameLst>
                                          <p:attrName>style.visibility</p:attrName>
                                        </p:attrNameLst>
                                      </p:cBhvr>
                                      <p:to>
                                        <p:strVal val="visible"/>
                                      </p:to>
                                    </p:set>
                                    <p:animEffect transition="in" filter="wipe(left)">
                                      <p:cBhvr>
                                        <p:cTn id="7" dur="75"/>
                                        <p:tgtEl>
                                          <p:spTgt spid="5099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509958"/>
                                        </p:tgtEl>
                                        <p:attrNameLst>
                                          <p:attrName>style.visibility</p:attrName>
                                        </p:attrNameLst>
                                      </p:cBhvr>
                                      <p:to>
                                        <p:strVal val="visible"/>
                                      </p:to>
                                    </p:set>
                                    <p:animEffect transition="in" filter="wipe(left)">
                                      <p:cBhvr>
                                        <p:cTn id="12" dur="75"/>
                                        <p:tgtEl>
                                          <p:spTgt spid="5099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509959"/>
                                        </p:tgtEl>
                                        <p:attrNameLst>
                                          <p:attrName>style.visibility</p:attrName>
                                        </p:attrNameLst>
                                      </p:cBhvr>
                                      <p:to>
                                        <p:strVal val="visible"/>
                                      </p:to>
                                    </p:set>
                                    <p:animEffect transition="in" filter="wipe(left)">
                                      <p:cBhvr>
                                        <p:cTn id="17" dur="75"/>
                                        <p:tgtEl>
                                          <p:spTgt spid="5099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509960"/>
                                        </p:tgtEl>
                                        <p:attrNameLst>
                                          <p:attrName>style.visibility</p:attrName>
                                        </p:attrNameLst>
                                      </p:cBhvr>
                                      <p:to>
                                        <p:strVal val="visible"/>
                                      </p:to>
                                    </p:set>
                                    <p:animEffect transition="in" filter="wipe(left)">
                                      <p:cBhvr>
                                        <p:cTn id="26" dur="75"/>
                                        <p:tgtEl>
                                          <p:spTgt spid="50996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iterate type="lt">
                                    <p:tmPct val="100000"/>
                                  </p:iterate>
                                  <p:childTnLst>
                                    <p:set>
                                      <p:cBhvr>
                                        <p:cTn id="30" dur="1" fill="hold">
                                          <p:stCondLst>
                                            <p:cond delay="0"/>
                                          </p:stCondLst>
                                        </p:cTn>
                                        <p:tgtEl>
                                          <p:spTgt spid="509961"/>
                                        </p:tgtEl>
                                        <p:attrNameLst>
                                          <p:attrName>style.visibility</p:attrName>
                                        </p:attrNameLst>
                                      </p:cBhvr>
                                      <p:to>
                                        <p:strVal val="visible"/>
                                      </p:to>
                                    </p:set>
                                    <p:animEffect transition="in" filter="wipe(left)">
                                      <p:cBhvr>
                                        <p:cTn id="31" dur="75"/>
                                        <p:tgtEl>
                                          <p:spTgt spid="50996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iterate type="lt">
                                    <p:tmPct val="100000"/>
                                  </p:iterate>
                                  <p:childTnLst>
                                    <p:set>
                                      <p:cBhvr>
                                        <p:cTn id="35" dur="1" fill="hold">
                                          <p:stCondLst>
                                            <p:cond delay="0"/>
                                          </p:stCondLst>
                                        </p:cTn>
                                        <p:tgtEl>
                                          <p:spTgt spid="509962"/>
                                        </p:tgtEl>
                                        <p:attrNameLst>
                                          <p:attrName>style.visibility</p:attrName>
                                        </p:attrNameLst>
                                      </p:cBhvr>
                                      <p:to>
                                        <p:strVal val="visible"/>
                                      </p:to>
                                    </p:set>
                                    <p:animEffect transition="in" filter="wipe(left)">
                                      <p:cBhvr>
                                        <p:cTn id="36" dur="75"/>
                                        <p:tgtEl>
                                          <p:spTgt spid="50996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iterate type="lt">
                                    <p:tmPct val="100000"/>
                                  </p:iterate>
                                  <p:childTnLst>
                                    <p:set>
                                      <p:cBhvr>
                                        <p:cTn id="40" dur="1" fill="hold">
                                          <p:stCondLst>
                                            <p:cond delay="0"/>
                                          </p:stCondLst>
                                        </p:cTn>
                                        <p:tgtEl>
                                          <p:spTgt spid="509963"/>
                                        </p:tgtEl>
                                        <p:attrNameLst>
                                          <p:attrName>style.visibility</p:attrName>
                                        </p:attrNameLst>
                                      </p:cBhvr>
                                      <p:to>
                                        <p:strVal val="visible"/>
                                      </p:to>
                                    </p:set>
                                    <p:animEffect transition="in" filter="wipe(left)">
                                      <p:cBhvr>
                                        <p:cTn id="41" dur="75"/>
                                        <p:tgtEl>
                                          <p:spTgt spid="50996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iterate type="lt">
                                    <p:tmPct val="100000"/>
                                  </p:iterate>
                                  <p:childTnLst>
                                    <p:set>
                                      <p:cBhvr>
                                        <p:cTn id="45" dur="1" fill="hold">
                                          <p:stCondLst>
                                            <p:cond delay="0"/>
                                          </p:stCondLst>
                                        </p:cTn>
                                        <p:tgtEl>
                                          <p:spTgt spid="509968"/>
                                        </p:tgtEl>
                                        <p:attrNameLst>
                                          <p:attrName>style.visibility</p:attrName>
                                        </p:attrNameLst>
                                      </p:cBhvr>
                                      <p:to>
                                        <p:strVal val="visible"/>
                                      </p:to>
                                    </p:set>
                                    <p:animEffect transition="in" filter="wipe(left)">
                                      <p:cBhvr>
                                        <p:cTn id="46" dur="75"/>
                                        <p:tgtEl>
                                          <p:spTgt spid="509968"/>
                                        </p:tgtEl>
                                      </p:cBhvr>
                                    </p:animEffect>
                                  </p:childTnLst>
                                </p:cTn>
                              </p:par>
                            </p:childTnLst>
                          </p:cTn>
                        </p:par>
                        <p:par>
                          <p:cTn id="47" fill="hold" nodeType="afterGroup">
                            <p:stCondLst>
                              <p:cond delay="450"/>
                            </p:stCondLst>
                            <p:childTnLst>
                              <p:par>
                                <p:cTn id="48" presetID="22" presetClass="entr" presetSubtype="8" fill="hold" grpId="0" nodeType="afterEffect">
                                  <p:stCondLst>
                                    <p:cond delay="0"/>
                                  </p:stCondLst>
                                  <p:iterate type="lt">
                                    <p:tmPct val="100000"/>
                                  </p:iterate>
                                  <p:childTnLst>
                                    <p:set>
                                      <p:cBhvr>
                                        <p:cTn id="49" dur="1" fill="hold">
                                          <p:stCondLst>
                                            <p:cond delay="0"/>
                                          </p:stCondLst>
                                        </p:cTn>
                                        <p:tgtEl>
                                          <p:spTgt spid="509969"/>
                                        </p:tgtEl>
                                        <p:attrNameLst>
                                          <p:attrName>style.visibility</p:attrName>
                                        </p:attrNameLst>
                                      </p:cBhvr>
                                      <p:to>
                                        <p:strVal val="visible"/>
                                      </p:to>
                                    </p:set>
                                    <p:animEffect transition="in" filter="wipe(left)">
                                      <p:cBhvr>
                                        <p:cTn id="50" dur="75"/>
                                        <p:tgtEl>
                                          <p:spTgt spid="50996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iterate type="lt">
                                    <p:tmPct val="100000"/>
                                  </p:iterate>
                                  <p:childTnLst>
                                    <p:set>
                                      <p:cBhvr>
                                        <p:cTn id="62" dur="1" fill="hold">
                                          <p:stCondLst>
                                            <p:cond delay="0"/>
                                          </p:stCondLst>
                                        </p:cTn>
                                        <p:tgtEl>
                                          <p:spTgt spid="509976"/>
                                        </p:tgtEl>
                                        <p:attrNameLst>
                                          <p:attrName>style.visibility</p:attrName>
                                        </p:attrNameLst>
                                      </p:cBhvr>
                                      <p:to>
                                        <p:strVal val="visible"/>
                                      </p:to>
                                    </p:set>
                                    <p:animEffect transition="in" filter="wipe(left)">
                                      <p:cBhvr>
                                        <p:cTn id="63" dur="75"/>
                                        <p:tgtEl>
                                          <p:spTgt spid="509976"/>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iterate type="lt">
                                    <p:tmPct val="100000"/>
                                  </p:iterate>
                                  <p:childTnLst>
                                    <p:set>
                                      <p:cBhvr>
                                        <p:cTn id="71" dur="1" fill="hold">
                                          <p:stCondLst>
                                            <p:cond delay="0"/>
                                          </p:stCondLst>
                                        </p:cTn>
                                        <p:tgtEl>
                                          <p:spTgt spid="509977"/>
                                        </p:tgtEl>
                                        <p:attrNameLst>
                                          <p:attrName>style.visibility</p:attrName>
                                        </p:attrNameLst>
                                      </p:cBhvr>
                                      <p:to>
                                        <p:strVal val="visible"/>
                                      </p:to>
                                    </p:set>
                                    <p:animEffect transition="in" filter="wipe(left)">
                                      <p:cBhvr>
                                        <p:cTn id="72" dur="75"/>
                                        <p:tgtEl>
                                          <p:spTgt spid="509977"/>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iterate type="lt">
                                    <p:tmPct val="100000"/>
                                  </p:iterate>
                                  <p:childTnLst>
                                    <p:set>
                                      <p:cBhvr>
                                        <p:cTn id="80" dur="1" fill="hold">
                                          <p:stCondLst>
                                            <p:cond delay="0"/>
                                          </p:stCondLst>
                                        </p:cTn>
                                        <p:tgtEl>
                                          <p:spTgt spid="509964"/>
                                        </p:tgtEl>
                                        <p:attrNameLst>
                                          <p:attrName>style.visibility</p:attrName>
                                        </p:attrNameLst>
                                      </p:cBhvr>
                                      <p:to>
                                        <p:strVal val="visible"/>
                                      </p:to>
                                    </p:set>
                                    <p:animEffect transition="in" filter="wipe(left)">
                                      <p:cBhvr>
                                        <p:cTn id="81" dur="75"/>
                                        <p:tgtEl>
                                          <p:spTgt spid="509964"/>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iterate type="lt">
                                    <p:tmPct val="100000"/>
                                  </p:iterate>
                                  <p:childTnLst>
                                    <p:set>
                                      <p:cBhvr>
                                        <p:cTn id="85" dur="1" fill="hold">
                                          <p:stCondLst>
                                            <p:cond delay="0"/>
                                          </p:stCondLst>
                                        </p:cTn>
                                        <p:tgtEl>
                                          <p:spTgt spid="509965"/>
                                        </p:tgtEl>
                                        <p:attrNameLst>
                                          <p:attrName>style.visibility</p:attrName>
                                        </p:attrNameLst>
                                      </p:cBhvr>
                                      <p:to>
                                        <p:strVal val="visible"/>
                                      </p:to>
                                    </p:set>
                                    <p:animEffect transition="in" filter="wipe(left)">
                                      <p:cBhvr>
                                        <p:cTn id="86" dur="75"/>
                                        <p:tgtEl>
                                          <p:spTgt spid="509965"/>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iterate type="lt">
                                    <p:tmPct val="100000"/>
                                  </p:iterate>
                                  <p:childTnLst>
                                    <p:set>
                                      <p:cBhvr>
                                        <p:cTn id="90" dur="1" fill="hold">
                                          <p:stCondLst>
                                            <p:cond delay="0"/>
                                          </p:stCondLst>
                                        </p:cTn>
                                        <p:tgtEl>
                                          <p:spTgt spid="509970"/>
                                        </p:tgtEl>
                                        <p:attrNameLst>
                                          <p:attrName>style.visibility</p:attrName>
                                        </p:attrNameLst>
                                      </p:cBhvr>
                                      <p:to>
                                        <p:strVal val="visible"/>
                                      </p:to>
                                    </p:set>
                                    <p:animEffect transition="in" filter="wipe(left)">
                                      <p:cBhvr>
                                        <p:cTn id="91" dur="75"/>
                                        <p:tgtEl>
                                          <p:spTgt spid="509970"/>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iterate type="lt">
                                    <p:tmPct val="100000"/>
                                  </p:iterate>
                                  <p:childTnLst>
                                    <p:set>
                                      <p:cBhvr>
                                        <p:cTn id="95" dur="1" fill="hold">
                                          <p:stCondLst>
                                            <p:cond delay="0"/>
                                          </p:stCondLst>
                                        </p:cTn>
                                        <p:tgtEl>
                                          <p:spTgt spid="509971"/>
                                        </p:tgtEl>
                                        <p:attrNameLst>
                                          <p:attrName>style.visibility</p:attrName>
                                        </p:attrNameLst>
                                      </p:cBhvr>
                                      <p:to>
                                        <p:strVal val="visible"/>
                                      </p:to>
                                    </p:set>
                                    <p:animEffect transition="in" filter="wipe(left)">
                                      <p:cBhvr>
                                        <p:cTn id="96" dur="75"/>
                                        <p:tgtEl>
                                          <p:spTgt spid="50997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iterate type="lt">
                                    <p:tmPct val="100000"/>
                                  </p:iterate>
                                  <p:childTnLst>
                                    <p:set>
                                      <p:cBhvr>
                                        <p:cTn id="100" dur="1" fill="hold">
                                          <p:stCondLst>
                                            <p:cond delay="0"/>
                                          </p:stCondLst>
                                        </p:cTn>
                                        <p:tgtEl>
                                          <p:spTgt spid="509972"/>
                                        </p:tgtEl>
                                        <p:attrNameLst>
                                          <p:attrName>style.visibility</p:attrName>
                                        </p:attrNameLst>
                                      </p:cBhvr>
                                      <p:to>
                                        <p:strVal val="visible"/>
                                      </p:to>
                                    </p:set>
                                    <p:animEffect transition="in" filter="wipe(left)">
                                      <p:cBhvr>
                                        <p:cTn id="101" dur="75"/>
                                        <p:tgtEl>
                                          <p:spTgt spid="509972"/>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iterate type="lt">
                                    <p:tmPct val="100000"/>
                                  </p:iterate>
                                  <p:childTnLst>
                                    <p:set>
                                      <p:cBhvr>
                                        <p:cTn id="105" dur="1" fill="hold">
                                          <p:stCondLst>
                                            <p:cond delay="0"/>
                                          </p:stCondLst>
                                        </p:cTn>
                                        <p:tgtEl>
                                          <p:spTgt spid="509973"/>
                                        </p:tgtEl>
                                        <p:attrNameLst>
                                          <p:attrName>style.visibility</p:attrName>
                                        </p:attrNameLst>
                                      </p:cBhvr>
                                      <p:to>
                                        <p:strVal val="visible"/>
                                      </p:to>
                                    </p:set>
                                    <p:animEffect transition="in" filter="wipe(left)">
                                      <p:cBhvr>
                                        <p:cTn id="106" dur="75"/>
                                        <p:tgtEl>
                                          <p:spTgt spid="509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7" grpId="0" autoUpdateAnimBg="0"/>
      <p:bldP spid="509958" grpId="0" autoUpdateAnimBg="0"/>
      <p:bldP spid="509959" grpId="0" autoUpdateAnimBg="0"/>
      <p:bldP spid="509960" grpId="0" autoUpdateAnimBg="0"/>
      <p:bldP spid="509961" grpId="0" autoUpdateAnimBg="0"/>
      <p:bldP spid="509962" grpId="0" autoUpdateAnimBg="0"/>
      <p:bldP spid="509963" grpId="0" autoUpdateAnimBg="0"/>
      <p:bldP spid="509964" grpId="0" autoUpdateAnimBg="0"/>
      <p:bldP spid="509965" grpId="0" autoUpdateAnimBg="0"/>
      <p:bldP spid="509968" grpId="0" autoUpdateAnimBg="0"/>
      <p:bldP spid="509969" grpId="0" autoUpdateAnimBg="0"/>
      <p:bldP spid="509970" grpId="0" autoUpdateAnimBg="0"/>
      <p:bldP spid="509971" grpId="0" autoUpdateAnimBg="0"/>
      <p:bldP spid="509972" grpId="0" autoUpdateAnimBg="0"/>
      <p:bldP spid="509973" grpId="0" autoUpdateAnimBg="0"/>
      <p:bldP spid="509976" grpId="0" autoUpdateAnimBg="0"/>
      <p:bldP spid="509977" grpId="0" autoUpdateAnimBg="0"/>
      <p:bldP spid="2" grpId="0"/>
      <p:bldP spid="5" grpId="0"/>
      <p:bldP spid="7" grpId="0"/>
      <p:bldP spid="9"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ext Box 1026"/>
          <p:cNvSpPr txBox="1">
            <a:spLocks noChangeArrowheads="1"/>
          </p:cNvSpPr>
          <p:nvPr/>
        </p:nvSpPr>
        <p:spPr bwMode="auto">
          <a:xfrm>
            <a:off x="381000" y="1066800"/>
            <a:ext cx="8382000" cy="2228850"/>
          </a:xfrm>
          <a:prstGeom prst="rect">
            <a:avLst/>
          </a:prstGeom>
          <a:solidFill>
            <a:srgbClr val="FBE2DF">
              <a:alpha val="50195"/>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lnSpc>
                <a:spcPct val="130000"/>
              </a:lnSpc>
            </a:pPr>
            <a:r>
              <a:rPr lang="zh-CN" altLang="en-US" sz="5400" b="1">
                <a:solidFill>
                  <a:srgbClr val="9C4E00"/>
                </a:solidFill>
                <a:ea typeface="楷体_GB2312" pitchFamily="49" charset="-122"/>
              </a:rPr>
              <a:t>对比</a:t>
            </a:r>
            <a:r>
              <a:rPr lang="zh-CN" altLang="en-US" sz="5400" b="1">
                <a:solidFill>
                  <a:srgbClr val="000000"/>
                </a:solidFill>
                <a:ea typeface="楷体_GB2312" pitchFamily="49" charset="-122"/>
              </a:rPr>
              <a:t>树型结构</a:t>
            </a:r>
            <a:r>
              <a:rPr lang="zh-CN" altLang="en-US" sz="5400" b="1">
                <a:solidFill>
                  <a:srgbClr val="9C4E00"/>
                </a:solidFill>
                <a:ea typeface="楷体_GB2312" pitchFamily="49" charset="-122"/>
              </a:rPr>
              <a:t>和</a:t>
            </a:r>
            <a:r>
              <a:rPr lang="zh-CN" altLang="en-US" sz="5400" b="1">
                <a:solidFill>
                  <a:srgbClr val="000000"/>
                </a:solidFill>
                <a:ea typeface="楷体_GB2312" pitchFamily="49" charset="-122"/>
              </a:rPr>
              <a:t>线性结构</a:t>
            </a:r>
            <a:r>
              <a:rPr lang="zh-CN" altLang="en-US" sz="5400" b="1">
                <a:solidFill>
                  <a:srgbClr val="9C4E00"/>
                </a:solidFill>
                <a:ea typeface="楷体_GB2312" pitchFamily="49" charset="-122"/>
              </a:rPr>
              <a:t>的结构特点</a:t>
            </a:r>
            <a:endParaRPr lang="zh-CN" altLang="en-US" sz="5400">
              <a:solidFill>
                <a:srgbClr val="9C4E00"/>
              </a:solidFill>
            </a:endParaRPr>
          </a:p>
        </p:txBody>
      </p:sp>
      <p:graphicFrame>
        <p:nvGraphicFramePr>
          <p:cNvPr id="27651" name="Object 1027"/>
          <p:cNvGraphicFramePr>
            <a:graphicFrameLocks noChangeAspect="1"/>
          </p:cNvGraphicFramePr>
          <p:nvPr/>
        </p:nvGraphicFramePr>
        <p:xfrm>
          <a:off x="76200" y="4800600"/>
          <a:ext cx="2819400" cy="1985963"/>
        </p:xfrm>
        <a:graphic>
          <a:graphicData uri="http://schemas.openxmlformats.org/presentationml/2006/ole">
            <mc:AlternateContent xmlns:mc="http://schemas.openxmlformats.org/markup-compatibility/2006">
              <mc:Choice xmlns:v="urn:schemas-microsoft-com:vml" Requires="v">
                <p:oleObj spid="_x0000_s27674" name="剪辑" r:id="rId3" imgW="984809" imgH="697687" progId="MS_ClipArt_Gallery.2">
                  <p:embed/>
                </p:oleObj>
              </mc:Choice>
              <mc:Fallback>
                <p:oleObj name="剪辑" r:id="rId3" imgW="984809" imgH="697687" progId="MS_ClipArt_Gallery.2">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4800600"/>
                        <a:ext cx="2819400" cy="198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pull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WordArt 1026"/>
          <p:cNvSpPr>
            <a:spLocks noChangeArrowheads="1" noChangeShapeType="1" noTextEdit="1"/>
          </p:cNvSpPr>
          <p:nvPr/>
        </p:nvSpPr>
        <p:spPr bwMode="auto">
          <a:xfrm rot="5400000">
            <a:off x="1600200" y="3124200"/>
            <a:ext cx="5943600" cy="457200"/>
          </a:xfrm>
          <a:prstGeom prst="rect">
            <a:avLst/>
          </a:prstGeom>
        </p:spPr>
        <p:txBody>
          <a:bodyPr vert="wordArtVert" wrap="none" fromWordArt="1">
            <a:prstTxWarp prst="textPlain">
              <a:avLst>
                <a:gd name="adj" fmla="val 50000"/>
              </a:avLst>
            </a:prstTxWarp>
            <a:scene3d>
              <a:camera prst="legacyPerspectiveFront">
                <a:rot lat="20639990" lon="20699989" rev="0"/>
              </a:camera>
              <a:lightRig rig="legacyNormal3" dir="l"/>
            </a:scene3d>
            <a:sp3d extrusionH="201600" prstMaterial="legacyPlastic">
              <a:extrusionClr>
                <a:srgbClr val="FF9966"/>
              </a:extrusionClr>
            </a:sp3d>
          </a:bodyPr>
          <a:lstStyle/>
          <a:p>
            <a:pPr algn="ctr" fontAlgn="auto"/>
            <a:r>
              <a:rPr lang="en-US" altLang="zh-CN" kern="10" spc="-360">
                <a:ln w="9525">
                  <a:round/>
                  <a:headEnd/>
                  <a:tailEnd/>
                </a:ln>
                <a:solidFill>
                  <a:srgbClr val="CC0000"/>
                </a:solidFill>
                <a:latin typeface="宋体"/>
                <a:ea typeface="宋体"/>
              </a:rPr>
              <a:t>~~~~~~~~~~~~~~~~~~~~~~~~~~~~~~</a:t>
            </a:r>
            <a:endParaRPr lang="zh-CN" altLang="en-US" kern="10" spc="-360">
              <a:ln w="9525">
                <a:round/>
                <a:headEnd/>
                <a:tailEnd/>
              </a:ln>
              <a:solidFill>
                <a:srgbClr val="CC0000"/>
              </a:solidFill>
              <a:latin typeface="宋体"/>
              <a:ea typeface="宋体"/>
            </a:endParaRPr>
          </a:p>
        </p:txBody>
      </p:sp>
      <p:sp>
        <p:nvSpPr>
          <p:cNvPr id="28675" name="Text Box 1028"/>
          <p:cNvSpPr txBox="1">
            <a:spLocks noChangeArrowheads="1"/>
          </p:cNvSpPr>
          <p:nvPr/>
        </p:nvSpPr>
        <p:spPr bwMode="auto">
          <a:xfrm>
            <a:off x="965200" y="115888"/>
            <a:ext cx="2222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4000" b="1">
                <a:solidFill>
                  <a:srgbClr val="FF0066"/>
                </a:solidFill>
                <a:ea typeface="黑体" pitchFamily="49" charset="-122"/>
              </a:rPr>
              <a:t>线性结构</a:t>
            </a:r>
          </a:p>
        </p:txBody>
      </p:sp>
      <p:sp>
        <p:nvSpPr>
          <p:cNvPr id="28676" name="Rectangle 1029"/>
          <p:cNvSpPr>
            <a:spLocks noChangeArrowheads="1"/>
          </p:cNvSpPr>
          <p:nvPr/>
        </p:nvSpPr>
        <p:spPr bwMode="auto">
          <a:xfrm>
            <a:off x="5867400" y="76200"/>
            <a:ext cx="2222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005400"/>
                </a:solidFill>
                <a:ea typeface="黑体" pitchFamily="49" charset="-122"/>
              </a:rPr>
              <a:t>树型结构</a:t>
            </a:r>
            <a:endParaRPr lang="zh-CN" altLang="en-US" sz="4000" b="1">
              <a:solidFill>
                <a:srgbClr val="FF0000"/>
              </a:solidFill>
              <a:ea typeface="黑体" pitchFamily="49" charset="-122"/>
            </a:endParaRPr>
          </a:p>
        </p:txBody>
      </p:sp>
      <p:sp>
        <p:nvSpPr>
          <p:cNvPr id="171015" name="Text Box 1031"/>
          <p:cNvSpPr txBox="1">
            <a:spLocks noChangeArrowheads="1"/>
          </p:cNvSpPr>
          <p:nvPr/>
        </p:nvSpPr>
        <p:spPr bwMode="auto">
          <a:xfrm>
            <a:off x="365125" y="974725"/>
            <a:ext cx="375126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4000" b="1">
                <a:solidFill>
                  <a:srgbClr val="990000"/>
                </a:solidFill>
                <a:ea typeface="黑体" pitchFamily="49" charset="-122"/>
              </a:rPr>
              <a:t>第一个数据元素</a:t>
            </a:r>
          </a:p>
          <a:p>
            <a:pPr eaLnBrk="1" hangingPunct="1"/>
            <a:r>
              <a:rPr lang="zh-CN" altLang="en-US" sz="4000" b="1">
                <a:solidFill>
                  <a:srgbClr val="990000"/>
                </a:solidFill>
                <a:ea typeface="黑体" pitchFamily="49" charset="-122"/>
              </a:rPr>
              <a:t>      </a:t>
            </a:r>
            <a:r>
              <a:rPr lang="en-US" altLang="zh-CN" sz="4000" b="1">
                <a:solidFill>
                  <a:srgbClr val="990000"/>
                </a:solidFill>
                <a:ea typeface="黑体" pitchFamily="49" charset="-122"/>
              </a:rPr>
              <a:t>(</a:t>
            </a:r>
            <a:r>
              <a:rPr lang="zh-CN" altLang="en-US" sz="4000" b="1">
                <a:solidFill>
                  <a:srgbClr val="990000"/>
                </a:solidFill>
                <a:ea typeface="黑体" pitchFamily="49" charset="-122"/>
              </a:rPr>
              <a:t>无前驱</a:t>
            </a:r>
            <a:r>
              <a:rPr lang="en-US" altLang="zh-CN" sz="4000" b="1">
                <a:solidFill>
                  <a:srgbClr val="990000"/>
                </a:solidFill>
                <a:ea typeface="黑体" pitchFamily="49" charset="-122"/>
              </a:rPr>
              <a:t>)</a:t>
            </a:r>
            <a:endParaRPr lang="en-US" altLang="zh-CN" sz="4000">
              <a:solidFill>
                <a:srgbClr val="990000"/>
              </a:solidFill>
              <a:ea typeface="黑体" pitchFamily="49" charset="-122"/>
            </a:endParaRPr>
          </a:p>
        </p:txBody>
      </p:sp>
      <p:sp>
        <p:nvSpPr>
          <p:cNvPr id="171016" name="Text Box 1032"/>
          <p:cNvSpPr txBox="1">
            <a:spLocks noChangeArrowheads="1"/>
          </p:cNvSpPr>
          <p:nvPr/>
        </p:nvSpPr>
        <p:spPr bwMode="auto">
          <a:xfrm>
            <a:off x="5022850" y="947738"/>
            <a:ext cx="281463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a:solidFill>
                  <a:srgbClr val="990000"/>
                </a:solidFill>
                <a:ea typeface="黑体" pitchFamily="49" charset="-122"/>
              </a:rPr>
              <a:t> </a:t>
            </a:r>
            <a:r>
              <a:rPr lang="zh-CN" altLang="en-US" sz="4000" b="1">
                <a:solidFill>
                  <a:schemeClr val="bg2"/>
                </a:solidFill>
                <a:ea typeface="黑体" pitchFamily="49" charset="-122"/>
              </a:rPr>
              <a:t>根结点</a:t>
            </a:r>
          </a:p>
          <a:p>
            <a:pPr eaLnBrk="1" hangingPunct="1"/>
            <a:r>
              <a:rPr lang="zh-CN" altLang="en-US" sz="4000" b="1">
                <a:solidFill>
                  <a:schemeClr val="bg2"/>
                </a:solidFill>
                <a:ea typeface="黑体" pitchFamily="49" charset="-122"/>
              </a:rPr>
              <a:t>      </a:t>
            </a:r>
            <a:r>
              <a:rPr lang="en-US" altLang="zh-CN" sz="4000" b="1">
                <a:solidFill>
                  <a:schemeClr val="bg2"/>
                </a:solidFill>
                <a:ea typeface="黑体" pitchFamily="49" charset="-122"/>
              </a:rPr>
              <a:t>(</a:t>
            </a:r>
            <a:r>
              <a:rPr lang="zh-CN" altLang="en-US" sz="4000" b="1">
                <a:solidFill>
                  <a:schemeClr val="bg2"/>
                </a:solidFill>
                <a:ea typeface="黑体" pitchFamily="49" charset="-122"/>
              </a:rPr>
              <a:t>无前驱</a:t>
            </a:r>
            <a:r>
              <a:rPr lang="en-US" altLang="zh-CN" sz="4000" b="1">
                <a:solidFill>
                  <a:schemeClr val="bg2"/>
                </a:solidFill>
                <a:ea typeface="黑体" pitchFamily="49" charset="-122"/>
              </a:rPr>
              <a:t>)</a:t>
            </a:r>
            <a:endParaRPr lang="en-US" altLang="zh-CN" sz="4000">
              <a:solidFill>
                <a:srgbClr val="990000"/>
              </a:solidFill>
              <a:ea typeface="黑体" pitchFamily="49" charset="-122"/>
            </a:endParaRPr>
          </a:p>
        </p:txBody>
      </p:sp>
      <p:sp>
        <p:nvSpPr>
          <p:cNvPr id="171017" name="Text Box 1033"/>
          <p:cNvSpPr txBox="1">
            <a:spLocks noChangeArrowheads="1"/>
          </p:cNvSpPr>
          <p:nvPr/>
        </p:nvSpPr>
        <p:spPr bwMode="auto">
          <a:xfrm>
            <a:off x="152400" y="2667000"/>
            <a:ext cx="42608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4000" b="1">
                <a:solidFill>
                  <a:srgbClr val="990000"/>
                </a:solidFill>
                <a:ea typeface="黑体" pitchFamily="49" charset="-122"/>
              </a:rPr>
              <a:t>最后一个数据元素</a:t>
            </a:r>
          </a:p>
          <a:p>
            <a:pPr eaLnBrk="1" hangingPunct="1"/>
            <a:r>
              <a:rPr lang="zh-CN" altLang="en-US" sz="4000" b="1">
                <a:solidFill>
                  <a:srgbClr val="990000"/>
                </a:solidFill>
                <a:ea typeface="黑体" pitchFamily="49" charset="-122"/>
              </a:rPr>
              <a:t>         </a:t>
            </a:r>
            <a:r>
              <a:rPr lang="en-US" altLang="zh-CN" sz="4000" b="1">
                <a:solidFill>
                  <a:srgbClr val="990000"/>
                </a:solidFill>
                <a:ea typeface="黑体" pitchFamily="49" charset="-122"/>
              </a:rPr>
              <a:t>(</a:t>
            </a:r>
            <a:r>
              <a:rPr lang="zh-CN" altLang="en-US" sz="4000" b="1">
                <a:solidFill>
                  <a:srgbClr val="990000"/>
                </a:solidFill>
                <a:ea typeface="黑体" pitchFamily="49" charset="-122"/>
              </a:rPr>
              <a:t>无后继</a:t>
            </a:r>
            <a:r>
              <a:rPr lang="en-US" altLang="zh-CN" sz="4000" b="1">
                <a:solidFill>
                  <a:srgbClr val="990000"/>
                </a:solidFill>
                <a:ea typeface="黑体" pitchFamily="49" charset="-122"/>
              </a:rPr>
              <a:t>)</a:t>
            </a:r>
            <a:endParaRPr lang="en-US" altLang="zh-CN" sz="4000">
              <a:ea typeface="黑体" pitchFamily="49" charset="-122"/>
            </a:endParaRPr>
          </a:p>
        </p:txBody>
      </p:sp>
      <p:sp>
        <p:nvSpPr>
          <p:cNvPr id="171018" name="Text Box 1034"/>
          <p:cNvSpPr txBox="1">
            <a:spLocks noChangeArrowheads="1"/>
          </p:cNvSpPr>
          <p:nvPr/>
        </p:nvSpPr>
        <p:spPr bwMode="auto">
          <a:xfrm>
            <a:off x="5273675" y="2667000"/>
            <a:ext cx="32416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4000" b="1">
                <a:solidFill>
                  <a:schemeClr val="bg2"/>
                </a:solidFill>
                <a:ea typeface="黑体" pitchFamily="49" charset="-122"/>
              </a:rPr>
              <a:t>多个叶子结点</a:t>
            </a:r>
          </a:p>
          <a:p>
            <a:pPr eaLnBrk="1" hangingPunct="1"/>
            <a:r>
              <a:rPr lang="zh-CN" altLang="en-US" sz="4000" b="1">
                <a:solidFill>
                  <a:schemeClr val="bg2"/>
                </a:solidFill>
                <a:ea typeface="黑体" pitchFamily="49" charset="-122"/>
              </a:rPr>
              <a:t>     </a:t>
            </a:r>
            <a:r>
              <a:rPr lang="en-US" altLang="zh-CN" sz="4000" b="1">
                <a:solidFill>
                  <a:schemeClr val="bg2"/>
                </a:solidFill>
                <a:ea typeface="黑体" pitchFamily="49" charset="-122"/>
              </a:rPr>
              <a:t>(</a:t>
            </a:r>
            <a:r>
              <a:rPr lang="zh-CN" altLang="en-US" sz="4000" b="1">
                <a:solidFill>
                  <a:schemeClr val="bg2"/>
                </a:solidFill>
                <a:ea typeface="黑体" pitchFamily="49" charset="-122"/>
              </a:rPr>
              <a:t>无后继</a:t>
            </a:r>
            <a:r>
              <a:rPr lang="en-US" altLang="zh-CN" sz="4000" b="1">
                <a:solidFill>
                  <a:schemeClr val="bg2"/>
                </a:solidFill>
                <a:ea typeface="黑体" pitchFamily="49" charset="-122"/>
              </a:rPr>
              <a:t>)</a:t>
            </a:r>
          </a:p>
        </p:txBody>
      </p:sp>
      <p:sp>
        <p:nvSpPr>
          <p:cNvPr id="171019" name="Text Box 1035"/>
          <p:cNvSpPr txBox="1">
            <a:spLocks noChangeArrowheads="1"/>
          </p:cNvSpPr>
          <p:nvPr/>
        </p:nvSpPr>
        <p:spPr bwMode="auto">
          <a:xfrm>
            <a:off x="288925" y="4403725"/>
            <a:ext cx="32416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4000" b="1">
                <a:solidFill>
                  <a:srgbClr val="990000"/>
                </a:solidFill>
                <a:ea typeface="黑体" pitchFamily="49" charset="-122"/>
              </a:rPr>
              <a:t>其它数据元素</a:t>
            </a:r>
          </a:p>
          <a:p>
            <a:pPr eaLnBrk="1" hangingPunct="1"/>
            <a:r>
              <a:rPr lang="en-US" altLang="zh-CN" sz="4000" b="1">
                <a:solidFill>
                  <a:srgbClr val="990000"/>
                </a:solidFill>
                <a:ea typeface="黑体" pitchFamily="49" charset="-122"/>
              </a:rPr>
              <a:t>(</a:t>
            </a:r>
            <a:r>
              <a:rPr lang="zh-CN" altLang="en-US" sz="4000" b="1">
                <a:solidFill>
                  <a:srgbClr val="990000"/>
                </a:solidFill>
                <a:ea typeface="黑体" pitchFamily="49" charset="-122"/>
              </a:rPr>
              <a:t>一个前驱、</a:t>
            </a:r>
          </a:p>
          <a:p>
            <a:pPr eaLnBrk="1" hangingPunct="1"/>
            <a:r>
              <a:rPr lang="zh-CN" altLang="en-US" sz="4000" b="1">
                <a:solidFill>
                  <a:srgbClr val="990000"/>
                </a:solidFill>
                <a:ea typeface="黑体" pitchFamily="49" charset="-122"/>
              </a:rPr>
              <a:t>     一个后继</a:t>
            </a:r>
            <a:r>
              <a:rPr lang="en-US" altLang="zh-CN" sz="4000" b="1">
                <a:solidFill>
                  <a:srgbClr val="990000"/>
                </a:solidFill>
                <a:ea typeface="黑体" pitchFamily="49" charset="-122"/>
              </a:rPr>
              <a:t>)</a:t>
            </a:r>
            <a:endParaRPr lang="en-US" altLang="zh-CN" sz="4000">
              <a:solidFill>
                <a:srgbClr val="990000"/>
              </a:solidFill>
              <a:ea typeface="黑体" pitchFamily="49" charset="-122"/>
            </a:endParaRPr>
          </a:p>
        </p:txBody>
      </p:sp>
      <p:sp>
        <p:nvSpPr>
          <p:cNvPr id="171020" name="Text Box 1036"/>
          <p:cNvSpPr txBox="1">
            <a:spLocks noChangeArrowheads="1"/>
          </p:cNvSpPr>
          <p:nvPr/>
        </p:nvSpPr>
        <p:spPr bwMode="auto">
          <a:xfrm>
            <a:off x="5232400" y="4419600"/>
            <a:ext cx="32416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4000" b="1">
                <a:solidFill>
                  <a:srgbClr val="008000"/>
                </a:solidFill>
                <a:ea typeface="黑体" pitchFamily="49" charset="-122"/>
              </a:rPr>
              <a:t>其它分枝结点</a:t>
            </a:r>
          </a:p>
          <a:p>
            <a:pPr eaLnBrk="1" hangingPunct="1"/>
            <a:r>
              <a:rPr lang="en-US" altLang="zh-CN" sz="4000" b="1">
                <a:solidFill>
                  <a:srgbClr val="008000"/>
                </a:solidFill>
                <a:ea typeface="黑体" pitchFamily="49" charset="-122"/>
              </a:rPr>
              <a:t>(</a:t>
            </a:r>
            <a:r>
              <a:rPr lang="zh-CN" altLang="en-US" sz="4000" b="1">
                <a:solidFill>
                  <a:srgbClr val="008000"/>
                </a:solidFill>
                <a:ea typeface="黑体" pitchFamily="49" charset="-122"/>
              </a:rPr>
              <a:t>一个前驱、</a:t>
            </a:r>
          </a:p>
          <a:p>
            <a:pPr eaLnBrk="1" hangingPunct="1"/>
            <a:r>
              <a:rPr lang="zh-CN" altLang="en-US" sz="4000" b="1">
                <a:solidFill>
                  <a:srgbClr val="008000"/>
                </a:solidFill>
                <a:ea typeface="黑体" pitchFamily="49" charset="-122"/>
              </a:rPr>
              <a:t>    多个后继</a:t>
            </a:r>
            <a:r>
              <a:rPr lang="en-US" altLang="zh-CN" sz="4000" b="1">
                <a:solidFill>
                  <a:srgbClr val="008000"/>
                </a:solidFill>
                <a:ea typeface="黑体" pitchFamily="49" charset="-122"/>
              </a:rPr>
              <a:t>)</a:t>
            </a:r>
            <a:endParaRPr lang="en-US" altLang="zh-CN" sz="4000">
              <a:solidFill>
                <a:srgbClr val="990000"/>
              </a:solidFill>
              <a:ea typeface="黑体" pitchFamily="49" charset="-122"/>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71015"/>
                                        </p:tgtEl>
                                        <p:attrNameLst>
                                          <p:attrName>style.visibility</p:attrName>
                                        </p:attrNameLst>
                                      </p:cBhvr>
                                      <p:to>
                                        <p:strVal val="visible"/>
                                      </p:to>
                                    </p:set>
                                    <p:animEffect transition="in" filter="wipe(left)">
                                      <p:cBhvr>
                                        <p:cTn id="7" dur="75"/>
                                        <p:tgtEl>
                                          <p:spTgt spid="1710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71016"/>
                                        </p:tgtEl>
                                        <p:attrNameLst>
                                          <p:attrName>style.visibility</p:attrName>
                                        </p:attrNameLst>
                                      </p:cBhvr>
                                      <p:to>
                                        <p:strVal val="visible"/>
                                      </p:to>
                                    </p:set>
                                    <p:animEffect transition="in" filter="wipe(left)">
                                      <p:cBhvr>
                                        <p:cTn id="12" dur="75"/>
                                        <p:tgtEl>
                                          <p:spTgt spid="1710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71017"/>
                                        </p:tgtEl>
                                        <p:attrNameLst>
                                          <p:attrName>style.visibility</p:attrName>
                                        </p:attrNameLst>
                                      </p:cBhvr>
                                      <p:to>
                                        <p:strVal val="visible"/>
                                      </p:to>
                                    </p:set>
                                    <p:animEffect transition="in" filter="wipe(left)">
                                      <p:cBhvr>
                                        <p:cTn id="17" dur="75"/>
                                        <p:tgtEl>
                                          <p:spTgt spid="1710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71018"/>
                                        </p:tgtEl>
                                        <p:attrNameLst>
                                          <p:attrName>style.visibility</p:attrName>
                                        </p:attrNameLst>
                                      </p:cBhvr>
                                      <p:to>
                                        <p:strVal val="visible"/>
                                      </p:to>
                                    </p:set>
                                    <p:animEffect transition="in" filter="wipe(left)">
                                      <p:cBhvr>
                                        <p:cTn id="22" dur="75"/>
                                        <p:tgtEl>
                                          <p:spTgt spid="1710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71019"/>
                                        </p:tgtEl>
                                        <p:attrNameLst>
                                          <p:attrName>style.visibility</p:attrName>
                                        </p:attrNameLst>
                                      </p:cBhvr>
                                      <p:to>
                                        <p:strVal val="visible"/>
                                      </p:to>
                                    </p:set>
                                    <p:animEffect transition="in" filter="wipe(left)">
                                      <p:cBhvr>
                                        <p:cTn id="27" dur="75"/>
                                        <p:tgtEl>
                                          <p:spTgt spid="1710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71020"/>
                                        </p:tgtEl>
                                        <p:attrNameLst>
                                          <p:attrName>style.visibility</p:attrName>
                                        </p:attrNameLst>
                                      </p:cBhvr>
                                      <p:to>
                                        <p:strVal val="visible"/>
                                      </p:to>
                                    </p:set>
                                    <p:animEffect transition="in" filter="wipe(left)">
                                      <p:cBhvr>
                                        <p:cTn id="32" dur="75"/>
                                        <p:tgtEl>
                                          <p:spTgt spid="171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5" grpId="0" autoUpdateAnimBg="0"/>
      <p:bldP spid="171016" grpId="0" autoUpdateAnimBg="0"/>
      <p:bldP spid="171017" grpId="0" autoUpdateAnimBg="0"/>
      <p:bldP spid="171018" grpId="0" autoUpdateAnimBg="0"/>
      <p:bldP spid="171019" grpId="0" autoUpdateAnimBg="0"/>
      <p:bldP spid="17102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2" name="Rectangle 4"/>
          <p:cNvSpPr>
            <a:spLocks noChangeArrowheads="1"/>
          </p:cNvSpPr>
          <p:nvPr/>
        </p:nvSpPr>
        <p:spPr bwMode="auto">
          <a:xfrm>
            <a:off x="395288" y="4149725"/>
            <a:ext cx="8532812"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200" b="1" dirty="0">
                <a:solidFill>
                  <a:srgbClr val="080808"/>
                </a:solidFill>
                <a:ea typeface="楷体_GB2312" pitchFamily="49" charset="-122"/>
              </a:rPr>
              <a:t>●</a:t>
            </a:r>
            <a:r>
              <a:rPr lang="zh-CN" altLang="en-US" sz="3200" b="1" dirty="0">
                <a:solidFill>
                  <a:srgbClr val="080808"/>
                </a:solidFill>
                <a:ea typeface="楷体_GB2312" pitchFamily="49" charset="-122"/>
              </a:rPr>
              <a:t>二叉树的结构最简单，规律性最强；</a:t>
            </a:r>
          </a:p>
          <a:p>
            <a:pPr>
              <a:lnSpc>
                <a:spcPct val="110000"/>
              </a:lnSpc>
            </a:pPr>
            <a:r>
              <a:rPr lang="zh-CN" altLang="en-US" sz="3200" b="1" dirty="0">
                <a:solidFill>
                  <a:srgbClr val="080808"/>
                </a:solidFill>
                <a:ea typeface="楷体_GB2312" pitchFamily="49" charset="-122"/>
              </a:rPr>
              <a:t>●任何树都可以与二叉树相互转换，因而解决了树的存储结构及其运算中存在的复杂性。</a:t>
            </a:r>
          </a:p>
        </p:txBody>
      </p:sp>
      <p:sp>
        <p:nvSpPr>
          <p:cNvPr id="29699" name="Text Box 5">
            <a:hlinkClick r:id="rId2" action="ppaction://hlinksldjump" highlightClick="1"/>
          </p:cNvPr>
          <p:cNvSpPr txBox="1">
            <a:spLocks noChangeArrowheads="1"/>
          </p:cNvSpPr>
          <p:nvPr/>
        </p:nvSpPr>
        <p:spPr bwMode="auto">
          <a:xfrm>
            <a:off x="1692275" y="188913"/>
            <a:ext cx="6000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080808"/>
                </a:solidFill>
                <a:latin typeface="隶书" pitchFamily="49" charset="-122"/>
                <a:ea typeface="隶书" pitchFamily="49" charset="-122"/>
              </a:rPr>
              <a:t>6.2 </a:t>
            </a:r>
            <a:r>
              <a:rPr lang="zh-CN" altLang="en-US" b="1">
                <a:solidFill>
                  <a:srgbClr val="080808"/>
                </a:solidFill>
                <a:latin typeface="隶书" pitchFamily="49" charset="-122"/>
                <a:ea typeface="隶书" pitchFamily="49" charset="-122"/>
              </a:rPr>
              <a:t>二叉树的定义和性质</a:t>
            </a:r>
            <a:endParaRPr lang="zh-CN" altLang="en-US">
              <a:solidFill>
                <a:srgbClr val="080808"/>
              </a:solidFill>
              <a:latin typeface="隶书" pitchFamily="49" charset="-122"/>
              <a:ea typeface="隶书" pitchFamily="49" charset="-122"/>
            </a:endParaRPr>
          </a:p>
        </p:txBody>
      </p:sp>
      <p:sp>
        <p:nvSpPr>
          <p:cNvPr id="29700" name="Rectangle 10"/>
          <p:cNvSpPr>
            <a:spLocks noChangeArrowheads="1"/>
          </p:cNvSpPr>
          <p:nvPr/>
        </p:nvSpPr>
        <p:spPr bwMode="auto">
          <a:xfrm>
            <a:off x="395288" y="1052513"/>
            <a:ext cx="85296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80808"/>
                </a:solidFill>
                <a:ea typeface="楷体_GB2312" pitchFamily="49" charset="-122"/>
              </a:rPr>
              <a:t>普通树（多叉树）若不转化为二叉树，则运算是很难实现的。</a:t>
            </a:r>
          </a:p>
        </p:txBody>
      </p:sp>
      <p:sp>
        <p:nvSpPr>
          <p:cNvPr id="29701" name="Rectangle 11"/>
          <p:cNvSpPr>
            <a:spLocks noChangeArrowheads="1"/>
          </p:cNvSpPr>
          <p:nvPr/>
        </p:nvSpPr>
        <p:spPr bwMode="auto">
          <a:xfrm>
            <a:off x="142875" y="2565400"/>
            <a:ext cx="8893175" cy="1008063"/>
          </a:xfrm>
          <a:prstGeom prst="rect">
            <a:avLst/>
          </a:prstGeom>
          <a:noFill/>
          <a:ln w="38100" cap="sq">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dirty="0">
                <a:solidFill>
                  <a:srgbClr val="080808"/>
                </a:solidFill>
                <a:ea typeface="楷体_GB2312" pitchFamily="49" charset="-122"/>
              </a:rPr>
              <a:t>为何要重点研究每个结点最多只有两个“叉”的树？</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7252"/>
                                        </p:tgtEl>
                                        <p:attrNameLst>
                                          <p:attrName>style.visibility</p:attrName>
                                        </p:attrNameLst>
                                      </p:cBhvr>
                                      <p:to>
                                        <p:strVal val="visible"/>
                                      </p:to>
                                    </p:set>
                                    <p:animEffect transition="in" filter="blinds(horizontal)">
                                      <p:cBhvr>
                                        <p:cTn id="7" dur="500"/>
                                        <p:tgtEl>
                                          <p:spTgt spid="437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ChangeArrowheads="1"/>
          </p:cNvSpPr>
          <p:nvPr/>
        </p:nvSpPr>
        <p:spPr bwMode="auto">
          <a:xfrm>
            <a:off x="250825" y="333375"/>
            <a:ext cx="3546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80808"/>
                </a:solidFill>
                <a:ea typeface="楷体_GB2312" pitchFamily="49" charset="-122"/>
              </a:rPr>
              <a:t>6.2.1 </a:t>
            </a:r>
            <a:r>
              <a:rPr lang="zh-CN" altLang="en-US" sz="3200" b="1">
                <a:solidFill>
                  <a:srgbClr val="080808"/>
                </a:solidFill>
                <a:ea typeface="楷体_GB2312" pitchFamily="49" charset="-122"/>
              </a:rPr>
              <a:t>二叉树的定义</a:t>
            </a:r>
          </a:p>
        </p:txBody>
      </p:sp>
      <p:sp>
        <p:nvSpPr>
          <p:cNvPr id="30723" name="Rectangle 5"/>
          <p:cNvSpPr>
            <a:spLocks noChangeArrowheads="1"/>
          </p:cNvSpPr>
          <p:nvPr/>
        </p:nvSpPr>
        <p:spPr bwMode="auto">
          <a:xfrm>
            <a:off x="250825" y="1262063"/>
            <a:ext cx="84963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200" b="1">
                <a:solidFill>
                  <a:srgbClr val="080808"/>
                </a:solidFill>
                <a:ea typeface="楷体_GB2312" pitchFamily="49" charset="-122"/>
              </a:rPr>
              <a:t>  </a:t>
            </a:r>
            <a:r>
              <a:rPr lang="zh-CN" altLang="en-US" sz="3200" b="1">
                <a:solidFill>
                  <a:srgbClr val="080808"/>
                </a:solidFill>
                <a:ea typeface="楷体_GB2312" pitchFamily="49" charset="-122"/>
              </a:rPr>
              <a:t>定义：二叉树（</a:t>
            </a:r>
            <a:r>
              <a:rPr lang="en-US" altLang="zh-CN" sz="3200" b="1">
                <a:solidFill>
                  <a:srgbClr val="080808"/>
                </a:solidFill>
                <a:ea typeface="楷体_GB2312" pitchFamily="49" charset="-122"/>
              </a:rPr>
              <a:t>Binary Tree</a:t>
            </a:r>
            <a:r>
              <a:rPr lang="zh-CN" altLang="en-US" sz="3200" b="1">
                <a:solidFill>
                  <a:srgbClr val="080808"/>
                </a:solidFill>
                <a:ea typeface="楷体_GB2312" pitchFamily="49" charset="-122"/>
              </a:rPr>
              <a:t>）是由</a:t>
            </a:r>
            <a:r>
              <a:rPr lang="en-US" altLang="zh-CN" sz="3200" b="1">
                <a:solidFill>
                  <a:srgbClr val="080808"/>
                </a:solidFill>
                <a:ea typeface="楷体_GB2312" pitchFamily="49" charset="-122"/>
              </a:rPr>
              <a:t>n(n&gt;=0)</a:t>
            </a:r>
            <a:r>
              <a:rPr lang="zh-CN" altLang="en-US" sz="3200" b="1">
                <a:solidFill>
                  <a:srgbClr val="080808"/>
                </a:solidFill>
                <a:ea typeface="楷体_GB2312" pitchFamily="49" charset="-122"/>
              </a:rPr>
              <a:t>个结点的有限集合构成，此集合或者为空集，或者由一个根结点及两棵互不相交的左右子树组成，并且左右子树都是二叉树。</a:t>
            </a:r>
          </a:p>
        </p:txBody>
      </p:sp>
      <p:sp>
        <p:nvSpPr>
          <p:cNvPr id="30724" name="Rectangle 6"/>
          <p:cNvSpPr>
            <a:spLocks noChangeArrowheads="1"/>
          </p:cNvSpPr>
          <p:nvPr/>
        </p:nvSpPr>
        <p:spPr bwMode="auto">
          <a:xfrm>
            <a:off x="0" y="3860800"/>
            <a:ext cx="87852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2"/>
              </a:buClr>
              <a:buSzPct val="80000"/>
              <a:buFont typeface="Wingdings" pitchFamily="2" charset="2"/>
              <a:buNone/>
            </a:pPr>
            <a:r>
              <a:rPr lang="zh-CN" altLang="en-US" sz="3200" b="1">
                <a:solidFill>
                  <a:srgbClr val="080808"/>
                </a:solidFill>
                <a:ea typeface="楷体_GB2312" pitchFamily="49" charset="-122"/>
              </a:rPr>
              <a:t>这是一个递归定义。二叉树可以是空集合，根可以有空的左子树或空的右子树。</a:t>
            </a:r>
          </a:p>
        </p:txBody>
      </p:sp>
    </p:spTree>
  </p:cSld>
  <p:clrMapOvr>
    <a:masterClrMapping/>
  </p:clrMapOvr>
  <p:transition spd="med">
    <p:pull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8"/>
          <p:cNvSpPr>
            <a:spLocks noGrp="1" noChangeArrowheads="1"/>
          </p:cNvSpPr>
          <p:nvPr>
            <p:ph type="body" idx="1"/>
          </p:nvPr>
        </p:nvSpPr>
        <p:spPr>
          <a:xfrm>
            <a:off x="250825" y="260350"/>
            <a:ext cx="8748713" cy="4768850"/>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lnSpc>
                <a:spcPct val="115000"/>
              </a:lnSpc>
              <a:buClr>
                <a:schemeClr val="accent2"/>
              </a:buClr>
              <a:buSzPct val="80000"/>
              <a:buFont typeface="Wingdings" pitchFamily="2" charset="2"/>
              <a:buNone/>
            </a:pPr>
            <a:r>
              <a:rPr lang="zh-CN" altLang="en-US" b="1" smtClean="0">
                <a:solidFill>
                  <a:srgbClr val="080808"/>
                </a:solidFill>
                <a:ea typeface="楷体_GB2312" pitchFamily="49" charset="-122"/>
              </a:rPr>
              <a:t>基本特征：</a:t>
            </a:r>
          </a:p>
          <a:p>
            <a:pPr marL="0" indent="0" eaLnBrk="1" hangingPunct="1">
              <a:lnSpc>
                <a:spcPct val="115000"/>
              </a:lnSpc>
              <a:buClr>
                <a:schemeClr val="accent2"/>
              </a:buClr>
              <a:buSzPct val="80000"/>
              <a:buFont typeface="Wingdings" pitchFamily="2" charset="2"/>
              <a:buNone/>
            </a:pPr>
            <a:r>
              <a:rPr lang="zh-CN" altLang="en-US" b="1" smtClean="0">
                <a:solidFill>
                  <a:srgbClr val="080808"/>
                </a:solidFill>
              </a:rPr>
              <a:t>◆</a:t>
            </a:r>
            <a:r>
              <a:rPr lang="zh-CN" altLang="en-US" b="1" smtClean="0">
                <a:solidFill>
                  <a:srgbClr val="080808"/>
                </a:solidFill>
                <a:ea typeface="楷体_GB2312" pitchFamily="49" charset="-122"/>
              </a:rPr>
              <a:t> 每个结点最多只有两棵子树</a:t>
            </a:r>
            <a:r>
              <a:rPr lang="en-US" altLang="zh-CN" b="1" smtClean="0">
                <a:solidFill>
                  <a:srgbClr val="080808"/>
                </a:solidFill>
                <a:ea typeface="楷体_GB2312" pitchFamily="49" charset="-122"/>
              </a:rPr>
              <a:t>(</a:t>
            </a:r>
            <a:r>
              <a:rPr lang="zh-CN" altLang="en-US" b="1" smtClean="0">
                <a:solidFill>
                  <a:srgbClr val="080808"/>
                </a:solidFill>
                <a:ea typeface="楷体_GB2312" pitchFamily="49" charset="-122"/>
              </a:rPr>
              <a:t>即二叉树中不存在度大于</a:t>
            </a:r>
            <a:r>
              <a:rPr lang="en-US" altLang="zh-CN" b="1" smtClean="0">
                <a:solidFill>
                  <a:srgbClr val="080808"/>
                </a:solidFill>
                <a:ea typeface="楷体_GB2312" pitchFamily="49" charset="-122"/>
              </a:rPr>
              <a:t>2</a:t>
            </a:r>
            <a:r>
              <a:rPr lang="zh-CN" altLang="en-US" b="1" smtClean="0">
                <a:solidFill>
                  <a:srgbClr val="080808"/>
                </a:solidFill>
                <a:ea typeface="楷体_GB2312" pitchFamily="49" charset="-122"/>
              </a:rPr>
              <a:t>的结点</a:t>
            </a:r>
            <a:r>
              <a:rPr lang="en-US" altLang="zh-CN" b="1" smtClean="0">
                <a:solidFill>
                  <a:srgbClr val="080808"/>
                </a:solidFill>
                <a:ea typeface="楷体_GB2312" pitchFamily="49" charset="-122"/>
              </a:rPr>
              <a:t>)</a:t>
            </a:r>
          </a:p>
          <a:p>
            <a:pPr marL="0" indent="0" eaLnBrk="1" hangingPunct="1">
              <a:lnSpc>
                <a:spcPct val="115000"/>
              </a:lnSpc>
              <a:buClr>
                <a:schemeClr val="accent2"/>
              </a:buClr>
              <a:buSzPct val="80000"/>
              <a:buFont typeface="Wingdings" pitchFamily="2" charset="2"/>
              <a:buNone/>
            </a:pPr>
            <a:r>
              <a:rPr lang="en-US" altLang="zh-CN" b="1" smtClean="0">
                <a:solidFill>
                  <a:srgbClr val="080808"/>
                </a:solidFill>
              </a:rPr>
              <a:t>◆</a:t>
            </a:r>
            <a:r>
              <a:rPr lang="en-US" altLang="zh-CN" b="1" smtClean="0">
                <a:solidFill>
                  <a:srgbClr val="080808"/>
                </a:solidFill>
                <a:ea typeface="楷体_GB2312" pitchFamily="49" charset="-122"/>
              </a:rPr>
              <a:t> </a:t>
            </a:r>
            <a:r>
              <a:rPr lang="zh-CN" altLang="en-US" b="1" smtClean="0">
                <a:solidFill>
                  <a:srgbClr val="080808"/>
                </a:solidFill>
                <a:ea typeface="楷体_GB2312" pitchFamily="49" charset="-122"/>
              </a:rPr>
              <a:t>子树有左右之分，其次序不能任意颠倒，是一个有序树。即使只有一棵子树也要进行区分，说明它是左子树，还是右子树。因为两者将构成不同形态的二叉树。这是二叉树与树的最主要的差别。</a:t>
            </a:r>
          </a:p>
        </p:txBody>
      </p:sp>
      <p:sp>
        <p:nvSpPr>
          <p:cNvPr id="31747" name="Rectangle 12"/>
          <p:cNvSpPr>
            <a:spLocks noChangeArrowheads="1"/>
          </p:cNvSpPr>
          <p:nvPr/>
        </p:nvSpPr>
        <p:spPr bwMode="auto">
          <a:xfrm>
            <a:off x="900113" y="5434013"/>
            <a:ext cx="7704137" cy="17399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bg2"/>
              </a:buClr>
              <a:buFont typeface="Monotype Sorts" pitchFamily="2" charset="2"/>
              <a:buNone/>
            </a:pPr>
            <a:endParaRPr lang="zh-CN" altLang="zh-CN" sz="3200" b="1">
              <a:solidFill>
                <a:srgbClr val="080808"/>
              </a:solidFill>
              <a:ea typeface="楷体_GB2312" pitchFamily="49" charset="-122"/>
            </a:endParaRPr>
          </a:p>
        </p:txBody>
      </p:sp>
      <p:sp>
        <p:nvSpPr>
          <p:cNvPr id="31748" name="Rectangle 14"/>
          <p:cNvSpPr>
            <a:spLocks noChangeArrowheads="1"/>
          </p:cNvSpPr>
          <p:nvPr/>
        </p:nvSpPr>
        <p:spPr bwMode="auto">
          <a:xfrm>
            <a:off x="323850" y="5229225"/>
            <a:ext cx="84248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80808"/>
                </a:solidFill>
                <a:ea typeface="楷体_GB2312" pitchFamily="49" charset="-122"/>
              </a:rPr>
              <a:t>因此，</a:t>
            </a:r>
            <a:r>
              <a:rPr lang="zh-CN" altLang="en-US" sz="3200" b="1">
                <a:solidFill>
                  <a:srgbClr val="990000"/>
                </a:solidFill>
                <a:ea typeface="楷体_GB2312" pitchFamily="49" charset="-122"/>
              </a:rPr>
              <a:t>二叉树不是树的特例</a:t>
            </a:r>
            <a:r>
              <a:rPr lang="zh-CN" altLang="en-US" sz="3200" b="1">
                <a:solidFill>
                  <a:srgbClr val="080808"/>
                </a:solidFill>
                <a:ea typeface="楷体_GB2312" pitchFamily="49" charset="-122"/>
              </a:rPr>
              <a:t>。它们是两种不同的数据结构。</a:t>
            </a:r>
          </a:p>
        </p:txBody>
      </p:sp>
    </p:spTree>
  </p:cSld>
  <p:clrMapOvr>
    <a:masterClrMapping/>
  </p:clrMapOvr>
  <p:transition spd="med">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p:nvPr>
        </p:nvSpPr>
        <p:spPr>
          <a:xfrm>
            <a:off x="466725" y="381000"/>
            <a:ext cx="8153400" cy="1773238"/>
          </a:xfrm>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lnSpc>
                <a:spcPct val="115000"/>
              </a:lnSpc>
              <a:spcBef>
                <a:spcPct val="50000"/>
              </a:spcBef>
              <a:buClrTx/>
              <a:buFontTx/>
              <a:buNone/>
            </a:pPr>
            <a:r>
              <a:rPr kumimoji="0" lang="en-US" altLang="zh-CN" b="1" smtClean="0">
                <a:solidFill>
                  <a:srgbClr val="080808"/>
                </a:solidFill>
                <a:latin typeface="楷体_GB2312" pitchFamily="49" charset="-122"/>
                <a:ea typeface="楷体_GB2312" pitchFamily="49" charset="-122"/>
              </a:rPr>
              <a:t>   </a:t>
            </a:r>
            <a:r>
              <a:rPr kumimoji="0" lang="zh-CN" altLang="en-US" b="1" smtClean="0">
                <a:solidFill>
                  <a:srgbClr val="080808"/>
                </a:solidFill>
                <a:latin typeface="楷体_GB2312" pitchFamily="49" charset="-122"/>
                <a:ea typeface="楷体_GB2312" pitchFamily="49" charset="-122"/>
              </a:rPr>
              <a:t>树型结构是一类重要的非线性结构。树型结构是结点之间有分支，并且具有层次关系的结构，它非常类似于自然界中的树。</a:t>
            </a:r>
          </a:p>
        </p:txBody>
      </p:sp>
      <p:sp>
        <p:nvSpPr>
          <p:cNvPr id="5123" name="Rectangle 4"/>
          <p:cNvSpPr>
            <a:spLocks noChangeArrowheads="1"/>
          </p:cNvSpPr>
          <p:nvPr/>
        </p:nvSpPr>
        <p:spPr bwMode="auto">
          <a:xfrm>
            <a:off x="250825" y="2276475"/>
            <a:ext cx="8353425" cy="345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50000"/>
              </a:spcBef>
            </a:pPr>
            <a:r>
              <a:rPr kumimoji="0" lang="en-US" altLang="zh-CN" sz="3200" b="1">
                <a:solidFill>
                  <a:srgbClr val="080808"/>
                </a:solidFill>
                <a:latin typeface="楷体_GB2312" pitchFamily="49" charset="-122"/>
                <a:ea typeface="楷体_GB2312" pitchFamily="49" charset="-122"/>
              </a:rPr>
              <a:t>    </a:t>
            </a:r>
            <a:r>
              <a:rPr kumimoji="0" lang="zh-CN" altLang="en-US" sz="3200" b="1">
                <a:solidFill>
                  <a:srgbClr val="080808"/>
                </a:solidFill>
                <a:latin typeface="楷体_GB2312" pitchFamily="49" charset="-122"/>
                <a:ea typeface="楷体_GB2312" pitchFamily="49" charset="-122"/>
              </a:rPr>
              <a:t>树结构在客观世界国是大量存在的，例如家谱、行政组织机构都可用树形象地表示。树在计算机领域中也有着广泛的应用，例如在编译程序中，用树来表示源程序的语法结构；在数据库系统中，可用树来组织信息；在分析算法的行为时，可用树来描述其执行过程。</a:t>
            </a:r>
          </a:p>
        </p:txBody>
      </p:sp>
    </p:spTree>
  </p:cSld>
  <p:clrMapOvr>
    <a:masterClrMapping/>
  </p:clrMapOvr>
  <p:transition spd="slow">
    <p:blinds/>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93" name="Rectangle 37"/>
          <p:cNvSpPr>
            <a:spLocks noChangeArrowheads="1"/>
          </p:cNvSpPr>
          <p:nvPr/>
        </p:nvSpPr>
        <p:spPr bwMode="auto">
          <a:xfrm>
            <a:off x="5410200" y="3289300"/>
            <a:ext cx="2743200" cy="3276600"/>
          </a:xfrm>
          <a:prstGeom prst="rect">
            <a:avLst/>
          </a:prstGeom>
          <a:solidFill>
            <a:srgbClr val="CCFFFF">
              <a:alpha val="50195"/>
            </a:srgbClr>
          </a:solidFill>
          <a:ln w="38100" cap="sq">
            <a:solidFill>
              <a:srgbClr val="33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2" name="Rectangle 36"/>
          <p:cNvSpPr>
            <a:spLocks noChangeArrowheads="1"/>
          </p:cNvSpPr>
          <p:nvPr/>
        </p:nvSpPr>
        <p:spPr bwMode="auto">
          <a:xfrm>
            <a:off x="1828800" y="3365500"/>
            <a:ext cx="2514600" cy="2514600"/>
          </a:xfrm>
          <a:prstGeom prst="rect">
            <a:avLst/>
          </a:prstGeom>
          <a:solidFill>
            <a:srgbClr val="CAF2CE">
              <a:alpha val="50195"/>
            </a:srgbClr>
          </a:solidFill>
          <a:ln w="38100" cap="sq">
            <a:solidFill>
              <a:srgbClr val="00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2" name="Text Box 2"/>
          <p:cNvSpPr txBox="1">
            <a:spLocks noChangeArrowheads="1"/>
          </p:cNvSpPr>
          <p:nvPr/>
        </p:nvSpPr>
        <p:spPr bwMode="auto">
          <a:xfrm>
            <a:off x="323850" y="115888"/>
            <a:ext cx="86106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sz="3200" b="1">
                <a:ea typeface="楷体_GB2312" pitchFamily="49" charset="-122"/>
              </a:rPr>
              <a:t>    </a:t>
            </a:r>
            <a:r>
              <a:rPr lang="zh-CN" altLang="en-US" sz="3200" b="1">
                <a:ea typeface="楷体_GB2312" pitchFamily="49" charset="-122"/>
              </a:rPr>
              <a:t>二叉树或为空树；或是由一个根结点加上两棵分别称为</a:t>
            </a:r>
            <a:r>
              <a:rPr lang="zh-CN" altLang="en-US" sz="3200" b="1">
                <a:solidFill>
                  <a:srgbClr val="FF0066"/>
                </a:solidFill>
                <a:ea typeface="楷体_GB2312" pitchFamily="49" charset="-122"/>
              </a:rPr>
              <a:t>左子树</a:t>
            </a:r>
            <a:r>
              <a:rPr lang="zh-CN" altLang="en-US" sz="3200" b="1">
                <a:ea typeface="楷体_GB2312" pitchFamily="49" charset="-122"/>
              </a:rPr>
              <a:t>和</a:t>
            </a:r>
            <a:r>
              <a:rPr lang="zh-CN" altLang="en-US" sz="3200" b="1">
                <a:solidFill>
                  <a:srgbClr val="FF0066"/>
                </a:solidFill>
                <a:ea typeface="楷体_GB2312" pitchFamily="49" charset="-122"/>
              </a:rPr>
              <a:t>右子树</a:t>
            </a:r>
            <a:r>
              <a:rPr lang="zh-CN" altLang="en-US" sz="3200" b="1">
                <a:ea typeface="楷体_GB2312" pitchFamily="49" charset="-122"/>
              </a:rPr>
              <a:t>的、</a:t>
            </a:r>
            <a:r>
              <a:rPr lang="zh-CN" altLang="en-US" sz="3200" b="1">
                <a:solidFill>
                  <a:srgbClr val="FF0066"/>
                </a:solidFill>
                <a:ea typeface="楷体_GB2312" pitchFamily="49" charset="-122"/>
              </a:rPr>
              <a:t>互不相交的</a:t>
            </a:r>
            <a:r>
              <a:rPr lang="zh-CN" altLang="en-US" sz="3200" b="1">
                <a:ea typeface="楷体_GB2312" pitchFamily="49" charset="-122"/>
              </a:rPr>
              <a:t>二叉树组成。</a:t>
            </a:r>
          </a:p>
        </p:txBody>
      </p:sp>
      <p:sp>
        <p:nvSpPr>
          <p:cNvPr id="45100" name="Rectangle 44"/>
          <p:cNvSpPr>
            <a:spLocks noChangeArrowheads="1"/>
          </p:cNvSpPr>
          <p:nvPr/>
        </p:nvSpPr>
        <p:spPr bwMode="auto">
          <a:xfrm>
            <a:off x="5791200" y="4127500"/>
            <a:ext cx="2286000" cy="2362200"/>
          </a:xfrm>
          <a:prstGeom prst="rect">
            <a:avLst/>
          </a:prstGeom>
          <a:solidFill>
            <a:srgbClr val="CC99FF">
              <a:alpha val="50195"/>
            </a:srgbClr>
          </a:solidFill>
          <a:ln w="38100" cap="sq">
            <a:solidFill>
              <a:srgbClr val="8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2" name="Rectangle 46"/>
          <p:cNvSpPr>
            <a:spLocks noChangeArrowheads="1"/>
          </p:cNvSpPr>
          <p:nvPr/>
        </p:nvSpPr>
        <p:spPr bwMode="auto">
          <a:xfrm>
            <a:off x="5943600" y="4889500"/>
            <a:ext cx="1828800" cy="1524000"/>
          </a:xfrm>
          <a:prstGeom prst="rect">
            <a:avLst/>
          </a:prstGeom>
          <a:solidFill>
            <a:srgbClr val="FFFFFF"/>
          </a:solidFill>
          <a:ln w="38100" cap="sq">
            <a:solidFill>
              <a:srgbClr val="99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5103" name="Group 47"/>
          <p:cNvGrpSpPr>
            <a:grpSpLocks/>
          </p:cNvGrpSpPr>
          <p:nvPr/>
        </p:nvGrpSpPr>
        <p:grpSpPr bwMode="auto">
          <a:xfrm>
            <a:off x="2133600" y="2755900"/>
            <a:ext cx="5638800" cy="3505200"/>
            <a:chOff x="1344" y="1872"/>
            <a:chExt cx="3552" cy="2208"/>
          </a:xfrm>
        </p:grpSpPr>
        <p:sp>
          <p:nvSpPr>
            <p:cNvPr id="32784" name="Oval 3"/>
            <p:cNvSpPr>
              <a:spLocks noChangeArrowheads="1"/>
            </p:cNvSpPr>
            <p:nvPr/>
          </p:nvSpPr>
          <p:spPr bwMode="auto">
            <a:xfrm>
              <a:off x="2736" y="1872"/>
              <a:ext cx="288" cy="24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00"/>
                  </a:solidFill>
                  <a:ea typeface="黑体" pitchFamily="49" charset="-122"/>
                </a:rPr>
                <a:t>A</a:t>
              </a:r>
              <a:endParaRPr lang="en-US" altLang="zh-CN" sz="2400">
                <a:ea typeface="黑体" pitchFamily="49" charset="-122"/>
              </a:endParaRPr>
            </a:p>
          </p:txBody>
        </p:sp>
        <p:sp>
          <p:nvSpPr>
            <p:cNvPr id="32785" name="Oval 4"/>
            <p:cNvSpPr>
              <a:spLocks noChangeArrowheads="1"/>
            </p:cNvSpPr>
            <p:nvPr/>
          </p:nvSpPr>
          <p:spPr bwMode="auto">
            <a:xfrm>
              <a:off x="1344" y="2352"/>
              <a:ext cx="288" cy="24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2"/>
                  </a:solidFill>
                  <a:ea typeface="黑体" pitchFamily="49" charset="-122"/>
                </a:rPr>
                <a:t>B</a:t>
              </a:r>
              <a:endParaRPr lang="en-US" altLang="zh-CN" sz="2400">
                <a:ea typeface="黑体" pitchFamily="49" charset="-122"/>
              </a:endParaRPr>
            </a:p>
          </p:txBody>
        </p:sp>
        <p:sp>
          <p:nvSpPr>
            <p:cNvPr id="32786" name="Oval 5"/>
            <p:cNvSpPr>
              <a:spLocks noChangeArrowheads="1"/>
            </p:cNvSpPr>
            <p:nvPr/>
          </p:nvSpPr>
          <p:spPr bwMode="auto">
            <a:xfrm>
              <a:off x="2256" y="2832"/>
              <a:ext cx="288" cy="24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2"/>
                  </a:solidFill>
                  <a:ea typeface="黑体" pitchFamily="49" charset="-122"/>
                </a:rPr>
                <a:t>C</a:t>
              </a:r>
              <a:endParaRPr lang="en-US" altLang="zh-CN" sz="2400">
                <a:ea typeface="黑体" pitchFamily="49" charset="-122"/>
              </a:endParaRPr>
            </a:p>
          </p:txBody>
        </p:sp>
        <p:sp>
          <p:nvSpPr>
            <p:cNvPr id="32787" name="Oval 6"/>
            <p:cNvSpPr>
              <a:spLocks noChangeArrowheads="1"/>
            </p:cNvSpPr>
            <p:nvPr/>
          </p:nvSpPr>
          <p:spPr bwMode="auto">
            <a:xfrm>
              <a:off x="1824" y="3360"/>
              <a:ext cx="288" cy="24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2"/>
                  </a:solidFill>
                  <a:ea typeface="黑体" pitchFamily="49" charset="-122"/>
                </a:rPr>
                <a:t>D</a:t>
              </a:r>
              <a:endParaRPr lang="en-US" altLang="zh-CN" sz="2400">
                <a:ea typeface="黑体" pitchFamily="49" charset="-122"/>
              </a:endParaRPr>
            </a:p>
          </p:txBody>
        </p:sp>
        <p:sp>
          <p:nvSpPr>
            <p:cNvPr id="32788" name="Oval 7"/>
            <p:cNvSpPr>
              <a:spLocks noChangeArrowheads="1"/>
            </p:cNvSpPr>
            <p:nvPr/>
          </p:nvSpPr>
          <p:spPr bwMode="auto">
            <a:xfrm>
              <a:off x="3696" y="2352"/>
              <a:ext cx="288" cy="24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ea typeface="黑体" pitchFamily="49" charset="-122"/>
                </a:rPr>
                <a:t>E</a:t>
              </a:r>
              <a:endParaRPr lang="en-US" altLang="zh-CN" sz="2400">
                <a:ea typeface="黑体" pitchFamily="49" charset="-122"/>
              </a:endParaRPr>
            </a:p>
          </p:txBody>
        </p:sp>
        <p:sp>
          <p:nvSpPr>
            <p:cNvPr id="32789" name="Oval 8"/>
            <p:cNvSpPr>
              <a:spLocks noChangeArrowheads="1"/>
            </p:cNvSpPr>
            <p:nvPr/>
          </p:nvSpPr>
          <p:spPr bwMode="auto">
            <a:xfrm>
              <a:off x="4608" y="2832"/>
              <a:ext cx="288" cy="24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ea typeface="黑体" pitchFamily="49" charset="-122"/>
                </a:rPr>
                <a:t>F</a:t>
              </a:r>
              <a:endParaRPr lang="en-US" altLang="zh-CN" sz="2400">
                <a:ea typeface="黑体" pitchFamily="49" charset="-122"/>
              </a:endParaRPr>
            </a:p>
          </p:txBody>
        </p:sp>
        <p:sp>
          <p:nvSpPr>
            <p:cNvPr id="32790" name="Oval 9"/>
            <p:cNvSpPr>
              <a:spLocks noChangeArrowheads="1"/>
            </p:cNvSpPr>
            <p:nvPr/>
          </p:nvSpPr>
          <p:spPr bwMode="auto">
            <a:xfrm>
              <a:off x="4176" y="3312"/>
              <a:ext cx="288" cy="24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ea typeface="黑体" pitchFamily="49" charset="-122"/>
                </a:rPr>
                <a:t>G</a:t>
              </a:r>
              <a:endParaRPr lang="en-US" altLang="zh-CN" sz="2400">
                <a:ea typeface="黑体" pitchFamily="49" charset="-122"/>
              </a:endParaRPr>
            </a:p>
          </p:txBody>
        </p:sp>
        <p:sp>
          <p:nvSpPr>
            <p:cNvPr id="32791" name="Oval 10"/>
            <p:cNvSpPr>
              <a:spLocks noChangeArrowheads="1"/>
            </p:cNvSpPr>
            <p:nvPr/>
          </p:nvSpPr>
          <p:spPr bwMode="auto">
            <a:xfrm>
              <a:off x="3840" y="3840"/>
              <a:ext cx="288" cy="24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ea typeface="黑体" pitchFamily="49" charset="-122"/>
                </a:rPr>
                <a:t>H</a:t>
              </a:r>
              <a:endParaRPr lang="en-US" altLang="zh-CN" sz="2400">
                <a:ea typeface="黑体" pitchFamily="49" charset="-122"/>
              </a:endParaRPr>
            </a:p>
          </p:txBody>
        </p:sp>
        <p:sp>
          <p:nvSpPr>
            <p:cNvPr id="32792" name="Oval 14"/>
            <p:cNvSpPr>
              <a:spLocks noChangeArrowheads="1"/>
            </p:cNvSpPr>
            <p:nvPr/>
          </p:nvSpPr>
          <p:spPr bwMode="auto">
            <a:xfrm>
              <a:off x="4512" y="3840"/>
              <a:ext cx="288" cy="24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ea typeface="黑体" pitchFamily="49" charset="-122"/>
                </a:rPr>
                <a:t>K</a:t>
              </a:r>
              <a:endParaRPr lang="en-US" altLang="zh-CN" sz="2400">
                <a:ea typeface="黑体" pitchFamily="49" charset="-122"/>
              </a:endParaRPr>
            </a:p>
          </p:txBody>
        </p:sp>
        <p:sp>
          <p:nvSpPr>
            <p:cNvPr id="32793" name="Line 28"/>
            <p:cNvSpPr>
              <a:spLocks noChangeShapeType="1"/>
            </p:cNvSpPr>
            <p:nvPr/>
          </p:nvSpPr>
          <p:spPr bwMode="auto">
            <a:xfrm flipH="1">
              <a:off x="1488" y="1968"/>
              <a:ext cx="1248" cy="384"/>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4" name="Line 29"/>
            <p:cNvSpPr>
              <a:spLocks noChangeShapeType="1"/>
            </p:cNvSpPr>
            <p:nvPr/>
          </p:nvSpPr>
          <p:spPr bwMode="auto">
            <a:xfrm>
              <a:off x="1632" y="2448"/>
              <a:ext cx="768" cy="384"/>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5" name="Line 30"/>
            <p:cNvSpPr>
              <a:spLocks noChangeShapeType="1"/>
            </p:cNvSpPr>
            <p:nvPr/>
          </p:nvSpPr>
          <p:spPr bwMode="auto">
            <a:xfrm flipH="1">
              <a:off x="1968" y="2928"/>
              <a:ext cx="288" cy="432"/>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6" name="Line 31"/>
            <p:cNvSpPr>
              <a:spLocks noChangeShapeType="1"/>
            </p:cNvSpPr>
            <p:nvPr/>
          </p:nvSpPr>
          <p:spPr bwMode="auto">
            <a:xfrm>
              <a:off x="3024" y="2016"/>
              <a:ext cx="816" cy="336"/>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7" name="Line 32"/>
            <p:cNvSpPr>
              <a:spLocks noChangeShapeType="1"/>
            </p:cNvSpPr>
            <p:nvPr/>
          </p:nvSpPr>
          <p:spPr bwMode="auto">
            <a:xfrm>
              <a:off x="3984" y="2448"/>
              <a:ext cx="768" cy="384"/>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8" name="Line 33"/>
            <p:cNvSpPr>
              <a:spLocks noChangeShapeType="1"/>
            </p:cNvSpPr>
            <p:nvPr/>
          </p:nvSpPr>
          <p:spPr bwMode="auto">
            <a:xfrm flipH="1">
              <a:off x="4320" y="2928"/>
              <a:ext cx="288" cy="384"/>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9" name="Line 34"/>
            <p:cNvSpPr>
              <a:spLocks noChangeShapeType="1"/>
            </p:cNvSpPr>
            <p:nvPr/>
          </p:nvSpPr>
          <p:spPr bwMode="auto">
            <a:xfrm flipH="1">
              <a:off x="3984" y="3408"/>
              <a:ext cx="192" cy="432"/>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0" name="Line 35"/>
            <p:cNvSpPr>
              <a:spLocks noChangeShapeType="1"/>
            </p:cNvSpPr>
            <p:nvPr/>
          </p:nvSpPr>
          <p:spPr bwMode="auto">
            <a:xfrm>
              <a:off x="4464" y="3408"/>
              <a:ext cx="192" cy="432"/>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096" name="AutoShape 40"/>
          <p:cNvSpPr>
            <a:spLocks noChangeArrowheads="1"/>
          </p:cNvSpPr>
          <p:nvPr/>
        </p:nvSpPr>
        <p:spPr bwMode="auto">
          <a:xfrm>
            <a:off x="838200" y="2603500"/>
            <a:ext cx="1371600" cy="457200"/>
          </a:xfrm>
          <a:prstGeom prst="wedgeRoundRectCallout">
            <a:avLst>
              <a:gd name="adj1" fmla="val 196181"/>
              <a:gd name="adj2" fmla="val -6597"/>
              <a:gd name="adj3" fmla="val 16667"/>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solidFill>
                  <a:srgbClr val="FF3300"/>
                </a:solidFill>
                <a:ea typeface="黑体" pitchFamily="49" charset="-122"/>
              </a:rPr>
              <a:t>根结点</a:t>
            </a:r>
            <a:endParaRPr lang="zh-CN" altLang="en-US" sz="2400">
              <a:ea typeface="黑体" pitchFamily="49" charset="-122"/>
            </a:endParaRPr>
          </a:p>
        </p:txBody>
      </p:sp>
      <p:sp>
        <p:nvSpPr>
          <p:cNvPr id="45097" name="AutoShape 41"/>
          <p:cNvSpPr>
            <a:spLocks noChangeArrowheads="1"/>
          </p:cNvSpPr>
          <p:nvPr/>
        </p:nvSpPr>
        <p:spPr bwMode="auto">
          <a:xfrm>
            <a:off x="76200" y="5499100"/>
            <a:ext cx="1295400" cy="533400"/>
          </a:xfrm>
          <a:prstGeom prst="wedgeRoundRectCallout">
            <a:avLst>
              <a:gd name="adj1" fmla="val 75981"/>
              <a:gd name="adj2" fmla="val -182440"/>
              <a:gd name="adj3" fmla="val 16667"/>
            </a:avLst>
          </a:prstGeom>
          <a:solidFill>
            <a:srgbClr val="CAF2CE"/>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solidFill>
                  <a:srgbClr val="005400"/>
                </a:solidFill>
                <a:ea typeface="黑体" pitchFamily="49" charset="-122"/>
              </a:rPr>
              <a:t>左子树</a:t>
            </a:r>
            <a:endParaRPr lang="zh-CN" altLang="en-US" sz="2400">
              <a:ea typeface="黑体" pitchFamily="49" charset="-122"/>
            </a:endParaRPr>
          </a:p>
        </p:txBody>
      </p:sp>
      <p:sp>
        <p:nvSpPr>
          <p:cNvPr id="45098" name="AutoShape 42"/>
          <p:cNvSpPr>
            <a:spLocks noChangeArrowheads="1"/>
          </p:cNvSpPr>
          <p:nvPr/>
        </p:nvSpPr>
        <p:spPr bwMode="auto">
          <a:xfrm>
            <a:off x="7391400" y="2222500"/>
            <a:ext cx="1447800" cy="533400"/>
          </a:xfrm>
          <a:prstGeom prst="wedgeRoundRectCallout">
            <a:avLst>
              <a:gd name="adj1" fmla="val -85199"/>
              <a:gd name="adj2" fmla="val 127977"/>
              <a:gd name="adj3" fmla="val 16667"/>
            </a:avLst>
          </a:prstGeom>
          <a:solidFill>
            <a:schemeClr val="hlink"/>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solidFill>
                  <a:srgbClr val="333399"/>
                </a:solidFill>
                <a:ea typeface="黑体" pitchFamily="49" charset="-122"/>
              </a:rPr>
              <a:t>右子树</a:t>
            </a:r>
            <a:endParaRPr lang="zh-CN" altLang="en-US" sz="2400">
              <a:ea typeface="黑体" pitchFamily="49" charset="-122"/>
            </a:endParaRPr>
          </a:p>
        </p:txBody>
      </p:sp>
      <p:sp>
        <p:nvSpPr>
          <p:cNvPr id="45099" name="Oval 43"/>
          <p:cNvSpPr>
            <a:spLocks noChangeArrowheads="1"/>
          </p:cNvSpPr>
          <p:nvPr/>
        </p:nvSpPr>
        <p:spPr bwMode="auto">
          <a:xfrm>
            <a:off x="5867400" y="3517900"/>
            <a:ext cx="457200" cy="381000"/>
          </a:xfrm>
          <a:prstGeom prst="ellipse">
            <a:avLst/>
          </a:prstGeom>
          <a:solidFill>
            <a:srgbClr val="800080">
              <a:alpha val="50195"/>
            </a:srgbClr>
          </a:solidFill>
          <a:ln w="25400" cap="sq">
            <a:solidFill>
              <a:srgbClr val="8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CC"/>
                </a:solidFill>
                <a:ea typeface="黑体" pitchFamily="49" charset="-122"/>
              </a:rPr>
              <a:t>E</a:t>
            </a:r>
            <a:endParaRPr lang="en-US" altLang="zh-CN" sz="2400">
              <a:solidFill>
                <a:srgbClr val="9900CC"/>
              </a:solidFill>
              <a:ea typeface="黑体" pitchFamily="49" charset="-122"/>
            </a:endParaRPr>
          </a:p>
        </p:txBody>
      </p:sp>
      <p:sp>
        <p:nvSpPr>
          <p:cNvPr id="45101" name="Oval 45"/>
          <p:cNvSpPr>
            <a:spLocks noChangeArrowheads="1"/>
          </p:cNvSpPr>
          <p:nvPr/>
        </p:nvSpPr>
        <p:spPr bwMode="auto">
          <a:xfrm>
            <a:off x="7315200" y="4279900"/>
            <a:ext cx="457200" cy="381000"/>
          </a:xfrm>
          <a:prstGeom prst="ellipse">
            <a:avLst/>
          </a:prstGeom>
          <a:solidFill>
            <a:srgbClr val="990000">
              <a:alpha val="50195"/>
            </a:srgbClr>
          </a:solidFill>
          <a:ln w="25400" cap="sq">
            <a:solidFill>
              <a:srgbClr val="99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ea typeface="黑体" pitchFamily="49" charset="-122"/>
              </a:rPr>
              <a:t>F</a:t>
            </a:r>
            <a:endParaRPr lang="en-US" altLang="zh-CN" sz="2400">
              <a:solidFill>
                <a:srgbClr val="990000"/>
              </a:solidFill>
              <a:ea typeface="黑体" pitchFamily="49" charset="-122"/>
            </a:endParaRPr>
          </a:p>
        </p:txBody>
      </p:sp>
      <p:sp>
        <p:nvSpPr>
          <p:cNvPr id="45104" name="Oval 48"/>
          <p:cNvSpPr>
            <a:spLocks noChangeArrowheads="1"/>
          </p:cNvSpPr>
          <p:nvPr/>
        </p:nvSpPr>
        <p:spPr bwMode="auto">
          <a:xfrm>
            <a:off x="6629400" y="5041900"/>
            <a:ext cx="457200" cy="381000"/>
          </a:xfrm>
          <a:prstGeom prst="ellipse">
            <a:avLst/>
          </a:prstGeom>
          <a:solidFill>
            <a:srgbClr val="FF99CC">
              <a:alpha val="50195"/>
            </a:srgbClr>
          </a:solidFill>
          <a:ln w="25400" cap="sq">
            <a:solidFill>
              <a:srgbClr val="FF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00"/>
                </a:solidFill>
                <a:ea typeface="黑体" pitchFamily="49" charset="-122"/>
              </a:rPr>
              <a:t>G</a:t>
            </a:r>
            <a:endParaRPr lang="en-US" altLang="zh-CN" sz="2400">
              <a:solidFill>
                <a:srgbClr val="990000"/>
              </a:solidFill>
              <a:ea typeface="黑体" pitchFamily="49" charset="-122"/>
            </a:endParaRPr>
          </a:p>
        </p:txBody>
      </p:sp>
      <p:sp>
        <p:nvSpPr>
          <p:cNvPr id="45105" name="Rectangle 49"/>
          <p:cNvSpPr>
            <a:spLocks noChangeArrowheads="1"/>
          </p:cNvSpPr>
          <p:nvPr/>
        </p:nvSpPr>
        <p:spPr bwMode="auto">
          <a:xfrm>
            <a:off x="6019800" y="5727700"/>
            <a:ext cx="609600" cy="609600"/>
          </a:xfrm>
          <a:prstGeom prst="rect">
            <a:avLst/>
          </a:prstGeom>
          <a:noFill/>
          <a:ln w="25400" cap="sq">
            <a:solidFill>
              <a:srgbClr val="FF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6" name="Rectangle 50"/>
          <p:cNvSpPr>
            <a:spLocks noChangeArrowheads="1"/>
          </p:cNvSpPr>
          <p:nvPr/>
        </p:nvSpPr>
        <p:spPr bwMode="auto">
          <a:xfrm>
            <a:off x="7086600" y="5727700"/>
            <a:ext cx="609600" cy="609600"/>
          </a:xfrm>
          <a:prstGeom prst="rect">
            <a:avLst/>
          </a:prstGeom>
          <a:noFill/>
          <a:ln w="25400" cap="sq">
            <a:solidFill>
              <a:srgbClr val="FF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5103"/>
                                        </p:tgtEl>
                                        <p:attrNameLst>
                                          <p:attrName>style.visibility</p:attrName>
                                        </p:attrNameLst>
                                      </p:cBhvr>
                                      <p:to>
                                        <p:strVal val="visible"/>
                                      </p:to>
                                    </p:set>
                                    <p:animEffect transition="in" filter="wipe(up)">
                                      <p:cBhvr>
                                        <p:cTn id="7" dur="500"/>
                                        <p:tgtEl>
                                          <p:spTgt spid="451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5096"/>
                                        </p:tgtEl>
                                        <p:attrNameLst>
                                          <p:attrName>style.visibility</p:attrName>
                                        </p:attrNameLst>
                                      </p:cBhvr>
                                      <p:to>
                                        <p:strVal val="visible"/>
                                      </p:to>
                                    </p:set>
                                    <p:anim calcmode="lin" valueType="num">
                                      <p:cBhvr additive="base">
                                        <p:cTn id="12" dur="500" fill="hold"/>
                                        <p:tgtEl>
                                          <p:spTgt spid="45096"/>
                                        </p:tgtEl>
                                        <p:attrNameLst>
                                          <p:attrName>ppt_x</p:attrName>
                                        </p:attrNameLst>
                                      </p:cBhvr>
                                      <p:tavLst>
                                        <p:tav tm="0">
                                          <p:val>
                                            <p:strVal val="0-#ppt_w/2"/>
                                          </p:val>
                                        </p:tav>
                                        <p:tav tm="100000">
                                          <p:val>
                                            <p:strVal val="#ppt_x"/>
                                          </p:val>
                                        </p:tav>
                                      </p:tavLst>
                                    </p:anim>
                                    <p:anim calcmode="lin" valueType="num">
                                      <p:cBhvr additive="base">
                                        <p:cTn id="13" dur="500" fill="hold"/>
                                        <p:tgtEl>
                                          <p:spTgt spid="4509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5092"/>
                                        </p:tgtEl>
                                        <p:attrNameLst>
                                          <p:attrName>style.visibility</p:attrName>
                                        </p:attrNameLst>
                                      </p:cBhvr>
                                      <p:to>
                                        <p:strVal val="visible"/>
                                      </p:to>
                                    </p:set>
                                    <p:animEffect transition="in" filter="wipe(up)">
                                      <p:cBhvr>
                                        <p:cTn id="18" dur="500"/>
                                        <p:tgtEl>
                                          <p:spTgt spid="45092"/>
                                        </p:tgtEl>
                                      </p:cBhvr>
                                    </p:animEffect>
                                  </p:childTnLst>
                                </p:cTn>
                              </p:par>
                            </p:childTnLst>
                          </p:cTn>
                        </p:par>
                        <p:par>
                          <p:cTn id="19" fill="hold" nodeType="afterGroup">
                            <p:stCondLst>
                              <p:cond delay="500"/>
                            </p:stCondLst>
                            <p:childTnLst>
                              <p:par>
                                <p:cTn id="20" presetID="2" presetClass="entr" presetSubtype="12" fill="hold" grpId="0" nodeType="afterEffect">
                                  <p:stCondLst>
                                    <p:cond delay="0"/>
                                  </p:stCondLst>
                                  <p:childTnLst>
                                    <p:set>
                                      <p:cBhvr>
                                        <p:cTn id="21" dur="1" fill="hold">
                                          <p:stCondLst>
                                            <p:cond delay="0"/>
                                          </p:stCondLst>
                                        </p:cTn>
                                        <p:tgtEl>
                                          <p:spTgt spid="45097"/>
                                        </p:tgtEl>
                                        <p:attrNameLst>
                                          <p:attrName>style.visibility</p:attrName>
                                        </p:attrNameLst>
                                      </p:cBhvr>
                                      <p:to>
                                        <p:strVal val="visible"/>
                                      </p:to>
                                    </p:set>
                                    <p:anim calcmode="lin" valueType="num">
                                      <p:cBhvr additive="base">
                                        <p:cTn id="22" dur="500" fill="hold"/>
                                        <p:tgtEl>
                                          <p:spTgt spid="45097"/>
                                        </p:tgtEl>
                                        <p:attrNameLst>
                                          <p:attrName>ppt_x</p:attrName>
                                        </p:attrNameLst>
                                      </p:cBhvr>
                                      <p:tavLst>
                                        <p:tav tm="0">
                                          <p:val>
                                            <p:strVal val="0-#ppt_w/2"/>
                                          </p:val>
                                        </p:tav>
                                        <p:tav tm="100000">
                                          <p:val>
                                            <p:strVal val="#ppt_x"/>
                                          </p:val>
                                        </p:tav>
                                      </p:tavLst>
                                    </p:anim>
                                    <p:anim calcmode="lin" valueType="num">
                                      <p:cBhvr additive="base">
                                        <p:cTn id="23" dur="500" fill="hold"/>
                                        <p:tgtEl>
                                          <p:spTgt spid="45097"/>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5093"/>
                                        </p:tgtEl>
                                        <p:attrNameLst>
                                          <p:attrName>style.visibility</p:attrName>
                                        </p:attrNameLst>
                                      </p:cBhvr>
                                      <p:to>
                                        <p:strVal val="visible"/>
                                      </p:to>
                                    </p:set>
                                    <p:animEffect transition="in" filter="wipe(up)">
                                      <p:cBhvr>
                                        <p:cTn id="28" dur="500"/>
                                        <p:tgtEl>
                                          <p:spTgt spid="45093"/>
                                        </p:tgtEl>
                                      </p:cBhvr>
                                    </p:animEffect>
                                  </p:childTnLst>
                                </p:cTn>
                              </p:par>
                            </p:childTnLst>
                          </p:cTn>
                        </p:par>
                        <p:par>
                          <p:cTn id="29" fill="hold" nodeType="afterGroup">
                            <p:stCondLst>
                              <p:cond delay="500"/>
                            </p:stCondLst>
                            <p:childTnLst>
                              <p:par>
                                <p:cTn id="30" presetID="2" presetClass="entr" presetSubtype="2" fill="hold" grpId="0" nodeType="afterEffect">
                                  <p:stCondLst>
                                    <p:cond delay="0"/>
                                  </p:stCondLst>
                                  <p:childTnLst>
                                    <p:set>
                                      <p:cBhvr>
                                        <p:cTn id="31" dur="1" fill="hold">
                                          <p:stCondLst>
                                            <p:cond delay="0"/>
                                          </p:stCondLst>
                                        </p:cTn>
                                        <p:tgtEl>
                                          <p:spTgt spid="45098"/>
                                        </p:tgtEl>
                                        <p:attrNameLst>
                                          <p:attrName>style.visibility</p:attrName>
                                        </p:attrNameLst>
                                      </p:cBhvr>
                                      <p:to>
                                        <p:strVal val="visible"/>
                                      </p:to>
                                    </p:set>
                                    <p:anim calcmode="lin" valueType="num">
                                      <p:cBhvr additive="base">
                                        <p:cTn id="32" dur="500" fill="hold"/>
                                        <p:tgtEl>
                                          <p:spTgt spid="45098"/>
                                        </p:tgtEl>
                                        <p:attrNameLst>
                                          <p:attrName>ppt_x</p:attrName>
                                        </p:attrNameLst>
                                      </p:cBhvr>
                                      <p:tavLst>
                                        <p:tav tm="0">
                                          <p:val>
                                            <p:strVal val="1+#ppt_w/2"/>
                                          </p:val>
                                        </p:tav>
                                        <p:tav tm="100000">
                                          <p:val>
                                            <p:strVal val="#ppt_x"/>
                                          </p:val>
                                        </p:tav>
                                      </p:tavLst>
                                    </p:anim>
                                    <p:anim calcmode="lin" valueType="num">
                                      <p:cBhvr additive="base">
                                        <p:cTn id="33" dur="500" fill="hold"/>
                                        <p:tgtEl>
                                          <p:spTgt spid="45098"/>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5099"/>
                                        </p:tgtEl>
                                        <p:attrNameLst>
                                          <p:attrName>style.visibility</p:attrName>
                                        </p:attrNameLst>
                                      </p:cBhvr>
                                      <p:to>
                                        <p:strVal val="visible"/>
                                      </p:to>
                                    </p:set>
                                    <p:animEffect transition="in" filter="wipe(left)">
                                      <p:cBhvr>
                                        <p:cTn id="38" dur="500"/>
                                        <p:tgtEl>
                                          <p:spTgt spid="4509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45100"/>
                                        </p:tgtEl>
                                        <p:attrNameLst>
                                          <p:attrName>style.visibility</p:attrName>
                                        </p:attrNameLst>
                                      </p:cBhvr>
                                      <p:to>
                                        <p:strVal val="visible"/>
                                      </p:to>
                                    </p:set>
                                    <p:animEffect transition="in" filter="wipe(up)">
                                      <p:cBhvr>
                                        <p:cTn id="43" dur="500"/>
                                        <p:tgtEl>
                                          <p:spTgt spid="4510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5101"/>
                                        </p:tgtEl>
                                        <p:attrNameLst>
                                          <p:attrName>style.visibility</p:attrName>
                                        </p:attrNameLst>
                                      </p:cBhvr>
                                      <p:to>
                                        <p:strVal val="visible"/>
                                      </p:to>
                                    </p:set>
                                    <p:animEffect transition="in" filter="wipe(left)">
                                      <p:cBhvr>
                                        <p:cTn id="48" dur="500"/>
                                        <p:tgtEl>
                                          <p:spTgt spid="4510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45102"/>
                                        </p:tgtEl>
                                        <p:attrNameLst>
                                          <p:attrName>style.visibility</p:attrName>
                                        </p:attrNameLst>
                                      </p:cBhvr>
                                      <p:to>
                                        <p:strVal val="visible"/>
                                      </p:to>
                                    </p:set>
                                    <p:animEffect transition="in" filter="wipe(up)">
                                      <p:cBhvr>
                                        <p:cTn id="53" dur="500"/>
                                        <p:tgtEl>
                                          <p:spTgt spid="4510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5104"/>
                                        </p:tgtEl>
                                        <p:attrNameLst>
                                          <p:attrName>style.visibility</p:attrName>
                                        </p:attrNameLst>
                                      </p:cBhvr>
                                      <p:to>
                                        <p:strVal val="visible"/>
                                      </p:to>
                                    </p:set>
                                    <p:animEffect transition="in" filter="wipe(left)">
                                      <p:cBhvr>
                                        <p:cTn id="58" dur="500"/>
                                        <p:tgtEl>
                                          <p:spTgt spid="4510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45105"/>
                                        </p:tgtEl>
                                        <p:attrNameLst>
                                          <p:attrName>style.visibility</p:attrName>
                                        </p:attrNameLst>
                                      </p:cBhvr>
                                      <p:to>
                                        <p:strVal val="visible"/>
                                      </p:to>
                                    </p:set>
                                    <p:animEffect transition="in" filter="wipe(up)">
                                      <p:cBhvr>
                                        <p:cTn id="63" dur="500"/>
                                        <p:tgtEl>
                                          <p:spTgt spid="4510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45106"/>
                                        </p:tgtEl>
                                        <p:attrNameLst>
                                          <p:attrName>style.visibility</p:attrName>
                                        </p:attrNameLst>
                                      </p:cBhvr>
                                      <p:to>
                                        <p:strVal val="visible"/>
                                      </p:to>
                                    </p:set>
                                    <p:animEffect transition="in" filter="wipe(up)">
                                      <p:cBhvr>
                                        <p:cTn id="68" dur="500"/>
                                        <p:tgtEl>
                                          <p:spTgt spid="45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93" grpId="0" animBg="1"/>
      <p:bldP spid="45092" grpId="0" animBg="1"/>
      <p:bldP spid="45100" grpId="0" animBg="1"/>
      <p:bldP spid="45102" grpId="0" animBg="1"/>
      <p:bldP spid="45096" grpId="0" animBg="1" autoUpdateAnimBg="0"/>
      <p:bldP spid="45097" grpId="0" animBg="1" autoUpdateAnimBg="0"/>
      <p:bldP spid="45098" grpId="0" animBg="1" autoUpdateAnimBg="0"/>
      <p:bldP spid="45099" grpId="0" animBg="1" autoUpdateAnimBg="0"/>
      <p:bldP spid="45101" grpId="0" animBg="1" autoUpdateAnimBg="0"/>
      <p:bldP spid="45104" grpId="0" animBg="1" autoUpdateAnimBg="0"/>
      <p:bldP spid="45105" grpId="0" animBg="1"/>
      <p:bldP spid="45106"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52400" y="76200"/>
            <a:ext cx="5230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b="1">
                <a:solidFill>
                  <a:srgbClr val="333399"/>
                </a:solidFill>
                <a:ea typeface="隶书" pitchFamily="49" charset="-122"/>
              </a:rPr>
              <a:t>二叉树的五种基本形态：</a:t>
            </a:r>
            <a:endParaRPr lang="zh-CN" altLang="en-US">
              <a:ea typeface="隶书" pitchFamily="49" charset="-122"/>
            </a:endParaRPr>
          </a:p>
        </p:txBody>
      </p:sp>
      <p:grpSp>
        <p:nvGrpSpPr>
          <p:cNvPr id="47132" name="Group 28"/>
          <p:cNvGrpSpPr>
            <a:grpSpLocks/>
          </p:cNvGrpSpPr>
          <p:nvPr/>
        </p:nvGrpSpPr>
        <p:grpSpPr bwMode="auto">
          <a:xfrm>
            <a:off x="2743200" y="1828800"/>
            <a:ext cx="838200" cy="869950"/>
            <a:chOff x="2016" y="1036"/>
            <a:chExt cx="528" cy="548"/>
          </a:xfrm>
        </p:grpSpPr>
        <p:sp useBgFill="1">
          <p:nvSpPr>
            <p:cNvPr id="33809" name="Oval 4"/>
            <p:cNvSpPr>
              <a:spLocks noChangeArrowheads="1"/>
            </p:cNvSpPr>
            <p:nvPr/>
          </p:nvSpPr>
          <p:spPr bwMode="auto">
            <a:xfrm>
              <a:off x="2026" y="1036"/>
              <a:ext cx="480" cy="528"/>
            </a:xfrm>
            <a:prstGeom prst="ellipse">
              <a:avLst/>
            </a:prstGeom>
            <a:ln w="31750">
              <a:solidFill>
                <a:srgbClr val="339966"/>
              </a:solidFill>
              <a:round/>
              <a:headEnd/>
              <a:tailEnd/>
            </a:ln>
          </p:spPr>
          <p:txBody>
            <a:bodyPr/>
            <a:lstStyle/>
            <a:p>
              <a:endParaRPr lang="zh-CN" altLang="en-US"/>
            </a:p>
          </p:txBody>
        </p:sp>
        <p:sp>
          <p:nvSpPr>
            <p:cNvPr id="33810" name="Line 5"/>
            <p:cNvSpPr>
              <a:spLocks noChangeShapeType="1"/>
            </p:cNvSpPr>
            <p:nvPr/>
          </p:nvSpPr>
          <p:spPr bwMode="auto">
            <a:xfrm>
              <a:off x="2016" y="1056"/>
              <a:ext cx="528" cy="528"/>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useBgFill="1">
        <p:nvSpPr>
          <p:cNvPr id="47110" name="Oval 6"/>
          <p:cNvSpPr>
            <a:spLocks noChangeArrowheads="1"/>
          </p:cNvSpPr>
          <p:nvPr/>
        </p:nvSpPr>
        <p:spPr bwMode="auto">
          <a:xfrm>
            <a:off x="5349875" y="1752600"/>
            <a:ext cx="990600" cy="762000"/>
          </a:xfrm>
          <a:prstGeom prst="ellipse">
            <a:avLst/>
          </a:prstGeom>
          <a:ln w="31750">
            <a:solidFill>
              <a:srgbClr val="990000"/>
            </a:solidFill>
            <a:round/>
            <a:headEnd/>
            <a:tailEnd/>
          </a:ln>
        </p:spPr>
        <p:txBody>
          <a:bodyPr/>
          <a:lstStyle/>
          <a:p>
            <a:pPr algn="ctr"/>
            <a:r>
              <a:rPr lang="en-US" altLang="zh-CN" sz="4000" b="1">
                <a:solidFill>
                  <a:srgbClr val="FF3300"/>
                </a:solidFill>
              </a:rPr>
              <a:t>N</a:t>
            </a:r>
            <a:endParaRPr lang="en-US" altLang="zh-CN" sz="2800" b="1">
              <a:solidFill>
                <a:schemeClr val="bg2"/>
              </a:solidFill>
            </a:endParaRPr>
          </a:p>
        </p:txBody>
      </p:sp>
      <p:sp useBgFill="1">
        <p:nvSpPr>
          <p:cNvPr id="47111" name="AutoShape 7"/>
          <p:cNvSpPr>
            <a:spLocks noChangeArrowheads="1"/>
          </p:cNvSpPr>
          <p:nvPr/>
        </p:nvSpPr>
        <p:spPr bwMode="auto">
          <a:xfrm>
            <a:off x="685800" y="5470525"/>
            <a:ext cx="762000" cy="1006475"/>
          </a:xfrm>
          <a:prstGeom prst="wedgeEllipseCallout">
            <a:avLst>
              <a:gd name="adj1" fmla="val 59764"/>
              <a:gd name="adj2" fmla="val -93431"/>
            </a:avLst>
          </a:prstGeom>
          <a:ln w="31750">
            <a:solidFill>
              <a:srgbClr val="339966"/>
            </a:solidFill>
            <a:miter lim="800000"/>
            <a:headEnd/>
            <a:tailEnd/>
          </a:ln>
        </p:spPr>
        <p:txBody>
          <a:bodyPr/>
          <a:lstStyle/>
          <a:p>
            <a:pPr algn="just"/>
            <a:r>
              <a:rPr lang="en-US" altLang="zh-CN" sz="4000" b="1">
                <a:solidFill>
                  <a:schemeClr val="tx2"/>
                </a:solidFill>
              </a:rPr>
              <a:t>L</a:t>
            </a:r>
          </a:p>
        </p:txBody>
      </p:sp>
      <p:sp useBgFill="1">
        <p:nvSpPr>
          <p:cNvPr id="47113" name="AutoShape 9"/>
          <p:cNvSpPr>
            <a:spLocks noChangeArrowheads="1"/>
          </p:cNvSpPr>
          <p:nvPr/>
        </p:nvSpPr>
        <p:spPr bwMode="auto">
          <a:xfrm>
            <a:off x="4495800" y="5562600"/>
            <a:ext cx="762000" cy="1066800"/>
          </a:xfrm>
          <a:prstGeom prst="wedgeEllipseCallout">
            <a:avLst>
              <a:gd name="adj1" fmla="val -75000"/>
              <a:gd name="adj2" fmla="val -97116"/>
            </a:avLst>
          </a:prstGeom>
          <a:ln w="31750">
            <a:solidFill>
              <a:srgbClr val="339966"/>
            </a:solidFill>
            <a:miter lim="800000"/>
            <a:headEnd/>
            <a:tailEnd/>
          </a:ln>
        </p:spPr>
        <p:txBody>
          <a:bodyPr/>
          <a:lstStyle/>
          <a:p>
            <a:pPr algn="just"/>
            <a:r>
              <a:rPr lang="en-US" altLang="zh-CN" sz="4000" b="1">
                <a:solidFill>
                  <a:schemeClr val="tx2"/>
                </a:solidFill>
              </a:rPr>
              <a:t>R</a:t>
            </a:r>
          </a:p>
        </p:txBody>
      </p:sp>
      <p:sp useBgFill="1">
        <p:nvSpPr>
          <p:cNvPr id="47116" name="AutoShape 12"/>
          <p:cNvSpPr>
            <a:spLocks noChangeArrowheads="1"/>
          </p:cNvSpPr>
          <p:nvPr/>
        </p:nvSpPr>
        <p:spPr bwMode="auto">
          <a:xfrm>
            <a:off x="6096000" y="5486400"/>
            <a:ext cx="723900" cy="1006475"/>
          </a:xfrm>
          <a:prstGeom prst="wedgeEllipseCallout">
            <a:avLst>
              <a:gd name="adj1" fmla="val 59764"/>
              <a:gd name="adj2" fmla="val -93431"/>
            </a:avLst>
          </a:prstGeom>
          <a:ln w="31750">
            <a:solidFill>
              <a:srgbClr val="339966"/>
            </a:solidFill>
            <a:miter lim="800000"/>
            <a:headEnd/>
            <a:tailEnd/>
          </a:ln>
        </p:spPr>
        <p:txBody>
          <a:bodyPr/>
          <a:lstStyle/>
          <a:p>
            <a:pPr algn="just"/>
            <a:r>
              <a:rPr lang="en-US" altLang="zh-CN" sz="4000" b="1">
                <a:solidFill>
                  <a:schemeClr val="tx2"/>
                </a:solidFill>
              </a:rPr>
              <a:t>L</a:t>
            </a:r>
          </a:p>
        </p:txBody>
      </p:sp>
      <p:sp useBgFill="1">
        <p:nvSpPr>
          <p:cNvPr id="47117" name="AutoShape 13"/>
          <p:cNvSpPr>
            <a:spLocks noChangeArrowheads="1"/>
          </p:cNvSpPr>
          <p:nvPr/>
        </p:nvSpPr>
        <p:spPr bwMode="auto">
          <a:xfrm>
            <a:off x="7848600" y="5562600"/>
            <a:ext cx="685800" cy="990600"/>
          </a:xfrm>
          <a:prstGeom prst="wedgeEllipseCallout">
            <a:avLst>
              <a:gd name="adj1" fmla="val -75000"/>
              <a:gd name="adj2" fmla="val -97116"/>
            </a:avLst>
          </a:prstGeom>
          <a:ln w="31750">
            <a:solidFill>
              <a:srgbClr val="339966"/>
            </a:solidFill>
            <a:miter lim="800000"/>
            <a:headEnd/>
            <a:tailEnd/>
          </a:ln>
        </p:spPr>
        <p:txBody>
          <a:bodyPr/>
          <a:lstStyle/>
          <a:p>
            <a:pPr algn="just"/>
            <a:r>
              <a:rPr lang="en-US" altLang="zh-CN" sz="4000" b="1">
                <a:solidFill>
                  <a:schemeClr val="tx2"/>
                </a:solidFill>
              </a:rPr>
              <a:t>R</a:t>
            </a:r>
          </a:p>
        </p:txBody>
      </p:sp>
      <p:sp>
        <p:nvSpPr>
          <p:cNvPr id="47119" name="Comment 15"/>
          <p:cNvSpPr>
            <a:spLocks noChangeArrowheads="1"/>
          </p:cNvSpPr>
          <p:nvPr/>
        </p:nvSpPr>
        <p:spPr bwMode="auto">
          <a:xfrm>
            <a:off x="1463675" y="869950"/>
            <a:ext cx="1203325" cy="65405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a:extLst>
            <a:ext uri="{53640926-AAD7-44D8-BBD7-CCE9431645EC}">
              <a14:shadowObscured xmlns:a14="http://schemas.microsoft.com/office/drawing/2010/main" val="1"/>
            </a:ext>
          </a:extLst>
        </p:spPr>
        <p:txBody>
          <a:bodyPr>
            <a:spAutoFit/>
          </a:bodyPr>
          <a:lstStyle/>
          <a:p>
            <a:pPr algn="ctr">
              <a:spcBef>
                <a:spcPct val="50000"/>
              </a:spcBef>
            </a:pPr>
            <a:r>
              <a:rPr kumimoji="0" lang="zh-CN" altLang="en-US" b="1">
                <a:solidFill>
                  <a:srgbClr val="005400"/>
                </a:solidFill>
                <a:latin typeface="Arial" charset="0"/>
                <a:ea typeface="隶书" pitchFamily="49" charset="-122"/>
              </a:rPr>
              <a:t>空树</a:t>
            </a:r>
            <a:endParaRPr lang="zh-CN" altLang="en-US" sz="1600">
              <a:solidFill>
                <a:srgbClr val="000000"/>
              </a:solidFill>
              <a:latin typeface="Arial" charset="0"/>
            </a:endParaRPr>
          </a:p>
        </p:txBody>
      </p:sp>
      <p:sp>
        <p:nvSpPr>
          <p:cNvPr id="47120" name="Comment 16"/>
          <p:cNvSpPr>
            <a:spLocks noChangeArrowheads="1"/>
          </p:cNvSpPr>
          <p:nvPr/>
        </p:nvSpPr>
        <p:spPr bwMode="auto">
          <a:xfrm>
            <a:off x="4968875" y="869950"/>
            <a:ext cx="2498725" cy="65405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a:extLst>
            <a:ext uri="{53640926-AAD7-44D8-BBD7-CCE9431645EC}">
              <a14:shadowObscured xmlns:a14="http://schemas.microsoft.com/office/drawing/2010/main" val="1"/>
            </a:ext>
          </a:extLst>
        </p:spPr>
        <p:txBody>
          <a:bodyPr>
            <a:spAutoFit/>
          </a:bodyPr>
          <a:lstStyle/>
          <a:p>
            <a:pPr>
              <a:spcBef>
                <a:spcPct val="50000"/>
              </a:spcBef>
            </a:pPr>
            <a:r>
              <a:rPr kumimoji="0" lang="zh-CN" altLang="en-US" b="1">
                <a:solidFill>
                  <a:srgbClr val="005400"/>
                </a:solidFill>
                <a:latin typeface="Arial" charset="0"/>
                <a:ea typeface="隶书" pitchFamily="49" charset="-122"/>
              </a:rPr>
              <a:t>只含根结点</a:t>
            </a:r>
            <a:endParaRPr lang="zh-CN" altLang="en-US" sz="1600">
              <a:solidFill>
                <a:srgbClr val="000000"/>
              </a:solidFill>
              <a:latin typeface="Arial" charset="0"/>
            </a:endParaRPr>
          </a:p>
        </p:txBody>
      </p:sp>
      <p:sp useBgFill="1">
        <p:nvSpPr>
          <p:cNvPr id="47122" name="Oval 18"/>
          <p:cNvSpPr>
            <a:spLocks noChangeArrowheads="1"/>
          </p:cNvSpPr>
          <p:nvPr/>
        </p:nvSpPr>
        <p:spPr bwMode="auto">
          <a:xfrm>
            <a:off x="1447800" y="4419600"/>
            <a:ext cx="990600" cy="762000"/>
          </a:xfrm>
          <a:prstGeom prst="ellipse">
            <a:avLst/>
          </a:prstGeom>
          <a:ln w="31750">
            <a:solidFill>
              <a:srgbClr val="990000"/>
            </a:solidFill>
            <a:round/>
            <a:headEnd/>
            <a:tailEnd/>
          </a:ln>
        </p:spPr>
        <p:txBody>
          <a:bodyPr/>
          <a:lstStyle/>
          <a:p>
            <a:pPr algn="ctr"/>
            <a:r>
              <a:rPr lang="en-US" altLang="zh-CN" sz="4000" b="1">
                <a:solidFill>
                  <a:srgbClr val="FF3300"/>
                </a:solidFill>
              </a:rPr>
              <a:t>N</a:t>
            </a:r>
            <a:endParaRPr lang="en-US" altLang="zh-CN" sz="2800" b="1">
              <a:solidFill>
                <a:schemeClr val="bg2"/>
              </a:solidFill>
            </a:endParaRPr>
          </a:p>
        </p:txBody>
      </p:sp>
      <p:sp useBgFill="1">
        <p:nvSpPr>
          <p:cNvPr id="47123" name="Oval 19"/>
          <p:cNvSpPr>
            <a:spLocks noChangeArrowheads="1"/>
          </p:cNvSpPr>
          <p:nvPr/>
        </p:nvSpPr>
        <p:spPr bwMode="auto">
          <a:xfrm>
            <a:off x="3352800" y="4419600"/>
            <a:ext cx="990600" cy="762000"/>
          </a:xfrm>
          <a:prstGeom prst="ellipse">
            <a:avLst/>
          </a:prstGeom>
          <a:ln w="31750">
            <a:solidFill>
              <a:srgbClr val="990000"/>
            </a:solidFill>
            <a:round/>
            <a:headEnd/>
            <a:tailEnd/>
          </a:ln>
        </p:spPr>
        <p:txBody>
          <a:bodyPr/>
          <a:lstStyle/>
          <a:p>
            <a:pPr algn="ctr"/>
            <a:r>
              <a:rPr lang="en-US" altLang="zh-CN" sz="4000" b="1">
                <a:solidFill>
                  <a:srgbClr val="FF3300"/>
                </a:solidFill>
              </a:rPr>
              <a:t>N</a:t>
            </a:r>
            <a:endParaRPr lang="en-US" altLang="zh-CN" sz="2800" b="1">
              <a:solidFill>
                <a:schemeClr val="bg2"/>
              </a:solidFill>
            </a:endParaRPr>
          </a:p>
        </p:txBody>
      </p:sp>
      <p:sp useBgFill="1">
        <p:nvSpPr>
          <p:cNvPr id="47124" name="Oval 20"/>
          <p:cNvSpPr>
            <a:spLocks noChangeArrowheads="1"/>
          </p:cNvSpPr>
          <p:nvPr/>
        </p:nvSpPr>
        <p:spPr bwMode="auto">
          <a:xfrm>
            <a:off x="6781800" y="4403725"/>
            <a:ext cx="990600" cy="762000"/>
          </a:xfrm>
          <a:prstGeom prst="ellipse">
            <a:avLst/>
          </a:prstGeom>
          <a:ln w="31750">
            <a:solidFill>
              <a:srgbClr val="990000"/>
            </a:solidFill>
            <a:round/>
            <a:headEnd/>
            <a:tailEnd/>
          </a:ln>
        </p:spPr>
        <p:txBody>
          <a:bodyPr/>
          <a:lstStyle/>
          <a:p>
            <a:pPr algn="ctr"/>
            <a:r>
              <a:rPr lang="en-US" altLang="zh-CN" sz="4000" b="1">
                <a:solidFill>
                  <a:srgbClr val="FF3300"/>
                </a:solidFill>
              </a:rPr>
              <a:t>N</a:t>
            </a:r>
            <a:endParaRPr lang="en-US" altLang="zh-CN" sz="2800" b="1">
              <a:solidFill>
                <a:schemeClr val="bg2"/>
              </a:solidFill>
            </a:endParaRPr>
          </a:p>
        </p:txBody>
      </p:sp>
      <p:sp>
        <p:nvSpPr>
          <p:cNvPr id="47128" name="Comment 24"/>
          <p:cNvSpPr>
            <a:spLocks noChangeArrowheads="1"/>
          </p:cNvSpPr>
          <p:nvPr/>
        </p:nvSpPr>
        <p:spPr bwMode="auto">
          <a:xfrm>
            <a:off x="228600" y="2835275"/>
            <a:ext cx="1676400" cy="1203325"/>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a:extLst>
            <a:ext uri="{53640926-AAD7-44D8-BBD7-CCE9431645EC}">
              <a14:shadowObscured xmlns:a14="http://schemas.microsoft.com/office/drawing/2010/main" val="1"/>
            </a:ext>
          </a:extLst>
        </p:spPr>
        <p:txBody>
          <a:bodyPr>
            <a:spAutoFit/>
          </a:bodyPr>
          <a:lstStyle/>
          <a:p>
            <a:pPr algn="ctr">
              <a:spcBef>
                <a:spcPct val="20000"/>
              </a:spcBef>
            </a:pPr>
            <a:r>
              <a:rPr kumimoji="0" lang="zh-CN" altLang="en-US" b="1">
                <a:solidFill>
                  <a:srgbClr val="005400"/>
                </a:solidFill>
                <a:latin typeface="Arial" charset="0"/>
                <a:ea typeface="隶书" pitchFamily="49" charset="-122"/>
              </a:rPr>
              <a:t>右子树为空树</a:t>
            </a:r>
            <a:endParaRPr lang="zh-CN" altLang="en-US" sz="1600">
              <a:solidFill>
                <a:srgbClr val="000000"/>
              </a:solidFill>
              <a:latin typeface="Arial" charset="0"/>
            </a:endParaRPr>
          </a:p>
        </p:txBody>
      </p:sp>
      <p:sp>
        <p:nvSpPr>
          <p:cNvPr id="47130" name="Comment 26"/>
          <p:cNvSpPr>
            <a:spLocks noChangeArrowheads="1"/>
          </p:cNvSpPr>
          <p:nvPr/>
        </p:nvSpPr>
        <p:spPr bwMode="auto">
          <a:xfrm>
            <a:off x="3962400" y="2835275"/>
            <a:ext cx="1676400" cy="1203325"/>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a:extLst>
            <a:ext uri="{53640926-AAD7-44D8-BBD7-CCE9431645EC}">
              <a14:shadowObscured xmlns:a14="http://schemas.microsoft.com/office/drawing/2010/main" val="1"/>
            </a:ext>
          </a:extLst>
        </p:spPr>
        <p:txBody>
          <a:bodyPr>
            <a:spAutoFit/>
          </a:bodyPr>
          <a:lstStyle/>
          <a:p>
            <a:pPr algn="ctr">
              <a:spcBef>
                <a:spcPct val="50000"/>
              </a:spcBef>
            </a:pPr>
            <a:r>
              <a:rPr kumimoji="0" lang="zh-CN" altLang="en-US" b="1">
                <a:solidFill>
                  <a:srgbClr val="005400"/>
                </a:solidFill>
                <a:latin typeface="Arial" charset="0"/>
                <a:ea typeface="隶书" pitchFamily="49" charset="-122"/>
              </a:rPr>
              <a:t>左子树为空树</a:t>
            </a:r>
            <a:endParaRPr lang="zh-CN" altLang="en-US" sz="1600">
              <a:solidFill>
                <a:srgbClr val="000000"/>
              </a:solidFill>
              <a:latin typeface="Arial" charset="0"/>
            </a:endParaRPr>
          </a:p>
        </p:txBody>
      </p:sp>
      <p:sp>
        <p:nvSpPr>
          <p:cNvPr id="47131" name="Comment 27"/>
          <p:cNvSpPr>
            <a:spLocks noChangeArrowheads="1"/>
          </p:cNvSpPr>
          <p:nvPr/>
        </p:nvSpPr>
        <p:spPr bwMode="auto">
          <a:xfrm>
            <a:off x="7239000" y="2286000"/>
            <a:ext cx="1752600" cy="175260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a:extLst>
            <a:ext uri="{53640926-AAD7-44D8-BBD7-CCE9431645EC}">
              <a14:shadowObscured xmlns:a14="http://schemas.microsoft.com/office/drawing/2010/main" val="1"/>
            </a:ext>
          </a:extLst>
        </p:spPr>
        <p:txBody>
          <a:bodyPr>
            <a:spAutoFit/>
          </a:bodyPr>
          <a:lstStyle/>
          <a:p>
            <a:pPr algn="ctr">
              <a:spcBef>
                <a:spcPct val="50000"/>
              </a:spcBef>
            </a:pPr>
            <a:r>
              <a:rPr kumimoji="0" lang="zh-CN" altLang="en-US" b="1">
                <a:solidFill>
                  <a:srgbClr val="005400"/>
                </a:solidFill>
                <a:latin typeface="Arial" charset="0"/>
                <a:ea typeface="隶书" pitchFamily="49" charset="-122"/>
              </a:rPr>
              <a:t>左右子树均不为空树</a:t>
            </a:r>
            <a:endParaRPr lang="zh-CN" altLang="en-US" sz="1600">
              <a:solidFill>
                <a:srgbClr val="000000"/>
              </a:solidFill>
              <a:latin typeface="Arial" charset="0"/>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7132"/>
                                        </p:tgtEl>
                                        <p:attrNameLst>
                                          <p:attrName>style.visibility</p:attrName>
                                        </p:attrNameLst>
                                      </p:cBhvr>
                                      <p:to>
                                        <p:strVal val="visible"/>
                                      </p:to>
                                    </p:set>
                                    <p:animEffect transition="in" filter="wipe(up)">
                                      <p:cBhvr>
                                        <p:cTn id="7" dur="500"/>
                                        <p:tgtEl>
                                          <p:spTgt spid="47132"/>
                                        </p:tgtEl>
                                      </p:cBhvr>
                                    </p:animEffect>
                                  </p:childTnLst>
                                </p:cTn>
                              </p:par>
                            </p:childTnLst>
                          </p:cTn>
                        </p:par>
                        <p:par>
                          <p:cTn id="8" fill="hold" nodeType="afterGroup">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47119"/>
                                        </p:tgtEl>
                                        <p:attrNameLst>
                                          <p:attrName>style.visibility</p:attrName>
                                        </p:attrNameLst>
                                      </p:cBhvr>
                                      <p:to>
                                        <p:strVal val="visible"/>
                                      </p:to>
                                    </p:set>
                                    <p:animEffect transition="in" filter="slide(fromTop)">
                                      <p:cBhvr>
                                        <p:cTn id="11" dur="500"/>
                                        <p:tgtEl>
                                          <p:spTgt spid="4711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5" fill="hold" grpId="0" nodeType="clickEffect">
                                  <p:stCondLst>
                                    <p:cond delay="0"/>
                                  </p:stCondLst>
                                  <p:childTnLst>
                                    <p:set>
                                      <p:cBhvr>
                                        <p:cTn id="15" dur="1" fill="hold">
                                          <p:stCondLst>
                                            <p:cond delay="0"/>
                                          </p:stCondLst>
                                        </p:cTn>
                                        <p:tgtEl>
                                          <p:spTgt spid="47110"/>
                                        </p:tgtEl>
                                        <p:attrNameLst>
                                          <p:attrName>style.visibility</p:attrName>
                                        </p:attrNameLst>
                                      </p:cBhvr>
                                      <p:to>
                                        <p:strVal val="visible"/>
                                      </p:to>
                                    </p:set>
                                    <p:animEffect transition="in" filter="checkerboard(down)">
                                      <p:cBhvr>
                                        <p:cTn id="16" dur="500"/>
                                        <p:tgtEl>
                                          <p:spTgt spid="47110"/>
                                        </p:tgtEl>
                                      </p:cBhvr>
                                    </p:animEffect>
                                  </p:childTnLst>
                                </p:cTn>
                              </p:par>
                            </p:childTnLst>
                          </p:cTn>
                        </p:par>
                        <p:par>
                          <p:cTn id="17" fill="hold" nodeType="afterGroup">
                            <p:stCondLst>
                              <p:cond delay="500"/>
                            </p:stCondLst>
                            <p:childTnLst>
                              <p:par>
                                <p:cTn id="18" presetID="12" presetClass="entr" presetSubtype="1" fill="hold" grpId="0" nodeType="afterEffect">
                                  <p:stCondLst>
                                    <p:cond delay="0"/>
                                  </p:stCondLst>
                                  <p:childTnLst>
                                    <p:set>
                                      <p:cBhvr>
                                        <p:cTn id="19" dur="1" fill="hold">
                                          <p:stCondLst>
                                            <p:cond delay="0"/>
                                          </p:stCondLst>
                                        </p:cTn>
                                        <p:tgtEl>
                                          <p:spTgt spid="47120"/>
                                        </p:tgtEl>
                                        <p:attrNameLst>
                                          <p:attrName>style.visibility</p:attrName>
                                        </p:attrNameLst>
                                      </p:cBhvr>
                                      <p:to>
                                        <p:strVal val="visible"/>
                                      </p:to>
                                    </p:set>
                                    <p:animEffect transition="in" filter="slide(fromTop)">
                                      <p:cBhvr>
                                        <p:cTn id="20" dur="500"/>
                                        <p:tgtEl>
                                          <p:spTgt spid="4712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47122"/>
                                        </p:tgtEl>
                                        <p:attrNameLst>
                                          <p:attrName>style.visibility</p:attrName>
                                        </p:attrNameLst>
                                      </p:cBhvr>
                                      <p:to>
                                        <p:strVal val="visible"/>
                                      </p:to>
                                    </p:set>
                                    <p:animEffect transition="in" filter="checkerboard(across)">
                                      <p:cBhvr>
                                        <p:cTn id="25" dur="500"/>
                                        <p:tgtEl>
                                          <p:spTgt spid="47122"/>
                                        </p:tgtEl>
                                      </p:cBhvr>
                                    </p:animEffect>
                                  </p:childTnLst>
                                </p:cTn>
                              </p:par>
                            </p:childTnLst>
                          </p:cTn>
                        </p:par>
                        <p:par>
                          <p:cTn id="26" fill="hold" nodeType="afterGroup">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47111"/>
                                        </p:tgtEl>
                                        <p:attrNameLst>
                                          <p:attrName>style.visibility</p:attrName>
                                        </p:attrNameLst>
                                      </p:cBhvr>
                                      <p:to>
                                        <p:strVal val="visible"/>
                                      </p:to>
                                    </p:set>
                                    <p:animEffect transition="in" filter="blinds(horizontal)">
                                      <p:cBhvr>
                                        <p:cTn id="29" dur="500"/>
                                        <p:tgtEl>
                                          <p:spTgt spid="47111"/>
                                        </p:tgtEl>
                                      </p:cBhvr>
                                    </p:animEffect>
                                  </p:childTnLst>
                                </p:cTn>
                              </p:par>
                            </p:childTnLst>
                          </p:cTn>
                        </p:par>
                        <p:par>
                          <p:cTn id="30" fill="hold" nodeType="afterGroup">
                            <p:stCondLst>
                              <p:cond delay="1000"/>
                            </p:stCondLst>
                            <p:childTnLst>
                              <p:par>
                                <p:cTn id="31" presetID="12" presetClass="entr" presetSubtype="8" fill="hold" grpId="0" nodeType="afterEffect">
                                  <p:stCondLst>
                                    <p:cond delay="0"/>
                                  </p:stCondLst>
                                  <p:childTnLst>
                                    <p:set>
                                      <p:cBhvr>
                                        <p:cTn id="32" dur="1" fill="hold">
                                          <p:stCondLst>
                                            <p:cond delay="0"/>
                                          </p:stCondLst>
                                        </p:cTn>
                                        <p:tgtEl>
                                          <p:spTgt spid="47128"/>
                                        </p:tgtEl>
                                        <p:attrNameLst>
                                          <p:attrName>style.visibility</p:attrName>
                                        </p:attrNameLst>
                                      </p:cBhvr>
                                      <p:to>
                                        <p:strVal val="visible"/>
                                      </p:to>
                                    </p:set>
                                    <p:animEffect transition="in" filter="slide(fromLeft)">
                                      <p:cBhvr>
                                        <p:cTn id="33" dur="500"/>
                                        <p:tgtEl>
                                          <p:spTgt spid="4712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7123"/>
                                        </p:tgtEl>
                                        <p:attrNameLst>
                                          <p:attrName>style.visibility</p:attrName>
                                        </p:attrNameLst>
                                      </p:cBhvr>
                                      <p:to>
                                        <p:strVal val="visible"/>
                                      </p:to>
                                    </p:set>
                                    <p:animEffect transition="in" filter="checkerboard(across)">
                                      <p:cBhvr>
                                        <p:cTn id="38" dur="500"/>
                                        <p:tgtEl>
                                          <p:spTgt spid="47123"/>
                                        </p:tgtEl>
                                      </p:cBhvr>
                                    </p:animEffect>
                                  </p:childTnLst>
                                </p:cTn>
                              </p:par>
                            </p:childTnLst>
                          </p:cTn>
                        </p:par>
                        <p:par>
                          <p:cTn id="39" fill="hold" nodeType="afterGroup">
                            <p:stCondLst>
                              <p:cond delay="500"/>
                            </p:stCondLst>
                            <p:childTnLst>
                              <p:par>
                                <p:cTn id="40" presetID="3" presetClass="entr" presetSubtype="10" fill="hold" grpId="0" nodeType="afterEffect">
                                  <p:stCondLst>
                                    <p:cond delay="0"/>
                                  </p:stCondLst>
                                  <p:childTnLst>
                                    <p:set>
                                      <p:cBhvr>
                                        <p:cTn id="41" dur="1" fill="hold">
                                          <p:stCondLst>
                                            <p:cond delay="0"/>
                                          </p:stCondLst>
                                        </p:cTn>
                                        <p:tgtEl>
                                          <p:spTgt spid="47113"/>
                                        </p:tgtEl>
                                        <p:attrNameLst>
                                          <p:attrName>style.visibility</p:attrName>
                                        </p:attrNameLst>
                                      </p:cBhvr>
                                      <p:to>
                                        <p:strVal val="visible"/>
                                      </p:to>
                                    </p:set>
                                    <p:animEffect transition="in" filter="blinds(horizontal)">
                                      <p:cBhvr>
                                        <p:cTn id="42" dur="500"/>
                                        <p:tgtEl>
                                          <p:spTgt spid="47113"/>
                                        </p:tgtEl>
                                      </p:cBhvr>
                                    </p:animEffect>
                                  </p:childTnLst>
                                </p:cTn>
                              </p:par>
                            </p:childTnLst>
                          </p:cTn>
                        </p:par>
                        <p:par>
                          <p:cTn id="43" fill="hold" nodeType="afterGroup">
                            <p:stCondLst>
                              <p:cond delay="1000"/>
                            </p:stCondLst>
                            <p:childTnLst>
                              <p:par>
                                <p:cTn id="44" presetID="12" presetClass="entr" presetSubtype="2" fill="hold" grpId="0" nodeType="afterEffect">
                                  <p:stCondLst>
                                    <p:cond delay="0"/>
                                  </p:stCondLst>
                                  <p:childTnLst>
                                    <p:set>
                                      <p:cBhvr>
                                        <p:cTn id="45" dur="1" fill="hold">
                                          <p:stCondLst>
                                            <p:cond delay="0"/>
                                          </p:stCondLst>
                                        </p:cTn>
                                        <p:tgtEl>
                                          <p:spTgt spid="47130"/>
                                        </p:tgtEl>
                                        <p:attrNameLst>
                                          <p:attrName>style.visibility</p:attrName>
                                        </p:attrNameLst>
                                      </p:cBhvr>
                                      <p:to>
                                        <p:strVal val="visible"/>
                                      </p:to>
                                    </p:set>
                                    <p:animEffect transition="in" filter="slide(fromRight)">
                                      <p:cBhvr>
                                        <p:cTn id="46" dur="500"/>
                                        <p:tgtEl>
                                          <p:spTgt spid="4713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47124"/>
                                        </p:tgtEl>
                                        <p:attrNameLst>
                                          <p:attrName>style.visibility</p:attrName>
                                        </p:attrNameLst>
                                      </p:cBhvr>
                                      <p:to>
                                        <p:strVal val="visible"/>
                                      </p:to>
                                    </p:set>
                                    <p:animEffect transition="in" filter="checkerboard(across)">
                                      <p:cBhvr>
                                        <p:cTn id="51" dur="500"/>
                                        <p:tgtEl>
                                          <p:spTgt spid="47124"/>
                                        </p:tgtEl>
                                      </p:cBhvr>
                                    </p:animEffect>
                                  </p:childTnLst>
                                </p:cTn>
                              </p:par>
                            </p:childTnLst>
                          </p:cTn>
                        </p:par>
                        <p:par>
                          <p:cTn id="52" fill="hold" nodeType="afterGroup">
                            <p:stCondLst>
                              <p:cond delay="500"/>
                            </p:stCondLst>
                            <p:childTnLst>
                              <p:par>
                                <p:cTn id="53" presetID="3" presetClass="entr" presetSubtype="10" fill="hold" grpId="0" nodeType="afterEffect">
                                  <p:stCondLst>
                                    <p:cond delay="0"/>
                                  </p:stCondLst>
                                  <p:childTnLst>
                                    <p:set>
                                      <p:cBhvr>
                                        <p:cTn id="54" dur="1" fill="hold">
                                          <p:stCondLst>
                                            <p:cond delay="0"/>
                                          </p:stCondLst>
                                        </p:cTn>
                                        <p:tgtEl>
                                          <p:spTgt spid="47116"/>
                                        </p:tgtEl>
                                        <p:attrNameLst>
                                          <p:attrName>style.visibility</p:attrName>
                                        </p:attrNameLst>
                                      </p:cBhvr>
                                      <p:to>
                                        <p:strVal val="visible"/>
                                      </p:to>
                                    </p:set>
                                    <p:animEffect transition="in" filter="blinds(horizontal)">
                                      <p:cBhvr>
                                        <p:cTn id="55" dur="500"/>
                                        <p:tgtEl>
                                          <p:spTgt spid="47116"/>
                                        </p:tgtEl>
                                      </p:cBhvr>
                                    </p:animEffect>
                                  </p:childTnLst>
                                </p:cTn>
                              </p:par>
                            </p:childTnLst>
                          </p:cTn>
                        </p:par>
                        <p:par>
                          <p:cTn id="56" fill="hold" nodeType="afterGroup">
                            <p:stCondLst>
                              <p:cond delay="1000"/>
                            </p:stCondLst>
                            <p:childTnLst>
                              <p:par>
                                <p:cTn id="57" presetID="3" presetClass="entr" presetSubtype="10" fill="hold" grpId="0" nodeType="afterEffect">
                                  <p:stCondLst>
                                    <p:cond delay="0"/>
                                  </p:stCondLst>
                                  <p:childTnLst>
                                    <p:set>
                                      <p:cBhvr>
                                        <p:cTn id="58" dur="1" fill="hold">
                                          <p:stCondLst>
                                            <p:cond delay="0"/>
                                          </p:stCondLst>
                                        </p:cTn>
                                        <p:tgtEl>
                                          <p:spTgt spid="47117"/>
                                        </p:tgtEl>
                                        <p:attrNameLst>
                                          <p:attrName>style.visibility</p:attrName>
                                        </p:attrNameLst>
                                      </p:cBhvr>
                                      <p:to>
                                        <p:strVal val="visible"/>
                                      </p:to>
                                    </p:set>
                                    <p:animEffect transition="in" filter="blinds(horizontal)">
                                      <p:cBhvr>
                                        <p:cTn id="59" dur="500"/>
                                        <p:tgtEl>
                                          <p:spTgt spid="47117"/>
                                        </p:tgtEl>
                                      </p:cBhvr>
                                    </p:animEffect>
                                  </p:childTnLst>
                                </p:cTn>
                              </p:par>
                            </p:childTnLst>
                          </p:cTn>
                        </p:par>
                        <p:par>
                          <p:cTn id="60" fill="hold" nodeType="afterGroup">
                            <p:stCondLst>
                              <p:cond delay="1500"/>
                            </p:stCondLst>
                            <p:childTnLst>
                              <p:par>
                                <p:cTn id="61" presetID="12" presetClass="entr" presetSubtype="1" fill="hold" grpId="0" nodeType="afterEffect">
                                  <p:stCondLst>
                                    <p:cond delay="0"/>
                                  </p:stCondLst>
                                  <p:childTnLst>
                                    <p:set>
                                      <p:cBhvr>
                                        <p:cTn id="62" dur="1" fill="hold">
                                          <p:stCondLst>
                                            <p:cond delay="0"/>
                                          </p:stCondLst>
                                        </p:cTn>
                                        <p:tgtEl>
                                          <p:spTgt spid="47131"/>
                                        </p:tgtEl>
                                        <p:attrNameLst>
                                          <p:attrName>style.visibility</p:attrName>
                                        </p:attrNameLst>
                                      </p:cBhvr>
                                      <p:to>
                                        <p:strVal val="visible"/>
                                      </p:to>
                                    </p:set>
                                    <p:animEffect transition="in" filter="slide(fromTop)">
                                      <p:cBhvr>
                                        <p:cTn id="63" dur="500"/>
                                        <p:tgtEl>
                                          <p:spTgt spid="47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animBg="1" autoUpdateAnimBg="0"/>
      <p:bldP spid="47111" grpId="0" animBg="1" autoUpdateAnimBg="0"/>
      <p:bldP spid="47113" grpId="0" animBg="1" autoUpdateAnimBg="0"/>
      <p:bldP spid="47116" grpId="0" animBg="1" autoUpdateAnimBg="0"/>
      <p:bldP spid="47117" grpId="0" animBg="1" autoUpdateAnimBg="0"/>
      <p:bldP spid="47119" grpId="0" animBg="1" autoUpdateAnimBg="0"/>
      <p:bldP spid="47120" grpId="0" animBg="1" autoUpdateAnimBg="0"/>
      <p:bldP spid="47122" grpId="0" animBg="1" autoUpdateAnimBg="0"/>
      <p:bldP spid="47123" grpId="0" animBg="1" autoUpdateAnimBg="0"/>
      <p:bldP spid="47124" grpId="0" animBg="1" autoUpdateAnimBg="0"/>
      <p:bldP spid="47128" grpId="0" animBg="1" autoUpdateAnimBg="0"/>
      <p:bldP spid="47130" grpId="0" animBg="1" autoUpdateAnimBg="0"/>
      <p:bldP spid="47131"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p:cNvSpPr txBox="1">
            <a:spLocks noChangeArrowheads="1"/>
          </p:cNvSpPr>
          <p:nvPr/>
        </p:nvSpPr>
        <p:spPr bwMode="auto">
          <a:xfrm>
            <a:off x="395288" y="333375"/>
            <a:ext cx="820896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latin typeface="楷体_GB2312" pitchFamily="49" charset="-122"/>
                <a:ea typeface="楷体_GB2312" pitchFamily="49" charset="-122"/>
              </a:rPr>
              <a:t>例</a:t>
            </a:r>
            <a:r>
              <a:rPr lang="en-US" altLang="zh-CN" sz="3200" b="1">
                <a:latin typeface="楷体_GB2312" pitchFamily="49" charset="-122"/>
                <a:ea typeface="楷体_GB2312" pitchFamily="49" charset="-122"/>
              </a:rPr>
              <a:t>1</a:t>
            </a:r>
            <a:r>
              <a:rPr lang="zh-CN" altLang="en-US" sz="3200" b="1">
                <a:latin typeface="楷体_GB2312" pitchFamily="49" charset="-122"/>
                <a:ea typeface="楷体_GB2312" pitchFamily="49" charset="-122"/>
              </a:rPr>
              <a:t>：具有</a:t>
            </a:r>
            <a:r>
              <a:rPr lang="en-US" altLang="zh-CN" sz="3200" b="1">
                <a:latin typeface="楷体_GB2312" pitchFamily="49" charset="-122"/>
                <a:ea typeface="楷体_GB2312" pitchFamily="49" charset="-122"/>
              </a:rPr>
              <a:t>3</a:t>
            </a:r>
            <a:r>
              <a:rPr lang="zh-CN" altLang="en-US" sz="3200" b="1">
                <a:latin typeface="楷体_GB2312" pitchFamily="49" charset="-122"/>
                <a:ea typeface="楷体_GB2312" pitchFamily="49" charset="-122"/>
              </a:rPr>
              <a:t>个结点的二叉树可能有几种不同形态？</a:t>
            </a:r>
          </a:p>
        </p:txBody>
      </p:sp>
      <p:grpSp>
        <p:nvGrpSpPr>
          <p:cNvPr id="486411" name="Group 11"/>
          <p:cNvGrpSpPr>
            <a:grpSpLocks/>
          </p:cNvGrpSpPr>
          <p:nvPr/>
        </p:nvGrpSpPr>
        <p:grpSpPr bwMode="auto">
          <a:xfrm>
            <a:off x="395288" y="2060575"/>
            <a:ext cx="1655762" cy="1223963"/>
            <a:chOff x="476" y="1842"/>
            <a:chExt cx="817" cy="636"/>
          </a:xfrm>
        </p:grpSpPr>
        <p:sp>
          <p:nvSpPr>
            <p:cNvPr id="34844" name="Oval 5"/>
            <p:cNvSpPr>
              <a:spLocks noChangeArrowheads="1"/>
            </p:cNvSpPr>
            <p:nvPr/>
          </p:nvSpPr>
          <p:spPr bwMode="auto">
            <a:xfrm>
              <a:off x="793" y="1842"/>
              <a:ext cx="227" cy="227"/>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5" name="Oval 6"/>
            <p:cNvSpPr>
              <a:spLocks noChangeArrowheads="1"/>
            </p:cNvSpPr>
            <p:nvPr/>
          </p:nvSpPr>
          <p:spPr bwMode="auto">
            <a:xfrm>
              <a:off x="476" y="2251"/>
              <a:ext cx="227" cy="227"/>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sp>
          <p:nvSpPr>
            <p:cNvPr id="34846" name="Oval 7"/>
            <p:cNvSpPr>
              <a:spLocks noChangeArrowheads="1"/>
            </p:cNvSpPr>
            <p:nvPr/>
          </p:nvSpPr>
          <p:spPr bwMode="auto">
            <a:xfrm>
              <a:off x="1066" y="2251"/>
              <a:ext cx="227" cy="227"/>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7" name="Line 8"/>
            <p:cNvSpPr>
              <a:spLocks noChangeShapeType="1"/>
            </p:cNvSpPr>
            <p:nvPr/>
          </p:nvSpPr>
          <p:spPr bwMode="auto">
            <a:xfrm flipH="1">
              <a:off x="657" y="2024"/>
              <a:ext cx="182" cy="22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8" name="Line 10"/>
            <p:cNvSpPr>
              <a:spLocks noChangeShapeType="1"/>
            </p:cNvSpPr>
            <p:nvPr/>
          </p:nvSpPr>
          <p:spPr bwMode="auto">
            <a:xfrm>
              <a:off x="975" y="2024"/>
              <a:ext cx="181" cy="22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6419" name="Group 19"/>
          <p:cNvGrpSpPr>
            <a:grpSpLocks/>
          </p:cNvGrpSpPr>
          <p:nvPr/>
        </p:nvGrpSpPr>
        <p:grpSpPr bwMode="auto">
          <a:xfrm>
            <a:off x="2700338" y="1989138"/>
            <a:ext cx="1677987" cy="2020887"/>
            <a:chOff x="1927" y="1298"/>
            <a:chExt cx="1057" cy="1273"/>
          </a:xfrm>
        </p:grpSpPr>
        <p:sp>
          <p:nvSpPr>
            <p:cNvPr id="34839" name="Oval 13"/>
            <p:cNvSpPr>
              <a:spLocks noChangeArrowheads="1"/>
            </p:cNvSpPr>
            <p:nvPr/>
          </p:nvSpPr>
          <p:spPr bwMode="auto">
            <a:xfrm>
              <a:off x="2695" y="1298"/>
              <a:ext cx="289" cy="275"/>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0" name="Oval 14"/>
            <p:cNvSpPr>
              <a:spLocks noChangeArrowheads="1"/>
            </p:cNvSpPr>
            <p:nvPr/>
          </p:nvSpPr>
          <p:spPr bwMode="auto">
            <a:xfrm>
              <a:off x="2290" y="1794"/>
              <a:ext cx="290" cy="275"/>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sp>
          <p:nvSpPr>
            <p:cNvPr id="34841" name="Oval 15"/>
            <p:cNvSpPr>
              <a:spLocks noChangeArrowheads="1"/>
            </p:cNvSpPr>
            <p:nvPr/>
          </p:nvSpPr>
          <p:spPr bwMode="auto">
            <a:xfrm>
              <a:off x="1927" y="2296"/>
              <a:ext cx="290" cy="275"/>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2" name="Line 16"/>
            <p:cNvSpPr>
              <a:spLocks noChangeShapeType="1"/>
            </p:cNvSpPr>
            <p:nvPr/>
          </p:nvSpPr>
          <p:spPr bwMode="auto">
            <a:xfrm flipH="1">
              <a:off x="2521" y="1519"/>
              <a:ext cx="232" cy="27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3" name="Line 18"/>
            <p:cNvSpPr>
              <a:spLocks noChangeShapeType="1"/>
            </p:cNvSpPr>
            <p:nvPr/>
          </p:nvSpPr>
          <p:spPr bwMode="auto">
            <a:xfrm flipH="1">
              <a:off x="2154" y="2024"/>
              <a:ext cx="182" cy="27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6432" name="Group 32"/>
          <p:cNvGrpSpPr>
            <a:grpSpLocks/>
          </p:cNvGrpSpPr>
          <p:nvPr/>
        </p:nvGrpSpPr>
        <p:grpSpPr bwMode="auto">
          <a:xfrm>
            <a:off x="5580063" y="2060575"/>
            <a:ext cx="1101725" cy="2020888"/>
            <a:chOff x="3061" y="1434"/>
            <a:chExt cx="694" cy="1273"/>
          </a:xfrm>
        </p:grpSpPr>
        <p:sp>
          <p:nvSpPr>
            <p:cNvPr id="34834" name="Oval 27"/>
            <p:cNvSpPr>
              <a:spLocks noChangeArrowheads="1"/>
            </p:cNvSpPr>
            <p:nvPr/>
          </p:nvSpPr>
          <p:spPr bwMode="auto">
            <a:xfrm>
              <a:off x="3466" y="1434"/>
              <a:ext cx="289" cy="275"/>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5" name="Oval 28"/>
            <p:cNvSpPr>
              <a:spLocks noChangeArrowheads="1"/>
            </p:cNvSpPr>
            <p:nvPr/>
          </p:nvSpPr>
          <p:spPr bwMode="auto">
            <a:xfrm>
              <a:off x="3061" y="1930"/>
              <a:ext cx="290" cy="275"/>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sp>
          <p:nvSpPr>
            <p:cNvPr id="34836" name="Oval 29"/>
            <p:cNvSpPr>
              <a:spLocks noChangeArrowheads="1"/>
            </p:cNvSpPr>
            <p:nvPr/>
          </p:nvSpPr>
          <p:spPr bwMode="auto">
            <a:xfrm>
              <a:off x="3424" y="2432"/>
              <a:ext cx="290" cy="275"/>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7" name="Line 30"/>
            <p:cNvSpPr>
              <a:spLocks noChangeShapeType="1"/>
            </p:cNvSpPr>
            <p:nvPr/>
          </p:nvSpPr>
          <p:spPr bwMode="auto">
            <a:xfrm flipH="1">
              <a:off x="3292" y="1655"/>
              <a:ext cx="232" cy="27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8" name="Line 31"/>
            <p:cNvSpPr>
              <a:spLocks noChangeShapeType="1"/>
            </p:cNvSpPr>
            <p:nvPr/>
          </p:nvSpPr>
          <p:spPr bwMode="auto">
            <a:xfrm>
              <a:off x="3308" y="2157"/>
              <a:ext cx="231" cy="27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6440" name="Group 40"/>
          <p:cNvGrpSpPr>
            <a:grpSpLocks/>
          </p:cNvGrpSpPr>
          <p:nvPr/>
        </p:nvGrpSpPr>
        <p:grpSpPr bwMode="auto">
          <a:xfrm>
            <a:off x="1331913" y="4149725"/>
            <a:ext cx="1689100" cy="2093913"/>
            <a:chOff x="836" y="2840"/>
            <a:chExt cx="1064" cy="1319"/>
          </a:xfrm>
        </p:grpSpPr>
        <p:sp>
          <p:nvSpPr>
            <p:cNvPr id="34829" name="Oval 34"/>
            <p:cNvSpPr>
              <a:spLocks noChangeArrowheads="1"/>
            </p:cNvSpPr>
            <p:nvPr/>
          </p:nvSpPr>
          <p:spPr bwMode="auto">
            <a:xfrm>
              <a:off x="836" y="2840"/>
              <a:ext cx="289" cy="275"/>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0" name="Oval 35"/>
            <p:cNvSpPr>
              <a:spLocks noChangeArrowheads="1"/>
            </p:cNvSpPr>
            <p:nvPr/>
          </p:nvSpPr>
          <p:spPr bwMode="auto">
            <a:xfrm>
              <a:off x="1610" y="3884"/>
              <a:ext cx="290" cy="275"/>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sp>
          <p:nvSpPr>
            <p:cNvPr id="34831" name="Oval 36"/>
            <p:cNvSpPr>
              <a:spLocks noChangeArrowheads="1"/>
            </p:cNvSpPr>
            <p:nvPr/>
          </p:nvSpPr>
          <p:spPr bwMode="auto">
            <a:xfrm>
              <a:off x="1184" y="3336"/>
              <a:ext cx="290" cy="275"/>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2" name="Line 38"/>
            <p:cNvSpPr>
              <a:spLocks noChangeShapeType="1"/>
            </p:cNvSpPr>
            <p:nvPr/>
          </p:nvSpPr>
          <p:spPr bwMode="auto">
            <a:xfrm>
              <a:off x="1068" y="3061"/>
              <a:ext cx="231" cy="27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3" name="Line 39"/>
            <p:cNvSpPr>
              <a:spLocks noChangeShapeType="1"/>
            </p:cNvSpPr>
            <p:nvPr/>
          </p:nvSpPr>
          <p:spPr bwMode="auto">
            <a:xfrm>
              <a:off x="1428" y="3566"/>
              <a:ext cx="273" cy="31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6447" name="Group 47"/>
          <p:cNvGrpSpPr>
            <a:grpSpLocks/>
          </p:cNvGrpSpPr>
          <p:nvPr/>
        </p:nvGrpSpPr>
        <p:grpSpPr bwMode="auto">
          <a:xfrm>
            <a:off x="4716463" y="4221163"/>
            <a:ext cx="1152525" cy="2020887"/>
            <a:chOff x="3288" y="2795"/>
            <a:chExt cx="726" cy="1273"/>
          </a:xfrm>
        </p:grpSpPr>
        <p:sp>
          <p:nvSpPr>
            <p:cNvPr id="34824" name="Oval 42"/>
            <p:cNvSpPr>
              <a:spLocks noChangeArrowheads="1"/>
            </p:cNvSpPr>
            <p:nvPr/>
          </p:nvSpPr>
          <p:spPr bwMode="auto">
            <a:xfrm>
              <a:off x="3376" y="2795"/>
              <a:ext cx="289" cy="275"/>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5" name="Oval 43"/>
            <p:cNvSpPr>
              <a:spLocks noChangeArrowheads="1"/>
            </p:cNvSpPr>
            <p:nvPr/>
          </p:nvSpPr>
          <p:spPr bwMode="auto">
            <a:xfrm>
              <a:off x="3288" y="3793"/>
              <a:ext cx="290" cy="275"/>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sp>
          <p:nvSpPr>
            <p:cNvPr id="34826" name="Oval 44"/>
            <p:cNvSpPr>
              <a:spLocks noChangeArrowheads="1"/>
            </p:cNvSpPr>
            <p:nvPr/>
          </p:nvSpPr>
          <p:spPr bwMode="auto">
            <a:xfrm>
              <a:off x="3724" y="3291"/>
              <a:ext cx="290" cy="275"/>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7" name="Line 45"/>
            <p:cNvSpPr>
              <a:spLocks noChangeShapeType="1"/>
            </p:cNvSpPr>
            <p:nvPr/>
          </p:nvSpPr>
          <p:spPr bwMode="auto">
            <a:xfrm flipH="1">
              <a:off x="3519" y="3518"/>
              <a:ext cx="232" cy="27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8" name="Line 46"/>
            <p:cNvSpPr>
              <a:spLocks noChangeShapeType="1"/>
            </p:cNvSpPr>
            <p:nvPr/>
          </p:nvSpPr>
          <p:spPr bwMode="auto">
            <a:xfrm>
              <a:off x="3608" y="3016"/>
              <a:ext cx="231" cy="27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64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64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64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64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6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79388" y="1323975"/>
            <a:ext cx="2314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2800" b="1">
                <a:solidFill>
                  <a:srgbClr val="800000"/>
                </a:solidFill>
                <a:ea typeface="楷体_GB2312" pitchFamily="49" charset="-122"/>
              </a:rPr>
              <a:t>数据对象 </a:t>
            </a:r>
            <a:r>
              <a:rPr lang="en-US" altLang="zh-CN" sz="2800">
                <a:solidFill>
                  <a:srgbClr val="800000"/>
                </a:solidFill>
                <a:ea typeface="楷体_GB2312" pitchFamily="49" charset="-122"/>
              </a:rPr>
              <a:t>D</a:t>
            </a:r>
            <a:r>
              <a:rPr lang="zh-CN" altLang="en-US" sz="2800">
                <a:solidFill>
                  <a:srgbClr val="800000"/>
                </a:solidFill>
                <a:ea typeface="楷体_GB2312" pitchFamily="49" charset="-122"/>
              </a:rPr>
              <a:t>：</a:t>
            </a:r>
          </a:p>
        </p:txBody>
      </p:sp>
      <p:sp>
        <p:nvSpPr>
          <p:cNvPr id="512003" name="Text Box 3"/>
          <p:cNvSpPr txBox="1">
            <a:spLocks noChangeArrowheads="1"/>
          </p:cNvSpPr>
          <p:nvPr/>
        </p:nvSpPr>
        <p:spPr bwMode="auto">
          <a:xfrm>
            <a:off x="2339975" y="1325563"/>
            <a:ext cx="6156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800" b="1">
                <a:solidFill>
                  <a:srgbClr val="000000"/>
                </a:solidFill>
                <a:ea typeface="楷体_GB2312" pitchFamily="49" charset="-122"/>
              </a:rPr>
              <a:t>D</a:t>
            </a:r>
            <a:r>
              <a:rPr lang="zh-CN" altLang="en-US" sz="2800" b="1">
                <a:solidFill>
                  <a:srgbClr val="000000"/>
                </a:solidFill>
                <a:ea typeface="楷体_GB2312" pitchFamily="49" charset="-122"/>
              </a:rPr>
              <a:t>是具有相同特性的数据元素的集合。</a:t>
            </a:r>
            <a:endParaRPr lang="zh-CN" altLang="en-US" sz="2800">
              <a:solidFill>
                <a:srgbClr val="000000"/>
              </a:solidFill>
              <a:ea typeface="楷体_GB2312" pitchFamily="49" charset="-122"/>
            </a:endParaRPr>
          </a:p>
        </p:txBody>
      </p:sp>
      <p:sp>
        <p:nvSpPr>
          <p:cNvPr id="512004" name="Text Box 4"/>
          <p:cNvSpPr txBox="1">
            <a:spLocks noChangeArrowheads="1"/>
          </p:cNvSpPr>
          <p:nvPr/>
        </p:nvSpPr>
        <p:spPr bwMode="auto">
          <a:xfrm>
            <a:off x="2195513" y="1916113"/>
            <a:ext cx="6481762" cy="397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2800" b="1">
                <a:solidFill>
                  <a:srgbClr val="000000"/>
                </a:solidFill>
                <a:ea typeface="楷体_GB2312" pitchFamily="49" charset="-122"/>
              </a:rPr>
              <a:t>若</a:t>
            </a:r>
            <a:r>
              <a:rPr lang="en-US" altLang="zh-CN" sz="2800" b="1">
                <a:solidFill>
                  <a:srgbClr val="000000"/>
                </a:solidFill>
                <a:ea typeface="楷体_GB2312" pitchFamily="49" charset="-122"/>
              </a:rPr>
              <a:t>D=Φ</a:t>
            </a:r>
            <a:r>
              <a:rPr lang="zh-CN" altLang="en-US" sz="2800" b="1">
                <a:solidFill>
                  <a:srgbClr val="000000"/>
                </a:solidFill>
                <a:ea typeface="楷体_GB2312" pitchFamily="49" charset="-122"/>
              </a:rPr>
              <a:t>，则</a:t>
            </a:r>
            <a:r>
              <a:rPr lang="en-US" altLang="zh-CN" sz="2800" b="1">
                <a:solidFill>
                  <a:srgbClr val="000000"/>
                </a:solidFill>
                <a:ea typeface="楷体_GB2312" pitchFamily="49" charset="-122"/>
              </a:rPr>
              <a:t>R=Φ</a:t>
            </a:r>
            <a:r>
              <a:rPr lang="zh-CN" altLang="en-US" sz="2800" b="1">
                <a:solidFill>
                  <a:srgbClr val="000000"/>
                </a:solidFill>
                <a:ea typeface="楷体_GB2312" pitchFamily="49" charset="-122"/>
              </a:rPr>
              <a:t>；</a:t>
            </a:r>
          </a:p>
          <a:p>
            <a:pPr eaLnBrk="1" hangingPunct="1">
              <a:lnSpc>
                <a:spcPct val="120000"/>
              </a:lnSpc>
            </a:pPr>
            <a:r>
              <a:rPr lang="zh-CN" altLang="en-US" sz="2800" b="1">
                <a:solidFill>
                  <a:srgbClr val="000000"/>
                </a:solidFill>
                <a:ea typeface="楷体_GB2312" pitchFamily="49" charset="-122"/>
              </a:rPr>
              <a:t>若</a:t>
            </a:r>
            <a:r>
              <a:rPr lang="en-US" altLang="zh-CN" sz="2800" b="1">
                <a:solidFill>
                  <a:srgbClr val="000000"/>
                </a:solidFill>
                <a:ea typeface="楷体_GB2312" pitchFamily="49" charset="-122"/>
              </a:rPr>
              <a:t>D≠Φ</a:t>
            </a:r>
            <a:r>
              <a:rPr lang="zh-CN" altLang="en-US" sz="2800" b="1">
                <a:solidFill>
                  <a:srgbClr val="000000"/>
                </a:solidFill>
                <a:ea typeface="楷体_GB2312" pitchFamily="49" charset="-122"/>
              </a:rPr>
              <a:t>，则</a:t>
            </a:r>
            <a:r>
              <a:rPr lang="en-US" altLang="zh-CN" sz="2800" b="1">
                <a:solidFill>
                  <a:srgbClr val="000000"/>
                </a:solidFill>
                <a:ea typeface="楷体_GB2312" pitchFamily="49" charset="-122"/>
              </a:rPr>
              <a:t>R={H}</a:t>
            </a:r>
            <a:r>
              <a:rPr lang="zh-CN" altLang="en-US" sz="2800" b="1">
                <a:solidFill>
                  <a:srgbClr val="000000"/>
                </a:solidFill>
                <a:ea typeface="楷体_GB2312" pitchFamily="49" charset="-122"/>
              </a:rPr>
              <a:t>；存在如下关系：</a:t>
            </a:r>
          </a:p>
          <a:p>
            <a:pPr eaLnBrk="1" hangingPunct="1">
              <a:lnSpc>
                <a:spcPct val="120000"/>
              </a:lnSpc>
            </a:pPr>
            <a:r>
              <a:rPr lang="en-US" altLang="zh-CN" sz="2800" b="1">
                <a:solidFill>
                  <a:srgbClr val="000000"/>
                </a:solidFill>
                <a:ea typeface="楷体_GB2312" pitchFamily="49" charset="-122"/>
              </a:rPr>
              <a:t>(1)</a:t>
            </a:r>
            <a:r>
              <a:rPr lang="zh-CN" altLang="en-US" sz="2800" b="1">
                <a:solidFill>
                  <a:srgbClr val="000000"/>
                </a:solidFill>
                <a:ea typeface="楷体_GB2312" pitchFamily="49" charset="-122"/>
              </a:rPr>
              <a:t>在</a:t>
            </a:r>
            <a:r>
              <a:rPr lang="en-US" altLang="zh-CN" sz="2800" b="1">
                <a:solidFill>
                  <a:srgbClr val="000000"/>
                </a:solidFill>
                <a:ea typeface="楷体_GB2312" pitchFamily="49" charset="-122"/>
              </a:rPr>
              <a:t>D</a:t>
            </a:r>
            <a:r>
              <a:rPr lang="zh-CN" altLang="en-US" sz="2800" b="1">
                <a:solidFill>
                  <a:srgbClr val="000000"/>
                </a:solidFill>
                <a:ea typeface="楷体_GB2312" pitchFamily="49" charset="-122"/>
              </a:rPr>
              <a:t>中存在唯一的称为根的数据元素</a:t>
            </a:r>
            <a:r>
              <a:rPr lang="en-US" altLang="zh-CN" sz="2800" b="1">
                <a:solidFill>
                  <a:srgbClr val="000000"/>
                </a:solidFill>
                <a:ea typeface="楷体_GB2312" pitchFamily="49" charset="-122"/>
              </a:rPr>
              <a:t>root</a:t>
            </a:r>
            <a:r>
              <a:rPr lang="zh-CN" altLang="en-US" sz="2800" b="1">
                <a:solidFill>
                  <a:srgbClr val="000000"/>
                </a:solidFill>
                <a:ea typeface="楷体_GB2312" pitchFamily="49" charset="-122"/>
              </a:rPr>
              <a:t>；    </a:t>
            </a:r>
            <a:r>
              <a:rPr lang="en-US" altLang="zh-CN" sz="2800" b="1">
                <a:solidFill>
                  <a:srgbClr val="000000"/>
                </a:solidFill>
                <a:ea typeface="楷体_GB2312" pitchFamily="49" charset="-122"/>
              </a:rPr>
              <a:t>//</a:t>
            </a:r>
            <a:r>
              <a:rPr lang="zh-CN" altLang="en-US" sz="2800" b="1">
                <a:solidFill>
                  <a:srgbClr val="000000"/>
                </a:solidFill>
                <a:ea typeface="楷体_GB2312" pitchFamily="49" charset="-122"/>
              </a:rPr>
              <a:t>关于根的说明 </a:t>
            </a:r>
          </a:p>
          <a:p>
            <a:pPr eaLnBrk="1" hangingPunct="1">
              <a:lnSpc>
                <a:spcPct val="120000"/>
              </a:lnSpc>
            </a:pPr>
            <a:r>
              <a:rPr lang="en-US" altLang="zh-CN" sz="2800" b="1">
                <a:solidFill>
                  <a:srgbClr val="000000"/>
                </a:solidFill>
                <a:ea typeface="楷体_GB2312" pitchFamily="49" charset="-122"/>
              </a:rPr>
              <a:t>(2) Dj∩Dk=Φ  //</a:t>
            </a:r>
            <a:r>
              <a:rPr lang="zh-CN" altLang="en-US" sz="2800" b="1">
                <a:solidFill>
                  <a:srgbClr val="000000"/>
                </a:solidFill>
                <a:ea typeface="楷体_GB2312" pitchFamily="49" charset="-122"/>
              </a:rPr>
              <a:t>关于子树不相交的说明</a:t>
            </a:r>
          </a:p>
          <a:p>
            <a:pPr eaLnBrk="1" hangingPunct="1">
              <a:lnSpc>
                <a:spcPct val="120000"/>
              </a:lnSpc>
            </a:pPr>
            <a:r>
              <a:rPr lang="en-US" altLang="zh-CN" sz="2800" b="1">
                <a:solidFill>
                  <a:srgbClr val="000000"/>
                </a:solidFill>
                <a:ea typeface="楷体_GB2312" pitchFamily="49" charset="-122"/>
              </a:rPr>
              <a:t>(3) </a:t>
            </a:r>
            <a:r>
              <a:rPr lang="en-US" altLang="zh-CN" b="1"/>
              <a:t>…   </a:t>
            </a:r>
            <a:r>
              <a:rPr lang="en-US" altLang="zh-CN" sz="2800" b="1">
                <a:solidFill>
                  <a:srgbClr val="000000"/>
                </a:solidFill>
                <a:ea typeface="楷体_GB2312" pitchFamily="49" charset="-122"/>
              </a:rPr>
              <a:t>//</a:t>
            </a:r>
            <a:r>
              <a:rPr lang="zh-CN" altLang="en-US" sz="2800" b="1">
                <a:solidFill>
                  <a:srgbClr val="000000"/>
                </a:solidFill>
                <a:ea typeface="楷体_GB2312" pitchFamily="49" charset="-122"/>
              </a:rPr>
              <a:t>关于数据元素的说明</a:t>
            </a:r>
          </a:p>
          <a:p>
            <a:pPr eaLnBrk="1" hangingPunct="1">
              <a:lnSpc>
                <a:spcPct val="120000"/>
              </a:lnSpc>
            </a:pPr>
            <a:r>
              <a:rPr lang="en-US" altLang="zh-CN" sz="2800" b="1">
                <a:solidFill>
                  <a:srgbClr val="000000"/>
                </a:solidFill>
                <a:ea typeface="楷体_GB2312" pitchFamily="49" charset="-122"/>
              </a:rPr>
              <a:t>(4) </a:t>
            </a:r>
            <a:r>
              <a:rPr lang="en-US" altLang="zh-CN" b="1"/>
              <a:t>…  </a:t>
            </a:r>
            <a:r>
              <a:rPr lang="en-US" altLang="zh-CN" sz="2800" b="1">
                <a:solidFill>
                  <a:srgbClr val="000000"/>
                </a:solidFill>
                <a:ea typeface="楷体_GB2312" pitchFamily="49" charset="-122"/>
              </a:rPr>
              <a:t>//</a:t>
            </a:r>
            <a:r>
              <a:rPr lang="zh-CN" altLang="en-US" sz="2800" b="1">
                <a:solidFill>
                  <a:srgbClr val="000000"/>
                </a:solidFill>
                <a:ea typeface="楷体_GB2312" pitchFamily="49" charset="-122"/>
              </a:rPr>
              <a:t>关于左子树、右子树的说明</a:t>
            </a:r>
          </a:p>
        </p:txBody>
      </p:sp>
      <p:sp>
        <p:nvSpPr>
          <p:cNvPr id="35845" name="Text Box 5"/>
          <p:cNvSpPr txBox="1">
            <a:spLocks noChangeArrowheads="1"/>
          </p:cNvSpPr>
          <p:nvPr/>
        </p:nvSpPr>
        <p:spPr bwMode="auto">
          <a:xfrm>
            <a:off x="79375" y="1989138"/>
            <a:ext cx="2405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800" b="1">
                <a:solidFill>
                  <a:srgbClr val="800000"/>
                </a:solidFill>
                <a:ea typeface="楷体_GB2312" pitchFamily="49" charset="-122"/>
              </a:rPr>
              <a:t> </a:t>
            </a:r>
            <a:r>
              <a:rPr lang="zh-CN" altLang="en-US" sz="2800" b="1">
                <a:solidFill>
                  <a:srgbClr val="800000"/>
                </a:solidFill>
                <a:ea typeface="楷体_GB2312" pitchFamily="49" charset="-122"/>
              </a:rPr>
              <a:t>数据关系 </a:t>
            </a:r>
            <a:r>
              <a:rPr lang="en-US" altLang="zh-CN" sz="2800" b="1">
                <a:solidFill>
                  <a:srgbClr val="800000"/>
                </a:solidFill>
                <a:ea typeface="楷体_GB2312" pitchFamily="49" charset="-122"/>
              </a:rPr>
              <a:t>R</a:t>
            </a:r>
            <a:r>
              <a:rPr lang="zh-CN" altLang="en-US" sz="2800" b="1">
                <a:solidFill>
                  <a:srgbClr val="800000"/>
                </a:solidFill>
                <a:ea typeface="楷体_GB2312" pitchFamily="49" charset="-122"/>
              </a:rPr>
              <a:t>：</a:t>
            </a:r>
          </a:p>
        </p:txBody>
      </p:sp>
      <p:sp>
        <p:nvSpPr>
          <p:cNvPr id="35846" name="Rectangle 6"/>
          <p:cNvSpPr>
            <a:spLocks noChangeArrowheads="1"/>
          </p:cNvSpPr>
          <p:nvPr/>
        </p:nvSpPr>
        <p:spPr bwMode="auto">
          <a:xfrm>
            <a:off x="71438" y="749300"/>
            <a:ext cx="3924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0000"/>
                </a:solidFill>
                <a:ea typeface="楷体_GB2312" pitchFamily="49" charset="-122"/>
              </a:rPr>
              <a:t>ADT Binary Tree  {</a:t>
            </a:r>
          </a:p>
        </p:txBody>
      </p:sp>
      <p:sp>
        <p:nvSpPr>
          <p:cNvPr id="35847" name="Text Box 7"/>
          <p:cNvSpPr txBox="1">
            <a:spLocks noChangeArrowheads="1"/>
          </p:cNvSpPr>
          <p:nvPr/>
        </p:nvSpPr>
        <p:spPr bwMode="auto">
          <a:xfrm>
            <a:off x="179388" y="5791200"/>
            <a:ext cx="2276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800" b="1">
                <a:solidFill>
                  <a:srgbClr val="800000"/>
                </a:solidFill>
                <a:ea typeface="楷体_GB2312" pitchFamily="49" charset="-122"/>
              </a:rPr>
              <a:t> </a:t>
            </a:r>
            <a:r>
              <a:rPr lang="zh-CN" altLang="en-US" sz="2800" b="1">
                <a:solidFill>
                  <a:srgbClr val="800000"/>
                </a:solidFill>
                <a:ea typeface="楷体_GB2312" pitchFamily="49" charset="-122"/>
              </a:rPr>
              <a:t>基本操作</a:t>
            </a:r>
            <a:r>
              <a:rPr lang="en-US" altLang="zh-CN" sz="2800" b="1">
                <a:solidFill>
                  <a:srgbClr val="800000"/>
                </a:solidFill>
                <a:ea typeface="楷体_GB2312" pitchFamily="49" charset="-122"/>
              </a:rPr>
              <a:t>P</a:t>
            </a:r>
            <a:r>
              <a:rPr lang="zh-CN" altLang="en-US" sz="2800" b="1">
                <a:solidFill>
                  <a:srgbClr val="800000"/>
                </a:solidFill>
                <a:ea typeface="楷体_GB2312" pitchFamily="49" charset="-122"/>
              </a:rPr>
              <a:t>：</a:t>
            </a:r>
          </a:p>
        </p:txBody>
      </p:sp>
      <p:sp>
        <p:nvSpPr>
          <p:cNvPr id="512009" name="Text Box 9">
            <a:hlinkClick r:id="rId2" action="ppaction://hlinksldjump"/>
          </p:cNvPr>
          <p:cNvSpPr txBox="1">
            <a:spLocks noChangeArrowheads="1"/>
          </p:cNvSpPr>
          <p:nvPr/>
        </p:nvSpPr>
        <p:spPr bwMode="auto">
          <a:xfrm>
            <a:off x="4284663" y="55324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80808"/>
                </a:solidFill>
                <a:ea typeface="楷体_GB2312" pitchFamily="49" charset="-122"/>
              </a:rPr>
              <a:t>  </a:t>
            </a:r>
            <a:endParaRPr lang="en-US" altLang="zh-CN" sz="3200">
              <a:solidFill>
                <a:srgbClr val="080808"/>
              </a:solidFill>
            </a:endParaRPr>
          </a:p>
        </p:txBody>
      </p:sp>
      <p:sp>
        <p:nvSpPr>
          <p:cNvPr id="35849" name="Rectangle 10"/>
          <p:cNvSpPr>
            <a:spLocks noChangeArrowheads="1"/>
          </p:cNvSpPr>
          <p:nvPr/>
        </p:nvSpPr>
        <p:spPr bwMode="auto">
          <a:xfrm>
            <a:off x="323850" y="6294438"/>
            <a:ext cx="3743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0000"/>
                </a:solidFill>
                <a:ea typeface="楷体_GB2312" pitchFamily="49" charset="-122"/>
              </a:rPr>
              <a:t>}ADT Binary Tree</a:t>
            </a:r>
          </a:p>
        </p:txBody>
      </p:sp>
      <p:sp>
        <p:nvSpPr>
          <p:cNvPr id="512011" name="Rectangle 11"/>
          <p:cNvSpPr>
            <a:spLocks noChangeArrowheads="1"/>
          </p:cNvSpPr>
          <p:nvPr/>
        </p:nvSpPr>
        <p:spPr bwMode="auto">
          <a:xfrm>
            <a:off x="179388" y="115888"/>
            <a:ext cx="6264275" cy="579437"/>
          </a:xfrm>
          <a:prstGeom prst="rect">
            <a:avLst/>
          </a:prstGeom>
          <a:noFill/>
          <a:ln>
            <a:noFill/>
          </a:ln>
          <a:effectLst/>
          <a:extLst>
            <a:ext uri="{909E8E84-426E-40DD-AFC4-6F175D3DCCD1}">
              <a14:hiddenFill xmlns:a14="http://schemas.microsoft.com/office/drawing/2010/main">
                <a:gradFill rotWithShape="0">
                  <a:gsLst>
                    <a:gs pos="0">
                      <a:schemeClr val="hlink"/>
                    </a:gs>
                    <a:gs pos="100000">
                      <a:schemeClr val="hlink">
                        <a:gamma/>
                        <a:shade val="46275"/>
                        <a:invGamma/>
                      </a:schemeClr>
                    </a:gs>
                  </a:gsLst>
                  <a:path path="shape">
                    <a:fillToRect l="50000" t="50000" r="50000" b="50000"/>
                  </a:path>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defRPr/>
            </a:pPr>
            <a:r>
              <a:rPr lang="zh-CN" altLang="en-US" sz="3200" b="1">
                <a:solidFill>
                  <a:srgbClr val="000000"/>
                </a:solidFill>
                <a:effectLst>
                  <a:outerShdw blurRad="38100" dist="38100" dir="2700000" algn="tl">
                    <a:srgbClr val="C0C0C0"/>
                  </a:outerShdw>
                </a:effectLst>
                <a:ea typeface="楷体_GB2312" pitchFamily="49" charset="-122"/>
              </a:rPr>
              <a:t>二叉树的抽象数据类型定义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03"/>
                                        </p:tgtEl>
                                        <p:attrNameLst>
                                          <p:attrName>style.visibility</p:attrName>
                                        </p:attrNameLst>
                                      </p:cBhvr>
                                      <p:to>
                                        <p:strVal val="visible"/>
                                      </p:to>
                                    </p:set>
                                    <p:animEffect transition="in" filter="wipe(left)">
                                      <p:cBhvr>
                                        <p:cTn id="7" dur="500"/>
                                        <p:tgtEl>
                                          <p:spTgt spid="5120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12004"/>
                                        </p:tgtEl>
                                        <p:attrNameLst>
                                          <p:attrName>style.visibility</p:attrName>
                                        </p:attrNameLst>
                                      </p:cBhvr>
                                      <p:to>
                                        <p:strVal val="visible"/>
                                      </p:to>
                                    </p:set>
                                    <p:animEffect transition="in" filter="strips(downLeft)">
                                      <p:cBhvr>
                                        <p:cTn id="12" dur="500"/>
                                        <p:tgtEl>
                                          <p:spTgt spid="512004"/>
                                        </p:tgtEl>
                                      </p:cBhvr>
                                    </p:animEffect>
                                  </p:childTnLst>
                                </p:cTn>
                              </p:par>
                            </p:childTnLst>
                          </p:cTn>
                        </p:par>
                        <p:par>
                          <p:cTn id="13" fill="hold" nodeType="afterGroup">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512009"/>
                                        </p:tgtEl>
                                        <p:attrNameLst>
                                          <p:attrName>style.visibility</p:attrName>
                                        </p:attrNameLst>
                                      </p:cBhvr>
                                      <p:to>
                                        <p:strVal val="visible"/>
                                      </p:to>
                                    </p:set>
                                    <p:animEffect transition="in" filter="slide(fromBottom)">
                                      <p:cBhvr>
                                        <p:cTn id="16" dur="500"/>
                                        <p:tgtEl>
                                          <p:spTgt spid="512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3" grpId="0" autoUpdateAnimBg="0"/>
      <p:bldP spid="512004" grpId="0" autoUpdateAnimBg="0"/>
      <p:bldP spid="51200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23850" y="168275"/>
            <a:ext cx="48752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latin typeface="楷体_GB2312" pitchFamily="49" charset="-122"/>
                <a:ea typeface="楷体_GB2312" pitchFamily="49" charset="-122"/>
              </a:rPr>
              <a:t> </a:t>
            </a:r>
            <a:r>
              <a:rPr lang="zh-CN" altLang="en-US" sz="3200" b="1">
                <a:solidFill>
                  <a:srgbClr val="333399"/>
                </a:solidFill>
                <a:latin typeface="楷体_GB2312" pitchFamily="49" charset="-122"/>
                <a:ea typeface="楷体_GB2312" pitchFamily="49" charset="-122"/>
              </a:rPr>
              <a:t>二叉树的主要基本操作</a:t>
            </a:r>
            <a:r>
              <a:rPr lang="zh-CN" altLang="en-US" sz="3200">
                <a:solidFill>
                  <a:srgbClr val="333399"/>
                </a:solidFill>
                <a:latin typeface="楷体_GB2312" pitchFamily="49" charset="-122"/>
                <a:ea typeface="楷体_GB2312" pitchFamily="49" charset="-122"/>
              </a:rPr>
              <a:t>：</a:t>
            </a:r>
            <a:endParaRPr lang="zh-CN" altLang="en-US" sz="3200">
              <a:latin typeface="楷体_GB2312" pitchFamily="49" charset="-122"/>
              <a:ea typeface="楷体_GB2312" pitchFamily="49" charset="-122"/>
            </a:endParaRPr>
          </a:p>
        </p:txBody>
      </p:sp>
      <p:sp>
        <p:nvSpPr>
          <p:cNvPr id="36867" name="Rectangle 5"/>
          <p:cNvSpPr>
            <a:spLocks noChangeArrowheads="1"/>
          </p:cNvSpPr>
          <p:nvPr/>
        </p:nvSpPr>
        <p:spPr bwMode="auto">
          <a:xfrm>
            <a:off x="466725" y="1074738"/>
            <a:ext cx="8353425" cy="116363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folHlink"/>
              </a:buClr>
              <a:buSzPct val="60000"/>
              <a:buFont typeface="Wingdings" pitchFamily="2" charset="2"/>
              <a:buNone/>
            </a:pPr>
            <a:r>
              <a:rPr lang="en-US" altLang="zh-CN" sz="3200">
                <a:solidFill>
                  <a:srgbClr val="000000"/>
                </a:solidFill>
                <a:ea typeface="楷体_GB2312" pitchFamily="49" charset="-122"/>
              </a:rPr>
              <a:t>InitBiTree( &amp;T );             // </a:t>
            </a:r>
            <a:r>
              <a:rPr lang="zh-CN" altLang="en-US" sz="3200">
                <a:solidFill>
                  <a:srgbClr val="000000"/>
                </a:solidFill>
                <a:ea typeface="楷体_GB2312" pitchFamily="49" charset="-122"/>
              </a:rPr>
              <a:t>初始化空二叉树</a:t>
            </a:r>
          </a:p>
          <a:p>
            <a:pPr>
              <a:spcBef>
                <a:spcPct val="20000"/>
              </a:spcBef>
              <a:buClr>
                <a:schemeClr val="folHlink"/>
              </a:buClr>
              <a:buSzPct val="60000"/>
              <a:buFont typeface="Wingdings" pitchFamily="2" charset="2"/>
              <a:buNone/>
            </a:pPr>
            <a:r>
              <a:rPr lang="en-US" altLang="zh-CN" sz="3200">
                <a:solidFill>
                  <a:srgbClr val="000000"/>
                </a:solidFill>
                <a:ea typeface="楷体_GB2312" pitchFamily="49" charset="-122"/>
              </a:rPr>
              <a:t>DestroyBiTree( &amp;T );	   // </a:t>
            </a:r>
            <a:r>
              <a:rPr lang="zh-CN" altLang="en-US" sz="3200">
                <a:solidFill>
                  <a:srgbClr val="000000"/>
                </a:solidFill>
                <a:ea typeface="楷体_GB2312" pitchFamily="49" charset="-122"/>
              </a:rPr>
              <a:t>销毁</a:t>
            </a:r>
          </a:p>
        </p:txBody>
      </p:sp>
      <p:sp>
        <p:nvSpPr>
          <p:cNvPr id="36868" name="Text Box 6"/>
          <p:cNvSpPr txBox="1">
            <a:spLocks noChangeArrowheads="1"/>
          </p:cNvSpPr>
          <p:nvPr/>
        </p:nvSpPr>
        <p:spPr bwMode="auto">
          <a:xfrm>
            <a:off x="466725" y="2224088"/>
            <a:ext cx="8353425" cy="408463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20000"/>
              </a:spcBef>
              <a:buClr>
                <a:schemeClr val="folHlink"/>
              </a:buClr>
              <a:buSzPct val="60000"/>
              <a:buFont typeface="Wingdings" pitchFamily="2" charset="2"/>
              <a:buNone/>
            </a:pPr>
            <a:r>
              <a:rPr lang="en-US" altLang="zh-CN" sz="3200">
                <a:solidFill>
                  <a:srgbClr val="000000"/>
                </a:solidFill>
                <a:ea typeface="楷体_GB2312" pitchFamily="49" charset="-122"/>
              </a:rPr>
              <a:t>CreateBiTree( &amp;T, definition );	// </a:t>
            </a:r>
            <a:r>
              <a:rPr lang="zh-CN" altLang="en-US" sz="3200">
                <a:solidFill>
                  <a:srgbClr val="000000"/>
                </a:solidFill>
                <a:ea typeface="楷体_GB2312" pitchFamily="49" charset="-122"/>
              </a:rPr>
              <a:t>创建二叉树</a:t>
            </a:r>
          </a:p>
          <a:p>
            <a:pPr eaLnBrk="1" hangingPunct="1">
              <a:spcBef>
                <a:spcPct val="20000"/>
              </a:spcBef>
              <a:buClr>
                <a:schemeClr val="folHlink"/>
              </a:buClr>
              <a:buSzPct val="60000"/>
              <a:buFont typeface="Wingdings" pitchFamily="2" charset="2"/>
              <a:buNone/>
            </a:pPr>
            <a:r>
              <a:rPr lang="en-US" altLang="zh-CN" sz="3200">
                <a:solidFill>
                  <a:srgbClr val="000000"/>
                </a:solidFill>
                <a:ea typeface="楷体_GB2312" pitchFamily="49" charset="-122"/>
              </a:rPr>
              <a:t>ClearBiTree( &amp;T );			// </a:t>
            </a:r>
            <a:r>
              <a:rPr lang="zh-CN" altLang="en-US" sz="3200">
                <a:solidFill>
                  <a:srgbClr val="000000"/>
                </a:solidFill>
                <a:ea typeface="楷体_GB2312" pitchFamily="49" charset="-122"/>
              </a:rPr>
              <a:t>清空</a:t>
            </a:r>
          </a:p>
          <a:p>
            <a:pPr eaLnBrk="1" hangingPunct="1">
              <a:spcBef>
                <a:spcPct val="20000"/>
              </a:spcBef>
              <a:buClr>
                <a:schemeClr val="folHlink"/>
              </a:buClr>
              <a:buSzPct val="60000"/>
              <a:buFont typeface="Wingdings" pitchFamily="2" charset="2"/>
              <a:buNone/>
            </a:pPr>
            <a:r>
              <a:rPr lang="en-US" altLang="zh-CN" sz="3200">
                <a:solidFill>
                  <a:srgbClr val="000000"/>
                </a:solidFill>
                <a:ea typeface="楷体_GB2312" pitchFamily="49" charset="-122"/>
              </a:rPr>
              <a:t>BiTreeEmpty( T );			// </a:t>
            </a:r>
            <a:r>
              <a:rPr lang="zh-CN" altLang="en-US" sz="3200">
                <a:solidFill>
                  <a:srgbClr val="000000"/>
                </a:solidFill>
                <a:ea typeface="楷体_GB2312" pitchFamily="49" charset="-122"/>
              </a:rPr>
              <a:t>判空</a:t>
            </a:r>
          </a:p>
          <a:p>
            <a:pPr eaLnBrk="1" hangingPunct="1">
              <a:spcBef>
                <a:spcPct val="20000"/>
              </a:spcBef>
              <a:buClr>
                <a:schemeClr val="folHlink"/>
              </a:buClr>
              <a:buSzPct val="60000"/>
              <a:buFont typeface="Wingdings" pitchFamily="2" charset="2"/>
              <a:buNone/>
            </a:pPr>
            <a:r>
              <a:rPr lang="en-US" altLang="zh-CN" sz="3200">
                <a:solidFill>
                  <a:srgbClr val="000000"/>
                </a:solidFill>
                <a:ea typeface="楷体_GB2312" pitchFamily="49" charset="-122"/>
              </a:rPr>
              <a:t>BiTreeDepth( T );			// </a:t>
            </a:r>
            <a:r>
              <a:rPr lang="zh-CN" altLang="en-US" sz="3200">
                <a:solidFill>
                  <a:srgbClr val="000000"/>
                </a:solidFill>
                <a:ea typeface="楷体_GB2312" pitchFamily="49" charset="-122"/>
              </a:rPr>
              <a:t>深度</a:t>
            </a:r>
          </a:p>
          <a:p>
            <a:pPr eaLnBrk="1" hangingPunct="1">
              <a:spcBef>
                <a:spcPct val="20000"/>
              </a:spcBef>
              <a:buClr>
                <a:schemeClr val="folHlink"/>
              </a:buClr>
              <a:buSzPct val="60000"/>
              <a:buFont typeface="Wingdings" pitchFamily="2" charset="2"/>
              <a:buNone/>
            </a:pPr>
            <a:r>
              <a:rPr lang="en-US" altLang="zh-CN" sz="3200">
                <a:solidFill>
                  <a:srgbClr val="000000"/>
                </a:solidFill>
                <a:ea typeface="楷体_GB2312" pitchFamily="49" charset="-122"/>
              </a:rPr>
              <a:t>Root( T );				        // </a:t>
            </a:r>
            <a:r>
              <a:rPr lang="zh-CN" altLang="en-US" sz="3200">
                <a:solidFill>
                  <a:srgbClr val="000000"/>
                </a:solidFill>
                <a:ea typeface="楷体_GB2312" pitchFamily="49" charset="-122"/>
              </a:rPr>
              <a:t>根</a:t>
            </a:r>
          </a:p>
          <a:p>
            <a:pPr eaLnBrk="1" hangingPunct="1">
              <a:spcBef>
                <a:spcPct val="20000"/>
              </a:spcBef>
              <a:buClr>
                <a:schemeClr val="folHlink"/>
              </a:buClr>
              <a:buSzPct val="60000"/>
              <a:buFont typeface="Wingdings" pitchFamily="2" charset="2"/>
              <a:buNone/>
            </a:pPr>
            <a:r>
              <a:rPr lang="en-US" altLang="zh-CN" sz="3200">
                <a:solidFill>
                  <a:srgbClr val="000000"/>
                </a:solidFill>
                <a:ea typeface="楷体_GB2312" pitchFamily="49" charset="-122"/>
              </a:rPr>
              <a:t>Value( T, e );			      // </a:t>
            </a:r>
            <a:r>
              <a:rPr lang="zh-CN" altLang="en-US" sz="3200">
                <a:solidFill>
                  <a:srgbClr val="000000"/>
                </a:solidFill>
                <a:ea typeface="楷体_GB2312" pitchFamily="49" charset="-122"/>
              </a:rPr>
              <a:t>返回结点</a:t>
            </a:r>
            <a:r>
              <a:rPr lang="en-US" altLang="zh-CN" sz="3200">
                <a:solidFill>
                  <a:srgbClr val="000000"/>
                </a:solidFill>
                <a:ea typeface="楷体_GB2312" pitchFamily="49" charset="-122"/>
              </a:rPr>
              <a:t>e</a:t>
            </a:r>
            <a:r>
              <a:rPr lang="zh-CN" altLang="en-US" sz="3200">
                <a:solidFill>
                  <a:srgbClr val="000000"/>
                </a:solidFill>
                <a:ea typeface="楷体_GB2312" pitchFamily="49" charset="-122"/>
              </a:rPr>
              <a:t>的值</a:t>
            </a:r>
          </a:p>
          <a:p>
            <a:pPr eaLnBrk="1" hangingPunct="1">
              <a:spcBef>
                <a:spcPct val="20000"/>
              </a:spcBef>
              <a:buClr>
                <a:schemeClr val="folHlink"/>
              </a:buClr>
              <a:buSzPct val="60000"/>
              <a:buFont typeface="Wingdings" pitchFamily="2" charset="2"/>
              <a:buNone/>
            </a:pPr>
            <a:r>
              <a:rPr lang="en-US" altLang="zh-CN" sz="3200">
                <a:solidFill>
                  <a:srgbClr val="000000"/>
                </a:solidFill>
                <a:ea typeface="楷体_GB2312" pitchFamily="49" charset="-122"/>
              </a:rPr>
              <a:t>Assign( T, &amp;e, value );	// </a:t>
            </a:r>
            <a:r>
              <a:rPr lang="zh-CN" altLang="en-US" sz="3200">
                <a:solidFill>
                  <a:srgbClr val="000000"/>
                </a:solidFill>
                <a:ea typeface="楷体_GB2312" pitchFamily="49" charset="-122"/>
              </a:rPr>
              <a:t>结点</a:t>
            </a:r>
            <a:r>
              <a:rPr lang="en-US" altLang="zh-CN" sz="3200">
                <a:solidFill>
                  <a:srgbClr val="000000"/>
                </a:solidFill>
                <a:ea typeface="楷体_GB2312" pitchFamily="49" charset="-122"/>
              </a:rPr>
              <a:t>e</a:t>
            </a:r>
            <a:r>
              <a:rPr lang="zh-CN" altLang="en-US" sz="3200">
                <a:solidFill>
                  <a:srgbClr val="000000"/>
                </a:solidFill>
                <a:ea typeface="楷体_GB2312" pitchFamily="49" charset="-122"/>
              </a:rPr>
              <a:t>赋值为</a:t>
            </a:r>
            <a:r>
              <a:rPr lang="en-US" altLang="zh-CN" sz="3200">
                <a:solidFill>
                  <a:srgbClr val="000000"/>
                </a:solidFill>
                <a:ea typeface="楷体_GB2312" pitchFamily="49" charset="-122"/>
              </a:rPr>
              <a:t>value</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5"/>
          <p:cNvSpPr>
            <a:spLocks noChangeArrowheads="1"/>
          </p:cNvSpPr>
          <p:nvPr/>
        </p:nvSpPr>
        <p:spPr bwMode="auto">
          <a:xfrm>
            <a:off x="323850" y="260350"/>
            <a:ext cx="8353425" cy="642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folHlink"/>
              </a:buClr>
              <a:buSzPct val="60000"/>
              <a:buFont typeface="Wingdings" pitchFamily="2" charset="2"/>
              <a:buNone/>
            </a:pPr>
            <a:r>
              <a:rPr lang="en-US" altLang="zh-CN" sz="3200">
                <a:solidFill>
                  <a:srgbClr val="000000"/>
                </a:solidFill>
                <a:ea typeface="楷体_GB2312" pitchFamily="49" charset="-122"/>
              </a:rPr>
              <a:t>Parent( T, e );				// </a:t>
            </a:r>
            <a:r>
              <a:rPr lang="zh-CN" altLang="en-US" sz="3200">
                <a:solidFill>
                  <a:srgbClr val="000000"/>
                </a:solidFill>
                <a:ea typeface="楷体_GB2312" pitchFamily="49" charset="-122"/>
              </a:rPr>
              <a:t>求结点</a:t>
            </a:r>
            <a:r>
              <a:rPr lang="en-US" altLang="zh-CN" sz="3200">
                <a:solidFill>
                  <a:srgbClr val="000000"/>
                </a:solidFill>
                <a:ea typeface="楷体_GB2312" pitchFamily="49" charset="-122"/>
              </a:rPr>
              <a:t>e</a:t>
            </a:r>
            <a:r>
              <a:rPr lang="zh-CN" altLang="en-US" sz="3200">
                <a:solidFill>
                  <a:srgbClr val="000000"/>
                </a:solidFill>
                <a:ea typeface="楷体_GB2312" pitchFamily="49" charset="-122"/>
              </a:rPr>
              <a:t>双亲</a:t>
            </a:r>
          </a:p>
          <a:p>
            <a:pPr>
              <a:spcBef>
                <a:spcPct val="20000"/>
              </a:spcBef>
              <a:buClr>
                <a:schemeClr val="folHlink"/>
              </a:buClr>
              <a:buSzPct val="60000"/>
              <a:buFont typeface="Wingdings" pitchFamily="2" charset="2"/>
              <a:buNone/>
            </a:pPr>
            <a:r>
              <a:rPr lang="en-US" altLang="zh-CN" sz="3200">
                <a:solidFill>
                  <a:srgbClr val="000000"/>
                </a:solidFill>
                <a:ea typeface="楷体_GB2312" pitchFamily="49" charset="-122"/>
              </a:rPr>
              <a:t>LeftChild( T, e );			// </a:t>
            </a:r>
            <a:r>
              <a:rPr lang="zh-CN" altLang="en-US" sz="3200">
                <a:solidFill>
                  <a:srgbClr val="000000"/>
                </a:solidFill>
                <a:ea typeface="楷体_GB2312" pitchFamily="49" charset="-122"/>
              </a:rPr>
              <a:t>左孩子</a:t>
            </a:r>
          </a:p>
          <a:p>
            <a:pPr>
              <a:spcBef>
                <a:spcPct val="20000"/>
              </a:spcBef>
              <a:buClr>
                <a:schemeClr val="folHlink"/>
              </a:buClr>
              <a:buSzPct val="60000"/>
              <a:buFont typeface="Wingdings" pitchFamily="2" charset="2"/>
              <a:buNone/>
            </a:pPr>
            <a:r>
              <a:rPr lang="en-US" altLang="zh-CN" sz="3200">
                <a:solidFill>
                  <a:srgbClr val="000000"/>
                </a:solidFill>
                <a:ea typeface="楷体_GB2312" pitchFamily="49" charset="-122"/>
              </a:rPr>
              <a:t>RightChild( T, e );			// </a:t>
            </a:r>
            <a:r>
              <a:rPr lang="zh-CN" altLang="en-US" sz="3200">
                <a:solidFill>
                  <a:srgbClr val="000000"/>
                </a:solidFill>
                <a:ea typeface="楷体_GB2312" pitchFamily="49" charset="-122"/>
              </a:rPr>
              <a:t>右孩子</a:t>
            </a:r>
          </a:p>
          <a:p>
            <a:pPr>
              <a:spcBef>
                <a:spcPct val="20000"/>
              </a:spcBef>
              <a:buClr>
                <a:schemeClr val="folHlink"/>
              </a:buClr>
              <a:buSzPct val="60000"/>
              <a:buFont typeface="Wingdings" pitchFamily="2" charset="2"/>
              <a:buNone/>
            </a:pPr>
            <a:r>
              <a:rPr lang="en-US" altLang="zh-CN" sz="3200">
                <a:solidFill>
                  <a:srgbClr val="000000"/>
                </a:solidFill>
                <a:ea typeface="楷体_GB2312" pitchFamily="49" charset="-122"/>
              </a:rPr>
              <a:t>LeftSibling( T, e) ;			// </a:t>
            </a:r>
            <a:r>
              <a:rPr lang="zh-CN" altLang="en-US" sz="3200">
                <a:solidFill>
                  <a:srgbClr val="000000"/>
                </a:solidFill>
                <a:ea typeface="楷体_GB2312" pitchFamily="49" charset="-122"/>
              </a:rPr>
              <a:t>左兄弟</a:t>
            </a:r>
          </a:p>
          <a:p>
            <a:pPr>
              <a:spcBef>
                <a:spcPct val="20000"/>
              </a:spcBef>
              <a:buClr>
                <a:schemeClr val="folHlink"/>
              </a:buClr>
              <a:buSzPct val="60000"/>
              <a:buFont typeface="Wingdings" pitchFamily="2" charset="2"/>
              <a:buNone/>
            </a:pPr>
            <a:r>
              <a:rPr lang="en-US" altLang="zh-CN" sz="3200">
                <a:solidFill>
                  <a:srgbClr val="000000"/>
                </a:solidFill>
                <a:ea typeface="楷体_GB2312" pitchFamily="49" charset="-122"/>
              </a:rPr>
              <a:t>RightSibling( T, e );			// </a:t>
            </a:r>
            <a:r>
              <a:rPr lang="zh-CN" altLang="en-US" sz="3200">
                <a:solidFill>
                  <a:srgbClr val="000000"/>
                </a:solidFill>
                <a:ea typeface="楷体_GB2312" pitchFamily="49" charset="-122"/>
              </a:rPr>
              <a:t>右兄弟</a:t>
            </a:r>
          </a:p>
          <a:p>
            <a:pPr>
              <a:spcBef>
                <a:spcPct val="20000"/>
              </a:spcBef>
              <a:buClr>
                <a:schemeClr val="folHlink"/>
              </a:buClr>
              <a:buSzPct val="60000"/>
              <a:buFont typeface="Wingdings" pitchFamily="2" charset="2"/>
              <a:buNone/>
            </a:pPr>
            <a:r>
              <a:rPr lang="en-US" altLang="zh-CN" sz="3200">
                <a:solidFill>
                  <a:srgbClr val="000000"/>
                </a:solidFill>
                <a:ea typeface="楷体_GB2312" pitchFamily="49" charset="-122"/>
              </a:rPr>
              <a:t>InsertChild( T, p, LR, c );		// </a:t>
            </a:r>
            <a:r>
              <a:rPr lang="zh-CN" altLang="en-US" sz="3200">
                <a:solidFill>
                  <a:srgbClr val="000000"/>
                </a:solidFill>
                <a:ea typeface="楷体_GB2312" pitchFamily="49" charset="-122"/>
              </a:rPr>
              <a:t>插入</a:t>
            </a:r>
          </a:p>
          <a:p>
            <a:pPr>
              <a:spcBef>
                <a:spcPct val="20000"/>
              </a:spcBef>
              <a:buClr>
                <a:schemeClr val="folHlink"/>
              </a:buClr>
              <a:buSzPct val="60000"/>
              <a:buFont typeface="Wingdings" pitchFamily="2" charset="2"/>
              <a:buNone/>
            </a:pPr>
            <a:r>
              <a:rPr lang="en-US" altLang="zh-CN" sz="3200">
                <a:solidFill>
                  <a:srgbClr val="000000"/>
                </a:solidFill>
                <a:ea typeface="楷体_GB2312" pitchFamily="49" charset="-122"/>
              </a:rPr>
              <a:t>DeleteChild( T, p, LR );	         // </a:t>
            </a:r>
            <a:r>
              <a:rPr lang="zh-CN" altLang="en-US" sz="3200">
                <a:solidFill>
                  <a:srgbClr val="000000"/>
                </a:solidFill>
                <a:ea typeface="楷体_GB2312" pitchFamily="49" charset="-122"/>
              </a:rPr>
              <a:t>删除</a:t>
            </a:r>
          </a:p>
          <a:p>
            <a:pPr>
              <a:spcBef>
                <a:spcPct val="20000"/>
              </a:spcBef>
              <a:buClr>
                <a:schemeClr val="folHlink"/>
              </a:buClr>
              <a:buSzPct val="60000"/>
              <a:buFont typeface="Wingdings" pitchFamily="2" charset="2"/>
              <a:buNone/>
            </a:pPr>
            <a:r>
              <a:rPr lang="en-US" altLang="zh-CN" sz="3200">
                <a:solidFill>
                  <a:srgbClr val="000000"/>
                </a:solidFill>
                <a:ea typeface="楷体_GB2312" pitchFamily="49" charset="-122"/>
              </a:rPr>
              <a:t>PreOrderTraverse( T, Visit( ));	// </a:t>
            </a:r>
            <a:r>
              <a:rPr lang="zh-CN" altLang="en-US" sz="3200">
                <a:solidFill>
                  <a:srgbClr val="000000"/>
                </a:solidFill>
                <a:ea typeface="楷体_GB2312" pitchFamily="49" charset="-122"/>
              </a:rPr>
              <a:t>先序遍历</a:t>
            </a:r>
          </a:p>
          <a:p>
            <a:pPr>
              <a:spcBef>
                <a:spcPct val="20000"/>
              </a:spcBef>
              <a:buClr>
                <a:schemeClr val="folHlink"/>
              </a:buClr>
              <a:buSzPct val="60000"/>
              <a:buFont typeface="Wingdings" pitchFamily="2" charset="2"/>
              <a:buNone/>
            </a:pPr>
            <a:r>
              <a:rPr lang="en-US" altLang="zh-CN" sz="3200">
                <a:solidFill>
                  <a:srgbClr val="000000"/>
                </a:solidFill>
                <a:ea typeface="楷体_GB2312" pitchFamily="49" charset="-122"/>
              </a:rPr>
              <a:t>InOrderTraverse( T, Visit( ));	// </a:t>
            </a:r>
            <a:r>
              <a:rPr lang="zh-CN" altLang="en-US" sz="3200">
                <a:solidFill>
                  <a:srgbClr val="000000"/>
                </a:solidFill>
                <a:ea typeface="楷体_GB2312" pitchFamily="49" charset="-122"/>
              </a:rPr>
              <a:t>中序遍历</a:t>
            </a:r>
          </a:p>
          <a:p>
            <a:pPr>
              <a:spcBef>
                <a:spcPct val="20000"/>
              </a:spcBef>
              <a:buClr>
                <a:schemeClr val="folHlink"/>
              </a:buClr>
              <a:buSzPct val="60000"/>
              <a:buFont typeface="Wingdings" pitchFamily="2" charset="2"/>
              <a:buNone/>
            </a:pPr>
            <a:r>
              <a:rPr lang="en-US" altLang="zh-CN" sz="3200">
                <a:solidFill>
                  <a:srgbClr val="000000"/>
                </a:solidFill>
                <a:ea typeface="楷体_GB2312" pitchFamily="49" charset="-122"/>
              </a:rPr>
              <a:t>PostOrderTraverse( T, Visit( ));	// </a:t>
            </a:r>
            <a:r>
              <a:rPr lang="zh-CN" altLang="en-US" sz="3200">
                <a:solidFill>
                  <a:srgbClr val="000000"/>
                </a:solidFill>
                <a:ea typeface="楷体_GB2312" pitchFamily="49" charset="-122"/>
              </a:rPr>
              <a:t>后序遍历</a:t>
            </a:r>
          </a:p>
          <a:p>
            <a:pPr>
              <a:spcBef>
                <a:spcPct val="20000"/>
              </a:spcBef>
              <a:buClr>
                <a:schemeClr val="folHlink"/>
              </a:buClr>
              <a:buSzPct val="60000"/>
              <a:buFont typeface="Wingdings" pitchFamily="2" charset="2"/>
              <a:buNone/>
            </a:pPr>
            <a:r>
              <a:rPr lang="en-US" altLang="zh-CN" sz="3200">
                <a:solidFill>
                  <a:srgbClr val="000000"/>
                </a:solidFill>
                <a:ea typeface="楷体_GB2312" pitchFamily="49" charset="-122"/>
              </a:rPr>
              <a:t>LeverOrderTraverse( T, Visit( ));	// </a:t>
            </a:r>
            <a:r>
              <a:rPr lang="zh-CN" altLang="en-US" sz="3200">
                <a:solidFill>
                  <a:srgbClr val="000000"/>
                </a:solidFill>
                <a:ea typeface="楷体_GB2312" pitchFamily="49" charset="-122"/>
              </a:rPr>
              <a:t>层序遍历</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914" name="Rectangle 3"/>
          <p:cNvSpPr>
            <a:spLocks noGrp="1" noChangeArrowheads="1"/>
          </p:cNvSpPr>
          <p:nvPr>
            <p:ph type="body" idx="4294967295"/>
          </p:nvPr>
        </p:nvSpPr>
        <p:spPr>
          <a:xfrm>
            <a:off x="179388" y="1052513"/>
            <a:ext cx="8713787" cy="1066800"/>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spcBef>
                <a:spcPct val="0"/>
              </a:spcBef>
              <a:buClrTx/>
              <a:buFontTx/>
              <a:buNone/>
            </a:pPr>
            <a:r>
              <a:rPr lang="en-US" altLang="zh-CN" b="1" smtClean="0">
                <a:solidFill>
                  <a:srgbClr val="080808"/>
                </a:solidFill>
                <a:ea typeface="楷体_GB2312" pitchFamily="49" charset="-122"/>
              </a:rPr>
              <a:t> </a:t>
            </a:r>
            <a:r>
              <a:rPr lang="zh-CN" altLang="en-US" b="1" smtClean="0">
                <a:solidFill>
                  <a:srgbClr val="080808"/>
                </a:solidFill>
                <a:ea typeface="楷体_GB2312" pitchFamily="49" charset="-122"/>
              </a:rPr>
              <a:t>性质 </a:t>
            </a:r>
            <a:r>
              <a:rPr lang="en-US" altLang="zh-CN" b="1" smtClean="0">
                <a:solidFill>
                  <a:srgbClr val="080808"/>
                </a:solidFill>
                <a:ea typeface="楷体_GB2312" pitchFamily="49" charset="-122"/>
              </a:rPr>
              <a:t>1 </a:t>
            </a:r>
            <a:r>
              <a:rPr lang="zh-CN" altLang="en-US" b="1" smtClean="0">
                <a:solidFill>
                  <a:srgbClr val="080808"/>
                </a:solidFill>
                <a:ea typeface="楷体_GB2312" pitchFamily="49" charset="-122"/>
              </a:rPr>
              <a:t>： 在二叉树的第 </a:t>
            </a:r>
            <a:r>
              <a:rPr lang="en-US" altLang="zh-CN" b="1" smtClean="0">
                <a:solidFill>
                  <a:srgbClr val="080808"/>
                </a:solidFill>
                <a:ea typeface="楷体_GB2312" pitchFamily="49" charset="-122"/>
              </a:rPr>
              <a:t>i </a:t>
            </a:r>
            <a:r>
              <a:rPr lang="zh-CN" altLang="en-US" b="1" smtClean="0">
                <a:solidFill>
                  <a:srgbClr val="080808"/>
                </a:solidFill>
                <a:ea typeface="楷体_GB2312" pitchFamily="49" charset="-122"/>
              </a:rPr>
              <a:t>层上</a:t>
            </a:r>
            <a:r>
              <a:rPr lang="zh-CN" altLang="en-US" b="1" smtClean="0">
                <a:solidFill>
                  <a:srgbClr val="FF0066"/>
                </a:solidFill>
                <a:ea typeface="楷体_GB2312" pitchFamily="49" charset="-122"/>
              </a:rPr>
              <a:t>至多</a:t>
            </a:r>
            <a:r>
              <a:rPr lang="zh-CN" altLang="en-US" b="1" smtClean="0">
                <a:solidFill>
                  <a:srgbClr val="080808"/>
                </a:solidFill>
                <a:ea typeface="楷体_GB2312" pitchFamily="49" charset="-122"/>
              </a:rPr>
              <a:t>有</a:t>
            </a:r>
            <a:r>
              <a:rPr lang="en-US" altLang="zh-CN" b="1" smtClean="0">
                <a:solidFill>
                  <a:srgbClr val="080808"/>
                </a:solidFill>
                <a:ea typeface="楷体_GB2312" pitchFamily="49" charset="-122"/>
              </a:rPr>
              <a:t>2</a:t>
            </a:r>
            <a:r>
              <a:rPr lang="en-US" altLang="zh-CN" b="1" baseline="30000" smtClean="0">
                <a:solidFill>
                  <a:srgbClr val="080808"/>
                </a:solidFill>
                <a:ea typeface="楷体_GB2312" pitchFamily="49" charset="-122"/>
              </a:rPr>
              <a:t>i</a:t>
            </a:r>
            <a:r>
              <a:rPr lang="zh-CN" altLang="en-US" b="1" baseline="30000" smtClean="0">
                <a:solidFill>
                  <a:srgbClr val="080808"/>
                </a:solidFill>
                <a:ea typeface="楷体_GB2312" pitchFamily="49" charset="-122"/>
              </a:rPr>
              <a:t>－</a:t>
            </a:r>
            <a:r>
              <a:rPr lang="en-US" altLang="zh-CN" b="1" baseline="30000" smtClean="0">
                <a:solidFill>
                  <a:srgbClr val="080808"/>
                </a:solidFill>
                <a:ea typeface="楷体_GB2312" pitchFamily="49" charset="-122"/>
              </a:rPr>
              <a:t>1</a:t>
            </a:r>
            <a:r>
              <a:rPr lang="en-US" altLang="zh-CN" b="1" smtClean="0">
                <a:solidFill>
                  <a:srgbClr val="080808"/>
                </a:solidFill>
                <a:ea typeface="楷体_GB2312" pitchFamily="49" charset="-122"/>
              </a:rPr>
              <a:t> </a:t>
            </a:r>
            <a:r>
              <a:rPr lang="zh-CN" altLang="en-US" b="1" smtClean="0">
                <a:solidFill>
                  <a:srgbClr val="080808"/>
                </a:solidFill>
                <a:ea typeface="楷体_GB2312" pitchFamily="49" charset="-122"/>
              </a:rPr>
              <a:t>个结点。</a:t>
            </a:r>
            <a:r>
              <a:rPr lang="en-US" altLang="zh-CN" b="1" smtClean="0">
                <a:solidFill>
                  <a:srgbClr val="080808"/>
                </a:solidFill>
                <a:ea typeface="楷体_GB2312" pitchFamily="49" charset="-122"/>
              </a:rPr>
              <a:t>(i≥1)</a:t>
            </a:r>
          </a:p>
        </p:txBody>
      </p:sp>
      <p:sp>
        <p:nvSpPr>
          <p:cNvPr id="62470" name="Text Box 6"/>
          <p:cNvSpPr txBox="1">
            <a:spLocks noChangeArrowheads="1"/>
          </p:cNvSpPr>
          <p:nvPr/>
        </p:nvSpPr>
        <p:spPr bwMode="auto">
          <a:xfrm>
            <a:off x="323850" y="3398838"/>
            <a:ext cx="842486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sz="2800" b="1" i="1">
                <a:solidFill>
                  <a:srgbClr val="080808"/>
                </a:solidFill>
                <a:ea typeface="楷体_GB2312" pitchFamily="49" charset="-122"/>
              </a:rPr>
              <a:t>i </a:t>
            </a:r>
            <a:r>
              <a:rPr lang="en-US" altLang="zh-CN" sz="2800" b="1">
                <a:solidFill>
                  <a:srgbClr val="080808"/>
                </a:solidFill>
                <a:ea typeface="楷体_GB2312" pitchFamily="49" charset="-122"/>
              </a:rPr>
              <a:t>= 1 </a:t>
            </a:r>
            <a:r>
              <a:rPr lang="zh-CN" altLang="en-US" sz="2800" b="1">
                <a:solidFill>
                  <a:srgbClr val="080808"/>
                </a:solidFill>
                <a:ea typeface="楷体_GB2312" pitchFamily="49" charset="-122"/>
              </a:rPr>
              <a:t>时，只有一个根结点，显然成立                                              </a:t>
            </a:r>
          </a:p>
          <a:p>
            <a:pPr eaLnBrk="1" hangingPunct="1">
              <a:lnSpc>
                <a:spcPct val="120000"/>
              </a:lnSpc>
            </a:pPr>
            <a:r>
              <a:rPr lang="zh-CN" altLang="en-US" sz="2800" b="1">
                <a:solidFill>
                  <a:srgbClr val="080808"/>
                </a:solidFill>
                <a:ea typeface="楷体_GB2312" pitchFamily="49" charset="-122"/>
              </a:rPr>
              <a:t>                            </a:t>
            </a:r>
            <a:r>
              <a:rPr lang="en-US" altLang="zh-CN" sz="2800" b="1">
                <a:solidFill>
                  <a:srgbClr val="080808"/>
                </a:solidFill>
                <a:ea typeface="楷体_GB2312" pitchFamily="49" charset="-122"/>
              </a:rPr>
              <a:t>2</a:t>
            </a:r>
            <a:r>
              <a:rPr lang="en-US" altLang="zh-CN" sz="2800" b="1" baseline="30000">
                <a:solidFill>
                  <a:srgbClr val="080808"/>
                </a:solidFill>
                <a:ea typeface="楷体_GB2312" pitchFamily="49" charset="-122"/>
              </a:rPr>
              <a:t>i</a:t>
            </a:r>
            <a:r>
              <a:rPr lang="en-US" altLang="en-US" sz="2800" b="1" baseline="30000">
                <a:solidFill>
                  <a:srgbClr val="080808"/>
                </a:solidFill>
                <a:ea typeface="楷体_GB2312" pitchFamily="49" charset="-122"/>
              </a:rPr>
              <a:t>－</a:t>
            </a:r>
            <a:r>
              <a:rPr lang="en-US" altLang="zh-CN" sz="2800" b="1" baseline="30000">
                <a:solidFill>
                  <a:srgbClr val="080808"/>
                </a:solidFill>
                <a:ea typeface="楷体_GB2312" pitchFamily="49" charset="-122"/>
              </a:rPr>
              <a:t>1 </a:t>
            </a:r>
            <a:r>
              <a:rPr lang="en-US" altLang="zh-CN" sz="2800" b="1">
                <a:solidFill>
                  <a:srgbClr val="080808"/>
                </a:solidFill>
                <a:ea typeface="楷体_GB2312" pitchFamily="49" charset="-122"/>
              </a:rPr>
              <a:t>= 2</a:t>
            </a:r>
            <a:r>
              <a:rPr lang="en-US" altLang="zh-CN" sz="2800" b="1" baseline="30000">
                <a:solidFill>
                  <a:srgbClr val="080808"/>
                </a:solidFill>
                <a:ea typeface="楷体_GB2312" pitchFamily="49" charset="-122"/>
              </a:rPr>
              <a:t>0 </a:t>
            </a:r>
            <a:r>
              <a:rPr lang="en-US" altLang="zh-CN" sz="2800" b="1">
                <a:solidFill>
                  <a:srgbClr val="080808"/>
                </a:solidFill>
                <a:ea typeface="楷体_GB2312" pitchFamily="49" charset="-122"/>
              </a:rPr>
              <a:t>= 1</a:t>
            </a:r>
            <a:r>
              <a:rPr lang="zh-CN" altLang="en-US" sz="2800" b="1">
                <a:solidFill>
                  <a:srgbClr val="080808"/>
                </a:solidFill>
                <a:ea typeface="楷体_GB2312" pitchFamily="49" charset="-122"/>
              </a:rPr>
              <a:t>；</a:t>
            </a:r>
          </a:p>
        </p:txBody>
      </p:sp>
      <p:sp>
        <p:nvSpPr>
          <p:cNvPr id="62471" name="Text Box 7"/>
          <p:cNvSpPr txBox="1">
            <a:spLocks noChangeArrowheads="1"/>
          </p:cNvSpPr>
          <p:nvPr/>
        </p:nvSpPr>
        <p:spPr bwMode="auto">
          <a:xfrm>
            <a:off x="179388" y="4505325"/>
            <a:ext cx="8569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2800" b="1">
                <a:solidFill>
                  <a:srgbClr val="080808"/>
                </a:solidFill>
                <a:ea typeface="楷体_GB2312" pitchFamily="49" charset="-122"/>
              </a:rPr>
              <a:t>假设对所有的 </a:t>
            </a:r>
            <a:r>
              <a:rPr lang="en-US" altLang="zh-CN" sz="2800" b="1">
                <a:solidFill>
                  <a:srgbClr val="080808"/>
                </a:solidFill>
                <a:ea typeface="楷体_GB2312" pitchFamily="49" charset="-122"/>
              </a:rPr>
              <a:t>j</a:t>
            </a:r>
            <a:r>
              <a:rPr lang="zh-CN" altLang="en-US" sz="2800" b="1">
                <a:solidFill>
                  <a:srgbClr val="080808"/>
                </a:solidFill>
                <a:ea typeface="楷体_GB2312" pitchFamily="49" charset="-122"/>
              </a:rPr>
              <a:t>，</a:t>
            </a:r>
            <a:r>
              <a:rPr lang="en-US" altLang="zh-CN" sz="2800" b="1">
                <a:solidFill>
                  <a:srgbClr val="080808"/>
                </a:solidFill>
                <a:ea typeface="楷体_GB2312" pitchFamily="49" charset="-122"/>
              </a:rPr>
              <a:t>1≤ j </a:t>
            </a:r>
            <a:r>
              <a:rPr lang="en-US" altLang="zh-CN" sz="2800" b="1">
                <a:solidFill>
                  <a:srgbClr val="080808"/>
                </a:solidFill>
                <a:ea typeface="楷体_GB2312" pitchFamily="49" charset="-122"/>
                <a:sym typeface="Symbol" pitchFamily="18" charset="2"/>
              </a:rPr>
              <a:t> </a:t>
            </a:r>
            <a:r>
              <a:rPr lang="en-US" altLang="zh-CN" sz="2800" b="1">
                <a:solidFill>
                  <a:srgbClr val="080808"/>
                </a:solidFill>
                <a:ea typeface="楷体_GB2312" pitchFamily="49" charset="-122"/>
              </a:rPr>
              <a:t>i</a:t>
            </a:r>
            <a:r>
              <a:rPr lang="zh-CN" altLang="en-US" sz="2800" b="1">
                <a:solidFill>
                  <a:srgbClr val="080808"/>
                </a:solidFill>
                <a:ea typeface="楷体_GB2312" pitchFamily="49" charset="-122"/>
              </a:rPr>
              <a:t>，命题成立，则第</a:t>
            </a:r>
            <a:r>
              <a:rPr lang="en-US" altLang="zh-CN" sz="2800" b="1">
                <a:solidFill>
                  <a:srgbClr val="080808"/>
                </a:solidFill>
                <a:ea typeface="楷体_GB2312" pitchFamily="49" charset="-122"/>
              </a:rPr>
              <a:t>j= i</a:t>
            </a:r>
            <a:r>
              <a:rPr lang="zh-CN" altLang="en-US" sz="2800" b="1">
                <a:solidFill>
                  <a:srgbClr val="080808"/>
                </a:solidFill>
                <a:ea typeface="楷体_GB2312" pitchFamily="49" charset="-122"/>
              </a:rPr>
              <a:t>－</a:t>
            </a:r>
            <a:r>
              <a:rPr lang="en-US" altLang="zh-CN" sz="2800" b="1">
                <a:solidFill>
                  <a:srgbClr val="080808"/>
                </a:solidFill>
                <a:ea typeface="楷体_GB2312" pitchFamily="49" charset="-122"/>
              </a:rPr>
              <a:t>1</a:t>
            </a:r>
            <a:r>
              <a:rPr lang="zh-CN" altLang="en-US" sz="2800" b="1">
                <a:solidFill>
                  <a:srgbClr val="080808"/>
                </a:solidFill>
                <a:ea typeface="楷体_GB2312" pitchFamily="49" charset="-122"/>
              </a:rPr>
              <a:t>层至多有</a:t>
            </a:r>
            <a:r>
              <a:rPr lang="en-US" altLang="zh-CN" sz="2800" b="1">
                <a:solidFill>
                  <a:srgbClr val="080808"/>
                </a:solidFill>
                <a:ea typeface="楷体_GB2312" pitchFamily="49" charset="-122"/>
              </a:rPr>
              <a:t>2</a:t>
            </a:r>
            <a:r>
              <a:rPr lang="en-US" altLang="zh-CN" sz="2800" b="1" baseline="30000">
                <a:solidFill>
                  <a:srgbClr val="080808"/>
                </a:solidFill>
                <a:ea typeface="楷体_GB2312" pitchFamily="49" charset="-122"/>
              </a:rPr>
              <a:t>j</a:t>
            </a:r>
            <a:r>
              <a:rPr lang="en-US" altLang="en-US" sz="2800" b="1" baseline="30000">
                <a:solidFill>
                  <a:srgbClr val="080808"/>
                </a:solidFill>
                <a:ea typeface="楷体_GB2312" pitchFamily="49" charset="-122"/>
              </a:rPr>
              <a:t>－</a:t>
            </a:r>
            <a:r>
              <a:rPr lang="en-US" altLang="zh-CN" sz="2800" b="1" baseline="30000">
                <a:solidFill>
                  <a:srgbClr val="080808"/>
                </a:solidFill>
                <a:ea typeface="楷体_GB2312" pitchFamily="49" charset="-122"/>
              </a:rPr>
              <a:t>1</a:t>
            </a:r>
            <a:r>
              <a:rPr lang="en-US" altLang="zh-CN" sz="2800" b="1">
                <a:solidFill>
                  <a:srgbClr val="080808"/>
                </a:solidFill>
                <a:ea typeface="楷体_GB2312" pitchFamily="49" charset="-122"/>
              </a:rPr>
              <a:t> =2</a:t>
            </a:r>
            <a:r>
              <a:rPr lang="en-US" altLang="zh-CN" sz="2800" b="1" baseline="30000">
                <a:solidFill>
                  <a:srgbClr val="080808"/>
                </a:solidFill>
                <a:ea typeface="楷体_GB2312" pitchFamily="49" charset="-122"/>
              </a:rPr>
              <a:t>i</a:t>
            </a:r>
            <a:r>
              <a:rPr lang="en-US" altLang="en-US" sz="2800" b="1" baseline="30000">
                <a:solidFill>
                  <a:srgbClr val="080808"/>
                </a:solidFill>
                <a:ea typeface="楷体_GB2312" pitchFamily="49" charset="-122"/>
              </a:rPr>
              <a:t>－</a:t>
            </a:r>
            <a:r>
              <a:rPr lang="en-US" altLang="zh-CN" sz="2800" b="1" baseline="30000">
                <a:solidFill>
                  <a:srgbClr val="080808"/>
                </a:solidFill>
                <a:ea typeface="楷体_GB2312" pitchFamily="49" charset="-122"/>
              </a:rPr>
              <a:t>2</a:t>
            </a:r>
            <a:r>
              <a:rPr lang="zh-CN" altLang="en-US" sz="2800" b="1">
                <a:solidFill>
                  <a:srgbClr val="080808"/>
                </a:solidFill>
                <a:ea typeface="楷体_GB2312" pitchFamily="49" charset="-122"/>
              </a:rPr>
              <a:t>个结点；</a:t>
            </a:r>
          </a:p>
        </p:txBody>
      </p:sp>
      <p:sp>
        <p:nvSpPr>
          <p:cNvPr id="62472" name="Text Box 8"/>
          <p:cNvSpPr txBox="1">
            <a:spLocks noChangeArrowheads="1"/>
          </p:cNvSpPr>
          <p:nvPr/>
        </p:nvSpPr>
        <p:spPr bwMode="auto">
          <a:xfrm>
            <a:off x="107950" y="5380038"/>
            <a:ext cx="9036050"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40000"/>
              </a:lnSpc>
            </a:pPr>
            <a:r>
              <a:rPr lang="zh-CN" altLang="en-US" sz="2800" b="1">
                <a:solidFill>
                  <a:srgbClr val="080808"/>
                </a:solidFill>
                <a:ea typeface="楷体_GB2312" pitchFamily="49" charset="-122"/>
              </a:rPr>
              <a:t>二叉树上每个结点至多有两棵子树，则第 </a:t>
            </a:r>
            <a:r>
              <a:rPr lang="en-US" altLang="zh-CN" sz="2800" b="1">
                <a:solidFill>
                  <a:srgbClr val="080808"/>
                </a:solidFill>
                <a:ea typeface="楷体_GB2312" pitchFamily="49" charset="-122"/>
              </a:rPr>
              <a:t>i </a:t>
            </a:r>
            <a:r>
              <a:rPr lang="zh-CN" altLang="en-US" sz="2800" b="1">
                <a:solidFill>
                  <a:srgbClr val="080808"/>
                </a:solidFill>
                <a:ea typeface="楷体_GB2312" pitchFamily="49" charset="-122"/>
              </a:rPr>
              <a:t>层的最大结点数为第</a:t>
            </a:r>
            <a:r>
              <a:rPr lang="en-US" altLang="zh-CN" sz="2800" b="1">
                <a:solidFill>
                  <a:srgbClr val="080808"/>
                </a:solidFill>
                <a:ea typeface="楷体_GB2312" pitchFamily="49" charset="-122"/>
              </a:rPr>
              <a:t>i</a:t>
            </a:r>
            <a:r>
              <a:rPr lang="zh-CN" altLang="en-US" sz="2800" b="1">
                <a:solidFill>
                  <a:srgbClr val="080808"/>
                </a:solidFill>
                <a:ea typeface="楷体_GB2312" pitchFamily="49" charset="-122"/>
              </a:rPr>
              <a:t>－</a:t>
            </a:r>
            <a:r>
              <a:rPr lang="en-US" altLang="zh-CN" sz="2800" b="1">
                <a:solidFill>
                  <a:srgbClr val="080808"/>
                </a:solidFill>
                <a:ea typeface="楷体_GB2312" pitchFamily="49" charset="-122"/>
              </a:rPr>
              <a:t>1</a:t>
            </a:r>
            <a:r>
              <a:rPr lang="zh-CN" altLang="en-US" sz="2800" b="1">
                <a:solidFill>
                  <a:srgbClr val="080808"/>
                </a:solidFill>
                <a:ea typeface="楷体_GB2312" pitchFamily="49" charset="-122"/>
              </a:rPr>
              <a:t>层上最大结点数的二倍，即</a:t>
            </a:r>
            <a:r>
              <a:rPr lang="en-US" altLang="zh-CN" sz="2800" b="1">
                <a:solidFill>
                  <a:srgbClr val="080808"/>
                </a:solidFill>
                <a:ea typeface="楷体_GB2312" pitchFamily="49" charset="-122"/>
              </a:rPr>
              <a:t>2</a:t>
            </a:r>
            <a:r>
              <a:rPr lang="en-US" altLang="zh-CN" sz="2800" b="1" baseline="30000">
                <a:solidFill>
                  <a:srgbClr val="080808"/>
                </a:solidFill>
                <a:ea typeface="楷体_GB2312" pitchFamily="49" charset="-122"/>
              </a:rPr>
              <a:t>i</a:t>
            </a:r>
            <a:r>
              <a:rPr lang="en-US" altLang="en-US" sz="2800" b="1" baseline="30000">
                <a:solidFill>
                  <a:srgbClr val="080808"/>
                </a:solidFill>
                <a:ea typeface="楷体_GB2312" pitchFamily="49" charset="-122"/>
              </a:rPr>
              <a:t>－</a:t>
            </a:r>
            <a:r>
              <a:rPr lang="en-US" altLang="zh-CN" sz="2800" b="1" baseline="30000">
                <a:solidFill>
                  <a:srgbClr val="080808"/>
                </a:solidFill>
                <a:ea typeface="楷体_GB2312" pitchFamily="49" charset="-122"/>
              </a:rPr>
              <a:t>2</a:t>
            </a:r>
            <a:r>
              <a:rPr lang="en-US" altLang="zh-CN" sz="2800" b="1">
                <a:solidFill>
                  <a:srgbClr val="080808"/>
                </a:solidFill>
                <a:ea typeface="楷体_GB2312" pitchFamily="49" charset="-122"/>
                <a:sym typeface="Symbol" pitchFamily="18" charset="2"/>
              </a:rPr>
              <a:t> 2 = 2</a:t>
            </a:r>
            <a:r>
              <a:rPr lang="en-US" altLang="zh-CN" sz="2800" b="1" baseline="30000">
                <a:solidFill>
                  <a:srgbClr val="080808"/>
                </a:solidFill>
                <a:ea typeface="楷体_GB2312" pitchFamily="49" charset="-122"/>
                <a:sym typeface="Symbol" pitchFamily="18" charset="2"/>
              </a:rPr>
              <a:t>i</a:t>
            </a:r>
            <a:r>
              <a:rPr lang="en-US" altLang="en-US" sz="2800" b="1" baseline="30000">
                <a:solidFill>
                  <a:srgbClr val="080808"/>
                </a:solidFill>
                <a:ea typeface="楷体_GB2312" pitchFamily="49" charset="-122"/>
                <a:sym typeface="Symbol" pitchFamily="18" charset="2"/>
              </a:rPr>
              <a:t>－</a:t>
            </a:r>
            <a:r>
              <a:rPr lang="en-US" altLang="zh-CN" sz="2800" b="1" baseline="30000">
                <a:solidFill>
                  <a:srgbClr val="080808"/>
                </a:solidFill>
                <a:ea typeface="楷体_GB2312" pitchFamily="49" charset="-122"/>
                <a:sym typeface="Symbol" pitchFamily="18" charset="2"/>
              </a:rPr>
              <a:t>1</a:t>
            </a:r>
            <a:r>
              <a:rPr lang="en-US" altLang="zh-CN" sz="2800" b="1">
                <a:solidFill>
                  <a:srgbClr val="080808"/>
                </a:solidFill>
                <a:ea typeface="楷体_GB2312" pitchFamily="49" charset="-122"/>
                <a:sym typeface="Symbol" pitchFamily="18" charset="2"/>
              </a:rPr>
              <a:t> .</a:t>
            </a:r>
          </a:p>
        </p:txBody>
      </p:sp>
      <p:sp>
        <p:nvSpPr>
          <p:cNvPr id="38918" name="Rectangle 12"/>
          <p:cNvSpPr>
            <a:spLocks noChangeArrowheads="1"/>
          </p:cNvSpPr>
          <p:nvPr/>
        </p:nvSpPr>
        <p:spPr bwMode="auto">
          <a:xfrm>
            <a:off x="179388" y="2784475"/>
            <a:ext cx="3040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080808"/>
                </a:solidFill>
                <a:ea typeface="楷体_GB2312" pitchFamily="49" charset="-122"/>
              </a:rPr>
              <a:t>用归纳法证明：</a:t>
            </a:r>
          </a:p>
        </p:txBody>
      </p:sp>
      <p:sp>
        <p:nvSpPr>
          <p:cNvPr id="38919" name="Rectangle 19"/>
          <p:cNvSpPr>
            <a:spLocks noChangeArrowheads="1"/>
          </p:cNvSpPr>
          <p:nvPr/>
        </p:nvSpPr>
        <p:spPr bwMode="auto">
          <a:xfrm>
            <a:off x="179388" y="188913"/>
            <a:ext cx="3546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80808"/>
                </a:solidFill>
                <a:ea typeface="楷体_GB2312" pitchFamily="49" charset="-122"/>
              </a:rPr>
              <a:t>6.2.2 </a:t>
            </a:r>
            <a:r>
              <a:rPr lang="zh-CN" altLang="en-US" sz="3200" b="1">
                <a:solidFill>
                  <a:srgbClr val="080808"/>
                </a:solidFill>
                <a:ea typeface="楷体_GB2312" pitchFamily="49" charset="-122"/>
              </a:rPr>
              <a:t>二叉树的性质</a:t>
            </a:r>
          </a:p>
        </p:txBody>
      </p:sp>
      <p:sp>
        <p:nvSpPr>
          <p:cNvPr id="68628" name="Rectangle 20"/>
          <p:cNvSpPr>
            <a:spLocks noChangeArrowheads="1"/>
          </p:cNvSpPr>
          <p:nvPr/>
        </p:nvSpPr>
        <p:spPr bwMode="auto">
          <a:xfrm>
            <a:off x="2627313" y="1844675"/>
            <a:ext cx="6192837" cy="617538"/>
          </a:xfrm>
          <a:prstGeom prst="rect">
            <a:avLst/>
          </a:prstGeom>
          <a:noFill/>
          <a:ln w="38100" cap="sq" algn="ctr">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80808"/>
                </a:solidFill>
                <a:ea typeface="楷体_GB2312" pitchFamily="49" charset="-122"/>
              </a:rPr>
              <a:t>在第 </a:t>
            </a:r>
            <a:r>
              <a:rPr lang="en-US" altLang="zh-CN" sz="3200" b="1">
                <a:solidFill>
                  <a:srgbClr val="080808"/>
                </a:solidFill>
                <a:ea typeface="楷体_GB2312" pitchFamily="49" charset="-122"/>
              </a:rPr>
              <a:t>i </a:t>
            </a:r>
            <a:r>
              <a:rPr lang="zh-CN" altLang="en-US" sz="3200" b="1">
                <a:solidFill>
                  <a:srgbClr val="080808"/>
                </a:solidFill>
                <a:ea typeface="楷体_GB2312" pitchFamily="49" charset="-122"/>
              </a:rPr>
              <a:t>层上</a:t>
            </a:r>
            <a:r>
              <a:rPr lang="zh-CN" altLang="en-US" sz="3200" b="1">
                <a:solidFill>
                  <a:srgbClr val="FF0066"/>
                </a:solidFill>
                <a:ea typeface="楷体_GB2312" pitchFamily="49" charset="-122"/>
              </a:rPr>
              <a:t>至少</a:t>
            </a:r>
            <a:r>
              <a:rPr lang="zh-CN" altLang="en-US" sz="3200" b="1">
                <a:solidFill>
                  <a:srgbClr val="080808"/>
                </a:solidFill>
                <a:ea typeface="楷体_GB2312" pitchFamily="49" charset="-122"/>
              </a:rPr>
              <a:t>有</a:t>
            </a:r>
            <a:r>
              <a:rPr lang="zh-CN" altLang="en-US" sz="3200" b="1" u="sng">
                <a:solidFill>
                  <a:srgbClr val="080808"/>
                </a:solidFill>
                <a:ea typeface="楷体_GB2312" pitchFamily="49" charset="-122"/>
              </a:rPr>
              <a:t>        </a:t>
            </a:r>
            <a:r>
              <a:rPr lang="zh-CN" altLang="en-US" sz="3200" b="1">
                <a:solidFill>
                  <a:srgbClr val="080808"/>
                </a:solidFill>
                <a:ea typeface="楷体_GB2312" pitchFamily="49" charset="-122"/>
              </a:rPr>
              <a:t> 个结点？</a:t>
            </a:r>
          </a:p>
        </p:txBody>
      </p:sp>
      <p:sp>
        <p:nvSpPr>
          <p:cNvPr id="68629" name="Rectangle 21"/>
          <p:cNvSpPr>
            <a:spLocks noChangeArrowheads="1"/>
          </p:cNvSpPr>
          <p:nvPr/>
        </p:nvSpPr>
        <p:spPr bwMode="auto">
          <a:xfrm>
            <a:off x="6156325" y="1773238"/>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80808"/>
                </a:solidFill>
              </a:rPr>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62470"/>
                                        </p:tgtEl>
                                        <p:attrNameLst>
                                          <p:attrName>style.visibility</p:attrName>
                                        </p:attrNameLst>
                                      </p:cBhvr>
                                      <p:to>
                                        <p:strVal val="visible"/>
                                      </p:to>
                                    </p:set>
                                    <p:animEffect transition="in" filter="wipe(left)">
                                      <p:cBhvr>
                                        <p:cTn id="7" dur="300"/>
                                        <p:tgtEl>
                                          <p:spTgt spid="624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62471"/>
                                        </p:tgtEl>
                                        <p:attrNameLst>
                                          <p:attrName>style.visibility</p:attrName>
                                        </p:attrNameLst>
                                      </p:cBhvr>
                                      <p:to>
                                        <p:strVal val="visible"/>
                                      </p:to>
                                    </p:set>
                                    <p:animEffect transition="in" filter="wipe(left)">
                                      <p:cBhvr>
                                        <p:cTn id="12" dur="300"/>
                                        <p:tgtEl>
                                          <p:spTgt spid="624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62472"/>
                                        </p:tgtEl>
                                        <p:attrNameLst>
                                          <p:attrName>style.visibility</p:attrName>
                                        </p:attrNameLst>
                                      </p:cBhvr>
                                      <p:to>
                                        <p:strVal val="visible"/>
                                      </p:to>
                                    </p:set>
                                    <p:animEffect transition="in" filter="wipe(left)">
                                      <p:cBhvr>
                                        <p:cTn id="17" dur="300"/>
                                        <p:tgtEl>
                                          <p:spTgt spid="624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862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8629"/>
                                        </p:tgtEl>
                                        <p:attrNameLst>
                                          <p:attrName>style.visibility</p:attrName>
                                        </p:attrNameLst>
                                      </p:cBhvr>
                                      <p:to>
                                        <p:strVal val="visible"/>
                                      </p:to>
                                    </p:set>
                                    <p:animEffect transition="in" filter="wipe(down)">
                                      <p:cBhvr>
                                        <p:cTn id="26" dur="500"/>
                                        <p:tgtEl>
                                          <p:spTgt spid="68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autoUpdateAnimBg="0"/>
      <p:bldP spid="62471" grpId="0" autoUpdateAnimBg="0"/>
      <p:bldP spid="62472" grpId="0" autoUpdateAnimBg="0"/>
      <p:bldP spid="68628" grpId="0" animBg="1"/>
      <p:bldP spid="68629"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1026"/>
          <p:cNvSpPr>
            <a:spLocks noGrp="1" noChangeArrowheads="1"/>
          </p:cNvSpPr>
          <p:nvPr>
            <p:ph type="body" idx="4294967295"/>
          </p:nvPr>
        </p:nvSpPr>
        <p:spPr>
          <a:xfrm>
            <a:off x="323850" y="115888"/>
            <a:ext cx="8569325" cy="1066800"/>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spcBef>
                <a:spcPct val="0"/>
              </a:spcBef>
              <a:buClrTx/>
              <a:buFontTx/>
              <a:buNone/>
            </a:pPr>
            <a:r>
              <a:rPr lang="zh-CN" altLang="en-US" b="1" smtClean="0">
                <a:solidFill>
                  <a:srgbClr val="080808"/>
                </a:solidFill>
                <a:ea typeface="楷体_GB2312" pitchFamily="49" charset="-122"/>
              </a:rPr>
              <a:t>性质 </a:t>
            </a:r>
            <a:r>
              <a:rPr lang="en-US" altLang="zh-CN" b="1" smtClean="0">
                <a:solidFill>
                  <a:srgbClr val="080808"/>
                </a:solidFill>
                <a:ea typeface="楷体_GB2312" pitchFamily="49" charset="-122"/>
              </a:rPr>
              <a:t>2 </a:t>
            </a:r>
            <a:r>
              <a:rPr lang="zh-CN" altLang="en-US" b="1" smtClean="0">
                <a:solidFill>
                  <a:srgbClr val="080808"/>
                </a:solidFill>
                <a:ea typeface="楷体_GB2312" pitchFamily="49" charset="-122"/>
              </a:rPr>
              <a:t>：深度为 </a:t>
            </a:r>
            <a:r>
              <a:rPr lang="en-US" altLang="zh-CN" b="1" smtClean="0">
                <a:solidFill>
                  <a:srgbClr val="080808"/>
                </a:solidFill>
                <a:ea typeface="楷体_GB2312" pitchFamily="49" charset="-122"/>
              </a:rPr>
              <a:t>k </a:t>
            </a:r>
            <a:r>
              <a:rPr lang="zh-CN" altLang="en-US" b="1" smtClean="0">
                <a:solidFill>
                  <a:srgbClr val="080808"/>
                </a:solidFill>
                <a:ea typeface="楷体_GB2312" pitchFamily="49" charset="-122"/>
              </a:rPr>
              <a:t>的二叉树中，</a:t>
            </a:r>
            <a:r>
              <a:rPr lang="zh-CN" altLang="en-US" b="1" smtClean="0">
                <a:solidFill>
                  <a:srgbClr val="FF0066"/>
                </a:solidFill>
                <a:ea typeface="楷体_GB2312" pitchFamily="49" charset="-122"/>
              </a:rPr>
              <a:t>至多</a:t>
            </a:r>
            <a:r>
              <a:rPr lang="zh-CN" altLang="en-US" b="1" smtClean="0">
                <a:solidFill>
                  <a:srgbClr val="080808"/>
                </a:solidFill>
                <a:ea typeface="楷体_GB2312" pitchFamily="49" charset="-122"/>
              </a:rPr>
              <a:t>含 </a:t>
            </a:r>
            <a:r>
              <a:rPr lang="en-US" altLang="zh-CN" b="1" smtClean="0">
                <a:solidFill>
                  <a:srgbClr val="080808"/>
                </a:solidFill>
                <a:ea typeface="楷体_GB2312" pitchFamily="49" charset="-122"/>
              </a:rPr>
              <a:t>2</a:t>
            </a:r>
            <a:r>
              <a:rPr lang="en-US" altLang="zh-CN" b="1" i="1" baseline="30000" smtClean="0">
                <a:solidFill>
                  <a:srgbClr val="080808"/>
                </a:solidFill>
                <a:ea typeface="楷体_GB2312" pitchFamily="49" charset="-122"/>
              </a:rPr>
              <a:t>k</a:t>
            </a:r>
            <a:r>
              <a:rPr lang="en-US" altLang="en-US" b="1" smtClean="0">
                <a:solidFill>
                  <a:srgbClr val="080808"/>
                </a:solidFill>
                <a:ea typeface="楷体_GB2312" pitchFamily="49" charset="-122"/>
              </a:rPr>
              <a:t>－</a:t>
            </a:r>
            <a:r>
              <a:rPr lang="en-US" altLang="zh-CN" b="1" smtClean="0">
                <a:solidFill>
                  <a:srgbClr val="080808"/>
                </a:solidFill>
                <a:ea typeface="楷体_GB2312" pitchFamily="49" charset="-122"/>
              </a:rPr>
              <a:t>1 </a:t>
            </a:r>
            <a:r>
              <a:rPr lang="zh-CN" altLang="en-US" b="1" smtClean="0">
                <a:solidFill>
                  <a:srgbClr val="080808"/>
                </a:solidFill>
                <a:ea typeface="楷体_GB2312" pitchFamily="49" charset="-122"/>
              </a:rPr>
              <a:t>个结点（</a:t>
            </a:r>
            <a:r>
              <a:rPr lang="en-US" altLang="zh-CN" b="1" smtClean="0">
                <a:solidFill>
                  <a:srgbClr val="080808"/>
                </a:solidFill>
                <a:ea typeface="楷体_GB2312" pitchFamily="49" charset="-122"/>
              </a:rPr>
              <a:t>k≥1</a:t>
            </a:r>
            <a:r>
              <a:rPr lang="zh-CN" altLang="en-US" b="1" smtClean="0">
                <a:solidFill>
                  <a:srgbClr val="080808"/>
                </a:solidFill>
                <a:ea typeface="楷体_GB2312" pitchFamily="49" charset="-122"/>
              </a:rPr>
              <a:t>）。</a:t>
            </a:r>
          </a:p>
        </p:txBody>
      </p:sp>
      <p:sp>
        <p:nvSpPr>
          <p:cNvPr id="172035" name="Text Box 1027"/>
          <p:cNvSpPr txBox="1">
            <a:spLocks noChangeArrowheads="1"/>
          </p:cNvSpPr>
          <p:nvPr/>
        </p:nvSpPr>
        <p:spPr bwMode="auto">
          <a:xfrm>
            <a:off x="250825" y="1341438"/>
            <a:ext cx="14081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80808"/>
                </a:solidFill>
                <a:ea typeface="楷体_GB2312" pitchFamily="49" charset="-122"/>
              </a:rPr>
              <a:t>证明：</a:t>
            </a:r>
          </a:p>
        </p:txBody>
      </p:sp>
      <p:sp>
        <p:nvSpPr>
          <p:cNvPr id="172036" name="Text Box 1028"/>
          <p:cNvSpPr txBox="1">
            <a:spLocks noChangeArrowheads="1"/>
          </p:cNvSpPr>
          <p:nvPr/>
        </p:nvSpPr>
        <p:spPr bwMode="auto">
          <a:xfrm>
            <a:off x="342900" y="1844675"/>
            <a:ext cx="8229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5000"/>
              </a:lnSpc>
            </a:pPr>
            <a:r>
              <a:rPr lang="en-US" altLang="zh-CN" sz="3200" b="1">
                <a:solidFill>
                  <a:srgbClr val="080808"/>
                </a:solidFill>
                <a:ea typeface="楷体_GB2312" pitchFamily="49" charset="-122"/>
              </a:rPr>
              <a:t>    </a:t>
            </a:r>
            <a:r>
              <a:rPr lang="zh-CN" altLang="en-US" sz="3200" b="1">
                <a:solidFill>
                  <a:srgbClr val="080808"/>
                </a:solidFill>
                <a:ea typeface="楷体_GB2312" pitchFamily="49" charset="-122"/>
              </a:rPr>
              <a:t>基于上一条性质，深度为 </a:t>
            </a:r>
            <a:r>
              <a:rPr lang="en-US" altLang="zh-CN" sz="3200" b="1" i="1">
                <a:solidFill>
                  <a:srgbClr val="080808"/>
                </a:solidFill>
                <a:ea typeface="楷体_GB2312" pitchFamily="49" charset="-122"/>
              </a:rPr>
              <a:t>k </a:t>
            </a:r>
            <a:r>
              <a:rPr lang="zh-CN" altLang="en-US" sz="3200" b="1">
                <a:solidFill>
                  <a:srgbClr val="080808"/>
                </a:solidFill>
                <a:ea typeface="楷体_GB2312" pitchFamily="49" charset="-122"/>
              </a:rPr>
              <a:t>的二叉树上的结点数至多为</a:t>
            </a:r>
          </a:p>
          <a:p>
            <a:pPr eaLnBrk="1" hangingPunct="1">
              <a:lnSpc>
                <a:spcPct val="125000"/>
              </a:lnSpc>
            </a:pPr>
            <a:r>
              <a:rPr lang="zh-CN" altLang="en-US" sz="3200" b="1">
                <a:solidFill>
                  <a:srgbClr val="080808"/>
                </a:solidFill>
                <a:ea typeface="楷体_GB2312" pitchFamily="49" charset="-122"/>
              </a:rPr>
              <a:t>       </a:t>
            </a:r>
            <a:r>
              <a:rPr lang="en-US" altLang="zh-CN" sz="3200" b="1">
                <a:solidFill>
                  <a:srgbClr val="080808"/>
                </a:solidFill>
                <a:ea typeface="楷体_GB2312" pitchFamily="49" charset="-122"/>
              </a:rPr>
              <a:t>2</a:t>
            </a:r>
            <a:r>
              <a:rPr lang="en-US" altLang="zh-CN" sz="3200" b="1" baseline="30000">
                <a:solidFill>
                  <a:srgbClr val="080808"/>
                </a:solidFill>
                <a:ea typeface="楷体_GB2312" pitchFamily="49" charset="-122"/>
              </a:rPr>
              <a:t>0</a:t>
            </a:r>
            <a:r>
              <a:rPr lang="en-US" altLang="zh-CN" sz="3200" b="1">
                <a:solidFill>
                  <a:srgbClr val="080808"/>
                </a:solidFill>
                <a:ea typeface="楷体_GB2312" pitchFamily="49" charset="-122"/>
              </a:rPr>
              <a:t>+2</a:t>
            </a:r>
            <a:r>
              <a:rPr lang="en-US" altLang="zh-CN" sz="3200" b="1" baseline="30000">
                <a:solidFill>
                  <a:srgbClr val="080808"/>
                </a:solidFill>
                <a:ea typeface="楷体_GB2312" pitchFamily="49" charset="-122"/>
              </a:rPr>
              <a:t>1</a:t>
            </a:r>
            <a:r>
              <a:rPr lang="en-US" altLang="zh-CN" sz="3200" b="1">
                <a:solidFill>
                  <a:srgbClr val="080808"/>
                </a:solidFill>
                <a:ea typeface="楷体_GB2312" pitchFamily="49" charset="-122"/>
              </a:rPr>
              <a:t>+ </a:t>
            </a:r>
            <a:r>
              <a:rPr lang="en-US" altLang="zh-CN" sz="3200" b="1">
                <a:solidFill>
                  <a:srgbClr val="080808"/>
                </a:solidFill>
                <a:ea typeface="楷体_GB2312" pitchFamily="49" charset="-122"/>
                <a:sym typeface="Symbol" pitchFamily="18" charset="2"/>
              </a:rPr>
              <a:t>      +2</a:t>
            </a:r>
            <a:r>
              <a:rPr lang="en-US" altLang="zh-CN" sz="3200" b="1" i="1" baseline="30000">
                <a:solidFill>
                  <a:srgbClr val="080808"/>
                </a:solidFill>
                <a:ea typeface="楷体_GB2312" pitchFamily="49" charset="-122"/>
                <a:sym typeface="Symbol" pitchFamily="18" charset="2"/>
              </a:rPr>
              <a:t>k</a:t>
            </a:r>
            <a:r>
              <a:rPr lang="en-US" altLang="zh-CN" sz="3200" b="1" baseline="30000">
                <a:solidFill>
                  <a:srgbClr val="080808"/>
                </a:solidFill>
                <a:ea typeface="楷体_GB2312" pitchFamily="49" charset="-122"/>
                <a:sym typeface="Symbol" pitchFamily="18" charset="2"/>
              </a:rPr>
              <a:t>-1</a:t>
            </a:r>
            <a:r>
              <a:rPr lang="en-US" altLang="zh-CN" sz="3200" b="1" i="1">
                <a:solidFill>
                  <a:srgbClr val="080808"/>
                </a:solidFill>
                <a:ea typeface="楷体_GB2312" pitchFamily="49" charset="-122"/>
                <a:sym typeface="Symbol" pitchFamily="18" charset="2"/>
              </a:rPr>
              <a:t> = </a:t>
            </a:r>
            <a:r>
              <a:rPr lang="en-US" altLang="zh-CN" sz="3200" b="1">
                <a:solidFill>
                  <a:srgbClr val="080808"/>
                </a:solidFill>
                <a:ea typeface="楷体_GB2312" pitchFamily="49" charset="-122"/>
                <a:sym typeface="Symbol" pitchFamily="18" charset="2"/>
              </a:rPr>
              <a:t>2</a:t>
            </a:r>
            <a:r>
              <a:rPr lang="en-US" altLang="zh-CN" sz="3200" b="1" i="1" baseline="30000">
                <a:solidFill>
                  <a:srgbClr val="080808"/>
                </a:solidFill>
                <a:ea typeface="楷体_GB2312" pitchFamily="49" charset="-122"/>
                <a:sym typeface="Symbol" pitchFamily="18" charset="2"/>
              </a:rPr>
              <a:t>k</a:t>
            </a:r>
            <a:r>
              <a:rPr lang="zh-CN" altLang="en-US" sz="3200" b="1">
                <a:solidFill>
                  <a:srgbClr val="080808"/>
                </a:solidFill>
                <a:ea typeface="楷体_GB2312" pitchFamily="49" charset="-122"/>
                <a:sym typeface="Symbol" pitchFamily="18" charset="2"/>
              </a:rPr>
              <a:t>－</a:t>
            </a:r>
            <a:r>
              <a:rPr lang="en-US" altLang="zh-CN" sz="3200" b="1">
                <a:solidFill>
                  <a:srgbClr val="080808"/>
                </a:solidFill>
                <a:ea typeface="楷体_GB2312" pitchFamily="49" charset="-122"/>
                <a:sym typeface="Symbol" pitchFamily="18" charset="2"/>
              </a:rPr>
              <a:t>1</a:t>
            </a:r>
            <a:r>
              <a:rPr lang="en-US" altLang="zh-CN" sz="3200" b="1">
                <a:solidFill>
                  <a:srgbClr val="080808"/>
                </a:solidFill>
                <a:ea typeface="楷体_GB2312" pitchFamily="49" charset="-122"/>
              </a:rPr>
              <a:t> </a:t>
            </a:r>
          </a:p>
        </p:txBody>
      </p:sp>
      <p:sp>
        <p:nvSpPr>
          <p:cNvPr id="73737" name="Rectangle 9"/>
          <p:cNvSpPr>
            <a:spLocks noChangeArrowheads="1"/>
          </p:cNvSpPr>
          <p:nvPr/>
        </p:nvSpPr>
        <p:spPr bwMode="auto">
          <a:xfrm>
            <a:off x="827088" y="4508500"/>
            <a:ext cx="7561262" cy="617538"/>
          </a:xfrm>
          <a:prstGeom prst="rect">
            <a:avLst/>
          </a:prstGeom>
          <a:noFill/>
          <a:ln w="38100" cap="sq" algn="ctr">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80808"/>
                </a:solidFill>
                <a:ea typeface="楷体_GB2312" pitchFamily="49" charset="-122"/>
              </a:rPr>
              <a:t>深度为</a:t>
            </a:r>
            <a:r>
              <a:rPr lang="en-US" altLang="zh-CN" sz="3200" b="1">
                <a:solidFill>
                  <a:srgbClr val="080808"/>
                </a:solidFill>
                <a:ea typeface="楷体_GB2312" pitchFamily="49" charset="-122"/>
              </a:rPr>
              <a:t>k</a:t>
            </a:r>
            <a:r>
              <a:rPr lang="zh-CN" altLang="en-US" sz="3200" b="1">
                <a:solidFill>
                  <a:srgbClr val="080808"/>
                </a:solidFill>
                <a:ea typeface="楷体_GB2312" pitchFamily="49" charset="-122"/>
              </a:rPr>
              <a:t>的二叉树</a:t>
            </a:r>
            <a:r>
              <a:rPr lang="zh-CN" altLang="en-US" sz="3200" b="1">
                <a:solidFill>
                  <a:srgbClr val="FF0066"/>
                </a:solidFill>
                <a:ea typeface="楷体_GB2312" pitchFamily="49" charset="-122"/>
              </a:rPr>
              <a:t>至少</a:t>
            </a:r>
            <a:r>
              <a:rPr lang="zh-CN" altLang="en-US" sz="3200" b="1">
                <a:solidFill>
                  <a:srgbClr val="080808"/>
                </a:solidFill>
                <a:ea typeface="楷体_GB2312" pitchFamily="49" charset="-122"/>
              </a:rPr>
              <a:t>有</a:t>
            </a:r>
            <a:r>
              <a:rPr lang="zh-CN" altLang="en-US" sz="3200" b="1" u="sng">
                <a:solidFill>
                  <a:srgbClr val="080808"/>
                </a:solidFill>
                <a:ea typeface="楷体_GB2312" pitchFamily="49" charset="-122"/>
              </a:rPr>
              <a:t>        </a:t>
            </a:r>
            <a:r>
              <a:rPr lang="zh-CN" altLang="en-US" sz="3200" b="1">
                <a:solidFill>
                  <a:srgbClr val="080808"/>
                </a:solidFill>
                <a:ea typeface="楷体_GB2312" pitchFamily="49" charset="-122"/>
              </a:rPr>
              <a:t> 个结点？</a:t>
            </a:r>
          </a:p>
        </p:txBody>
      </p:sp>
      <p:sp>
        <p:nvSpPr>
          <p:cNvPr id="73738" name="Rectangle 10"/>
          <p:cNvSpPr>
            <a:spLocks noChangeArrowheads="1"/>
          </p:cNvSpPr>
          <p:nvPr/>
        </p:nvSpPr>
        <p:spPr bwMode="auto">
          <a:xfrm>
            <a:off x="5435600" y="4437063"/>
            <a:ext cx="503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80808"/>
                </a:solidFill>
              </a:rPr>
              <a:t>k</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72035"/>
                                        </p:tgtEl>
                                        <p:attrNameLst>
                                          <p:attrName>style.visibility</p:attrName>
                                        </p:attrNameLst>
                                      </p:cBhvr>
                                      <p:to>
                                        <p:strVal val="visible"/>
                                      </p:to>
                                    </p:set>
                                    <p:animEffect transition="in" filter="slide(fromLeft)">
                                      <p:cBhvr>
                                        <p:cTn id="7" dur="500"/>
                                        <p:tgtEl>
                                          <p:spTgt spid="1720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72036"/>
                                        </p:tgtEl>
                                        <p:attrNameLst>
                                          <p:attrName>style.visibility</p:attrName>
                                        </p:attrNameLst>
                                      </p:cBhvr>
                                      <p:to>
                                        <p:strVal val="visible"/>
                                      </p:to>
                                    </p:set>
                                    <p:animEffect transition="in" filter="wipe(left)">
                                      <p:cBhvr>
                                        <p:cTn id="12" dur="75"/>
                                        <p:tgtEl>
                                          <p:spTgt spid="1720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373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73738"/>
                                        </p:tgtEl>
                                        <p:attrNameLst>
                                          <p:attrName>style.visibility</p:attrName>
                                        </p:attrNameLst>
                                      </p:cBhvr>
                                      <p:to>
                                        <p:strVal val="visible"/>
                                      </p:to>
                                    </p:set>
                                    <p:animEffect transition="in" filter="wipe(down)">
                                      <p:cBhvr>
                                        <p:cTn id="21" dur="500"/>
                                        <p:tgtEl>
                                          <p:spTgt spid="73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autoUpdateAnimBg="0"/>
      <p:bldP spid="172036" grpId="0" autoUpdateAnimBg="0"/>
      <p:bldP spid="73737" grpId="0" animBg="1"/>
      <p:bldP spid="73738"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1026"/>
          <p:cNvSpPr>
            <a:spLocks noGrp="1" noChangeArrowheads="1"/>
          </p:cNvSpPr>
          <p:nvPr>
            <p:ph type="body" idx="4294967295"/>
          </p:nvPr>
        </p:nvSpPr>
        <p:spPr>
          <a:xfrm>
            <a:off x="250825" y="404813"/>
            <a:ext cx="8736013" cy="1066800"/>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spcBef>
                <a:spcPct val="0"/>
              </a:spcBef>
              <a:buClrTx/>
              <a:buFontTx/>
              <a:buNone/>
            </a:pPr>
            <a:r>
              <a:rPr lang="en-US" altLang="zh-CN" b="1" smtClean="0">
                <a:solidFill>
                  <a:srgbClr val="080808"/>
                </a:solidFill>
                <a:ea typeface="楷体_GB2312" pitchFamily="49" charset="-122"/>
              </a:rPr>
              <a:t> </a:t>
            </a:r>
            <a:r>
              <a:rPr lang="zh-CN" altLang="en-US" b="1" smtClean="0">
                <a:solidFill>
                  <a:srgbClr val="080808"/>
                </a:solidFill>
                <a:ea typeface="楷体_GB2312" pitchFamily="49" charset="-122"/>
              </a:rPr>
              <a:t>性质 </a:t>
            </a:r>
            <a:r>
              <a:rPr lang="en-US" altLang="zh-CN" b="1" smtClean="0">
                <a:solidFill>
                  <a:srgbClr val="080808"/>
                </a:solidFill>
                <a:ea typeface="楷体_GB2312" pitchFamily="49" charset="-122"/>
              </a:rPr>
              <a:t>3 </a:t>
            </a:r>
            <a:r>
              <a:rPr lang="zh-CN" altLang="en-US" b="1" smtClean="0">
                <a:solidFill>
                  <a:srgbClr val="080808"/>
                </a:solidFill>
                <a:ea typeface="楷体_GB2312" pitchFamily="49" charset="-122"/>
              </a:rPr>
              <a:t>： 对任何一棵二叉树</a:t>
            </a:r>
            <a:r>
              <a:rPr lang="en-US" altLang="zh-CN" b="1" smtClean="0">
                <a:solidFill>
                  <a:srgbClr val="080808"/>
                </a:solidFill>
                <a:ea typeface="楷体_GB2312" pitchFamily="49" charset="-122"/>
              </a:rPr>
              <a:t>T</a:t>
            </a:r>
            <a:r>
              <a:rPr lang="zh-CN" altLang="en-US" b="1" smtClean="0">
                <a:solidFill>
                  <a:srgbClr val="080808"/>
                </a:solidFill>
                <a:ea typeface="楷体_GB2312" pitchFamily="49" charset="-122"/>
              </a:rPr>
              <a:t>，若它含有</a:t>
            </a:r>
            <a:r>
              <a:rPr lang="en-US" altLang="zh-CN" b="1" smtClean="0">
                <a:solidFill>
                  <a:srgbClr val="080808"/>
                </a:solidFill>
                <a:ea typeface="楷体_GB2312" pitchFamily="49" charset="-122"/>
              </a:rPr>
              <a:t>n</a:t>
            </a:r>
            <a:r>
              <a:rPr lang="en-US" altLang="zh-CN" b="1" baseline="-25000" smtClean="0">
                <a:solidFill>
                  <a:srgbClr val="080808"/>
                </a:solidFill>
                <a:ea typeface="楷体_GB2312" pitchFamily="49" charset="-122"/>
              </a:rPr>
              <a:t>0 </a:t>
            </a:r>
            <a:r>
              <a:rPr lang="zh-CN" altLang="en-US" b="1" smtClean="0">
                <a:solidFill>
                  <a:srgbClr val="080808"/>
                </a:solidFill>
                <a:ea typeface="楷体_GB2312" pitchFamily="49" charset="-122"/>
              </a:rPr>
              <a:t>个叶子结点、</a:t>
            </a:r>
            <a:r>
              <a:rPr lang="en-US" altLang="zh-CN" b="1" smtClean="0">
                <a:solidFill>
                  <a:srgbClr val="080808"/>
                </a:solidFill>
                <a:ea typeface="楷体_GB2312" pitchFamily="49" charset="-122"/>
              </a:rPr>
              <a:t>n</a:t>
            </a:r>
            <a:r>
              <a:rPr lang="en-US" altLang="zh-CN" b="1" baseline="-25000" smtClean="0">
                <a:solidFill>
                  <a:srgbClr val="080808"/>
                </a:solidFill>
                <a:ea typeface="楷体_GB2312" pitchFamily="49" charset="-122"/>
              </a:rPr>
              <a:t>2</a:t>
            </a:r>
            <a:r>
              <a:rPr lang="en-US" altLang="zh-CN" b="1" smtClean="0">
                <a:solidFill>
                  <a:srgbClr val="080808"/>
                </a:solidFill>
                <a:ea typeface="楷体_GB2312" pitchFamily="49" charset="-122"/>
              </a:rPr>
              <a:t> </a:t>
            </a:r>
            <a:r>
              <a:rPr lang="zh-CN" altLang="en-US" b="1" smtClean="0">
                <a:solidFill>
                  <a:srgbClr val="080808"/>
                </a:solidFill>
                <a:ea typeface="楷体_GB2312" pitchFamily="49" charset="-122"/>
              </a:rPr>
              <a:t>个度为 </a:t>
            </a:r>
            <a:r>
              <a:rPr lang="en-US" altLang="zh-CN" b="1" smtClean="0">
                <a:solidFill>
                  <a:srgbClr val="080808"/>
                </a:solidFill>
                <a:ea typeface="楷体_GB2312" pitchFamily="49" charset="-122"/>
              </a:rPr>
              <a:t>2 </a:t>
            </a:r>
            <a:r>
              <a:rPr lang="zh-CN" altLang="en-US" b="1" smtClean="0">
                <a:solidFill>
                  <a:srgbClr val="080808"/>
                </a:solidFill>
                <a:ea typeface="楷体_GB2312" pitchFamily="49" charset="-122"/>
              </a:rPr>
              <a:t>的结点，则  </a:t>
            </a:r>
            <a:r>
              <a:rPr lang="en-US" altLang="zh-CN" b="1" smtClean="0">
                <a:solidFill>
                  <a:srgbClr val="080808"/>
                </a:solidFill>
                <a:ea typeface="楷体_GB2312" pitchFamily="49" charset="-122"/>
              </a:rPr>
              <a:t>n</a:t>
            </a:r>
            <a:r>
              <a:rPr lang="en-US" altLang="zh-CN" b="1" baseline="-25000" smtClean="0">
                <a:solidFill>
                  <a:srgbClr val="080808"/>
                </a:solidFill>
                <a:ea typeface="楷体_GB2312" pitchFamily="49" charset="-122"/>
              </a:rPr>
              <a:t>0 </a:t>
            </a:r>
            <a:r>
              <a:rPr lang="en-US" altLang="zh-CN" b="1" smtClean="0">
                <a:solidFill>
                  <a:srgbClr val="080808"/>
                </a:solidFill>
                <a:ea typeface="楷体_GB2312" pitchFamily="49" charset="-122"/>
              </a:rPr>
              <a:t>= n</a:t>
            </a:r>
            <a:r>
              <a:rPr lang="en-US" altLang="zh-CN" b="1" baseline="-25000" smtClean="0">
                <a:solidFill>
                  <a:srgbClr val="080808"/>
                </a:solidFill>
                <a:ea typeface="楷体_GB2312" pitchFamily="49" charset="-122"/>
              </a:rPr>
              <a:t>2</a:t>
            </a:r>
            <a:r>
              <a:rPr lang="en-US" altLang="zh-CN" b="1" smtClean="0">
                <a:solidFill>
                  <a:srgbClr val="080808"/>
                </a:solidFill>
                <a:ea typeface="楷体_GB2312" pitchFamily="49" charset="-122"/>
              </a:rPr>
              <a:t>+1</a:t>
            </a:r>
            <a:r>
              <a:rPr lang="zh-CN" altLang="en-US" b="1" smtClean="0">
                <a:solidFill>
                  <a:srgbClr val="080808"/>
                </a:solidFill>
                <a:ea typeface="楷体_GB2312" pitchFamily="49" charset="-122"/>
              </a:rPr>
              <a:t>。</a:t>
            </a:r>
          </a:p>
        </p:txBody>
      </p:sp>
      <p:sp>
        <p:nvSpPr>
          <p:cNvPr id="175107" name="Text Box 1027"/>
          <p:cNvSpPr txBox="1">
            <a:spLocks noChangeArrowheads="1"/>
          </p:cNvSpPr>
          <p:nvPr/>
        </p:nvSpPr>
        <p:spPr bwMode="auto">
          <a:xfrm>
            <a:off x="268288" y="1773238"/>
            <a:ext cx="14081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80808"/>
                </a:solidFill>
                <a:ea typeface="楷体_GB2312" pitchFamily="49" charset="-122"/>
              </a:rPr>
              <a:t>证明：</a:t>
            </a:r>
          </a:p>
        </p:txBody>
      </p:sp>
      <p:sp>
        <p:nvSpPr>
          <p:cNvPr id="175108" name="Text Box 1028"/>
          <p:cNvSpPr txBox="1">
            <a:spLocks noChangeArrowheads="1"/>
          </p:cNvSpPr>
          <p:nvPr/>
        </p:nvSpPr>
        <p:spPr bwMode="auto">
          <a:xfrm>
            <a:off x="323850" y="2565400"/>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5000"/>
              </a:lnSpc>
            </a:pPr>
            <a:r>
              <a:rPr lang="zh-CN" altLang="en-US" sz="3200" b="1">
                <a:solidFill>
                  <a:srgbClr val="080808"/>
                </a:solidFill>
                <a:ea typeface="楷体_GB2312" pitchFamily="49" charset="-122"/>
              </a:rPr>
              <a:t>二叉树的结点总数   </a:t>
            </a:r>
            <a:r>
              <a:rPr lang="en-US" altLang="zh-CN" sz="3200" b="1" i="1">
                <a:solidFill>
                  <a:srgbClr val="080808"/>
                </a:solidFill>
                <a:ea typeface="楷体_GB2312" pitchFamily="49" charset="-122"/>
              </a:rPr>
              <a:t>n = n</a:t>
            </a:r>
            <a:r>
              <a:rPr lang="en-US" altLang="zh-CN" sz="3200" b="1" baseline="-25000">
                <a:solidFill>
                  <a:srgbClr val="080808"/>
                </a:solidFill>
                <a:ea typeface="楷体_GB2312" pitchFamily="49" charset="-122"/>
              </a:rPr>
              <a:t>0</a:t>
            </a:r>
            <a:r>
              <a:rPr lang="en-US" altLang="zh-CN" sz="3200" b="1" i="1">
                <a:solidFill>
                  <a:srgbClr val="080808"/>
                </a:solidFill>
                <a:ea typeface="楷体_GB2312" pitchFamily="49" charset="-122"/>
              </a:rPr>
              <a:t> + n</a:t>
            </a:r>
            <a:r>
              <a:rPr lang="en-US" altLang="zh-CN" sz="3200" b="1" baseline="-25000">
                <a:solidFill>
                  <a:srgbClr val="080808"/>
                </a:solidFill>
                <a:ea typeface="楷体_GB2312" pitchFamily="49" charset="-122"/>
              </a:rPr>
              <a:t>1</a:t>
            </a:r>
            <a:r>
              <a:rPr lang="en-US" altLang="zh-CN" sz="3200" b="1" i="1">
                <a:solidFill>
                  <a:srgbClr val="080808"/>
                </a:solidFill>
                <a:ea typeface="楷体_GB2312" pitchFamily="49" charset="-122"/>
              </a:rPr>
              <a:t> + n</a:t>
            </a:r>
            <a:r>
              <a:rPr lang="en-US" altLang="zh-CN" sz="3200" b="1" baseline="-25000">
                <a:solidFill>
                  <a:srgbClr val="080808"/>
                </a:solidFill>
                <a:ea typeface="楷体_GB2312" pitchFamily="49" charset="-122"/>
              </a:rPr>
              <a:t>2</a:t>
            </a:r>
          </a:p>
        </p:txBody>
      </p:sp>
      <p:sp>
        <p:nvSpPr>
          <p:cNvPr id="175109" name="Rectangle 1029"/>
          <p:cNvSpPr>
            <a:spLocks noChangeArrowheads="1"/>
          </p:cNvSpPr>
          <p:nvPr/>
        </p:nvSpPr>
        <p:spPr bwMode="auto">
          <a:xfrm>
            <a:off x="323850" y="3357563"/>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3200" b="1">
                <a:solidFill>
                  <a:srgbClr val="080808"/>
                </a:solidFill>
                <a:ea typeface="楷体_GB2312" pitchFamily="49" charset="-122"/>
              </a:rPr>
              <a:t>二叉树的分支总数   </a:t>
            </a:r>
            <a:r>
              <a:rPr lang="en-US" altLang="zh-CN" sz="3200" b="1" i="1">
                <a:solidFill>
                  <a:srgbClr val="080808"/>
                </a:solidFill>
                <a:ea typeface="楷体_GB2312" pitchFamily="49" charset="-122"/>
              </a:rPr>
              <a:t>b = n</a:t>
            </a:r>
            <a:r>
              <a:rPr lang="en-US" altLang="zh-CN" sz="3200" b="1" baseline="-25000">
                <a:solidFill>
                  <a:srgbClr val="080808"/>
                </a:solidFill>
                <a:ea typeface="楷体_GB2312" pitchFamily="49" charset="-122"/>
              </a:rPr>
              <a:t>1</a:t>
            </a:r>
            <a:r>
              <a:rPr lang="en-US" altLang="zh-CN" sz="3200" b="1" i="1" baseline="-25000">
                <a:solidFill>
                  <a:srgbClr val="080808"/>
                </a:solidFill>
                <a:ea typeface="楷体_GB2312" pitchFamily="49" charset="-122"/>
              </a:rPr>
              <a:t> </a:t>
            </a:r>
            <a:r>
              <a:rPr lang="en-US" altLang="zh-CN" sz="3200" b="1" i="1">
                <a:solidFill>
                  <a:srgbClr val="080808"/>
                </a:solidFill>
                <a:ea typeface="楷体_GB2312" pitchFamily="49" charset="-122"/>
              </a:rPr>
              <a:t>+ </a:t>
            </a:r>
            <a:r>
              <a:rPr lang="en-US" altLang="zh-CN" sz="3200" b="1">
                <a:solidFill>
                  <a:srgbClr val="080808"/>
                </a:solidFill>
                <a:ea typeface="楷体_GB2312" pitchFamily="49" charset="-122"/>
              </a:rPr>
              <a:t>2</a:t>
            </a:r>
            <a:r>
              <a:rPr lang="en-US" altLang="zh-CN" sz="3200" b="1" i="1">
                <a:solidFill>
                  <a:srgbClr val="080808"/>
                </a:solidFill>
                <a:ea typeface="楷体_GB2312" pitchFamily="49" charset="-122"/>
              </a:rPr>
              <a:t>n</a:t>
            </a:r>
            <a:r>
              <a:rPr lang="en-US" altLang="zh-CN" sz="3200" b="1" baseline="-25000">
                <a:solidFill>
                  <a:srgbClr val="080808"/>
                </a:solidFill>
                <a:ea typeface="楷体_GB2312" pitchFamily="49" charset="-122"/>
              </a:rPr>
              <a:t>2</a:t>
            </a:r>
            <a:endParaRPr lang="en-US" altLang="zh-CN" sz="3200" b="1">
              <a:solidFill>
                <a:srgbClr val="080808"/>
              </a:solidFill>
              <a:ea typeface="楷体_GB2312" pitchFamily="49" charset="-122"/>
            </a:endParaRPr>
          </a:p>
        </p:txBody>
      </p:sp>
      <p:sp>
        <p:nvSpPr>
          <p:cNvPr id="175110" name="Rectangle 1030"/>
          <p:cNvSpPr>
            <a:spLocks noChangeArrowheads="1"/>
          </p:cNvSpPr>
          <p:nvPr/>
        </p:nvSpPr>
        <p:spPr bwMode="auto">
          <a:xfrm>
            <a:off x="323850" y="4076700"/>
            <a:ext cx="85693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lang="zh-CN" altLang="en-US" sz="3200" b="1">
                <a:solidFill>
                  <a:srgbClr val="080808"/>
                </a:solidFill>
                <a:ea typeface="楷体_GB2312" pitchFamily="49" charset="-122"/>
              </a:rPr>
              <a:t>而</a:t>
            </a:r>
            <a:r>
              <a:rPr lang="zh-CN" altLang="zh-CN" sz="3200" b="1">
                <a:solidFill>
                  <a:srgbClr val="080808"/>
                </a:solidFill>
                <a:ea typeface="楷体_GB2312" pitchFamily="49" charset="-122"/>
              </a:rPr>
              <a:t>除根结点外，其余结点都有一个进入分支，</a:t>
            </a:r>
            <a:r>
              <a:rPr lang="zh-CN" altLang="en-US" sz="3200" b="1">
                <a:solidFill>
                  <a:srgbClr val="080808"/>
                </a:solidFill>
                <a:ea typeface="楷体_GB2312" pitchFamily="49" charset="-122"/>
              </a:rPr>
              <a:t> 又有</a:t>
            </a:r>
            <a:r>
              <a:rPr lang="en-US" altLang="zh-CN" sz="3200" b="1" i="1">
                <a:solidFill>
                  <a:srgbClr val="080808"/>
                </a:solidFill>
                <a:ea typeface="楷体_GB2312" pitchFamily="49" charset="-122"/>
              </a:rPr>
              <a:t>b = n</a:t>
            </a:r>
            <a:r>
              <a:rPr lang="zh-CN" altLang="en-US" sz="3200" b="1">
                <a:solidFill>
                  <a:srgbClr val="080808"/>
                </a:solidFill>
                <a:ea typeface="楷体_GB2312" pitchFamily="49" charset="-122"/>
              </a:rPr>
              <a:t>－</a:t>
            </a:r>
            <a:r>
              <a:rPr lang="en-US" altLang="zh-CN" sz="3200" b="1">
                <a:solidFill>
                  <a:srgbClr val="080808"/>
                </a:solidFill>
                <a:ea typeface="楷体_GB2312" pitchFamily="49" charset="-122"/>
              </a:rPr>
              <a:t>1</a:t>
            </a:r>
            <a:r>
              <a:rPr lang="en-US" altLang="zh-CN" sz="3200" b="1" i="1">
                <a:solidFill>
                  <a:srgbClr val="080808"/>
                </a:solidFill>
                <a:ea typeface="楷体_GB2312" pitchFamily="49" charset="-122"/>
              </a:rPr>
              <a:t> = n</a:t>
            </a:r>
            <a:r>
              <a:rPr lang="en-US" altLang="zh-CN" sz="3200" b="1" baseline="-25000">
                <a:solidFill>
                  <a:srgbClr val="080808"/>
                </a:solidFill>
                <a:ea typeface="楷体_GB2312" pitchFamily="49" charset="-122"/>
              </a:rPr>
              <a:t>0</a:t>
            </a:r>
            <a:r>
              <a:rPr lang="en-US" altLang="zh-CN" sz="3200" b="1" i="1">
                <a:solidFill>
                  <a:srgbClr val="080808"/>
                </a:solidFill>
                <a:ea typeface="楷体_GB2312" pitchFamily="49" charset="-122"/>
              </a:rPr>
              <a:t> + n</a:t>
            </a:r>
            <a:r>
              <a:rPr lang="en-US" altLang="zh-CN" sz="3200" b="1" baseline="-25000">
                <a:solidFill>
                  <a:srgbClr val="080808"/>
                </a:solidFill>
                <a:ea typeface="楷体_GB2312" pitchFamily="49" charset="-122"/>
              </a:rPr>
              <a:t>1</a:t>
            </a:r>
            <a:r>
              <a:rPr lang="en-US" altLang="zh-CN" sz="3200" b="1">
                <a:solidFill>
                  <a:srgbClr val="080808"/>
                </a:solidFill>
                <a:ea typeface="楷体_GB2312" pitchFamily="49" charset="-122"/>
              </a:rPr>
              <a:t> </a:t>
            </a:r>
            <a:r>
              <a:rPr lang="en-US" altLang="zh-CN" sz="3200" b="1" i="1">
                <a:solidFill>
                  <a:srgbClr val="080808"/>
                </a:solidFill>
                <a:ea typeface="楷体_GB2312" pitchFamily="49" charset="-122"/>
              </a:rPr>
              <a:t>+ n</a:t>
            </a:r>
            <a:r>
              <a:rPr lang="en-US" altLang="zh-CN" sz="3200" b="1" baseline="-25000">
                <a:solidFill>
                  <a:srgbClr val="080808"/>
                </a:solidFill>
                <a:ea typeface="楷体_GB2312" pitchFamily="49" charset="-122"/>
              </a:rPr>
              <a:t>2</a:t>
            </a:r>
            <a:r>
              <a:rPr lang="en-US" altLang="zh-CN" sz="3200" b="1" i="1" baseline="-25000">
                <a:solidFill>
                  <a:srgbClr val="080808"/>
                </a:solidFill>
                <a:ea typeface="楷体_GB2312" pitchFamily="49" charset="-122"/>
              </a:rPr>
              <a:t> </a:t>
            </a:r>
            <a:r>
              <a:rPr lang="zh-CN" altLang="en-US" sz="3200" b="1" i="1">
                <a:solidFill>
                  <a:srgbClr val="080808"/>
                </a:solidFill>
                <a:ea typeface="楷体_GB2312" pitchFamily="49" charset="-122"/>
              </a:rPr>
              <a:t>－</a:t>
            </a:r>
            <a:r>
              <a:rPr lang="en-US" altLang="zh-CN" sz="3200" b="1">
                <a:solidFill>
                  <a:srgbClr val="080808"/>
                </a:solidFill>
                <a:ea typeface="楷体_GB2312" pitchFamily="49" charset="-122"/>
              </a:rPr>
              <a:t>1</a:t>
            </a:r>
          </a:p>
        </p:txBody>
      </p:sp>
      <p:sp>
        <p:nvSpPr>
          <p:cNvPr id="175111" name="Rectangle 1031"/>
          <p:cNvSpPr>
            <a:spLocks noChangeArrowheads="1"/>
          </p:cNvSpPr>
          <p:nvPr/>
        </p:nvSpPr>
        <p:spPr bwMode="auto">
          <a:xfrm>
            <a:off x="395288" y="5580063"/>
            <a:ext cx="32654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spcBef>
                <a:spcPct val="50000"/>
              </a:spcBef>
            </a:pPr>
            <a:r>
              <a:rPr lang="zh-CN" altLang="en-US" sz="3200" b="1">
                <a:solidFill>
                  <a:srgbClr val="080808"/>
                </a:solidFill>
                <a:ea typeface="楷体_GB2312" pitchFamily="49" charset="-122"/>
              </a:rPr>
              <a:t>由此， </a:t>
            </a:r>
            <a:r>
              <a:rPr lang="en-US" altLang="zh-CN" sz="3200" b="1" i="1">
                <a:solidFill>
                  <a:srgbClr val="080808"/>
                </a:solidFill>
                <a:ea typeface="楷体_GB2312" pitchFamily="49" charset="-122"/>
              </a:rPr>
              <a:t>n</a:t>
            </a:r>
            <a:r>
              <a:rPr lang="en-US" altLang="zh-CN" sz="3200" b="1" baseline="-25000">
                <a:solidFill>
                  <a:srgbClr val="080808"/>
                </a:solidFill>
                <a:ea typeface="楷体_GB2312" pitchFamily="49" charset="-122"/>
              </a:rPr>
              <a:t>0</a:t>
            </a:r>
            <a:r>
              <a:rPr lang="en-US" altLang="zh-CN" sz="3200" b="1" i="1">
                <a:solidFill>
                  <a:srgbClr val="080808"/>
                </a:solidFill>
                <a:ea typeface="楷体_GB2312" pitchFamily="49" charset="-122"/>
              </a:rPr>
              <a:t> = n</a:t>
            </a:r>
            <a:r>
              <a:rPr lang="en-US" altLang="zh-CN" sz="3200" b="1" baseline="-25000">
                <a:solidFill>
                  <a:srgbClr val="080808"/>
                </a:solidFill>
                <a:ea typeface="楷体_GB2312" pitchFamily="49" charset="-122"/>
              </a:rPr>
              <a:t>2</a:t>
            </a:r>
            <a:r>
              <a:rPr lang="en-US" altLang="zh-CN" sz="3200" b="1" i="1" baseline="-25000">
                <a:solidFill>
                  <a:srgbClr val="080808"/>
                </a:solidFill>
                <a:ea typeface="楷体_GB2312" pitchFamily="49" charset="-122"/>
              </a:rPr>
              <a:t> </a:t>
            </a:r>
            <a:r>
              <a:rPr lang="en-US" altLang="zh-CN" sz="3200" b="1">
                <a:solidFill>
                  <a:srgbClr val="080808"/>
                </a:solidFill>
                <a:ea typeface="楷体_GB2312" pitchFamily="49" charset="-122"/>
              </a:rPr>
              <a:t>+ 1</a:t>
            </a:r>
          </a:p>
        </p:txBody>
      </p:sp>
      <p:sp>
        <p:nvSpPr>
          <p:cNvPr id="74761" name="Rectangle 9"/>
          <p:cNvSpPr>
            <a:spLocks noChangeArrowheads="1"/>
          </p:cNvSpPr>
          <p:nvPr/>
        </p:nvSpPr>
        <p:spPr bwMode="auto">
          <a:xfrm>
            <a:off x="1547813" y="1792288"/>
            <a:ext cx="55451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80808"/>
                </a:solidFill>
                <a:ea typeface="楷体_GB2312" pitchFamily="49" charset="-122"/>
              </a:rPr>
              <a:t>设</a:t>
            </a:r>
            <a:r>
              <a:rPr lang="en-US" altLang="zh-CN" sz="3200" b="1" i="1">
                <a:solidFill>
                  <a:srgbClr val="080808"/>
                </a:solidFill>
                <a:ea typeface="楷体_GB2312" pitchFamily="49" charset="-122"/>
              </a:rPr>
              <a:t>n</a:t>
            </a:r>
            <a:r>
              <a:rPr lang="en-US" altLang="zh-CN" sz="3200" b="1" baseline="-25000">
                <a:solidFill>
                  <a:srgbClr val="080808"/>
                </a:solidFill>
                <a:ea typeface="楷体_GB2312" pitchFamily="49" charset="-122"/>
              </a:rPr>
              <a:t>1</a:t>
            </a:r>
            <a:r>
              <a:rPr lang="zh-CN" altLang="en-US" sz="3200" b="1">
                <a:solidFill>
                  <a:srgbClr val="080808"/>
                </a:solidFill>
                <a:ea typeface="楷体_GB2312" pitchFamily="49" charset="-122"/>
              </a:rPr>
              <a:t>为</a:t>
            </a:r>
            <a:r>
              <a:rPr lang="en-US" altLang="zh-CN" sz="3200" b="1">
                <a:solidFill>
                  <a:srgbClr val="080808"/>
                </a:solidFill>
                <a:ea typeface="楷体_GB2312" pitchFamily="49" charset="-122"/>
              </a:rPr>
              <a:t>T</a:t>
            </a:r>
            <a:r>
              <a:rPr lang="zh-CN" altLang="en-US" sz="3200" b="1">
                <a:solidFill>
                  <a:srgbClr val="080808"/>
                </a:solidFill>
                <a:ea typeface="楷体_GB2312" pitchFamily="49" charset="-122"/>
              </a:rPr>
              <a:t>中度为</a:t>
            </a:r>
            <a:r>
              <a:rPr lang="en-US" altLang="zh-CN" sz="3200" b="1">
                <a:solidFill>
                  <a:srgbClr val="080808"/>
                </a:solidFill>
                <a:ea typeface="楷体_GB2312" pitchFamily="49" charset="-122"/>
              </a:rPr>
              <a:t>1</a:t>
            </a:r>
            <a:r>
              <a:rPr lang="zh-CN" altLang="en-US" sz="3200" b="1">
                <a:solidFill>
                  <a:srgbClr val="080808"/>
                </a:solidFill>
                <a:ea typeface="楷体_GB2312" pitchFamily="49" charset="-122"/>
              </a:rPr>
              <a:t>的结点数，则</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5107"/>
                                        </p:tgtEl>
                                        <p:attrNameLst>
                                          <p:attrName>style.visibility</p:attrName>
                                        </p:attrNameLst>
                                      </p:cBhvr>
                                      <p:to>
                                        <p:strVal val="visible"/>
                                      </p:to>
                                    </p:set>
                                    <p:anim calcmode="lin" valueType="num">
                                      <p:cBhvr additive="base">
                                        <p:cTn id="7" dur="500" fill="hold"/>
                                        <p:tgtEl>
                                          <p:spTgt spid="175107"/>
                                        </p:tgtEl>
                                        <p:attrNameLst>
                                          <p:attrName>ppt_x</p:attrName>
                                        </p:attrNameLst>
                                      </p:cBhvr>
                                      <p:tavLst>
                                        <p:tav tm="0">
                                          <p:val>
                                            <p:strVal val="0-#ppt_w/2"/>
                                          </p:val>
                                        </p:tav>
                                        <p:tav tm="100000">
                                          <p:val>
                                            <p:strVal val="#ppt_x"/>
                                          </p:val>
                                        </p:tav>
                                      </p:tavLst>
                                    </p:anim>
                                    <p:anim calcmode="lin" valueType="num">
                                      <p:cBhvr additive="base">
                                        <p:cTn id="8" dur="500" fill="hold"/>
                                        <p:tgtEl>
                                          <p:spTgt spid="1751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476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75108"/>
                                        </p:tgtEl>
                                        <p:attrNameLst>
                                          <p:attrName>style.visibility</p:attrName>
                                        </p:attrNameLst>
                                      </p:cBhvr>
                                      <p:to>
                                        <p:strVal val="visible"/>
                                      </p:to>
                                    </p:set>
                                    <p:animEffect transition="in" filter="wipe(left)">
                                      <p:cBhvr>
                                        <p:cTn id="17" dur="75"/>
                                        <p:tgtEl>
                                          <p:spTgt spid="1751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75109"/>
                                        </p:tgtEl>
                                        <p:attrNameLst>
                                          <p:attrName>style.visibility</p:attrName>
                                        </p:attrNameLst>
                                      </p:cBhvr>
                                      <p:to>
                                        <p:strVal val="visible"/>
                                      </p:to>
                                    </p:set>
                                    <p:animEffect transition="in" filter="wipe(left)">
                                      <p:cBhvr>
                                        <p:cTn id="22" dur="75"/>
                                        <p:tgtEl>
                                          <p:spTgt spid="1751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75110"/>
                                        </p:tgtEl>
                                        <p:attrNameLst>
                                          <p:attrName>style.visibility</p:attrName>
                                        </p:attrNameLst>
                                      </p:cBhvr>
                                      <p:to>
                                        <p:strVal val="visible"/>
                                      </p:to>
                                    </p:set>
                                    <p:animEffect transition="in" filter="wipe(left)">
                                      <p:cBhvr>
                                        <p:cTn id="27" dur="75"/>
                                        <p:tgtEl>
                                          <p:spTgt spid="1751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75111"/>
                                        </p:tgtEl>
                                        <p:attrNameLst>
                                          <p:attrName>style.visibility</p:attrName>
                                        </p:attrNameLst>
                                      </p:cBhvr>
                                      <p:to>
                                        <p:strVal val="visible"/>
                                      </p:to>
                                    </p:set>
                                    <p:animEffect transition="in" filter="wipe(left)">
                                      <p:cBhvr>
                                        <p:cTn id="32" dur="75"/>
                                        <p:tgtEl>
                                          <p:spTgt spid="175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autoUpdateAnimBg="0"/>
      <p:bldP spid="175108" grpId="0" autoUpdateAnimBg="0"/>
      <p:bldP spid="175109" grpId="0" autoUpdateAnimBg="0"/>
      <p:bldP spid="175110" grpId="0" autoUpdateAnimBg="0"/>
      <p:bldP spid="175111" grpId="0" autoUpdateAnimBg="0"/>
      <p:bldP spid="74761"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39700" y="115888"/>
            <a:ext cx="3856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FF0066"/>
                </a:solidFill>
                <a:ea typeface="楷体_GB2312" pitchFamily="49" charset="-122"/>
              </a:rPr>
              <a:t>特殊</a:t>
            </a:r>
            <a:r>
              <a:rPr lang="zh-CN" altLang="en-US" sz="3200" b="1">
                <a:solidFill>
                  <a:srgbClr val="000000"/>
                </a:solidFill>
                <a:ea typeface="楷体_GB2312" pitchFamily="49" charset="-122"/>
              </a:rPr>
              <a:t>形式的二叉树：</a:t>
            </a:r>
          </a:p>
        </p:txBody>
      </p:sp>
      <p:sp>
        <p:nvSpPr>
          <p:cNvPr id="65539" name="Text Box 3"/>
          <p:cNvSpPr txBox="1">
            <a:spLocks noChangeArrowheads="1"/>
          </p:cNvSpPr>
          <p:nvPr/>
        </p:nvSpPr>
        <p:spPr bwMode="auto">
          <a:xfrm>
            <a:off x="107950" y="800100"/>
            <a:ext cx="813752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3200" b="1">
                <a:solidFill>
                  <a:srgbClr val="FF0066"/>
                </a:solidFill>
                <a:ea typeface="楷体_GB2312" pitchFamily="49" charset="-122"/>
              </a:rPr>
              <a:t>满二叉树：</a:t>
            </a:r>
            <a:r>
              <a:rPr lang="zh-CN" altLang="en-US" sz="3200" b="1">
                <a:solidFill>
                  <a:srgbClr val="000000"/>
                </a:solidFill>
                <a:ea typeface="楷体_GB2312" pitchFamily="49" charset="-122"/>
              </a:rPr>
              <a:t>一颗深度为</a:t>
            </a:r>
            <a:r>
              <a:rPr lang="en-US" altLang="zh-CN" sz="3200" b="1" i="1">
                <a:solidFill>
                  <a:srgbClr val="FF0066"/>
                </a:solidFill>
                <a:ea typeface="楷体_GB2312" pitchFamily="49" charset="-122"/>
              </a:rPr>
              <a:t>k</a:t>
            </a:r>
            <a:r>
              <a:rPr lang="zh-CN" altLang="en-US" sz="3200" b="1">
                <a:solidFill>
                  <a:srgbClr val="000000"/>
                </a:solidFill>
                <a:ea typeface="楷体_GB2312" pitchFamily="49" charset="-122"/>
              </a:rPr>
              <a:t>且含有</a:t>
            </a:r>
            <a:r>
              <a:rPr lang="en-US" altLang="zh-CN" sz="3200" b="1">
                <a:solidFill>
                  <a:srgbClr val="FF0066"/>
                </a:solidFill>
                <a:ea typeface="楷体_GB2312" pitchFamily="49" charset="-122"/>
              </a:rPr>
              <a:t>2</a:t>
            </a:r>
            <a:r>
              <a:rPr lang="en-US" altLang="zh-CN" sz="3200" b="1" i="1" baseline="30000">
                <a:solidFill>
                  <a:srgbClr val="FF0066"/>
                </a:solidFill>
                <a:ea typeface="楷体_GB2312" pitchFamily="49" charset="-122"/>
              </a:rPr>
              <a:t>k</a:t>
            </a:r>
            <a:r>
              <a:rPr lang="en-US" altLang="en-US" sz="3200" b="1">
                <a:solidFill>
                  <a:srgbClr val="FF0066"/>
                </a:solidFill>
                <a:ea typeface="楷体_GB2312" pitchFamily="49" charset="-122"/>
              </a:rPr>
              <a:t>－</a:t>
            </a:r>
            <a:r>
              <a:rPr lang="en-US" altLang="zh-CN" sz="3200" b="1">
                <a:solidFill>
                  <a:srgbClr val="FF0066"/>
                </a:solidFill>
                <a:ea typeface="楷体_GB2312" pitchFamily="49" charset="-122"/>
              </a:rPr>
              <a:t>1</a:t>
            </a:r>
            <a:r>
              <a:rPr lang="zh-CN" altLang="en-US" sz="3200" b="1">
                <a:solidFill>
                  <a:srgbClr val="000000"/>
                </a:solidFill>
                <a:ea typeface="楷体_GB2312" pitchFamily="49" charset="-122"/>
              </a:rPr>
              <a:t>个结点的二叉树。</a:t>
            </a:r>
          </a:p>
        </p:txBody>
      </p:sp>
      <p:grpSp>
        <p:nvGrpSpPr>
          <p:cNvPr id="65602" name="Group 66"/>
          <p:cNvGrpSpPr>
            <a:grpSpLocks/>
          </p:cNvGrpSpPr>
          <p:nvPr/>
        </p:nvGrpSpPr>
        <p:grpSpPr bwMode="auto">
          <a:xfrm>
            <a:off x="3492500" y="2924175"/>
            <a:ext cx="4629150" cy="2667000"/>
            <a:chOff x="2784" y="240"/>
            <a:chExt cx="2976" cy="1680"/>
          </a:xfrm>
        </p:grpSpPr>
        <p:sp>
          <p:nvSpPr>
            <p:cNvPr id="41990" name="Oval 7"/>
            <p:cNvSpPr>
              <a:spLocks noChangeArrowheads="1"/>
            </p:cNvSpPr>
            <p:nvPr/>
          </p:nvSpPr>
          <p:spPr bwMode="auto">
            <a:xfrm>
              <a:off x="4128" y="24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a</a:t>
              </a:r>
              <a:endParaRPr lang="en-US" altLang="zh-CN" sz="2400" b="1">
                <a:ea typeface="黑体" pitchFamily="49" charset="-122"/>
              </a:endParaRPr>
            </a:p>
          </p:txBody>
        </p:sp>
        <p:sp>
          <p:nvSpPr>
            <p:cNvPr id="41991" name="Oval 9"/>
            <p:cNvSpPr>
              <a:spLocks noChangeArrowheads="1"/>
            </p:cNvSpPr>
            <p:nvPr/>
          </p:nvSpPr>
          <p:spPr bwMode="auto">
            <a:xfrm>
              <a:off x="3360" y="72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b</a:t>
              </a:r>
              <a:endParaRPr lang="en-US" altLang="zh-CN" sz="2400" b="1">
                <a:ea typeface="黑体" pitchFamily="49" charset="-122"/>
              </a:endParaRPr>
            </a:p>
          </p:txBody>
        </p:sp>
        <p:sp>
          <p:nvSpPr>
            <p:cNvPr id="41992" name="Oval 10"/>
            <p:cNvSpPr>
              <a:spLocks noChangeArrowheads="1"/>
            </p:cNvSpPr>
            <p:nvPr/>
          </p:nvSpPr>
          <p:spPr bwMode="auto">
            <a:xfrm>
              <a:off x="4896" y="72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c</a:t>
              </a:r>
              <a:endParaRPr lang="en-US" altLang="zh-CN" sz="2400" b="1">
                <a:ea typeface="黑体" pitchFamily="49" charset="-122"/>
              </a:endParaRPr>
            </a:p>
          </p:txBody>
        </p:sp>
        <p:sp>
          <p:nvSpPr>
            <p:cNvPr id="41993" name="Oval 11"/>
            <p:cNvSpPr>
              <a:spLocks noChangeArrowheads="1"/>
            </p:cNvSpPr>
            <p:nvPr/>
          </p:nvSpPr>
          <p:spPr bwMode="auto">
            <a:xfrm>
              <a:off x="2976" y="120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d</a:t>
              </a:r>
              <a:endParaRPr lang="en-US" altLang="zh-CN" sz="2400" b="1">
                <a:ea typeface="黑体" pitchFamily="49" charset="-122"/>
              </a:endParaRPr>
            </a:p>
          </p:txBody>
        </p:sp>
        <p:sp>
          <p:nvSpPr>
            <p:cNvPr id="41994" name="Oval 12"/>
            <p:cNvSpPr>
              <a:spLocks noChangeArrowheads="1"/>
            </p:cNvSpPr>
            <p:nvPr/>
          </p:nvSpPr>
          <p:spPr bwMode="auto">
            <a:xfrm>
              <a:off x="3744" y="120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e</a:t>
              </a:r>
              <a:endParaRPr lang="en-US" altLang="zh-CN" sz="2400" b="1">
                <a:ea typeface="黑体" pitchFamily="49" charset="-122"/>
              </a:endParaRPr>
            </a:p>
          </p:txBody>
        </p:sp>
        <p:sp>
          <p:nvSpPr>
            <p:cNvPr id="41995" name="Oval 13"/>
            <p:cNvSpPr>
              <a:spLocks noChangeArrowheads="1"/>
            </p:cNvSpPr>
            <p:nvPr/>
          </p:nvSpPr>
          <p:spPr bwMode="auto">
            <a:xfrm>
              <a:off x="4512" y="120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f</a:t>
              </a:r>
              <a:endParaRPr lang="en-US" altLang="zh-CN" sz="2400" b="1">
                <a:ea typeface="黑体" pitchFamily="49" charset="-122"/>
              </a:endParaRPr>
            </a:p>
          </p:txBody>
        </p:sp>
        <p:sp>
          <p:nvSpPr>
            <p:cNvPr id="41996" name="Oval 14"/>
            <p:cNvSpPr>
              <a:spLocks noChangeArrowheads="1"/>
            </p:cNvSpPr>
            <p:nvPr/>
          </p:nvSpPr>
          <p:spPr bwMode="auto">
            <a:xfrm>
              <a:off x="5280" y="120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g</a:t>
              </a:r>
              <a:endParaRPr lang="en-US" altLang="zh-CN" sz="2400" b="1">
                <a:ea typeface="黑体" pitchFamily="49" charset="-122"/>
              </a:endParaRPr>
            </a:p>
          </p:txBody>
        </p:sp>
        <p:sp>
          <p:nvSpPr>
            <p:cNvPr id="41997" name="Oval 15"/>
            <p:cNvSpPr>
              <a:spLocks noChangeArrowheads="1"/>
            </p:cNvSpPr>
            <p:nvPr/>
          </p:nvSpPr>
          <p:spPr bwMode="auto">
            <a:xfrm>
              <a:off x="2784"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h</a:t>
              </a:r>
              <a:endParaRPr lang="en-US" altLang="zh-CN" sz="2400" b="1">
                <a:ea typeface="黑体" pitchFamily="49" charset="-122"/>
              </a:endParaRPr>
            </a:p>
          </p:txBody>
        </p:sp>
        <p:sp>
          <p:nvSpPr>
            <p:cNvPr id="41998" name="Oval 16"/>
            <p:cNvSpPr>
              <a:spLocks noChangeArrowheads="1"/>
            </p:cNvSpPr>
            <p:nvPr/>
          </p:nvSpPr>
          <p:spPr bwMode="auto">
            <a:xfrm>
              <a:off x="3168"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i</a:t>
              </a:r>
              <a:endParaRPr lang="en-US" altLang="zh-CN" sz="2400" b="1">
                <a:ea typeface="黑体" pitchFamily="49" charset="-122"/>
              </a:endParaRPr>
            </a:p>
          </p:txBody>
        </p:sp>
        <p:sp>
          <p:nvSpPr>
            <p:cNvPr id="41999" name="Oval 17"/>
            <p:cNvSpPr>
              <a:spLocks noChangeArrowheads="1"/>
            </p:cNvSpPr>
            <p:nvPr/>
          </p:nvSpPr>
          <p:spPr bwMode="auto">
            <a:xfrm>
              <a:off x="3552"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j</a:t>
              </a:r>
              <a:endParaRPr lang="en-US" altLang="zh-CN" sz="2400" b="1">
                <a:ea typeface="黑体" pitchFamily="49" charset="-122"/>
              </a:endParaRPr>
            </a:p>
          </p:txBody>
        </p:sp>
        <p:sp>
          <p:nvSpPr>
            <p:cNvPr id="42000" name="Oval 18"/>
            <p:cNvSpPr>
              <a:spLocks noChangeArrowheads="1"/>
            </p:cNvSpPr>
            <p:nvPr/>
          </p:nvSpPr>
          <p:spPr bwMode="auto">
            <a:xfrm>
              <a:off x="3936"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k</a:t>
              </a:r>
              <a:endParaRPr lang="en-US" altLang="zh-CN" sz="2400" b="1">
                <a:ea typeface="黑体" pitchFamily="49" charset="-122"/>
              </a:endParaRPr>
            </a:p>
          </p:txBody>
        </p:sp>
        <p:sp>
          <p:nvSpPr>
            <p:cNvPr id="42001" name="Oval 19"/>
            <p:cNvSpPr>
              <a:spLocks noChangeArrowheads="1"/>
            </p:cNvSpPr>
            <p:nvPr/>
          </p:nvSpPr>
          <p:spPr bwMode="auto">
            <a:xfrm>
              <a:off x="4320"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l</a:t>
              </a:r>
              <a:endParaRPr lang="en-US" altLang="zh-CN" sz="2400" b="1">
                <a:ea typeface="黑体" pitchFamily="49" charset="-122"/>
              </a:endParaRPr>
            </a:p>
          </p:txBody>
        </p:sp>
        <p:sp>
          <p:nvSpPr>
            <p:cNvPr id="42002" name="Oval 20"/>
            <p:cNvSpPr>
              <a:spLocks noChangeArrowheads="1"/>
            </p:cNvSpPr>
            <p:nvPr/>
          </p:nvSpPr>
          <p:spPr bwMode="auto">
            <a:xfrm>
              <a:off x="4704"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m</a:t>
              </a:r>
              <a:endParaRPr lang="en-US" altLang="zh-CN" sz="2400" b="1">
                <a:ea typeface="黑体" pitchFamily="49" charset="-122"/>
              </a:endParaRPr>
            </a:p>
          </p:txBody>
        </p:sp>
        <p:sp>
          <p:nvSpPr>
            <p:cNvPr id="42003" name="Oval 21"/>
            <p:cNvSpPr>
              <a:spLocks noChangeArrowheads="1"/>
            </p:cNvSpPr>
            <p:nvPr/>
          </p:nvSpPr>
          <p:spPr bwMode="auto">
            <a:xfrm>
              <a:off x="5088"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n</a:t>
              </a:r>
              <a:endParaRPr lang="en-US" altLang="zh-CN" sz="2400" b="1">
                <a:ea typeface="黑体" pitchFamily="49" charset="-122"/>
              </a:endParaRPr>
            </a:p>
          </p:txBody>
        </p:sp>
        <p:sp>
          <p:nvSpPr>
            <p:cNvPr id="42004" name="Oval 22"/>
            <p:cNvSpPr>
              <a:spLocks noChangeArrowheads="1"/>
            </p:cNvSpPr>
            <p:nvPr/>
          </p:nvSpPr>
          <p:spPr bwMode="auto">
            <a:xfrm>
              <a:off x="5472"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o</a:t>
              </a:r>
              <a:endParaRPr lang="en-US" altLang="zh-CN" sz="2400" b="1">
                <a:ea typeface="黑体" pitchFamily="49" charset="-122"/>
              </a:endParaRPr>
            </a:p>
          </p:txBody>
        </p:sp>
        <p:sp>
          <p:nvSpPr>
            <p:cNvPr id="42005" name="Line 23"/>
            <p:cNvSpPr>
              <a:spLocks noChangeShapeType="1"/>
            </p:cNvSpPr>
            <p:nvPr/>
          </p:nvSpPr>
          <p:spPr bwMode="auto">
            <a:xfrm flipH="1">
              <a:off x="3504" y="384"/>
              <a:ext cx="624" cy="336"/>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6" name="Line 24"/>
            <p:cNvSpPr>
              <a:spLocks noChangeShapeType="1"/>
            </p:cNvSpPr>
            <p:nvPr/>
          </p:nvSpPr>
          <p:spPr bwMode="auto">
            <a:xfrm>
              <a:off x="4416" y="384"/>
              <a:ext cx="624" cy="336"/>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7" name="Line 25"/>
            <p:cNvSpPr>
              <a:spLocks noChangeShapeType="1"/>
            </p:cNvSpPr>
            <p:nvPr/>
          </p:nvSpPr>
          <p:spPr bwMode="auto">
            <a:xfrm flipH="1">
              <a:off x="3120" y="816"/>
              <a:ext cx="240"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8" name="Line 26"/>
            <p:cNvSpPr>
              <a:spLocks noChangeShapeType="1"/>
            </p:cNvSpPr>
            <p:nvPr/>
          </p:nvSpPr>
          <p:spPr bwMode="auto">
            <a:xfrm>
              <a:off x="3648" y="816"/>
              <a:ext cx="240"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9" name="Line 27"/>
            <p:cNvSpPr>
              <a:spLocks noChangeShapeType="1"/>
            </p:cNvSpPr>
            <p:nvPr/>
          </p:nvSpPr>
          <p:spPr bwMode="auto">
            <a:xfrm flipH="1">
              <a:off x="4656" y="816"/>
              <a:ext cx="240"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0" name="Line 28"/>
            <p:cNvSpPr>
              <a:spLocks noChangeShapeType="1"/>
            </p:cNvSpPr>
            <p:nvPr/>
          </p:nvSpPr>
          <p:spPr bwMode="auto">
            <a:xfrm>
              <a:off x="5184" y="816"/>
              <a:ext cx="240"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1" name="Line 29"/>
            <p:cNvSpPr>
              <a:spLocks noChangeShapeType="1"/>
            </p:cNvSpPr>
            <p:nvPr/>
          </p:nvSpPr>
          <p:spPr bwMode="auto">
            <a:xfrm flipH="1">
              <a:off x="2928"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2" name="Line 30"/>
            <p:cNvSpPr>
              <a:spLocks noChangeShapeType="1"/>
            </p:cNvSpPr>
            <p:nvPr/>
          </p:nvSpPr>
          <p:spPr bwMode="auto">
            <a:xfrm>
              <a:off x="3264"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3" name="Line 31"/>
            <p:cNvSpPr>
              <a:spLocks noChangeShapeType="1"/>
            </p:cNvSpPr>
            <p:nvPr/>
          </p:nvSpPr>
          <p:spPr bwMode="auto">
            <a:xfrm flipH="1">
              <a:off x="3696"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4" name="Line 32"/>
            <p:cNvSpPr>
              <a:spLocks noChangeShapeType="1"/>
            </p:cNvSpPr>
            <p:nvPr/>
          </p:nvSpPr>
          <p:spPr bwMode="auto">
            <a:xfrm>
              <a:off x="4032"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5" name="Line 33"/>
            <p:cNvSpPr>
              <a:spLocks noChangeShapeType="1"/>
            </p:cNvSpPr>
            <p:nvPr/>
          </p:nvSpPr>
          <p:spPr bwMode="auto">
            <a:xfrm flipH="1">
              <a:off x="4464"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6" name="Line 34"/>
            <p:cNvSpPr>
              <a:spLocks noChangeShapeType="1"/>
            </p:cNvSpPr>
            <p:nvPr/>
          </p:nvSpPr>
          <p:spPr bwMode="auto">
            <a:xfrm>
              <a:off x="4800"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7" name="Line 35"/>
            <p:cNvSpPr>
              <a:spLocks noChangeShapeType="1"/>
            </p:cNvSpPr>
            <p:nvPr/>
          </p:nvSpPr>
          <p:spPr bwMode="auto">
            <a:xfrm flipH="1">
              <a:off x="5232"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8" name="Line 36"/>
            <p:cNvSpPr>
              <a:spLocks noChangeShapeType="1"/>
            </p:cNvSpPr>
            <p:nvPr/>
          </p:nvSpPr>
          <p:spPr bwMode="auto">
            <a:xfrm>
              <a:off x="5568"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1907" name="Text Box 3"/>
          <p:cNvSpPr txBox="1">
            <a:spLocks noChangeArrowheads="1"/>
          </p:cNvSpPr>
          <p:nvPr/>
        </p:nvSpPr>
        <p:spPr bwMode="auto">
          <a:xfrm>
            <a:off x="250825" y="2290763"/>
            <a:ext cx="48244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特点：每一层上的结点数都是最大结点数。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strips(downRight)">
                                      <p:cBhvr>
                                        <p:cTn id="7" dur="500"/>
                                        <p:tgtEl>
                                          <p:spTgt spid="65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1907"/>
                                        </p:tgtEl>
                                        <p:attrNameLst>
                                          <p:attrName>style.visibility</p:attrName>
                                        </p:attrNameLst>
                                      </p:cBhvr>
                                      <p:to>
                                        <p:strVal val="visible"/>
                                      </p:to>
                                    </p:set>
                                    <p:animEffect transition="in" filter="wipe(down)">
                                      <p:cBhvr>
                                        <p:cTn id="12" dur="500"/>
                                        <p:tgtEl>
                                          <p:spTgt spid="2519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5602"/>
                                        </p:tgtEl>
                                        <p:attrNameLst>
                                          <p:attrName>style.visibility</p:attrName>
                                        </p:attrNameLst>
                                      </p:cBhvr>
                                      <p:to>
                                        <p:strVal val="visible"/>
                                      </p:to>
                                    </p:set>
                                    <p:animEffect transition="in" filter="wipe(up)">
                                      <p:cBhvr>
                                        <p:cTn id="17" dur="500"/>
                                        <p:tgtEl>
                                          <p:spTgt spid="6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utoUpdateAnimBg="0"/>
      <p:bldP spid="25190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Text Box 2"/>
          <p:cNvSpPr txBox="1">
            <a:spLocks noChangeArrowheads="1"/>
          </p:cNvSpPr>
          <p:nvPr/>
        </p:nvSpPr>
        <p:spPr bwMode="auto">
          <a:xfrm>
            <a:off x="179388" y="836613"/>
            <a:ext cx="8229600" cy="1212850"/>
          </a:xfrm>
          <a:prstGeom prst="rect">
            <a:avLst/>
          </a:prstGeom>
          <a:noFill/>
          <a:ln>
            <a:noFill/>
          </a:ln>
          <a:effectLst/>
          <a:extLst>
            <a:ext uri="{909E8E84-426E-40DD-AFC4-6F175D3DCCD1}">
              <a14:hiddenFill xmlns:a14="http://schemas.microsoft.com/office/drawing/2010/main">
                <a:gradFill rotWithShape="0">
                  <a:gsLst>
                    <a:gs pos="0">
                      <a:schemeClr val="hlink"/>
                    </a:gs>
                    <a:gs pos="100000">
                      <a:schemeClr val="hlink">
                        <a:gamma/>
                        <a:shade val="46275"/>
                        <a:invGamma/>
                      </a:schemeClr>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defRPr/>
            </a:pPr>
            <a:r>
              <a:rPr lang="en-US" altLang="zh-CN" sz="3200" b="1">
                <a:solidFill>
                  <a:srgbClr val="000000"/>
                </a:solidFill>
                <a:effectLst>
                  <a:outerShdw blurRad="38100" dist="38100" dir="2700000" algn="tl">
                    <a:srgbClr val="C0C0C0"/>
                  </a:outerShdw>
                </a:effectLst>
                <a:ea typeface="楷体_GB2312" pitchFamily="49" charset="-122"/>
              </a:rPr>
              <a:t> 6</a:t>
            </a:r>
            <a:r>
              <a:rPr lang="en-US" altLang="zh-CN" sz="3200" b="1">
                <a:solidFill>
                  <a:srgbClr val="000000"/>
                </a:solidFill>
                <a:effectLst>
                  <a:outerShdw blurRad="38100" dist="38100" dir="2700000" algn="tl">
                    <a:srgbClr val="C0C0C0"/>
                  </a:outerShdw>
                </a:effectLst>
                <a:ea typeface="楷体_GB2312" pitchFamily="49" charset="-122"/>
                <a:cs typeface="Times New Roman" pitchFamily="18" charset="0"/>
              </a:rPr>
              <a:t>.1 .1   </a:t>
            </a:r>
            <a:r>
              <a:rPr lang="zh-CN" altLang="en-US" sz="3200" b="1">
                <a:solidFill>
                  <a:srgbClr val="000000"/>
                </a:solidFill>
                <a:effectLst>
                  <a:outerShdw blurRad="38100" dist="38100" dir="2700000" algn="tl">
                    <a:srgbClr val="C0C0C0"/>
                  </a:outerShdw>
                </a:effectLst>
                <a:ea typeface="楷体_GB2312" pitchFamily="49" charset="-122"/>
              </a:rPr>
              <a:t>树型结构实例  </a:t>
            </a:r>
          </a:p>
          <a:p>
            <a:pPr>
              <a:spcBef>
                <a:spcPct val="30000"/>
              </a:spcBef>
              <a:defRPr/>
            </a:pPr>
            <a:r>
              <a:rPr lang="en-US" altLang="zh-CN" sz="3200" b="1">
                <a:solidFill>
                  <a:srgbClr val="000000"/>
                </a:solidFill>
                <a:effectLst>
                  <a:outerShdw blurRad="38100" dist="38100" dir="2700000" algn="tl">
                    <a:srgbClr val="C0C0C0"/>
                  </a:outerShdw>
                </a:effectLst>
                <a:ea typeface="楷体_GB2312" pitchFamily="49" charset="-122"/>
              </a:rPr>
              <a:t>1</a:t>
            </a:r>
            <a:r>
              <a:rPr lang="zh-CN" altLang="en-US" sz="3200" b="1">
                <a:solidFill>
                  <a:srgbClr val="000000"/>
                </a:solidFill>
                <a:effectLst>
                  <a:outerShdw blurRad="38100" dist="38100" dir="2700000" algn="tl">
                    <a:srgbClr val="C0C0C0"/>
                  </a:outerShdw>
                </a:effectLst>
                <a:ea typeface="楷体_GB2312" pitchFamily="49" charset="-122"/>
              </a:rPr>
              <a:t>．家族树</a:t>
            </a:r>
            <a:r>
              <a:rPr lang="zh-CN" altLang="en-US" sz="3200" b="1">
                <a:solidFill>
                  <a:srgbClr val="000000"/>
                </a:solidFill>
                <a:ea typeface="楷体_GB2312" pitchFamily="49" charset="-122"/>
              </a:rPr>
              <a:t>  </a:t>
            </a:r>
          </a:p>
        </p:txBody>
      </p:sp>
      <p:graphicFrame>
        <p:nvGraphicFramePr>
          <p:cNvPr id="6147" name="Object 4"/>
          <p:cNvGraphicFramePr>
            <a:graphicFrameLocks noChangeAspect="1"/>
          </p:cNvGraphicFramePr>
          <p:nvPr/>
        </p:nvGraphicFramePr>
        <p:xfrm>
          <a:off x="277813" y="2133600"/>
          <a:ext cx="8686800" cy="3275013"/>
        </p:xfrm>
        <a:graphic>
          <a:graphicData uri="http://schemas.openxmlformats.org/presentationml/2006/ole">
            <mc:AlternateContent xmlns:mc="http://schemas.openxmlformats.org/markup-compatibility/2006">
              <mc:Choice xmlns:v="urn:schemas-microsoft-com:vml" Requires="v">
                <p:oleObj spid="_x0000_s6172" r:id="rId3" imgW="6984000" imgH="2401920" progId="Visio.Drawing.11">
                  <p:embed/>
                </p:oleObj>
              </mc:Choice>
              <mc:Fallback>
                <p:oleObj r:id="rId3" imgW="6984000" imgH="240192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813" y="2133600"/>
                        <a:ext cx="8686800" cy="327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7669" name="Text Box 5"/>
          <p:cNvSpPr txBox="1">
            <a:spLocks noChangeArrowheads="1"/>
          </p:cNvSpPr>
          <p:nvPr/>
        </p:nvSpPr>
        <p:spPr bwMode="auto">
          <a:xfrm>
            <a:off x="3248025" y="5516563"/>
            <a:ext cx="1828800" cy="4730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just">
              <a:lnSpc>
                <a:spcPct val="125000"/>
              </a:lnSpc>
              <a:spcBef>
                <a:spcPct val="50000"/>
              </a:spcBef>
              <a:defRPr/>
            </a:pPr>
            <a:r>
              <a:rPr lang="zh-CN" altLang="en-US" sz="2000" b="1">
                <a:solidFill>
                  <a:srgbClr val="000000"/>
                </a:solidFill>
                <a:effectLst>
                  <a:outerShdw blurRad="38100" dist="38100" dir="2700000" algn="tl">
                    <a:srgbClr val="C0C0C0"/>
                  </a:outerShdw>
                </a:effectLst>
                <a:latin typeface="宋体" pitchFamily="2" charset="-122"/>
              </a:rPr>
              <a:t>图</a:t>
            </a:r>
            <a:r>
              <a:rPr lang="en-US" altLang="zh-CN" sz="2000" b="1">
                <a:solidFill>
                  <a:srgbClr val="000000"/>
                </a:solidFill>
                <a:effectLst>
                  <a:outerShdw blurRad="38100" dist="38100" dir="2700000" algn="tl">
                    <a:srgbClr val="C0C0C0"/>
                  </a:outerShdw>
                </a:effectLst>
              </a:rPr>
              <a:t>6-1  </a:t>
            </a:r>
            <a:r>
              <a:rPr lang="zh-CN" altLang="en-US" sz="2000" b="1">
                <a:solidFill>
                  <a:srgbClr val="000000"/>
                </a:solidFill>
                <a:effectLst>
                  <a:outerShdw blurRad="38100" dist="38100" dir="2700000" algn="tl">
                    <a:srgbClr val="C0C0C0"/>
                  </a:outerShdw>
                </a:effectLst>
                <a:latin typeface="宋体" pitchFamily="2" charset="-122"/>
              </a:rPr>
              <a:t>家族树</a:t>
            </a:r>
            <a:r>
              <a:rPr lang="zh-CN" altLang="en-US" sz="2000" b="1">
                <a:effectLst>
                  <a:outerShdw blurRad="38100" dist="38100" dir="2700000" algn="tl">
                    <a:srgbClr val="C0C0C0"/>
                  </a:outerShdw>
                </a:effectLst>
              </a:rPr>
              <a:t> </a:t>
            </a:r>
          </a:p>
        </p:txBody>
      </p:sp>
      <p:sp>
        <p:nvSpPr>
          <p:cNvPr id="6149" name="Rectangle 6"/>
          <p:cNvSpPr>
            <a:spLocks noChangeArrowheads="1"/>
          </p:cNvSpPr>
          <p:nvPr/>
        </p:nvSpPr>
        <p:spPr bwMode="auto">
          <a:xfrm>
            <a:off x="1763713" y="123825"/>
            <a:ext cx="5441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80808"/>
                </a:solidFill>
                <a:latin typeface="隶书" pitchFamily="49" charset="-122"/>
                <a:ea typeface="隶书" pitchFamily="49" charset="-122"/>
              </a:rPr>
              <a:t>6.1  </a:t>
            </a:r>
            <a:r>
              <a:rPr lang="zh-CN" altLang="en-US">
                <a:solidFill>
                  <a:srgbClr val="080808"/>
                </a:solidFill>
                <a:latin typeface="隶书" pitchFamily="49" charset="-122"/>
                <a:ea typeface="隶书" pitchFamily="49" charset="-122"/>
              </a:rPr>
              <a:t>树的定义和基本术语</a:t>
            </a:r>
          </a:p>
        </p:txBody>
      </p:sp>
    </p:spTree>
  </p:cSld>
  <p:clrMapOvr>
    <a:masterClrMapping/>
  </p:clrMapOvr>
  <p:transition spd="med">
    <p:pull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ChangeArrowheads="1"/>
          </p:cNvSpPr>
          <p:nvPr/>
        </p:nvSpPr>
        <p:spPr bwMode="auto">
          <a:xfrm>
            <a:off x="323850" y="115888"/>
            <a:ext cx="8137525"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考虑到二叉树的有序性，任一结点在树中都有确切的位置，因此可以对满二叉树进行编号。编号方式为：从上到下，从左到右。</a:t>
            </a:r>
          </a:p>
        </p:txBody>
      </p:sp>
      <p:grpSp>
        <p:nvGrpSpPr>
          <p:cNvPr id="513029" name="Group 5"/>
          <p:cNvGrpSpPr>
            <a:grpSpLocks/>
          </p:cNvGrpSpPr>
          <p:nvPr/>
        </p:nvGrpSpPr>
        <p:grpSpPr bwMode="auto">
          <a:xfrm>
            <a:off x="4356100" y="3357563"/>
            <a:ext cx="4629150" cy="2667000"/>
            <a:chOff x="2784" y="240"/>
            <a:chExt cx="2976" cy="1680"/>
          </a:xfrm>
        </p:grpSpPr>
        <p:sp>
          <p:nvSpPr>
            <p:cNvPr id="43042" name="Oval 6"/>
            <p:cNvSpPr>
              <a:spLocks noChangeArrowheads="1"/>
            </p:cNvSpPr>
            <p:nvPr/>
          </p:nvSpPr>
          <p:spPr bwMode="auto">
            <a:xfrm>
              <a:off x="4128" y="24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1</a:t>
              </a:r>
              <a:endParaRPr lang="en-US" altLang="zh-CN" sz="2400" b="1">
                <a:ea typeface="黑体" pitchFamily="49" charset="-122"/>
              </a:endParaRPr>
            </a:p>
          </p:txBody>
        </p:sp>
        <p:sp>
          <p:nvSpPr>
            <p:cNvPr id="43043" name="Oval 7"/>
            <p:cNvSpPr>
              <a:spLocks noChangeArrowheads="1"/>
            </p:cNvSpPr>
            <p:nvPr/>
          </p:nvSpPr>
          <p:spPr bwMode="auto">
            <a:xfrm>
              <a:off x="3360" y="72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2</a:t>
              </a:r>
              <a:endParaRPr lang="en-US" altLang="zh-CN" sz="2400" b="1">
                <a:ea typeface="黑体" pitchFamily="49" charset="-122"/>
              </a:endParaRPr>
            </a:p>
          </p:txBody>
        </p:sp>
        <p:sp>
          <p:nvSpPr>
            <p:cNvPr id="43044" name="Oval 8"/>
            <p:cNvSpPr>
              <a:spLocks noChangeArrowheads="1"/>
            </p:cNvSpPr>
            <p:nvPr/>
          </p:nvSpPr>
          <p:spPr bwMode="auto">
            <a:xfrm>
              <a:off x="4896" y="72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3</a:t>
              </a:r>
              <a:endParaRPr lang="en-US" altLang="zh-CN" sz="2400" b="1">
                <a:ea typeface="黑体" pitchFamily="49" charset="-122"/>
              </a:endParaRPr>
            </a:p>
          </p:txBody>
        </p:sp>
        <p:sp>
          <p:nvSpPr>
            <p:cNvPr id="43045" name="Oval 9"/>
            <p:cNvSpPr>
              <a:spLocks noChangeArrowheads="1"/>
            </p:cNvSpPr>
            <p:nvPr/>
          </p:nvSpPr>
          <p:spPr bwMode="auto">
            <a:xfrm>
              <a:off x="2976" y="120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4</a:t>
              </a:r>
              <a:endParaRPr lang="en-US" altLang="zh-CN" sz="2400" b="1">
                <a:ea typeface="黑体" pitchFamily="49" charset="-122"/>
              </a:endParaRPr>
            </a:p>
          </p:txBody>
        </p:sp>
        <p:sp>
          <p:nvSpPr>
            <p:cNvPr id="43046" name="Oval 10"/>
            <p:cNvSpPr>
              <a:spLocks noChangeArrowheads="1"/>
            </p:cNvSpPr>
            <p:nvPr/>
          </p:nvSpPr>
          <p:spPr bwMode="auto">
            <a:xfrm>
              <a:off x="3744" y="120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5</a:t>
              </a:r>
              <a:endParaRPr lang="en-US" altLang="zh-CN" sz="2400" b="1">
                <a:ea typeface="黑体" pitchFamily="49" charset="-122"/>
              </a:endParaRPr>
            </a:p>
          </p:txBody>
        </p:sp>
        <p:sp>
          <p:nvSpPr>
            <p:cNvPr id="43047" name="Oval 11"/>
            <p:cNvSpPr>
              <a:spLocks noChangeArrowheads="1"/>
            </p:cNvSpPr>
            <p:nvPr/>
          </p:nvSpPr>
          <p:spPr bwMode="auto">
            <a:xfrm>
              <a:off x="4512" y="120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6</a:t>
              </a:r>
              <a:endParaRPr lang="en-US" altLang="zh-CN" sz="2400" b="1">
                <a:ea typeface="黑体" pitchFamily="49" charset="-122"/>
              </a:endParaRPr>
            </a:p>
          </p:txBody>
        </p:sp>
        <p:sp>
          <p:nvSpPr>
            <p:cNvPr id="43048" name="Oval 12"/>
            <p:cNvSpPr>
              <a:spLocks noChangeArrowheads="1"/>
            </p:cNvSpPr>
            <p:nvPr/>
          </p:nvSpPr>
          <p:spPr bwMode="auto">
            <a:xfrm>
              <a:off x="5280" y="120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7</a:t>
              </a:r>
              <a:endParaRPr lang="en-US" altLang="zh-CN" sz="2400" b="1">
                <a:ea typeface="黑体" pitchFamily="49" charset="-122"/>
              </a:endParaRPr>
            </a:p>
          </p:txBody>
        </p:sp>
        <p:sp>
          <p:nvSpPr>
            <p:cNvPr id="43049" name="Oval 13"/>
            <p:cNvSpPr>
              <a:spLocks noChangeArrowheads="1"/>
            </p:cNvSpPr>
            <p:nvPr/>
          </p:nvSpPr>
          <p:spPr bwMode="auto">
            <a:xfrm>
              <a:off x="2784"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8</a:t>
              </a:r>
              <a:endParaRPr lang="en-US" altLang="zh-CN" sz="2400" b="1">
                <a:ea typeface="黑体" pitchFamily="49" charset="-122"/>
              </a:endParaRPr>
            </a:p>
          </p:txBody>
        </p:sp>
        <p:sp>
          <p:nvSpPr>
            <p:cNvPr id="43050" name="Oval 14"/>
            <p:cNvSpPr>
              <a:spLocks noChangeArrowheads="1"/>
            </p:cNvSpPr>
            <p:nvPr/>
          </p:nvSpPr>
          <p:spPr bwMode="auto">
            <a:xfrm>
              <a:off x="3168"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9</a:t>
              </a:r>
              <a:endParaRPr lang="en-US" altLang="zh-CN" sz="2400" b="1">
                <a:ea typeface="黑体" pitchFamily="49" charset="-122"/>
              </a:endParaRPr>
            </a:p>
          </p:txBody>
        </p:sp>
        <p:sp>
          <p:nvSpPr>
            <p:cNvPr id="43051" name="Oval 15"/>
            <p:cNvSpPr>
              <a:spLocks noChangeArrowheads="1"/>
            </p:cNvSpPr>
            <p:nvPr/>
          </p:nvSpPr>
          <p:spPr bwMode="auto">
            <a:xfrm>
              <a:off x="3552"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10</a:t>
              </a:r>
              <a:endParaRPr lang="en-US" altLang="zh-CN" sz="2400" b="1">
                <a:ea typeface="黑体" pitchFamily="49" charset="-122"/>
              </a:endParaRPr>
            </a:p>
          </p:txBody>
        </p:sp>
        <p:sp>
          <p:nvSpPr>
            <p:cNvPr id="43052" name="Oval 16"/>
            <p:cNvSpPr>
              <a:spLocks noChangeArrowheads="1"/>
            </p:cNvSpPr>
            <p:nvPr/>
          </p:nvSpPr>
          <p:spPr bwMode="auto">
            <a:xfrm>
              <a:off x="3936"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11</a:t>
              </a:r>
              <a:endParaRPr lang="en-US" altLang="zh-CN" sz="2400" b="1">
                <a:ea typeface="黑体" pitchFamily="49" charset="-122"/>
              </a:endParaRPr>
            </a:p>
          </p:txBody>
        </p:sp>
        <p:sp>
          <p:nvSpPr>
            <p:cNvPr id="43053" name="Oval 17"/>
            <p:cNvSpPr>
              <a:spLocks noChangeArrowheads="1"/>
            </p:cNvSpPr>
            <p:nvPr/>
          </p:nvSpPr>
          <p:spPr bwMode="auto">
            <a:xfrm>
              <a:off x="4320"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12</a:t>
              </a:r>
              <a:endParaRPr lang="en-US" altLang="zh-CN" sz="2400" b="1">
                <a:ea typeface="黑体" pitchFamily="49" charset="-122"/>
              </a:endParaRPr>
            </a:p>
          </p:txBody>
        </p:sp>
        <p:sp>
          <p:nvSpPr>
            <p:cNvPr id="43054" name="Oval 18"/>
            <p:cNvSpPr>
              <a:spLocks noChangeArrowheads="1"/>
            </p:cNvSpPr>
            <p:nvPr/>
          </p:nvSpPr>
          <p:spPr bwMode="auto">
            <a:xfrm>
              <a:off x="4704"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13</a:t>
              </a:r>
              <a:endParaRPr lang="en-US" altLang="zh-CN" sz="2400" b="1">
                <a:ea typeface="黑体" pitchFamily="49" charset="-122"/>
              </a:endParaRPr>
            </a:p>
          </p:txBody>
        </p:sp>
        <p:sp>
          <p:nvSpPr>
            <p:cNvPr id="43055" name="Oval 19"/>
            <p:cNvSpPr>
              <a:spLocks noChangeArrowheads="1"/>
            </p:cNvSpPr>
            <p:nvPr/>
          </p:nvSpPr>
          <p:spPr bwMode="auto">
            <a:xfrm>
              <a:off x="5088"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14</a:t>
              </a:r>
              <a:endParaRPr lang="en-US" altLang="zh-CN" sz="2400" b="1">
                <a:ea typeface="黑体" pitchFamily="49" charset="-122"/>
              </a:endParaRPr>
            </a:p>
          </p:txBody>
        </p:sp>
        <p:sp>
          <p:nvSpPr>
            <p:cNvPr id="43056" name="Oval 20"/>
            <p:cNvSpPr>
              <a:spLocks noChangeArrowheads="1"/>
            </p:cNvSpPr>
            <p:nvPr/>
          </p:nvSpPr>
          <p:spPr bwMode="auto">
            <a:xfrm>
              <a:off x="5472"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15</a:t>
              </a:r>
              <a:endParaRPr lang="en-US" altLang="zh-CN" sz="2400" b="1">
                <a:ea typeface="黑体" pitchFamily="49" charset="-122"/>
              </a:endParaRPr>
            </a:p>
          </p:txBody>
        </p:sp>
        <p:sp>
          <p:nvSpPr>
            <p:cNvPr id="43057" name="Line 21"/>
            <p:cNvSpPr>
              <a:spLocks noChangeShapeType="1"/>
            </p:cNvSpPr>
            <p:nvPr/>
          </p:nvSpPr>
          <p:spPr bwMode="auto">
            <a:xfrm flipH="1">
              <a:off x="3504" y="384"/>
              <a:ext cx="624" cy="336"/>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8" name="Line 22"/>
            <p:cNvSpPr>
              <a:spLocks noChangeShapeType="1"/>
            </p:cNvSpPr>
            <p:nvPr/>
          </p:nvSpPr>
          <p:spPr bwMode="auto">
            <a:xfrm>
              <a:off x="4416" y="384"/>
              <a:ext cx="624" cy="336"/>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9" name="Line 23"/>
            <p:cNvSpPr>
              <a:spLocks noChangeShapeType="1"/>
            </p:cNvSpPr>
            <p:nvPr/>
          </p:nvSpPr>
          <p:spPr bwMode="auto">
            <a:xfrm flipH="1">
              <a:off x="3120" y="816"/>
              <a:ext cx="240"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0" name="Line 24"/>
            <p:cNvSpPr>
              <a:spLocks noChangeShapeType="1"/>
            </p:cNvSpPr>
            <p:nvPr/>
          </p:nvSpPr>
          <p:spPr bwMode="auto">
            <a:xfrm>
              <a:off x="3648" y="816"/>
              <a:ext cx="240"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1" name="Line 25"/>
            <p:cNvSpPr>
              <a:spLocks noChangeShapeType="1"/>
            </p:cNvSpPr>
            <p:nvPr/>
          </p:nvSpPr>
          <p:spPr bwMode="auto">
            <a:xfrm flipH="1">
              <a:off x="4656" y="816"/>
              <a:ext cx="240"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2" name="Line 26"/>
            <p:cNvSpPr>
              <a:spLocks noChangeShapeType="1"/>
            </p:cNvSpPr>
            <p:nvPr/>
          </p:nvSpPr>
          <p:spPr bwMode="auto">
            <a:xfrm>
              <a:off x="5184" y="816"/>
              <a:ext cx="240"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3" name="Line 27"/>
            <p:cNvSpPr>
              <a:spLocks noChangeShapeType="1"/>
            </p:cNvSpPr>
            <p:nvPr/>
          </p:nvSpPr>
          <p:spPr bwMode="auto">
            <a:xfrm flipH="1">
              <a:off x="2928"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4" name="Line 28"/>
            <p:cNvSpPr>
              <a:spLocks noChangeShapeType="1"/>
            </p:cNvSpPr>
            <p:nvPr/>
          </p:nvSpPr>
          <p:spPr bwMode="auto">
            <a:xfrm>
              <a:off x="3264"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5" name="Line 29"/>
            <p:cNvSpPr>
              <a:spLocks noChangeShapeType="1"/>
            </p:cNvSpPr>
            <p:nvPr/>
          </p:nvSpPr>
          <p:spPr bwMode="auto">
            <a:xfrm flipH="1">
              <a:off x="3696"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6" name="Line 30"/>
            <p:cNvSpPr>
              <a:spLocks noChangeShapeType="1"/>
            </p:cNvSpPr>
            <p:nvPr/>
          </p:nvSpPr>
          <p:spPr bwMode="auto">
            <a:xfrm>
              <a:off x="4032"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7" name="Line 31"/>
            <p:cNvSpPr>
              <a:spLocks noChangeShapeType="1"/>
            </p:cNvSpPr>
            <p:nvPr/>
          </p:nvSpPr>
          <p:spPr bwMode="auto">
            <a:xfrm flipH="1">
              <a:off x="4464"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8" name="Line 32"/>
            <p:cNvSpPr>
              <a:spLocks noChangeShapeType="1"/>
            </p:cNvSpPr>
            <p:nvPr/>
          </p:nvSpPr>
          <p:spPr bwMode="auto">
            <a:xfrm>
              <a:off x="4800"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9" name="Line 33"/>
            <p:cNvSpPr>
              <a:spLocks noChangeShapeType="1"/>
            </p:cNvSpPr>
            <p:nvPr/>
          </p:nvSpPr>
          <p:spPr bwMode="auto">
            <a:xfrm flipH="1">
              <a:off x="5232"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0" name="Line 34"/>
            <p:cNvSpPr>
              <a:spLocks noChangeShapeType="1"/>
            </p:cNvSpPr>
            <p:nvPr/>
          </p:nvSpPr>
          <p:spPr bwMode="auto">
            <a:xfrm>
              <a:off x="5568"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089" name="Group 65"/>
          <p:cNvGrpSpPr>
            <a:grpSpLocks/>
          </p:cNvGrpSpPr>
          <p:nvPr/>
        </p:nvGrpSpPr>
        <p:grpSpPr bwMode="auto">
          <a:xfrm>
            <a:off x="0" y="2060575"/>
            <a:ext cx="4629150" cy="2667000"/>
            <a:chOff x="2784" y="240"/>
            <a:chExt cx="2976" cy="1680"/>
          </a:xfrm>
        </p:grpSpPr>
        <p:sp>
          <p:nvSpPr>
            <p:cNvPr id="43013" name="Oval 66"/>
            <p:cNvSpPr>
              <a:spLocks noChangeArrowheads="1"/>
            </p:cNvSpPr>
            <p:nvPr/>
          </p:nvSpPr>
          <p:spPr bwMode="auto">
            <a:xfrm>
              <a:off x="4128" y="24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a</a:t>
              </a:r>
              <a:endParaRPr lang="en-US" altLang="zh-CN" sz="2400" b="1">
                <a:ea typeface="黑体" pitchFamily="49" charset="-122"/>
              </a:endParaRPr>
            </a:p>
          </p:txBody>
        </p:sp>
        <p:sp>
          <p:nvSpPr>
            <p:cNvPr id="43014" name="Oval 67"/>
            <p:cNvSpPr>
              <a:spLocks noChangeArrowheads="1"/>
            </p:cNvSpPr>
            <p:nvPr/>
          </p:nvSpPr>
          <p:spPr bwMode="auto">
            <a:xfrm>
              <a:off x="3360" y="72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b</a:t>
              </a:r>
              <a:endParaRPr lang="en-US" altLang="zh-CN" sz="2400" b="1">
                <a:ea typeface="黑体" pitchFamily="49" charset="-122"/>
              </a:endParaRPr>
            </a:p>
          </p:txBody>
        </p:sp>
        <p:sp>
          <p:nvSpPr>
            <p:cNvPr id="43015" name="Oval 68"/>
            <p:cNvSpPr>
              <a:spLocks noChangeArrowheads="1"/>
            </p:cNvSpPr>
            <p:nvPr/>
          </p:nvSpPr>
          <p:spPr bwMode="auto">
            <a:xfrm>
              <a:off x="4896" y="72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c</a:t>
              </a:r>
              <a:endParaRPr lang="en-US" altLang="zh-CN" sz="2400" b="1">
                <a:ea typeface="黑体" pitchFamily="49" charset="-122"/>
              </a:endParaRPr>
            </a:p>
          </p:txBody>
        </p:sp>
        <p:sp>
          <p:nvSpPr>
            <p:cNvPr id="43016" name="Oval 69"/>
            <p:cNvSpPr>
              <a:spLocks noChangeArrowheads="1"/>
            </p:cNvSpPr>
            <p:nvPr/>
          </p:nvSpPr>
          <p:spPr bwMode="auto">
            <a:xfrm>
              <a:off x="2976" y="120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d</a:t>
              </a:r>
              <a:endParaRPr lang="en-US" altLang="zh-CN" sz="2400" b="1">
                <a:ea typeface="黑体" pitchFamily="49" charset="-122"/>
              </a:endParaRPr>
            </a:p>
          </p:txBody>
        </p:sp>
        <p:sp>
          <p:nvSpPr>
            <p:cNvPr id="43017" name="Oval 70"/>
            <p:cNvSpPr>
              <a:spLocks noChangeArrowheads="1"/>
            </p:cNvSpPr>
            <p:nvPr/>
          </p:nvSpPr>
          <p:spPr bwMode="auto">
            <a:xfrm>
              <a:off x="3744" y="120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e</a:t>
              </a:r>
              <a:endParaRPr lang="en-US" altLang="zh-CN" sz="2400" b="1">
                <a:ea typeface="黑体" pitchFamily="49" charset="-122"/>
              </a:endParaRPr>
            </a:p>
          </p:txBody>
        </p:sp>
        <p:sp>
          <p:nvSpPr>
            <p:cNvPr id="43018" name="Oval 71"/>
            <p:cNvSpPr>
              <a:spLocks noChangeArrowheads="1"/>
            </p:cNvSpPr>
            <p:nvPr/>
          </p:nvSpPr>
          <p:spPr bwMode="auto">
            <a:xfrm>
              <a:off x="4512" y="120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f</a:t>
              </a:r>
              <a:endParaRPr lang="en-US" altLang="zh-CN" sz="2400" b="1">
                <a:ea typeface="黑体" pitchFamily="49" charset="-122"/>
              </a:endParaRPr>
            </a:p>
          </p:txBody>
        </p:sp>
        <p:sp>
          <p:nvSpPr>
            <p:cNvPr id="43019" name="Oval 72"/>
            <p:cNvSpPr>
              <a:spLocks noChangeArrowheads="1"/>
            </p:cNvSpPr>
            <p:nvPr/>
          </p:nvSpPr>
          <p:spPr bwMode="auto">
            <a:xfrm>
              <a:off x="5280" y="120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g</a:t>
              </a:r>
              <a:endParaRPr lang="en-US" altLang="zh-CN" sz="2400" b="1">
                <a:ea typeface="黑体" pitchFamily="49" charset="-122"/>
              </a:endParaRPr>
            </a:p>
          </p:txBody>
        </p:sp>
        <p:sp>
          <p:nvSpPr>
            <p:cNvPr id="43020" name="Oval 73"/>
            <p:cNvSpPr>
              <a:spLocks noChangeArrowheads="1"/>
            </p:cNvSpPr>
            <p:nvPr/>
          </p:nvSpPr>
          <p:spPr bwMode="auto">
            <a:xfrm>
              <a:off x="2784"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h</a:t>
              </a:r>
              <a:endParaRPr lang="en-US" altLang="zh-CN" sz="2400" b="1">
                <a:ea typeface="黑体" pitchFamily="49" charset="-122"/>
              </a:endParaRPr>
            </a:p>
          </p:txBody>
        </p:sp>
        <p:sp>
          <p:nvSpPr>
            <p:cNvPr id="43021" name="Oval 74"/>
            <p:cNvSpPr>
              <a:spLocks noChangeArrowheads="1"/>
            </p:cNvSpPr>
            <p:nvPr/>
          </p:nvSpPr>
          <p:spPr bwMode="auto">
            <a:xfrm>
              <a:off x="3168"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i</a:t>
              </a:r>
              <a:endParaRPr lang="en-US" altLang="zh-CN" sz="2400" b="1">
                <a:ea typeface="黑体" pitchFamily="49" charset="-122"/>
              </a:endParaRPr>
            </a:p>
          </p:txBody>
        </p:sp>
        <p:sp>
          <p:nvSpPr>
            <p:cNvPr id="43022" name="Oval 75"/>
            <p:cNvSpPr>
              <a:spLocks noChangeArrowheads="1"/>
            </p:cNvSpPr>
            <p:nvPr/>
          </p:nvSpPr>
          <p:spPr bwMode="auto">
            <a:xfrm>
              <a:off x="3552"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j</a:t>
              </a:r>
              <a:endParaRPr lang="en-US" altLang="zh-CN" sz="2400" b="1">
                <a:ea typeface="黑体" pitchFamily="49" charset="-122"/>
              </a:endParaRPr>
            </a:p>
          </p:txBody>
        </p:sp>
        <p:sp>
          <p:nvSpPr>
            <p:cNvPr id="43023" name="Oval 76"/>
            <p:cNvSpPr>
              <a:spLocks noChangeArrowheads="1"/>
            </p:cNvSpPr>
            <p:nvPr/>
          </p:nvSpPr>
          <p:spPr bwMode="auto">
            <a:xfrm>
              <a:off x="3936"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k</a:t>
              </a:r>
              <a:endParaRPr lang="en-US" altLang="zh-CN" sz="2400" b="1">
                <a:ea typeface="黑体" pitchFamily="49" charset="-122"/>
              </a:endParaRPr>
            </a:p>
          </p:txBody>
        </p:sp>
        <p:sp>
          <p:nvSpPr>
            <p:cNvPr id="43024" name="Oval 77"/>
            <p:cNvSpPr>
              <a:spLocks noChangeArrowheads="1"/>
            </p:cNvSpPr>
            <p:nvPr/>
          </p:nvSpPr>
          <p:spPr bwMode="auto">
            <a:xfrm>
              <a:off x="4320"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l</a:t>
              </a:r>
              <a:endParaRPr lang="en-US" altLang="zh-CN" sz="2400" b="1">
                <a:ea typeface="黑体" pitchFamily="49" charset="-122"/>
              </a:endParaRPr>
            </a:p>
          </p:txBody>
        </p:sp>
        <p:sp>
          <p:nvSpPr>
            <p:cNvPr id="43025" name="Oval 78"/>
            <p:cNvSpPr>
              <a:spLocks noChangeArrowheads="1"/>
            </p:cNvSpPr>
            <p:nvPr/>
          </p:nvSpPr>
          <p:spPr bwMode="auto">
            <a:xfrm>
              <a:off x="4704"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m</a:t>
              </a:r>
              <a:endParaRPr lang="en-US" altLang="zh-CN" sz="2400" b="1">
                <a:ea typeface="黑体" pitchFamily="49" charset="-122"/>
              </a:endParaRPr>
            </a:p>
          </p:txBody>
        </p:sp>
        <p:sp>
          <p:nvSpPr>
            <p:cNvPr id="43026" name="Oval 79"/>
            <p:cNvSpPr>
              <a:spLocks noChangeArrowheads="1"/>
            </p:cNvSpPr>
            <p:nvPr/>
          </p:nvSpPr>
          <p:spPr bwMode="auto">
            <a:xfrm>
              <a:off x="5088"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n</a:t>
              </a:r>
              <a:endParaRPr lang="en-US" altLang="zh-CN" sz="2400" b="1">
                <a:ea typeface="黑体" pitchFamily="49" charset="-122"/>
              </a:endParaRPr>
            </a:p>
          </p:txBody>
        </p:sp>
        <p:sp>
          <p:nvSpPr>
            <p:cNvPr id="43027" name="Oval 80"/>
            <p:cNvSpPr>
              <a:spLocks noChangeArrowheads="1"/>
            </p:cNvSpPr>
            <p:nvPr/>
          </p:nvSpPr>
          <p:spPr bwMode="auto">
            <a:xfrm>
              <a:off x="5472"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o</a:t>
              </a:r>
              <a:endParaRPr lang="en-US" altLang="zh-CN" sz="2400" b="1">
                <a:ea typeface="黑体" pitchFamily="49" charset="-122"/>
              </a:endParaRPr>
            </a:p>
          </p:txBody>
        </p:sp>
        <p:sp>
          <p:nvSpPr>
            <p:cNvPr id="43028" name="Line 81"/>
            <p:cNvSpPr>
              <a:spLocks noChangeShapeType="1"/>
            </p:cNvSpPr>
            <p:nvPr/>
          </p:nvSpPr>
          <p:spPr bwMode="auto">
            <a:xfrm flipH="1">
              <a:off x="3504" y="384"/>
              <a:ext cx="624" cy="336"/>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9" name="Line 82"/>
            <p:cNvSpPr>
              <a:spLocks noChangeShapeType="1"/>
            </p:cNvSpPr>
            <p:nvPr/>
          </p:nvSpPr>
          <p:spPr bwMode="auto">
            <a:xfrm>
              <a:off x="4416" y="384"/>
              <a:ext cx="624" cy="336"/>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0" name="Line 83"/>
            <p:cNvSpPr>
              <a:spLocks noChangeShapeType="1"/>
            </p:cNvSpPr>
            <p:nvPr/>
          </p:nvSpPr>
          <p:spPr bwMode="auto">
            <a:xfrm flipH="1">
              <a:off x="3120" y="816"/>
              <a:ext cx="240"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1" name="Line 84"/>
            <p:cNvSpPr>
              <a:spLocks noChangeShapeType="1"/>
            </p:cNvSpPr>
            <p:nvPr/>
          </p:nvSpPr>
          <p:spPr bwMode="auto">
            <a:xfrm>
              <a:off x="3648" y="816"/>
              <a:ext cx="240"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2" name="Line 85"/>
            <p:cNvSpPr>
              <a:spLocks noChangeShapeType="1"/>
            </p:cNvSpPr>
            <p:nvPr/>
          </p:nvSpPr>
          <p:spPr bwMode="auto">
            <a:xfrm flipH="1">
              <a:off x="4656" y="816"/>
              <a:ext cx="240"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3" name="Line 86"/>
            <p:cNvSpPr>
              <a:spLocks noChangeShapeType="1"/>
            </p:cNvSpPr>
            <p:nvPr/>
          </p:nvSpPr>
          <p:spPr bwMode="auto">
            <a:xfrm>
              <a:off x="5184" y="816"/>
              <a:ext cx="240"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4" name="Line 87"/>
            <p:cNvSpPr>
              <a:spLocks noChangeShapeType="1"/>
            </p:cNvSpPr>
            <p:nvPr/>
          </p:nvSpPr>
          <p:spPr bwMode="auto">
            <a:xfrm flipH="1">
              <a:off x="2928"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5" name="Line 88"/>
            <p:cNvSpPr>
              <a:spLocks noChangeShapeType="1"/>
            </p:cNvSpPr>
            <p:nvPr/>
          </p:nvSpPr>
          <p:spPr bwMode="auto">
            <a:xfrm>
              <a:off x="3264"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6" name="Line 89"/>
            <p:cNvSpPr>
              <a:spLocks noChangeShapeType="1"/>
            </p:cNvSpPr>
            <p:nvPr/>
          </p:nvSpPr>
          <p:spPr bwMode="auto">
            <a:xfrm flipH="1">
              <a:off x="3696"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7" name="Line 90"/>
            <p:cNvSpPr>
              <a:spLocks noChangeShapeType="1"/>
            </p:cNvSpPr>
            <p:nvPr/>
          </p:nvSpPr>
          <p:spPr bwMode="auto">
            <a:xfrm>
              <a:off x="4032"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8" name="Line 91"/>
            <p:cNvSpPr>
              <a:spLocks noChangeShapeType="1"/>
            </p:cNvSpPr>
            <p:nvPr/>
          </p:nvSpPr>
          <p:spPr bwMode="auto">
            <a:xfrm flipH="1">
              <a:off x="4464"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9" name="Line 92"/>
            <p:cNvSpPr>
              <a:spLocks noChangeShapeType="1"/>
            </p:cNvSpPr>
            <p:nvPr/>
          </p:nvSpPr>
          <p:spPr bwMode="auto">
            <a:xfrm>
              <a:off x="4800"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0" name="Line 93"/>
            <p:cNvSpPr>
              <a:spLocks noChangeShapeType="1"/>
            </p:cNvSpPr>
            <p:nvPr/>
          </p:nvSpPr>
          <p:spPr bwMode="auto">
            <a:xfrm flipH="1">
              <a:off x="5232"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1" name="Line 94"/>
            <p:cNvSpPr>
              <a:spLocks noChangeShapeType="1"/>
            </p:cNvSpPr>
            <p:nvPr/>
          </p:nvSpPr>
          <p:spPr bwMode="auto">
            <a:xfrm>
              <a:off x="5568"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13089"/>
                                        </p:tgtEl>
                                        <p:attrNameLst>
                                          <p:attrName>style.visibility</p:attrName>
                                        </p:attrNameLst>
                                      </p:cBhvr>
                                      <p:to>
                                        <p:strVal val="visible"/>
                                      </p:to>
                                    </p:set>
                                    <p:animEffect transition="in" filter="wipe(up)">
                                      <p:cBhvr>
                                        <p:cTn id="7" dur="500"/>
                                        <p:tgtEl>
                                          <p:spTgt spid="5130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13029"/>
                                        </p:tgtEl>
                                        <p:attrNameLst>
                                          <p:attrName>style.visibility</p:attrName>
                                        </p:attrNameLst>
                                      </p:cBhvr>
                                      <p:to>
                                        <p:strVal val="visible"/>
                                      </p:to>
                                    </p:set>
                                    <p:animEffect transition="in" filter="wipe(up)">
                                      <p:cBhvr>
                                        <p:cTn id="12" dur="500"/>
                                        <p:tgtEl>
                                          <p:spTgt spid="513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46838" y="4243388"/>
            <a:ext cx="1247775"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8563" name="Group 35"/>
          <p:cNvGrpSpPr>
            <a:grpSpLocks/>
          </p:cNvGrpSpPr>
          <p:nvPr/>
        </p:nvGrpSpPr>
        <p:grpSpPr bwMode="auto">
          <a:xfrm>
            <a:off x="4724400" y="3284538"/>
            <a:ext cx="4132263" cy="2667000"/>
            <a:chOff x="2736" y="2304"/>
            <a:chExt cx="2784" cy="1680"/>
          </a:xfrm>
          <a:solidFill>
            <a:srgbClr val="FFFFFF"/>
          </a:solidFill>
        </p:grpSpPr>
        <p:sp>
          <p:nvSpPr>
            <p:cNvPr id="278564" name="Oval 36"/>
            <p:cNvSpPr>
              <a:spLocks noChangeArrowheads="1"/>
            </p:cNvSpPr>
            <p:nvPr/>
          </p:nvSpPr>
          <p:spPr bwMode="auto">
            <a:xfrm>
              <a:off x="4080" y="2304"/>
              <a:ext cx="288" cy="240"/>
            </a:xfrm>
            <a:prstGeom prst="ellipse">
              <a:avLst/>
            </a:prstGeom>
            <a:grp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200" b="1">
                  <a:solidFill>
                    <a:srgbClr val="990000"/>
                  </a:solidFill>
                  <a:ea typeface="黑体" pitchFamily="49" charset="-122"/>
                </a:rPr>
                <a:t>a</a:t>
              </a:r>
              <a:endParaRPr lang="en-US" altLang="zh-CN" sz="2400">
                <a:ea typeface="黑体" pitchFamily="49" charset="-122"/>
              </a:endParaRPr>
            </a:p>
          </p:txBody>
        </p:sp>
        <p:sp>
          <p:nvSpPr>
            <p:cNvPr id="278565" name="Oval 37"/>
            <p:cNvSpPr>
              <a:spLocks noChangeArrowheads="1"/>
            </p:cNvSpPr>
            <p:nvPr/>
          </p:nvSpPr>
          <p:spPr bwMode="auto">
            <a:xfrm>
              <a:off x="3312" y="2784"/>
              <a:ext cx="288" cy="240"/>
            </a:xfrm>
            <a:prstGeom prst="ellipse">
              <a:avLst/>
            </a:prstGeom>
            <a:grp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200" b="1">
                  <a:solidFill>
                    <a:srgbClr val="990000"/>
                  </a:solidFill>
                  <a:ea typeface="黑体" pitchFamily="49" charset="-122"/>
                </a:rPr>
                <a:t>b</a:t>
              </a:r>
              <a:endParaRPr lang="en-US" altLang="zh-CN" sz="2400">
                <a:ea typeface="黑体" pitchFamily="49" charset="-122"/>
              </a:endParaRPr>
            </a:p>
          </p:txBody>
        </p:sp>
        <p:sp>
          <p:nvSpPr>
            <p:cNvPr id="278566" name="Oval 38"/>
            <p:cNvSpPr>
              <a:spLocks noChangeArrowheads="1"/>
            </p:cNvSpPr>
            <p:nvPr/>
          </p:nvSpPr>
          <p:spPr bwMode="auto">
            <a:xfrm>
              <a:off x="4848" y="2784"/>
              <a:ext cx="288" cy="240"/>
            </a:xfrm>
            <a:prstGeom prst="ellipse">
              <a:avLst/>
            </a:prstGeom>
            <a:grp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200" b="1">
                  <a:solidFill>
                    <a:srgbClr val="990000"/>
                  </a:solidFill>
                  <a:ea typeface="黑体" pitchFamily="49" charset="-122"/>
                </a:rPr>
                <a:t>c</a:t>
              </a:r>
              <a:endParaRPr lang="en-US" altLang="zh-CN" sz="2400">
                <a:ea typeface="黑体" pitchFamily="49" charset="-122"/>
              </a:endParaRPr>
            </a:p>
          </p:txBody>
        </p:sp>
        <p:sp>
          <p:nvSpPr>
            <p:cNvPr id="278567" name="Oval 39"/>
            <p:cNvSpPr>
              <a:spLocks noChangeArrowheads="1"/>
            </p:cNvSpPr>
            <p:nvPr/>
          </p:nvSpPr>
          <p:spPr bwMode="auto">
            <a:xfrm>
              <a:off x="2928" y="3264"/>
              <a:ext cx="288" cy="240"/>
            </a:xfrm>
            <a:prstGeom prst="ellipse">
              <a:avLst/>
            </a:prstGeom>
            <a:grp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200" b="1" dirty="0">
                  <a:solidFill>
                    <a:srgbClr val="990000"/>
                  </a:solidFill>
                  <a:ea typeface="黑体" pitchFamily="49" charset="-122"/>
                </a:rPr>
                <a:t>d</a:t>
              </a:r>
              <a:endParaRPr lang="en-US" altLang="zh-CN" sz="2400" dirty="0">
                <a:ea typeface="黑体" pitchFamily="49" charset="-122"/>
              </a:endParaRPr>
            </a:p>
          </p:txBody>
        </p:sp>
        <p:sp>
          <p:nvSpPr>
            <p:cNvPr id="278568" name="Oval 40"/>
            <p:cNvSpPr>
              <a:spLocks noChangeArrowheads="1"/>
            </p:cNvSpPr>
            <p:nvPr/>
          </p:nvSpPr>
          <p:spPr bwMode="auto">
            <a:xfrm>
              <a:off x="3696" y="3264"/>
              <a:ext cx="288" cy="240"/>
            </a:xfrm>
            <a:prstGeom prst="ellipse">
              <a:avLst/>
            </a:prstGeom>
            <a:grp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200" b="1">
                  <a:solidFill>
                    <a:srgbClr val="990000"/>
                  </a:solidFill>
                  <a:ea typeface="黑体" pitchFamily="49" charset="-122"/>
                </a:rPr>
                <a:t>e</a:t>
              </a:r>
              <a:endParaRPr lang="en-US" altLang="zh-CN" sz="2400">
                <a:ea typeface="黑体" pitchFamily="49" charset="-122"/>
              </a:endParaRPr>
            </a:p>
          </p:txBody>
        </p:sp>
        <p:sp>
          <p:nvSpPr>
            <p:cNvPr id="278569" name="Oval 41"/>
            <p:cNvSpPr>
              <a:spLocks noChangeArrowheads="1"/>
            </p:cNvSpPr>
            <p:nvPr/>
          </p:nvSpPr>
          <p:spPr bwMode="auto">
            <a:xfrm>
              <a:off x="4464" y="3264"/>
              <a:ext cx="288" cy="240"/>
            </a:xfrm>
            <a:prstGeom prst="ellipse">
              <a:avLst/>
            </a:prstGeom>
            <a:grp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200" b="1">
                  <a:solidFill>
                    <a:srgbClr val="990000"/>
                  </a:solidFill>
                  <a:ea typeface="黑体" pitchFamily="49" charset="-122"/>
                </a:rPr>
                <a:t>f</a:t>
              </a:r>
              <a:endParaRPr lang="en-US" altLang="zh-CN" sz="2400">
                <a:ea typeface="黑体" pitchFamily="49" charset="-122"/>
              </a:endParaRPr>
            </a:p>
          </p:txBody>
        </p:sp>
        <p:sp>
          <p:nvSpPr>
            <p:cNvPr id="278570" name="Oval 42"/>
            <p:cNvSpPr>
              <a:spLocks noChangeArrowheads="1"/>
            </p:cNvSpPr>
            <p:nvPr/>
          </p:nvSpPr>
          <p:spPr bwMode="auto">
            <a:xfrm>
              <a:off x="5232" y="3264"/>
              <a:ext cx="288" cy="240"/>
            </a:xfrm>
            <a:prstGeom prst="ellipse">
              <a:avLst/>
            </a:prstGeom>
            <a:grp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200" b="1">
                  <a:solidFill>
                    <a:srgbClr val="990000"/>
                  </a:solidFill>
                  <a:ea typeface="黑体" pitchFamily="49" charset="-122"/>
                </a:rPr>
                <a:t>g</a:t>
              </a:r>
              <a:endParaRPr lang="en-US" altLang="zh-CN" sz="2400">
                <a:ea typeface="黑体" pitchFamily="49" charset="-122"/>
              </a:endParaRPr>
            </a:p>
          </p:txBody>
        </p:sp>
        <p:sp>
          <p:nvSpPr>
            <p:cNvPr id="278571" name="Oval 43"/>
            <p:cNvSpPr>
              <a:spLocks noChangeArrowheads="1"/>
            </p:cNvSpPr>
            <p:nvPr/>
          </p:nvSpPr>
          <p:spPr bwMode="auto">
            <a:xfrm>
              <a:off x="2736" y="3744"/>
              <a:ext cx="288" cy="240"/>
            </a:xfrm>
            <a:prstGeom prst="ellipse">
              <a:avLst/>
            </a:prstGeom>
            <a:grp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200" b="1">
                  <a:solidFill>
                    <a:srgbClr val="990000"/>
                  </a:solidFill>
                  <a:ea typeface="黑体" pitchFamily="49" charset="-122"/>
                </a:rPr>
                <a:t>h</a:t>
              </a:r>
              <a:endParaRPr lang="en-US" altLang="zh-CN" sz="2400">
                <a:ea typeface="黑体" pitchFamily="49" charset="-122"/>
              </a:endParaRPr>
            </a:p>
          </p:txBody>
        </p:sp>
        <p:sp>
          <p:nvSpPr>
            <p:cNvPr id="278572" name="Oval 44"/>
            <p:cNvSpPr>
              <a:spLocks noChangeArrowheads="1"/>
            </p:cNvSpPr>
            <p:nvPr/>
          </p:nvSpPr>
          <p:spPr bwMode="auto">
            <a:xfrm>
              <a:off x="3120" y="3744"/>
              <a:ext cx="288" cy="240"/>
            </a:xfrm>
            <a:prstGeom prst="ellipse">
              <a:avLst/>
            </a:prstGeom>
            <a:grp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200" b="1">
                  <a:solidFill>
                    <a:srgbClr val="990000"/>
                  </a:solidFill>
                  <a:ea typeface="黑体" pitchFamily="49" charset="-122"/>
                </a:rPr>
                <a:t>i</a:t>
              </a:r>
              <a:endParaRPr lang="en-US" altLang="zh-CN" sz="2400">
                <a:ea typeface="黑体" pitchFamily="49" charset="-122"/>
              </a:endParaRPr>
            </a:p>
          </p:txBody>
        </p:sp>
        <p:sp>
          <p:nvSpPr>
            <p:cNvPr id="278573" name="Oval 45"/>
            <p:cNvSpPr>
              <a:spLocks noChangeArrowheads="1"/>
            </p:cNvSpPr>
            <p:nvPr/>
          </p:nvSpPr>
          <p:spPr bwMode="auto">
            <a:xfrm>
              <a:off x="3504" y="3744"/>
              <a:ext cx="288" cy="240"/>
            </a:xfrm>
            <a:prstGeom prst="ellipse">
              <a:avLst/>
            </a:prstGeom>
            <a:grp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200" b="1">
                  <a:solidFill>
                    <a:srgbClr val="990000"/>
                  </a:solidFill>
                  <a:ea typeface="黑体" pitchFamily="49" charset="-122"/>
                </a:rPr>
                <a:t>j</a:t>
              </a:r>
              <a:endParaRPr lang="en-US" altLang="zh-CN" sz="2400">
                <a:ea typeface="黑体" pitchFamily="49" charset="-122"/>
              </a:endParaRPr>
            </a:p>
          </p:txBody>
        </p:sp>
        <p:sp>
          <p:nvSpPr>
            <p:cNvPr id="278574" name="Line 46"/>
            <p:cNvSpPr>
              <a:spLocks noChangeShapeType="1"/>
            </p:cNvSpPr>
            <p:nvPr/>
          </p:nvSpPr>
          <p:spPr bwMode="auto">
            <a:xfrm flipH="1">
              <a:off x="3456" y="2448"/>
              <a:ext cx="624" cy="336"/>
            </a:xfrm>
            <a:prstGeom prst="line">
              <a:avLst/>
            </a:prstGeom>
            <a:grpFill/>
            <a:ln w="19050" cap="sq">
              <a:solidFill>
                <a:srgbClr val="99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78575" name="Line 47"/>
            <p:cNvSpPr>
              <a:spLocks noChangeShapeType="1"/>
            </p:cNvSpPr>
            <p:nvPr/>
          </p:nvSpPr>
          <p:spPr bwMode="auto">
            <a:xfrm>
              <a:off x="4368" y="2448"/>
              <a:ext cx="624" cy="336"/>
            </a:xfrm>
            <a:prstGeom prst="line">
              <a:avLst/>
            </a:prstGeom>
            <a:grpFill/>
            <a:ln w="19050" cap="sq">
              <a:solidFill>
                <a:srgbClr val="99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78576" name="Line 48"/>
            <p:cNvSpPr>
              <a:spLocks noChangeShapeType="1"/>
            </p:cNvSpPr>
            <p:nvPr/>
          </p:nvSpPr>
          <p:spPr bwMode="auto">
            <a:xfrm flipH="1">
              <a:off x="3072" y="2880"/>
              <a:ext cx="240" cy="384"/>
            </a:xfrm>
            <a:prstGeom prst="line">
              <a:avLst/>
            </a:prstGeom>
            <a:grpFill/>
            <a:ln w="19050" cap="sq">
              <a:solidFill>
                <a:srgbClr val="99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78577" name="Line 49"/>
            <p:cNvSpPr>
              <a:spLocks noChangeShapeType="1"/>
            </p:cNvSpPr>
            <p:nvPr/>
          </p:nvSpPr>
          <p:spPr bwMode="auto">
            <a:xfrm>
              <a:off x="3600" y="2880"/>
              <a:ext cx="240" cy="384"/>
            </a:xfrm>
            <a:prstGeom prst="line">
              <a:avLst/>
            </a:prstGeom>
            <a:grpFill/>
            <a:ln w="19050" cap="sq">
              <a:solidFill>
                <a:srgbClr val="99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78578" name="Line 50"/>
            <p:cNvSpPr>
              <a:spLocks noChangeShapeType="1"/>
            </p:cNvSpPr>
            <p:nvPr/>
          </p:nvSpPr>
          <p:spPr bwMode="auto">
            <a:xfrm flipH="1">
              <a:off x="4608" y="2880"/>
              <a:ext cx="240" cy="384"/>
            </a:xfrm>
            <a:prstGeom prst="line">
              <a:avLst/>
            </a:prstGeom>
            <a:grpFill/>
            <a:ln w="19050" cap="sq">
              <a:solidFill>
                <a:srgbClr val="99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78579" name="Line 51"/>
            <p:cNvSpPr>
              <a:spLocks noChangeShapeType="1"/>
            </p:cNvSpPr>
            <p:nvPr/>
          </p:nvSpPr>
          <p:spPr bwMode="auto">
            <a:xfrm>
              <a:off x="5136" y="2880"/>
              <a:ext cx="240" cy="384"/>
            </a:xfrm>
            <a:prstGeom prst="line">
              <a:avLst/>
            </a:prstGeom>
            <a:grpFill/>
            <a:ln w="19050" cap="sq">
              <a:solidFill>
                <a:srgbClr val="99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78580" name="Line 52"/>
            <p:cNvSpPr>
              <a:spLocks noChangeShapeType="1"/>
            </p:cNvSpPr>
            <p:nvPr/>
          </p:nvSpPr>
          <p:spPr bwMode="auto">
            <a:xfrm flipH="1">
              <a:off x="2880" y="3360"/>
              <a:ext cx="48" cy="384"/>
            </a:xfrm>
            <a:prstGeom prst="line">
              <a:avLst/>
            </a:prstGeom>
            <a:grpFill/>
            <a:ln w="19050" cap="sq">
              <a:solidFill>
                <a:srgbClr val="99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78581" name="Line 53"/>
            <p:cNvSpPr>
              <a:spLocks noChangeShapeType="1"/>
            </p:cNvSpPr>
            <p:nvPr/>
          </p:nvSpPr>
          <p:spPr bwMode="auto">
            <a:xfrm>
              <a:off x="3216" y="3360"/>
              <a:ext cx="48" cy="384"/>
            </a:xfrm>
            <a:prstGeom prst="line">
              <a:avLst/>
            </a:prstGeom>
            <a:grpFill/>
            <a:ln w="19050" cap="sq">
              <a:solidFill>
                <a:srgbClr val="99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78582" name="Line 54"/>
            <p:cNvSpPr>
              <a:spLocks noChangeShapeType="1"/>
            </p:cNvSpPr>
            <p:nvPr/>
          </p:nvSpPr>
          <p:spPr bwMode="auto">
            <a:xfrm flipH="1">
              <a:off x="3648" y="3360"/>
              <a:ext cx="48" cy="384"/>
            </a:xfrm>
            <a:prstGeom prst="line">
              <a:avLst/>
            </a:prstGeom>
            <a:grpFill/>
            <a:ln w="19050" cap="sq">
              <a:solidFill>
                <a:srgbClr val="99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44036" name="Group 56"/>
          <p:cNvGrpSpPr>
            <a:grpSpLocks/>
          </p:cNvGrpSpPr>
          <p:nvPr/>
        </p:nvGrpSpPr>
        <p:grpSpPr bwMode="auto">
          <a:xfrm>
            <a:off x="34925" y="3068638"/>
            <a:ext cx="4413250" cy="2667000"/>
            <a:chOff x="2784" y="240"/>
            <a:chExt cx="2976" cy="1680"/>
          </a:xfrm>
        </p:grpSpPr>
        <p:sp>
          <p:nvSpPr>
            <p:cNvPr id="44071" name="Oval 57"/>
            <p:cNvSpPr>
              <a:spLocks noChangeArrowheads="1"/>
            </p:cNvSpPr>
            <p:nvPr/>
          </p:nvSpPr>
          <p:spPr bwMode="auto">
            <a:xfrm>
              <a:off x="4128" y="24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1</a:t>
              </a:r>
              <a:endParaRPr lang="en-US" altLang="zh-CN" sz="2400">
                <a:ea typeface="黑体" pitchFamily="49" charset="-122"/>
              </a:endParaRPr>
            </a:p>
          </p:txBody>
        </p:sp>
        <p:sp>
          <p:nvSpPr>
            <p:cNvPr id="44072" name="Oval 58"/>
            <p:cNvSpPr>
              <a:spLocks noChangeArrowheads="1"/>
            </p:cNvSpPr>
            <p:nvPr/>
          </p:nvSpPr>
          <p:spPr bwMode="auto">
            <a:xfrm>
              <a:off x="3360" y="72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2</a:t>
              </a:r>
              <a:endParaRPr lang="en-US" altLang="zh-CN" sz="2400">
                <a:ea typeface="黑体" pitchFamily="49" charset="-122"/>
              </a:endParaRPr>
            </a:p>
          </p:txBody>
        </p:sp>
        <p:sp>
          <p:nvSpPr>
            <p:cNvPr id="44073" name="Oval 59"/>
            <p:cNvSpPr>
              <a:spLocks noChangeArrowheads="1"/>
            </p:cNvSpPr>
            <p:nvPr/>
          </p:nvSpPr>
          <p:spPr bwMode="auto">
            <a:xfrm>
              <a:off x="4896" y="72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3</a:t>
              </a:r>
              <a:endParaRPr lang="en-US" altLang="zh-CN" sz="2400">
                <a:ea typeface="黑体" pitchFamily="49" charset="-122"/>
              </a:endParaRPr>
            </a:p>
          </p:txBody>
        </p:sp>
        <p:sp>
          <p:nvSpPr>
            <p:cNvPr id="44074" name="Oval 60"/>
            <p:cNvSpPr>
              <a:spLocks noChangeArrowheads="1"/>
            </p:cNvSpPr>
            <p:nvPr/>
          </p:nvSpPr>
          <p:spPr bwMode="auto">
            <a:xfrm>
              <a:off x="2976" y="120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4</a:t>
              </a:r>
              <a:endParaRPr lang="en-US" altLang="zh-CN" sz="2400">
                <a:ea typeface="黑体" pitchFamily="49" charset="-122"/>
              </a:endParaRPr>
            </a:p>
          </p:txBody>
        </p:sp>
        <p:sp>
          <p:nvSpPr>
            <p:cNvPr id="44075" name="Oval 61"/>
            <p:cNvSpPr>
              <a:spLocks noChangeArrowheads="1"/>
            </p:cNvSpPr>
            <p:nvPr/>
          </p:nvSpPr>
          <p:spPr bwMode="auto">
            <a:xfrm>
              <a:off x="3744" y="120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5</a:t>
              </a:r>
              <a:endParaRPr lang="en-US" altLang="zh-CN" sz="2400">
                <a:ea typeface="黑体" pitchFamily="49" charset="-122"/>
              </a:endParaRPr>
            </a:p>
          </p:txBody>
        </p:sp>
        <p:sp>
          <p:nvSpPr>
            <p:cNvPr id="44076" name="Oval 62"/>
            <p:cNvSpPr>
              <a:spLocks noChangeArrowheads="1"/>
            </p:cNvSpPr>
            <p:nvPr/>
          </p:nvSpPr>
          <p:spPr bwMode="auto">
            <a:xfrm>
              <a:off x="4512" y="120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6</a:t>
              </a:r>
              <a:endParaRPr lang="en-US" altLang="zh-CN" sz="2400">
                <a:ea typeface="黑体" pitchFamily="49" charset="-122"/>
              </a:endParaRPr>
            </a:p>
          </p:txBody>
        </p:sp>
        <p:sp>
          <p:nvSpPr>
            <p:cNvPr id="44077" name="Oval 63"/>
            <p:cNvSpPr>
              <a:spLocks noChangeArrowheads="1"/>
            </p:cNvSpPr>
            <p:nvPr/>
          </p:nvSpPr>
          <p:spPr bwMode="auto">
            <a:xfrm>
              <a:off x="5280" y="120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7</a:t>
              </a:r>
              <a:endParaRPr lang="en-US" altLang="zh-CN" sz="2400">
                <a:ea typeface="黑体" pitchFamily="49" charset="-122"/>
              </a:endParaRPr>
            </a:p>
          </p:txBody>
        </p:sp>
        <p:sp>
          <p:nvSpPr>
            <p:cNvPr id="44078" name="Oval 64"/>
            <p:cNvSpPr>
              <a:spLocks noChangeArrowheads="1"/>
            </p:cNvSpPr>
            <p:nvPr/>
          </p:nvSpPr>
          <p:spPr bwMode="auto">
            <a:xfrm>
              <a:off x="2784"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8</a:t>
              </a:r>
              <a:endParaRPr lang="en-US" altLang="zh-CN" sz="2400">
                <a:ea typeface="黑体" pitchFamily="49" charset="-122"/>
              </a:endParaRPr>
            </a:p>
          </p:txBody>
        </p:sp>
        <p:sp>
          <p:nvSpPr>
            <p:cNvPr id="44079" name="Oval 65"/>
            <p:cNvSpPr>
              <a:spLocks noChangeArrowheads="1"/>
            </p:cNvSpPr>
            <p:nvPr/>
          </p:nvSpPr>
          <p:spPr bwMode="auto">
            <a:xfrm>
              <a:off x="3168"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9</a:t>
              </a:r>
              <a:endParaRPr lang="en-US" altLang="zh-CN" sz="2400">
                <a:ea typeface="黑体" pitchFamily="49" charset="-122"/>
              </a:endParaRPr>
            </a:p>
          </p:txBody>
        </p:sp>
        <p:sp>
          <p:nvSpPr>
            <p:cNvPr id="44080" name="Oval 66"/>
            <p:cNvSpPr>
              <a:spLocks noChangeArrowheads="1"/>
            </p:cNvSpPr>
            <p:nvPr/>
          </p:nvSpPr>
          <p:spPr bwMode="auto">
            <a:xfrm>
              <a:off x="3552"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10</a:t>
              </a:r>
              <a:endParaRPr lang="en-US" altLang="zh-CN" sz="2400">
                <a:ea typeface="黑体" pitchFamily="49" charset="-122"/>
              </a:endParaRPr>
            </a:p>
          </p:txBody>
        </p:sp>
        <p:sp>
          <p:nvSpPr>
            <p:cNvPr id="44081" name="Oval 67"/>
            <p:cNvSpPr>
              <a:spLocks noChangeArrowheads="1"/>
            </p:cNvSpPr>
            <p:nvPr/>
          </p:nvSpPr>
          <p:spPr bwMode="auto">
            <a:xfrm>
              <a:off x="3936"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11</a:t>
              </a:r>
              <a:endParaRPr lang="en-US" altLang="zh-CN" sz="2400">
                <a:ea typeface="黑体" pitchFamily="49" charset="-122"/>
              </a:endParaRPr>
            </a:p>
          </p:txBody>
        </p:sp>
        <p:sp>
          <p:nvSpPr>
            <p:cNvPr id="44082" name="Oval 68"/>
            <p:cNvSpPr>
              <a:spLocks noChangeArrowheads="1"/>
            </p:cNvSpPr>
            <p:nvPr/>
          </p:nvSpPr>
          <p:spPr bwMode="auto">
            <a:xfrm>
              <a:off x="4320"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12</a:t>
              </a:r>
              <a:endParaRPr lang="en-US" altLang="zh-CN" sz="2400">
                <a:ea typeface="黑体" pitchFamily="49" charset="-122"/>
              </a:endParaRPr>
            </a:p>
          </p:txBody>
        </p:sp>
        <p:sp>
          <p:nvSpPr>
            <p:cNvPr id="44083" name="Oval 69"/>
            <p:cNvSpPr>
              <a:spLocks noChangeArrowheads="1"/>
            </p:cNvSpPr>
            <p:nvPr/>
          </p:nvSpPr>
          <p:spPr bwMode="auto">
            <a:xfrm>
              <a:off x="4704"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13</a:t>
              </a:r>
              <a:endParaRPr lang="en-US" altLang="zh-CN" sz="2400">
                <a:ea typeface="黑体" pitchFamily="49" charset="-122"/>
              </a:endParaRPr>
            </a:p>
          </p:txBody>
        </p:sp>
        <p:sp>
          <p:nvSpPr>
            <p:cNvPr id="44084" name="Oval 70"/>
            <p:cNvSpPr>
              <a:spLocks noChangeArrowheads="1"/>
            </p:cNvSpPr>
            <p:nvPr/>
          </p:nvSpPr>
          <p:spPr bwMode="auto">
            <a:xfrm>
              <a:off x="5088"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14</a:t>
              </a:r>
              <a:endParaRPr lang="en-US" altLang="zh-CN" sz="2400">
                <a:ea typeface="黑体" pitchFamily="49" charset="-122"/>
              </a:endParaRPr>
            </a:p>
          </p:txBody>
        </p:sp>
        <p:sp>
          <p:nvSpPr>
            <p:cNvPr id="44085" name="Oval 71"/>
            <p:cNvSpPr>
              <a:spLocks noChangeArrowheads="1"/>
            </p:cNvSpPr>
            <p:nvPr/>
          </p:nvSpPr>
          <p:spPr bwMode="auto">
            <a:xfrm>
              <a:off x="5472"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15</a:t>
              </a:r>
              <a:endParaRPr lang="en-US" altLang="zh-CN" sz="2400">
                <a:ea typeface="黑体" pitchFamily="49" charset="-122"/>
              </a:endParaRPr>
            </a:p>
          </p:txBody>
        </p:sp>
        <p:sp>
          <p:nvSpPr>
            <p:cNvPr id="44086" name="Line 72"/>
            <p:cNvSpPr>
              <a:spLocks noChangeShapeType="1"/>
            </p:cNvSpPr>
            <p:nvPr/>
          </p:nvSpPr>
          <p:spPr bwMode="auto">
            <a:xfrm flipH="1">
              <a:off x="3504" y="384"/>
              <a:ext cx="624" cy="336"/>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7" name="Line 73"/>
            <p:cNvSpPr>
              <a:spLocks noChangeShapeType="1"/>
            </p:cNvSpPr>
            <p:nvPr/>
          </p:nvSpPr>
          <p:spPr bwMode="auto">
            <a:xfrm>
              <a:off x="4416" y="384"/>
              <a:ext cx="624" cy="336"/>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8" name="Line 74"/>
            <p:cNvSpPr>
              <a:spLocks noChangeShapeType="1"/>
            </p:cNvSpPr>
            <p:nvPr/>
          </p:nvSpPr>
          <p:spPr bwMode="auto">
            <a:xfrm flipH="1">
              <a:off x="3120" y="816"/>
              <a:ext cx="240"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9" name="Line 75"/>
            <p:cNvSpPr>
              <a:spLocks noChangeShapeType="1"/>
            </p:cNvSpPr>
            <p:nvPr/>
          </p:nvSpPr>
          <p:spPr bwMode="auto">
            <a:xfrm>
              <a:off x="3648" y="816"/>
              <a:ext cx="240"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0" name="Line 76"/>
            <p:cNvSpPr>
              <a:spLocks noChangeShapeType="1"/>
            </p:cNvSpPr>
            <p:nvPr/>
          </p:nvSpPr>
          <p:spPr bwMode="auto">
            <a:xfrm flipH="1">
              <a:off x="4656" y="816"/>
              <a:ext cx="240"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1" name="Line 77"/>
            <p:cNvSpPr>
              <a:spLocks noChangeShapeType="1"/>
            </p:cNvSpPr>
            <p:nvPr/>
          </p:nvSpPr>
          <p:spPr bwMode="auto">
            <a:xfrm>
              <a:off x="5184" y="816"/>
              <a:ext cx="240"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2" name="Line 78"/>
            <p:cNvSpPr>
              <a:spLocks noChangeShapeType="1"/>
            </p:cNvSpPr>
            <p:nvPr/>
          </p:nvSpPr>
          <p:spPr bwMode="auto">
            <a:xfrm flipH="1">
              <a:off x="2928"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3" name="Line 79"/>
            <p:cNvSpPr>
              <a:spLocks noChangeShapeType="1"/>
            </p:cNvSpPr>
            <p:nvPr/>
          </p:nvSpPr>
          <p:spPr bwMode="auto">
            <a:xfrm>
              <a:off x="3264"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4" name="Line 80"/>
            <p:cNvSpPr>
              <a:spLocks noChangeShapeType="1"/>
            </p:cNvSpPr>
            <p:nvPr/>
          </p:nvSpPr>
          <p:spPr bwMode="auto">
            <a:xfrm flipH="1">
              <a:off x="3696"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5" name="Line 81"/>
            <p:cNvSpPr>
              <a:spLocks noChangeShapeType="1"/>
            </p:cNvSpPr>
            <p:nvPr/>
          </p:nvSpPr>
          <p:spPr bwMode="auto">
            <a:xfrm>
              <a:off x="4032"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6" name="Line 82"/>
            <p:cNvSpPr>
              <a:spLocks noChangeShapeType="1"/>
            </p:cNvSpPr>
            <p:nvPr/>
          </p:nvSpPr>
          <p:spPr bwMode="auto">
            <a:xfrm flipH="1">
              <a:off x="4464"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7" name="Line 83"/>
            <p:cNvSpPr>
              <a:spLocks noChangeShapeType="1"/>
            </p:cNvSpPr>
            <p:nvPr/>
          </p:nvSpPr>
          <p:spPr bwMode="auto">
            <a:xfrm>
              <a:off x="4800"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8" name="Line 84"/>
            <p:cNvSpPr>
              <a:spLocks noChangeShapeType="1"/>
            </p:cNvSpPr>
            <p:nvPr/>
          </p:nvSpPr>
          <p:spPr bwMode="auto">
            <a:xfrm flipH="1">
              <a:off x="5232"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9" name="Line 85"/>
            <p:cNvSpPr>
              <a:spLocks noChangeShapeType="1"/>
            </p:cNvSpPr>
            <p:nvPr/>
          </p:nvSpPr>
          <p:spPr bwMode="auto">
            <a:xfrm>
              <a:off x="5568"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8629" name="Group 101"/>
          <p:cNvGrpSpPr>
            <a:grpSpLocks/>
          </p:cNvGrpSpPr>
          <p:nvPr/>
        </p:nvGrpSpPr>
        <p:grpSpPr bwMode="auto">
          <a:xfrm>
            <a:off x="4662488" y="3190875"/>
            <a:ext cx="4284662" cy="2952750"/>
            <a:chOff x="1655" y="119"/>
            <a:chExt cx="2586" cy="1860"/>
          </a:xfrm>
        </p:grpSpPr>
        <p:sp>
          <p:nvSpPr>
            <p:cNvPr id="44056" name="Rectangle 102"/>
            <p:cNvSpPr>
              <a:spLocks noChangeArrowheads="1"/>
            </p:cNvSpPr>
            <p:nvPr/>
          </p:nvSpPr>
          <p:spPr bwMode="auto">
            <a:xfrm>
              <a:off x="1655" y="119"/>
              <a:ext cx="2586" cy="1860"/>
            </a:xfrm>
            <a:prstGeom prst="rect">
              <a:avLst/>
            </a:prstGeom>
            <a:solidFill>
              <a:srgbClr val="FFE5FF"/>
            </a:solidFill>
            <a:ln>
              <a:noFill/>
            </a:ln>
            <a:effectLst/>
            <a:extLst>
              <a:ext uri="{91240B29-F687-4F45-9708-019B960494DF}">
                <a14:hiddenLine xmlns:a14="http://schemas.microsoft.com/office/drawing/2010/main" w="9525">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057" name="Group 103"/>
            <p:cNvGrpSpPr>
              <a:grpSpLocks/>
            </p:cNvGrpSpPr>
            <p:nvPr/>
          </p:nvGrpSpPr>
          <p:grpSpPr bwMode="auto">
            <a:xfrm>
              <a:off x="1745" y="164"/>
              <a:ext cx="2064" cy="1724"/>
              <a:chOff x="1745" y="164"/>
              <a:chExt cx="2064" cy="1724"/>
            </a:xfrm>
          </p:grpSpPr>
          <p:sp>
            <p:nvSpPr>
              <p:cNvPr id="44058" name="Oval 104"/>
              <p:cNvSpPr>
                <a:spLocks noChangeArrowheads="1"/>
              </p:cNvSpPr>
              <p:nvPr/>
            </p:nvSpPr>
            <p:spPr bwMode="auto">
              <a:xfrm>
                <a:off x="2822" y="164"/>
                <a:ext cx="269"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a</a:t>
                </a:r>
                <a:endParaRPr lang="en-US" altLang="zh-CN" sz="2400">
                  <a:ea typeface="黑体" pitchFamily="49" charset="-122"/>
                </a:endParaRPr>
              </a:p>
            </p:txBody>
          </p:sp>
          <p:sp>
            <p:nvSpPr>
              <p:cNvPr id="44059" name="Oval 105"/>
              <p:cNvSpPr>
                <a:spLocks noChangeArrowheads="1"/>
              </p:cNvSpPr>
              <p:nvPr/>
            </p:nvSpPr>
            <p:spPr bwMode="auto">
              <a:xfrm>
                <a:off x="2104" y="644"/>
                <a:ext cx="269"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b</a:t>
                </a:r>
                <a:endParaRPr lang="en-US" altLang="zh-CN" sz="2400">
                  <a:ea typeface="黑体" pitchFamily="49" charset="-122"/>
                </a:endParaRPr>
              </a:p>
            </p:txBody>
          </p:sp>
          <p:sp>
            <p:nvSpPr>
              <p:cNvPr id="44060" name="Oval 106"/>
              <p:cNvSpPr>
                <a:spLocks noChangeArrowheads="1"/>
              </p:cNvSpPr>
              <p:nvPr/>
            </p:nvSpPr>
            <p:spPr bwMode="auto">
              <a:xfrm>
                <a:off x="3540" y="644"/>
                <a:ext cx="269"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c</a:t>
                </a:r>
                <a:endParaRPr lang="en-US" altLang="zh-CN" sz="2400">
                  <a:ea typeface="黑体" pitchFamily="49" charset="-122"/>
                </a:endParaRPr>
              </a:p>
            </p:txBody>
          </p:sp>
          <p:sp>
            <p:nvSpPr>
              <p:cNvPr id="44061" name="Oval 107"/>
              <p:cNvSpPr>
                <a:spLocks noChangeArrowheads="1"/>
              </p:cNvSpPr>
              <p:nvPr/>
            </p:nvSpPr>
            <p:spPr bwMode="auto">
              <a:xfrm>
                <a:off x="1745" y="1124"/>
                <a:ext cx="269"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d</a:t>
                </a:r>
                <a:endParaRPr lang="en-US" altLang="zh-CN" sz="2400">
                  <a:ea typeface="黑体" pitchFamily="49" charset="-122"/>
                </a:endParaRPr>
              </a:p>
            </p:txBody>
          </p:sp>
          <p:sp>
            <p:nvSpPr>
              <p:cNvPr id="44062" name="Oval 108"/>
              <p:cNvSpPr>
                <a:spLocks noChangeArrowheads="1"/>
              </p:cNvSpPr>
              <p:nvPr/>
            </p:nvSpPr>
            <p:spPr bwMode="auto">
              <a:xfrm>
                <a:off x="2463" y="1124"/>
                <a:ext cx="269"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e</a:t>
                </a:r>
                <a:endParaRPr lang="en-US" altLang="zh-CN" sz="2400">
                  <a:ea typeface="黑体" pitchFamily="49" charset="-122"/>
                </a:endParaRPr>
              </a:p>
            </p:txBody>
          </p:sp>
          <p:sp>
            <p:nvSpPr>
              <p:cNvPr id="44063" name="Oval 109"/>
              <p:cNvSpPr>
                <a:spLocks noChangeArrowheads="1"/>
              </p:cNvSpPr>
              <p:nvPr/>
            </p:nvSpPr>
            <p:spPr bwMode="auto">
              <a:xfrm>
                <a:off x="2297" y="1648"/>
                <a:ext cx="269"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h</a:t>
                </a:r>
                <a:endParaRPr lang="en-US" altLang="zh-CN" sz="2400">
                  <a:ea typeface="黑体" pitchFamily="49" charset="-122"/>
                </a:endParaRPr>
              </a:p>
            </p:txBody>
          </p:sp>
          <p:sp>
            <p:nvSpPr>
              <p:cNvPr id="44064" name="Oval 110"/>
              <p:cNvSpPr>
                <a:spLocks noChangeArrowheads="1"/>
              </p:cNvSpPr>
              <p:nvPr/>
            </p:nvSpPr>
            <p:spPr bwMode="auto">
              <a:xfrm>
                <a:off x="2656" y="1648"/>
                <a:ext cx="269"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i</a:t>
                </a:r>
                <a:endParaRPr lang="en-US" altLang="zh-CN" sz="2400">
                  <a:ea typeface="黑体" pitchFamily="49" charset="-122"/>
                </a:endParaRPr>
              </a:p>
            </p:txBody>
          </p:sp>
          <p:sp>
            <p:nvSpPr>
              <p:cNvPr id="44065" name="Line 111"/>
              <p:cNvSpPr>
                <a:spLocks noChangeShapeType="1"/>
              </p:cNvSpPr>
              <p:nvPr/>
            </p:nvSpPr>
            <p:spPr bwMode="auto">
              <a:xfrm flipH="1">
                <a:off x="2238" y="308"/>
                <a:ext cx="584" cy="336"/>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6" name="Line 112"/>
              <p:cNvSpPr>
                <a:spLocks noChangeShapeType="1"/>
              </p:cNvSpPr>
              <p:nvPr/>
            </p:nvSpPr>
            <p:spPr bwMode="auto">
              <a:xfrm>
                <a:off x="3091" y="308"/>
                <a:ext cx="583" cy="336"/>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7" name="Line 113"/>
              <p:cNvSpPr>
                <a:spLocks noChangeShapeType="1"/>
              </p:cNvSpPr>
              <p:nvPr/>
            </p:nvSpPr>
            <p:spPr bwMode="auto">
              <a:xfrm flipH="1">
                <a:off x="1879" y="740"/>
                <a:ext cx="225"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8" name="Line 114"/>
              <p:cNvSpPr>
                <a:spLocks noChangeShapeType="1"/>
              </p:cNvSpPr>
              <p:nvPr/>
            </p:nvSpPr>
            <p:spPr bwMode="auto">
              <a:xfrm>
                <a:off x="2373" y="740"/>
                <a:ext cx="224"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9" name="Line 115"/>
              <p:cNvSpPr>
                <a:spLocks noChangeShapeType="1"/>
              </p:cNvSpPr>
              <p:nvPr/>
            </p:nvSpPr>
            <p:spPr bwMode="auto">
              <a:xfrm flipH="1">
                <a:off x="2432" y="1264"/>
                <a:ext cx="45"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0" name="Line 116"/>
              <p:cNvSpPr>
                <a:spLocks noChangeShapeType="1"/>
              </p:cNvSpPr>
              <p:nvPr/>
            </p:nvSpPr>
            <p:spPr bwMode="auto">
              <a:xfrm>
                <a:off x="2746" y="1264"/>
                <a:ext cx="45"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78645" name="Group 117"/>
          <p:cNvGrpSpPr>
            <a:grpSpLocks/>
          </p:cNvGrpSpPr>
          <p:nvPr/>
        </p:nvGrpSpPr>
        <p:grpSpPr bwMode="auto">
          <a:xfrm>
            <a:off x="4572000" y="3213100"/>
            <a:ext cx="4464050" cy="2951163"/>
            <a:chOff x="1565" y="2251"/>
            <a:chExt cx="2812" cy="1859"/>
          </a:xfrm>
        </p:grpSpPr>
        <p:sp>
          <p:nvSpPr>
            <p:cNvPr id="44040" name="Rectangle 118"/>
            <p:cNvSpPr>
              <a:spLocks noChangeArrowheads="1"/>
            </p:cNvSpPr>
            <p:nvPr/>
          </p:nvSpPr>
          <p:spPr bwMode="auto">
            <a:xfrm>
              <a:off x="1565" y="2251"/>
              <a:ext cx="2812" cy="1859"/>
            </a:xfrm>
            <a:prstGeom prst="rect">
              <a:avLst/>
            </a:prstGeom>
            <a:solidFill>
              <a:srgbClr val="FF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1" name="Oval 119"/>
            <p:cNvSpPr>
              <a:spLocks noChangeArrowheads="1"/>
            </p:cNvSpPr>
            <p:nvPr/>
          </p:nvSpPr>
          <p:spPr bwMode="auto">
            <a:xfrm>
              <a:off x="2804" y="2251"/>
              <a:ext cx="269"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a</a:t>
              </a:r>
              <a:endParaRPr lang="en-US" altLang="zh-CN" sz="2400">
                <a:ea typeface="黑体" pitchFamily="49" charset="-122"/>
              </a:endParaRPr>
            </a:p>
          </p:txBody>
        </p:sp>
        <p:sp>
          <p:nvSpPr>
            <p:cNvPr id="44042" name="Oval 120"/>
            <p:cNvSpPr>
              <a:spLocks noChangeArrowheads="1"/>
            </p:cNvSpPr>
            <p:nvPr/>
          </p:nvSpPr>
          <p:spPr bwMode="auto">
            <a:xfrm>
              <a:off x="2086" y="2731"/>
              <a:ext cx="269"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b</a:t>
              </a:r>
              <a:endParaRPr lang="en-US" altLang="zh-CN" sz="2400">
                <a:ea typeface="黑体" pitchFamily="49" charset="-122"/>
              </a:endParaRPr>
            </a:p>
          </p:txBody>
        </p:sp>
        <p:sp>
          <p:nvSpPr>
            <p:cNvPr id="44043" name="Oval 121"/>
            <p:cNvSpPr>
              <a:spLocks noChangeArrowheads="1"/>
            </p:cNvSpPr>
            <p:nvPr/>
          </p:nvSpPr>
          <p:spPr bwMode="auto">
            <a:xfrm>
              <a:off x="3522" y="2731"/>
              <a:ext cx="269"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c</a:t>
              </a:r>
              <a:endParaRPr lang="en-US" altLang="zh-CN" sz="2400">
                <a:ea typeface="黑体" pitchFamily="49" charset="-122"/>
              </a:endParaRPr>
            </a:p>
          </p:txBody>
        </p:sp>
        <p:sp>
          <p:nvSpPr>
            <p:cNvPr id="44044" name="Oval 122"/>
            <p:cNvSpPr>
              <a:spLocks noChangeArrowheads="1"/>
            </p:cNvSpPr>
            <p:nvPr/>
          </p:nvSpPr>
          <p:spPr bwMode="auto">
            <a:xfrm>
              <a:off x="1727" y="3211"/>
              <a:ext cx="269"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d</a:t>
              </a:r>
              <a:endParaRPr lang="en-US" altLang="zh-CN" sz="2400">
                <a:ea typeface="黑体" pitchFamily="49" charset="-122"/>
              </a:endParaRPr>
            </a:p>
          </p:txBody>
        </p:sp>
        <p:sp>
          <p:nvSpPr>
            <p:cNvPr id="44045" name="Oval 123"/>
            <p:cNvSpPr>
              <a:spLocks noChangeArrowheads="1"/>
            </p:cNvSpPr>
            <p:nvPr/>
          </p:nvSpPr>
          <p:spPr bwMode="auto">
            <a:xfrm>
              <a:off x="2445" y="3211"/>
              <a:ext cx="269"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e</a:t>
              </a:r>
              <a:endParaRPr lang="en-US" altLang="zh-CN" sz="2400">
                <a:ea typeface="黑体" pitchFamily="49" charset="-122"/>
              </a:endParaRPr>
            </a:p>
          </p:txBody>
        </p:sp>
        <p:sp>
          <p:nvSpPr>
            <p:cNvPr id="44046" name="Oval 124"/>
            <p:cNvSpPr>
              <a:spLocks noChangeArrowheads="1"/>
            </p:cNvSpPr>
            <p:nvPr/>
          </p:nvSpPr>
          <p:spPr bwMode="auto">
            <a:xfrm>
              <a:off x="3163" y="3211"/>
              <a:ext cx="269"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f</a:t>
              </a:r>
              <a:endParaRPr lang="en-US" altLang="zh-CN" sz="2400">
                <a:ea typeface="黑体" pitchFamily="49" charset="-122"/>
              </a:endParaRPr>
            </a:p>
          </p:txBody>
        </p:sp>
        <p:sp>
          <p:nvSpPr>
            <p:cNvPr id="44047" name="Oval 125"/>
            <p:cNvSpPr>
              <a:spLocks noChangeArrowheads="1"/>
            </p:cNvSpPr>
            <p:nvPr/>
          </p:nvSpPr>
          <p:spPr bwMode="auto">
            <a:xfrm>
              <a:off x="3881" y="3211"/>
              <a:ext cx="269"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g</a:t>
              </a:r>
              <a:endParaRPr lang="en-US" altLang="zh-CN" sz="2400">
                <a:ea typeface="黑体" pitchFamily="49" charset="-122"/>
              </a:endParaRPr>
            </a:p>
          </p:txBody>
        </p:sp>
        <p:sp>
          <p:nvSpPr>
            <p:cNvPr id="44048" name="Oval 126"/>
            <p:cNvSpPr>
              <a:spLocks noChangeArrowheads="1"/>
            </p:cNvSpPr>
            <p:nvPr/>
          </p:nvSpPr>
          <p:spPr bwMode="auto">
            <a:xfrm>
              <a:off x="3969" y="3825"/>
              <a:ext cx="269"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i</a:t>
              </a:r>
              <a:endParaRPr lang="en-US" altLang="zh-CN" sz="2400">
                <a:ea typeface="黑体" pitchFamily="49" charset="-122"/>
              </a:endParaRPr>
            </a:p>
          </p:txBody>
        </p:sp>
        <p:sp>
          <p:nvSpPr>
            <p:cNvPr id="44049" name="Line 127"/>
            <p:cNvSpPr>
              <a:spLocks noChangeShapeType="1"/>
            </p:cNvSpPr>
            <p:nvPr/>
          </p:nvSpPr>
          <p:spPr bwMode="auto">
            <a:xfrm flipH="1">
              <a:off x="2220" y="2395"/>
              <a:ext cx="584" cy="336"/>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0" name="Line 128"/>
            <p:cNvSpPr>
              <a:spLocks noChangeShapeType="1"/>
            </p:cNvSpPr>
            <p:nvPr/>
          </p:nvSpPr>
          <p:spPr bwMode="auto">
            <a:xfrm>
              <a:off x="3073" y="2395"/>
              <a:ext cx="583" cy="336"/>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1" name="Line 129"/>
            <p:cNvSpPr>
              <a:spLocks noChangeShapeType="1"/>
            </p:cNvSpPr>
            <p:nvPr/>
          </p:nvSpPr>
          <p:spPr bwMode="auto">
            <a:xfrm flipH="1">
              <a:off x="1861" y="2827"/>
              <a:ext cx="225"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2" name="Line 130"/>
            <p:cNvSpPr>
              <a:spLocks noChangeShapeType="1"/>
            </p:cNvSpPr>
            <p:nvPr/>
          </p:nvSpPr>
          <p:spPr bwMode="auto">
            <a:xfrm>
              <a:off x="2355" y="2827"/>
              <a:ext cx="224"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3" name="Line 131"/>
            <p:cNvSpPr>
              <a:spLocks noChangeShapeType="1"/>
            </p:cNvSpPr>
            <p:nvPr/>
          </p:nvSpPr>
          <p:spPr bwMode="auto">
            <a:xfrm flipH="1">
              <a:off x="3297" y="2827"/>
              <a:ext cx="225"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4" name="Line 132"/>
            <p:cNvSpPr>
              <a:spLocks noChangeShapeType="1"/>
            </p:cNvSpPr>
            <p:nvPr/>
          </p:nvSpPr>
          <p:spPr bwMode="auto">
            <a:xfrm>
              <a:off x="3791" y="2827"/>
              <a:ext cx="224"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5" name="Line 133"/>
            <p:cNvSpPr>
              <a:spLocks noChangeShapeType="1"/>
            </p:cNvSpPr>
            <p:nvPr/>
          </p:nvSpPr>
          <p:spPr bwMode="auto">
            <a:xfrm>
              <a:off x="4059" y="3441"/>
              <a:ext cx="45"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039" name="Text Box 134"/>
          <p:cNvSpPr txBox="1">
            <a:spLocks noChangeArrowheads="1"/>
          </p:cNvSpPr>
          <p:nvPr/>
        </p:nvSpPr>
        <p:spPr bwMode="auto">
          <a:xfrm>
            <a:off x="179388" y="188913"/>
            <a:ext cx="8569325"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15000"/>
              </a:lnSpc>
            </a:pPr>
            <a:r>
              <a:rPr lang="zh-CN" altLang="en-US" sz="3200" b="1">
                <a:solidFill>
                  <a:srgbClr val="FF0066"/>
                </a:solidFill>
                <a:ea typeface="楷体_GB2312" pitchFamily="49" charset="-122"/>
              </a:rPr>
              <a:t>完全二叉树：</a:t>
            </a:r>
            <a:r>
              <a:rPr lang="zh-CN" altLang="en-US" sz="3200" b="1">
                <a:solidFill>
                  <a:srgbClr val="000000"/>
                </a:solidFill>
                <a:ea typeface="楷体_GB2312" pitchFamily="49" charset="-122"/>
              </a:rPr>
              <a:t>深度为</a:t>
            </a:r>
            <a:r>
              <a:rPr lang="en-US" altLang="zh-CN" sz="3200" b="1">
                <a:solidFill>
                  <a:srgbClr val="FF0066"/>
                </a:solidFill>
                <a:ea typeface="楷体_GB2312" pitchFamily="49" charset="-122"/>
              </a:rPr>
              <a:t>k</a:t>
            </a:r>
            <a:r>
              <a:rPr lang="zh-CN" altLang="en-US" sz="3200" b="1">
                <a:solidFill>
                  <a:srgbClr val="000000"/>
                </a:solidFill>
                <a:ea typeface="楷体_GB2312" pitchFamily="49" charset="-122"/>
              </a:rPr>
              <a:t>，有</a:t>
            </a:r>
            <a:r>
              <a:rPr lang="en-US" altLang="zh-CN" sz="3200" b="1">
                <a:solidFill>
                  <a:srgbClr val="FF0066"/>
                </a:solidFill>
                <a:ea typeface="楷体_GB2312" pitchFamily="49" charset="-122"/>
              </a:rPr>
              <a:t>n</a:t>
            </a:r>
            <a:r>
              <a:rPr lang="zh-CN" altLang="en-US" sz="3200" b="1">
                <a:solidFill>
                  <a:srgbClr val="000000"/>
                </a:solidFill>
                <a:ea typeface="楷体_GB2312" pitchFamily="49" charset="-122"/>
              </a:rPr>
              <a:t>个结点的二叉树，当且仅当其每一个结点都与深度为</a:t>
            </a:r>
            <a:r>
              <a:rPr lang="en-US" altLang="zh-CN" sz="3200" b="1">
                <a:solidFill>
                  <a:srgbClr val="FF0066"/>
                </a:solidFill>
                <a:ea typeface="楷体_GB2312" pitchFamily="49" charset="-122"/>
              </a:rPr>
              <a:t>k</a:t>
            </a:r>
            <a:r>
              <a:rPr lang="zh-CN" altLang="en-US" sz="3200" b="1">
                <a:solidFill>
                  <a:srgbClr val="000000"/>
                </a:solidFill>
                <a:ea typeface="楷体_GB2312" pitchFamily="49" charset="-122"/>
              </a:rPr>
              <a:t>的满二叉树</a:t>
            </a:r>
            <a:r>
              <a:rPr lang="zh-CN" altLang="en-US" sz="3200" b="1">
                <a:solidFill>
                  <a:srgbClr val="FF0066"/>
                </a:solidFill>
                <a:ea typeface="楷体_GB2312" pitchFamily="49" charset="-122"/>
              </a:rPr>
              <a:t>编号为 </a:t>
            </a:r>
            <a:r>
              <a:rPr lang="en-US" altLang="zh-CN" sz="3200" b="1">
                <a:solidFill>
                  <a:srgbClr val="FF0066"/>
                </a:solidFill>
                <a:ea typeface="楷体_GB2312" pitchFamily="49" charset="-122"/>
              </a:rPr>
              <a:t>1</a:t>
            </a:r>
            <a:r>
              <a:rPr lang="en-US" altLang="zh-CN" sz="3200" b="1" i="1">
                <a:solidFill>
                  <a:srgbClr val="FF0066"/>
                </a:solidFill>
                <a:ea typeface="楷体_GB2312" pitchFamily="49" charset="-122"/>
              </a:rPr>
              <a:t> </a:t>
            </a:r>
            <a:r>
              <a:rPr lang="zh-CN" altLang="en-US" sz="3200" b="1">
                <a:solidFill>
                  <a:srgbClr val="FF0066"/>
                </a:solidFill>
                <a:ea typeface="楷体_GB2312" pitchFamily="49" charset="-122"/>
              </a:rPr>
              <a:t>至 </a:t>
            </a:r>
            <a:r>
              <a:rPr lang="en-US" altLang="zh-CN" sz="3200" b="1" i="1">
                <a:solidFill>
                  <a:srgbClr val="FF0066"/>
                </a:solidFill>
                <a:ea typeface="楷体_GB2312" pitchFamily="49" charset="-122"/>
              </a:rPr>
              <a:t>n </a:t>
            </a:r>
            <a:r>
              <a:rPr lang="zh-CN" altLang="en-US" sz="3200" b="1">
                <a:solidFill>
                  <a:srgbClr val="FF0066"/>
                </a:solidFill>
                <a:ea typeface="楷体_GB2312" pitchFamily="49" charset="-122"/>
              </a:rPr>
              <a:t>的结点</a:t>
            </a:r>
            <a:r>
              <a:rPr lang="zh-CN" altLang="en-US" sz="3200" b="1">
                <a:solidFill>
                  <a:srgbClr val="000000"/>
                </a:solidFill>
                <a:ea typeface="楷体_GB2312" pitchFamily="49" charset="-122"/>
              </a:rPr>
              <a:t>一一对应。</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8563"/>
                                        </p:tgtEl>
                                        <p:attrNameLst>
                                          <p:attrName>style.visibility</p:attrName>
                                        </p:attrNameLst>
                                      </p:cBhvr>
                                      <p:to>
                                        <p:strVal val="visible"/>
                                      </p:to>
                                    </p:set>
                                    <p:animEffect transition="in" filter="wipe(up)">
                                      <p:cBhvr>
                                        <p:cTn id="7" dur="500"/>
                                        <p:tgtEl>
                                          <p:spTgt spid="278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78629"/>
                                        </p:tgtEl>
                                        <p:attrNameLst>
                                          <p:attrName>style.visibility</p:attrName>
                                        </p:attrNameLst>
                                      </p:cBhvr>
                                      <p:to>
                                        <p:strVal val="visible"/>
                                      </p:to>
                                    </p:set>
                                    <p:animEffect transition="in" filter="blinds(horizontal)">
                                      <p:cBhvr>
                                        <p:cTn id="16" dur="500"/>
                                        <p:tgtEl>
                                          <p:spTgt spid="2786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78645"/>
                                        </p:tgtEl>
                                        <p:attrNameLst>
                                          <p:attrName>style.visibility</p:attrName>
                                        </p:attrNameLst>
                                      </p:cBhvr>
                                      <p:to>
                                        <p:strVal val="visible"/>
                                      </p:to>
                                    </p:set>
                                    <p:animEffect transition="in" filter="blinds(horizontal)">
                                      <p:cBhvr>
                                        <p:cTn id="21" dur="500"/>
                                        <p:tgtEl>
                                          <p:spTgt spid="278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107950" y="163513"/>
            <a:ext cx="8964613"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3200" b="1">
                <a:solidFill>
                  <a:srgbClr val="000000"/>
                </a:solidFill>
                <a:ea typeface="楷体_GB2312" pitchFamily="49" charset="-122"/>
              </a:rPr>
              <a:t>特征：</a:t>
            </a:r>
          </a:p>
          <a:p>
            <a:pPr lvl="1">
              <a:lnSpc>
                <a:spcPct val="115000"/>
              </a:lnSpc>
            </a:pPr>
            <a:r>
              <a:rPr lang="en-US" altLang="zh-CN" sz="3200" b="1">
                <a:solidFill>
                  <a:srgbClr val="000000"/>
                </a:solidFill>
                <a:ea typeface="楷体_GB2312" pitchFamily="49" charset="-122"/>
              </a:rPr>
              <a:t>1.</a:t>
            </a:r>
            <a:r>
              <a:rPr lang="zh-CN" altLang="en-US" sz="3200" b="1">
                <a:solidFill>
                  <a:srgbClr val="000000"/>
                </a:solidFill>
                <a:ea typeface="楷体_GB2312" pitchFamily="49" charset="-122"/>
              </a:rPr>
              <a:t>叶子结点只可能在层次最大的两层上出现。</a:t>
            </a:r>
          </a:p>
          <a:p>
            <a:pPr lvl="1">
              <a:lnSpc>
                <a:spcPct val="115000"/>
              </a:lnSpc>
            </a:pPr>
            <a:r>
              <a:rPr lang="en-US" altLang="zh-CN" sz="3200" b="1">
                <a:solidFill>
                  <a:srgbClr val="000000"/>
                </a:solidFill>
                <a:ea typeface="楷体_GB2312" pitchFamily="49" charset="-122"/>
              </a:rPr>
              <a:t>2.</a:t>
            </a:r>
            <a:r>
              <a:rPr lang="zh-CN" altLang="en-US" sz="3200" b="1">
                <a:solidFill>
                  <a:srgbClr val="000000"/>
                </a:solidFill>
                <a:ea typeface="楷体_GB2312" pitchFamily="49" charset="-122"/>
              </a:rPr>
              <a:t>任一结点，若其右分支下的子孙的最大层次为</a:t>
            </a:r>
            <a:r>
              <a:rPr lang="zh-CN" altLang="en-US" sz="3200" b="1">
                <a:solidFill>
                  <a:srgbClr val="FF0066"/>
                </a:solidFill>
                <a:ea typeface="楷体_GB2312" pitchFamily="49" charset="-122"/>
              </a:rPr>
              <a:t> </a:t>
            </a:r>
            <a:r>
              <a:rPr lang="en-US" altLang="zh-CN" sz="3200" b="1" i="1">
                <a:solidFill>
                  <a:srgbClr val="FF0066"/>
                </a:solidFill>
                <a:ea typeface="楷体_GB2312" pitchFamily="49" charset="-122"/>
              </a:rPr>
              <a:t>l</a:t>
            </a:r>
            <a:r>
              <a:rPr lang="zh-CN" altLang="en-US" sz="3200" b="1">
                <a:solidFill>
                  <a:srgbClr val="000000"/>
                </a:solidFill>
                <a:ea typeface="楷体_GB2312" pitchFamily="49" charset="-122"/>
              </a:rPr>
              <a:t>，则其左分支下的最大层次为</a:t>
            </a:r>
            <a:r>
              <a:rPr lang="zh-CN" altLang="en-US" sz="3200" b="1">
                <a:solidFill>
                  <a:srgbClr val="990000"/>
                </a:solidFill>
                <a:ea typeface="楷体_GB2312" pitchFamily="49" charset="-122"/>
              </a:rPr>
              <a:t> </a:t>
            </a:r>
            <a:r>
              <a:rPr lang="en-US" altLang="zh-CN" sz="3200" b="1" i="1">
                <a:solidFill>
                  <a:srgbClr val="FF0066"/>
                </a:solidFill>
                <a:ea typeface="楷体_GB2312" pitchFamily="49" charset="-122"/>
              </a:rPr>
              <a:t>l</a:t>
            </a:r>
            <a:r>
              <a:rPr lang="en-US" altLang="zh-CN" sz="3200" b="1" i="1">
                <a:solidFill>
                  <a:srgbClr val="0000FF"/>
                </a:solidFill>
                <a:ea typeface="楷体_GB2312" pitchFamily="49" charset="-122"/>
              </a:rPr>
              <a:t> </a:t>
            </a:r>
            <a:r>
              <a:rPr lang="zh-CN" altLang="en-US" sz="3200" b="1">
                <a:solidFill>
                  <a:srgbClr val="000000"/>
                </a:solidFill>
                <a:ea typeface="楷体_GB2312" pitchFamily="49" charset="-122"/>
              </a:rPr>
              <a:t>或</a:t>
            </a:r>
            <a:r>
              <a:rPr lang="zh-CN" altLang="en-US" sz="3200" b="1">
                <a:solidFill>
                  <a:srgbClr val="FF0066"/>
                </a:solidFill>
                <a:ea typeface="楷体_GB2312" pitchFamily="49" charset="-122"/>
              </a:rPr>
              <a:t> </a:t>
            </a:r>
            <a:r>
              <a:rPr lang="en-US" altLang="zh-CN" sz="3200" b="1" i="1">
                <a:solidFill>
                  <a:srgbClr val="FF0066"/>
                </a:solidFill>
                <a:ea typeface="楷体_GB2312" pitchFamily="49" charset="-122"/>
              </a:rPr>
              <a:t>l</a:t>
            </a:r>
            <a:r>
              <a:rPr lang="en-US" altLang="zh-CN" sz="3200" b="1">
                <a:solidFill>
                  <a:srgbClr val="FF0066"/>
                </a:solidFill>
                <a:ea typeface="楷体_GB2312" pitchFamily="49" charset="-122"/>
              </a:rPr>
              <a:t>+1</a:t>
            </a:r>
            <a:r>
              <a:rPr lang="zh-CN" altLang="en-US" sz="3200" b="1">
                <a:solidFill>
                  <a:srgbClr val="000000"/>
                </a:solidFill>
                <a:ea typeface="楷体_GB2312" pitchFamily="49" charset="-122"/>
              </a:rPr>
              <a:t>。</a:t>
            </a:r>
          </a:p>
        </p:txBody>
      </p:sp>
      <p:grpSp>
        <p:nvGrpSpPr>
          <p:cNvPr id="45059" name="Group 5"/>
          <p:cNvGrpSpPr>
            <a:grpSpLocks/>
          </p:cNvGrpSpPr>
          <p:nvPr/>
        </p:nvGrpSpPr>
        <p:grpSpPr bwMode="auto">
          <a:xfrm>
            <a:off x="179388" y="3284538"/>
            <a:ext cx="4413250" cy="2667000"/>
            <a:chOff x="2784" y="240"/>
            <a:chExt cx="2976" cy="1680"/>
          </a:xfrm>
        </p:grpSpPr>
        <p:sp>
          <p:nvSpPr>
            <p:cNvPr id="45077" name="Oval 6"/>
            <p:cNvSpPr>
              <a:spLocks noChangeArrowheads="1"/>
            </p:cNvSpPr>
            <p:nvPr/>
          </p:nvSpPr>
          <p:spPr bwMode="auto">
            <a:xfrm>
              <a:off x="4128" y="24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1</a:t>
              </a:r>
              <a:endParaRPr lang="en-US" altLang="zh-CN" sz="2400">
                <a:ea typeface="黑体" pitchFamily="49" charset="-122"/>
              </a:endParaRPr>
            </a:p>
          </p:txBody>
        </p:sp>
        <p:sp>
          <p:nvSpPr>
            <p:cNvPr id="45078" name="Oval 7"/>
            <p:cNvSpPr>
              <a:spLocks noChangeArrowheads="1"/>
            </p:cNvSpPr>
            <p:nvPr/>
          </p:nvSpPr>
          <p:spPr bwMode="auto">
            <a:xfrm>
              <a:off x="3360" y="72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2</a:t>
              </a:r>
              <a:endParaRPr lang="en-US" altLang="zh-CN" sz="2400">
                <a:ea typeface="黑体" pitchFamily="49" charset="-122"/>
              </a:endParaRPr>
            </a:p>
          </p:txBody>
        </p:sp>
        <p:sp>
          <p:nvSpPr>
            <p:cNvPr id="45079" name="Oval 8"/>
            <p:cNvSpPr>
              <a:spLocks noChangeArrowheads="1"/>
            </p:cNvSpPr>
            <p:nvPr/>
          </p:nvSpPr>
          <p:spPr bwMode="auto">
            <a:xfrm>
              <a:off x="4896" y="72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3</a:t>
              </a:r>
              <a:endParaRPr lang="en-US" altLang="zh-CN" sz="2400">
                <a:ea typeface="黑体" pitchFamily="49" charset="-122"/>
              </a:endParaRPr>
            </a:p>
          </p:txBody>
        </p:sp>
        <p:sp>
          <p:nvSpPr>
            <p:cNvPr id="45080" name="Oval 9"/>
            <p:cNvSpPr>
              <a:spLocks noChangeArrowheads="1"/>
            </p:cNvSpPr>
            <p:nvPr/>
          </p:nvSpPr>
          <p:spPr bwMode="auto">
            <a:xfrm>
              <a:off x="2976" y="120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4</a:t>
              </a:r>
              <a:endParaRPr lang="en-US" altLang="zh-CN" sz="2400">
                <a:ea typeface="黑体" pitchFamily="49" charset="-122"/>
              </a:endParaRPr>
            </a:p>
          </p:txBody>
        </p:sp>
        <p:sp>
          <p:nvSpPr>
            <p:cNvPr id="45081" name="Oval 10"/>
            <p:cNvSpPr>
              <a:spLocks noChangeArrowheads="1"/>
            </p:cNvSpPr>
            <p:nvPr/>
          </p:nvSpPr>
          <p:spPr bwMode="auto">
            <a:xfrm>
              <a:off x="3744" y="120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5</a:t>
              </a:r>
              <a:endParaRPr lang="en-US" altLang="zh-CN" sz="2400">
                <a:ea typeface="黑体" pitchFamily="49" charset="-122"/>
              </a:endParaRPr>
            </a:p>
          </p:txBody>
        </p:sp>
        <p:sp>
          <p:nvSpPr>
            <p:cNvPr id="45082" name="Oval 11"/>
            <p:cNvSpPr>
              <a:spLocks noChangeArrowheads="1"/>
            </p:cNvSpPr>
            <p:nvPr/>
          </p:nvSpPr>
          <p:spPr bwMode="auto">
            <a:xfrm>
              <a:off x="4512" y="120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6</a:t>
              </a:r>
              <a:endParaRPr lang="en-US" altLang="zh-CN" sz="2400">
                <a:ea typeface="黑体" pitchFamily="49" charset="-122"/>
              </a:endParaRPr>
            </a:p>
          </p:txBody>
        </p:sp>
        <p:sp>
          <p:nvSpPr>
            <p:cNvPr id="45083" name="Oval 12"/>
            <p:cNvSpPr>
              <a:spLocks noChangeArrowheads="1"/>
            </p:cNvSpPr>
            <p:nvPr/>
          </p:nvSpPr>
          <p:spPr bwMode="auto">
            <a:xfrm>
              <a:off x="5280" y="120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7</a:t>
              </a:r>
              <a:endParaRPr lang="en-US" altLang="zh-CN" sz="2400">
                <a:ea typeface="黑体" pitchFamily="49" charset="-122"/>
              </a:endParaRPr>
            </a:p>
          </p:txBody>
        </p:sp>
        <p:sp>
          <p:nvSpPr>
            <p:cNvPr id="45084" name="Oval 13"/>
            <p:cNvSpPr>
              <a:spLocks noChangeArrowheads="1"/>
            </p:cNvSpPr>
            <p:nvPr/>
          </p:nvSpPr>
          <p:spPr bwMode="auto">
            <a:xfrm>
              <a:off x="2784"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8</a:t>
              </a:r>
              <a:endParaRPr lang="en-US" altLang="zh-CN" sz="2400">
                <a:ea typeface="黑体" pitchFamily="49" charset="-122"/>
              </a:endParaRPr>
            </a:p>
          </p:txBody>
        </p:sp>
        <p:sp>
          <p:nvSpPr>
            <p:cNvPr id="45085" name="Oval 14"/>
            <p:cNvSpPr>
              <a:spLocks noChangeArrowheads="1"/>
            </p:cNvSpPr>
            <p:nvPr/>
          </p:nvSpPr>
          <p:spPr bwMode="auto">
            <a:xfrm>
              <a:off x="3168"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9</a:t>
              </a:r>
              <a:endParaRPr lang="en-US" altLang="zh-CN" sz="2400">
                <a:ea typeface="黑体" pitchFamily="49" charset="-122"/>
              </a:endParaRPr>
            </a:p>
          </p:txBody>
        </p:sp>
        <p:sp>
          <p:nvSpPr>
            <p:cNvPr id="45086" name="Oval 15"/>
            <p:cNvSpPr>
              <a:spLocks noChangeArrowheads="1"/>
            </p:cNvSpPr>
            <p:nvPr/>
          </p:nvSpPr>
          <p:spPr bwMode="auto">
            <a:xfrm>
              <a:off x="3552"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10</a:t>
              </a:r>
              <a:endParaRPr lang="en-US" altLang="zh-CN" sz="2400">
                <a:ea typeface="黑体" pitchFamily="49" charset="-122"/>
              </a:endParaRPr>
            </a:p>
          </p:txBody>
        </p:sp>
        <p:sp>
          <p:nvSpPr>
            <p:cNvPr id="45087" name="Oval 16"/>
            <p:cNvSpPr>
              <a:spLocks noChangeArrowheads="1"/>
            </p:cNvSpPr>
            <p:nvPr/>
          </p:nvSpPr>
          <p:spPr bwMode="auto">
            <a:xfrm>
              <a:off x="3936"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11</a:t>
              </a:r>
              <a:endParaRPr lang="en-US" altLang="zh-CN" sz="2400">
                <a:ea typeface="黑体" pitchFamily="49" charset="-122"/>
              </a:endParaRPr>
            </a:p>
          </p:txBody>
        </p:sp>
        <p:sp>
          <p:nvSpPr>
            <p:cNvPr id="45088" name="Oval 17"/>
            <p:cNvSpPr>
              <a:spLocks noChangeArrowheads="1"/>
            </p:cNvSpPr>
            <p:nvPr/>
          </p:nvSpPr>
          <p:spPr bwMode="auto">
            <a:xfrm>
              <a:off x="4320"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12</a:t>
              </a:r>
              <a:endParaRPr lang="en-US" altLang="zh-CN" sz="2400">
                <a:ea typeface="黑体" pitchFamily="49" charset="-122"/>
              </a:endParaRPr>
            </a:p>
          </p:txBody>
        </p:sp>
        <p:sp>
          <p:nvSpPr>
            <p:cNvPr id="45089" name="Oval 18"/>
            <p:cNvSpPr>
              <a:spLocks noChangeArrowheads="1"/>
            </p:cNvSpPr>
            <p:nvPr/>
          </p:nvSpPr>
          <p:spPr bwMode="auto">
            <a:xfrm>
              <a:off x="4704"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13</a:t>
              </a:r>
              <a:endParaRPr lang="en-US" altLang="zh-CN" sz="2400">
                <a:ea typeface="黑体" pitchFamily="49" charset="-122"/>
              </a:endParaRPr>
            </a:p>
          </p:txBody>
        </p:sp>
        <p:sp>
          <p:nvSpPr>
            <p:cNvPr id="45090" name="Oval 19"/>
            <p:cNvSpPr>
              <a:spLocks noChangeArrowheads="1"/>
            </p:cNvSpPr>
            <p:nvPr/>
          </p:nvSpPr>
          <p:spPr bwMode="auto">
            <a:xfrm>
              <a:off x="5088"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14</a:t>
              </a:r>
              <a:endParaRPr lang="en-US" altLang="zh-CN" sz="2400">
                <a:ea typeface="黑体" pitchFamily="49" charset="-122"/>
              </a:endParaRPr>
            </a:p>
          </p:txBody>
        </p:sp>
        <p:sp>
          <p:nvSpPr>
            <p:cNvPr id="45091" name="Oval 20"/>
            <p:cNvSpPr>
              <a:spLocks noChangeArrowheads="1"/>
            </p:cNvSpPr>
            <p:nvPr/>
          </p:nvSpPr>
          <p:spPr bwMode="auto">
            <a:xfrm>
              <a:off x="5472" y="1680"/>
              <a:ext cx="288"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15</a:t>
              </a:r>
              <a:endParaRPr lang="en-US" altLang="zh-CN" sz="2400">
                <a:ea typeface="黑体" pitchFamily="49" charset="-122"/>
              </a:endParaRPr>
            </a:p>
          </p:txBody>
        </p:sp>
        <p:sp>
          <p:nvSpPr>
            <p:cNvPr id="45092" name="Line 21"/>
            <p:cNvSpPr>
              <a:spLocks noChangeShapeType="1"/>
            </p:cNvSpPr>
            <p:nvPr/>
          </p:nvSpPr>
          <p:spPr bwMode="auto">
            <a:xfrm flipH="1">
              <a:off x="3504" y="384"/>
              <a:ext cx="624" cy="336"/>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3" name="Line 22"/>
            <p:cNvSpPr>
              <a:spLocks noChangeShapeType="1"/>
            </p:cNvSpPr>
            <p:nvPr/>
          </p:nvSpPr>
          <p:spPr bwMode="auto">
            <a:xfrm>
              <a:off x="4416" y="384"/>
              <a:ext cx="624" cy="336"/>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4" name="Line 23"/>
            <p:cNvSpPr>
              <a:spLocks noChangeShapeType="1"/>
            </p:cNvSpPr>
            <p:nvPr/>
          </p:nvSpPr>
          <p:spPr bwMode="auto">
            <a:xfrm flipH="1">
              <a:off x="3120" y="816"/>
              <a:ext cx="240"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5" name="Line 24"/>
            <p:cNvSpPr>
              <a:spLocks noChangeShapeType="1"/>
            </p:cNvSpPr>
            <p:nvPr/>
          </p:nvSpPr>
          <p:spPr bwMode="auto">
            <a:xfrm>
              <a:off x="3648" y="816"/>
              <a:ext cx="240"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6" name="Line 25"/>
            <p:cNvSpPr>
              <a:spLocks noChangeShapeType="1"/>
            </p:cNvSpPr>
            <p:nvPr/>
          </p:nvSpPr>
          <p:spPr bwMode="auto">
            <a:xfrm flipH="1">
              <a:off x="4656" y="816"/>
              <a:ext cx="240"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7" name="Line 26"/>
            <p:cNvSpPr>
              <a:spLocks noChangeShapeType="1"/>
            </p:cNvSpPr>
            <p:nvPr/>
          </p:nvSpPr>
          <p:spPr bwMode="auto">
            <a:xfrm>
              <a:off x="5184" y="816"/>
              <a:ext cx="240"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8" name="Line 27"/>
            <p:cNvSpPr>
              <a:spLocks noChangeShapeType="1"/>
            </p:cNvSpPr>
            <p:nvPr/>
          </p:nvSpPr>
          <p:spPr bwMode="auto">
            <a:xfrm flipH="1">
              <a:off x="2928"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9" name="Line 28"/>
            <p:cNvSpPr>
              <a:spLocks noChangeShapeType="1"/>
            </p:cNvSpPr>
            <p:nvPr/>
          </p:nvSpPr>
          <p:spPr bwMode="auto">
            <a:xfrm>
              <a:off x="3264"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0" name="Line 29"/>
            <p:cNvSpPr>
              <a:spLocks noChangeShapeType="1"/>
            </p:cNvSpPr>
            <p:nvPr/>
          </p:nvSpPr>
          <p:spPr bwMode="auto">
            <a:xfrm flipH="1">
              <a:off x="3696"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1" name="Line 30"/>
            <p:cNvSpPr>
              <a:spLocks noChangeShapeType="1"/>
            </p:cNvSpPr>
            <p:nvPr/>
          </p:nvSpPr>
          <p:spPr bwMode="auto">
            <a:xfrm>
              <a:off x="4032"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2" name="Line 31"/>
            <p:cNvSpPr>
              <a:spLocks noChangeShapeType="1"/>
            </p:cNvSpPr>
            <p:nvPr/>
          </p:nvSpPr>
          <p:spPr bwMode="auto">
            <a:xfrm flipH="1">
              <a:off x="4464"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3" name="Line 32"/>
            <p:cNvSpPr>
              <a:spLocks noChangeShapeType="1"/>
            </p:cNvSpPr>
            <p:nvPr/>
          </p:nvSpPr>
          <p:spPr bwMode="auto">
            <a:xfrm>
              <a:off x="4800"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4" name="Line 33"/>
            <p:cNvSpPr>
              <a:spLocks noChangeShapeType="1"/>
            </p:cNvSpPr>
            <p:nvPr/>
          </p:nvSpPr>
          <p:spPr bwMode="auto">
            <a:xfrm flipH="1">
              <a:off x="5232"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5" name="Line 34"/>
            <p:cNvSpPr>
              <a:spLocks noChangeShapeType="1"/>
            </p:cNvSpPr>
            <p:nvPr/>
          </p:nvSpPr>
          <p:spPr bwMode="auto">
            <a:xfrm>
              <a:off x="5568" y="1296"/>
              <a:ext cx="48"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5060" name="Group 52"/>
          <p:cNvGrpSpPr>
            <a:grpSpLocks/>
          </p:cNvGrpSpPr>
          <p:nvPr/>
        </p:nvGrpSpPr>
        <p:grpSpPr bwMode="auto">
          <a:xfrm>
            <a:off x="4679950" y="3284538"/>
            <a:ext cx="4464050" cy="2951162"/>
            <a:chOff x="2948" y="2069"/>
            <a:chExt cx="2812" cy="1859"/>
          </a:xfrm>
        </p:grpSpPr>
        <p:sp>
          <p:nvSpPr>
            <p:cNvPr id="45061" name="Rectangle 36"/>
            <p:cNvSpPr>
              <a:spLocks noChangeArrowheads="1"/>
            </p:cNvSpPr>
            <p:nvPr/>
          </p:nvSpPr>
          <p:spPr bwMode="auto">
            <a:xfrm>
              <a:off x="2948" y="2069"/>
              <a:ext cx="2812" cy="1859"/>
            </a:xfrm>
            <a:prstGeom prst="rect">
              <a:avLst/>
            </a:prstGeom>
            <a:solidFill>
              <a:srgbClr val="FF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2" name="Oval 37"/>
            <p:cNvSpPr>
              <a:spLocks noChangeArrowheads="1"/>
            </p:cNvSpPr>
            <p:nvPr/>
          </p:nvSpPr>
          <p:spPr bwMode="auto">
            <a:xfrm>
              <a:off x="4346" y="2069"/>
              <a:ext cx="269"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a</a:t>
              </a:r>
              <a:endParaRPr lang="en-US" altLang="zh-CN" sz="2400">
                <a:ea typeface="黑体" pitchFamily="49" charset="-122"/>
              </a:endParaRPr>
            </a:p>
          </p:txBody>
        </p:sp>
        <p:sp>
          <p:nvSpPr>
            <p:cNvPr id="45063" name="Oval 38"/>
            <p:cNvSpPr>
              <a:spLocks noChangeArrowheads="1"/>
            </p:cNvSpPr>
            <p:nvPr/>
          </p:nvSpPr>
          <p:spPr bwMode="auto">
            <a:xfrm>
              <a:off x="3628" y="2549"/>
              <a:ext cx="269"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b</a:t>
              </a:r>
              <a:endParaRPr lang="en-US" altLang="zh-CN" sz="2400">
                <a:ea typeface="黑体" pitchFamily="49" charset="-122"/>
              </a:endParaRPr>
            </a:p>
          </p:txBody>
        </p:sp>
        <p:sp>
          <p:nvSpPr>
            <p:cNvPr id="45064" name="Oval 39"/>
            <p:cNvSpPr>
              <a:spLocks noChangeArrowheads="1"/>
            </p:cNvSpPr>
            <p:nvPr/>
          </p:nvSpPr>
          <p:spPr bwMode="auto">
            <a:xfrm>
              <a:off x="5064" y="2549"/>
              <a:ext cx="269"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c</a:t>
              </a:r>
              <a:endParaRPr lang="en-US" altLang="zh-CN" sz="2400">
                <a:ea typeface="黑体" pitchFamily="49" charset="-122"/>
              </a:endParaRPr>
            </a:p>
          </p:txBody>
        </p:sp>
        <p:sp>
          <p:nvSpPr>
            <p:cNvPr id="45065" name="Oval 40"/>
            <p:cNvSpPr>
              <a:spLocks noChangeArrowheads="1"/>
            </p:cNvSpPr>
            <p:nvPr/>
          </p:nvSpPr>
          <p:spPr bwMode="auto">
            <a:xfrm>
              <a:off x="3269" y="3029"/>
              <a:ext cx="269"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d</a:t>
              </a:r>
              <a:endParaRPr lang="en-US" altLang="zh-CN" sz="2400">
                <a:ea typeface="黑体" pitchFamily="49" charset="-122"/>
              </a:endParaRPr>
            </a:p>
          </p:txBody>
        </p:sp>
        <p:sp>
          <p:nvSpPr>
            <p:cNvPr id="45066" name="Oval 41"/>
            <p:cNvSpPr>
              <a:spLocks noChangeArrowheads="1"/>
            </p:cNvSpPr>
            <p:nvPr/>
          </p:nvSpPr>
          <p:spPr bwMode="auto">
            <a:xfrm>
              <a:off x="3987" y="3029"/>
              <a:ext cx="269"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e</a:t>
              </a:r>
              <a:endParaRPr lang="en-US" altLang="zh-CN" sz="2400">
                <a:ea typeface="黑体" pitchFamily="49" charset="-122"/>
              </a:endParaRPr>
            </a:p>
          </p:txBody>
        </p:sp>
        <p:sp>
          <p:nvSpPr>
            <p:cNvPr id="45067" name="Oval 42"/>
            <p:cNvSpPr>
              <a:spLocks noChangeArrowheads="1"/>
            </p:cNvSpPr>
            <p:nvPr/>
          </p:nvSpPr>
          <p:spPr bwMode="auto">
            <a:xfrm>
              <a:off x="4705" y="3029"/>
              <a:ext cx="269"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f</a:t>
              </a:r>
              <a:endParaRPr lang="en-US" altLang="zh-CN" sz="2400">
                <a:ea typeface="黑体" pitchFamily="49" charset="-122"/>
              </a:endParaRPr>
            </a:p>
          </p:txBody>
        </p:sp>
        <p:sp>
          <p:nvSpPr>
            <p:cNvPr id="45068" name="Oval 43"/>
            <p:cNvSpPr>
              <a:spLocks noChangeArrowheads="1"/>
            </p:cNvSpPr>
            <p:nvPr/>
          </p:nvSpPr>
          <p:spPr bwMode="auto">
            <a:xfrm>
              <a:off x="5423" y="3029"/>
              <a:ext cx="269"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g</a:t>
              </a:r>
              <a:endParaRPr lang="en-US" altLang="zh-CN" sz="2400">
                <a:ea typeface="黑体" pitchFamily="49" charset="-122"/>
              </a:endParaRPr>
            </a:p>
          </p:txBody>
        </p:sp>
        <p:sp>
          <p:nvSpPr>
            <p:cNvPr id="45069" name="Oval 44"/>
            <p:cNvSpPr>
              <a:spLocks noChangeArrowheads="1"/>
            </p:cNvSpPr>
            <p:nvPr/>
          </p:nvSpPr>
          <p:spPr bwMode="auto">
            <a:xfrm>
              <a:off x="2971" y="3657"/>
              <a:ext cx="269" cy="240"/>
            </a:xfrm>
            <a:prstGeom prst="ellipse">
              <a:avLst/>
            </a:prstGeom>
            <a:solidFill>
              <a:srgbClr val="FCFED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00"/>
                  </a:solidFill>
                  <a:ea typeface="黑体" pitchFamily="49" charset="-122"/>
                </a:rPr>
                <a:t>i</a:t>
              </a:r>
              <a:endParaRPr lang="en-US" altLang="zh-CN" sz="2400">
                <a:ea typeface="黑体" pitchFamily="49" charset="-122"/>
              </a:endParaRPr>
            </a:p>
          </p:txBody>
        </p:sp>
        <p:sp>
          <p:nvSpPr>
            <p:cNvPr id="45070" name="Line 45"/>
            <p:cNvSpPr>
              <a:spLocks noChangeShapeType="1"/>
            </p:cNvSpPr>
            <p:nvPr/>
          </p:nvSpPr>
          <p:spPr bwMode="auto">
            <a:xfrm flipH="1">
              <a:off x="3762" y="2213"/>
              <a:ext cx="584" cy="336"/>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1" name="Line 46"/>
            <p:cNvSpPr>
              <a:spLocks noChangeShapeType="1"/>
            </p:cNvSpPr>
            <p:nvPr/>
          </p:nvSpPr>
          <p:spPr bwMode="auto">
            <a:xfrm>
              <a:off x="4615" y="2213"/>
              <a:ext cx="583" cy="336"/>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2" name="Line 47"/>
            <p:cNvSpPr>
              <a:spLocks noChangeShapeType="1"/>
            </p:cNvSpPr>
            <p:nvPr/>
          </p:nvSpPr>
          <p:spPr bwMode="auto">
            <a:xfrm flipH="1">
              <a:off x="3403" y="2645"/>
              <a:ext cx="225"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3" name="Line 48"/>
            <p:cNvSpPr>
              <a:spLocks noChangeShapeType="1"/>
            </p:cNvSpPr>
            <p:nvPr/>
          </p:nvSpPr>
          <p:spPr bwMode="auto">
            <a:xfrm>
              <a:off x="3897" y="2645"/>
              <a:ext cx="224"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4" name="Line 49"/>
            <p:cNvSpPr>
              <a:spLocks noChangeShapeType="1"/>
            </p:cNvSpPr>
            <p:nvPr/>
          </p:nvSpPr>
          <p:spPr bwMode="auto">
            <a:xfrm flipH="1">
              <a:off x="4839" y="2645"/>
              <a:ext cx="225"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5" name="Line 50"/>
            <p:cNvSpPr>
              <a:spLocks noChangeShapeType="1"/>
            </p:cNvSpPr>
            <p:nvPr/>
          </p:nvSpPr>
          <p:spPr bwMode="auto">
            <a:xfrm>
              <a:off x="5333" y="2645"/>
              <a:ext cx="224" cy="384"/>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6" name="Line 51"/>
            <p:cNvSpPr>
              <a:spLocks noChangeShapeType="1"/>
            </p:cNvSpPr>
            <p:nvPr/>
          </p:nvSpPr>
          <p:spPr bwMode="auto">
            <a:xfrm flipH="1">
              <a:off x="3152" y="3249"/>
              <a:ext cx="182" cy="408"/>
            </a:xfrm>
            <a:prstGeom prst="line">
              <a:avLst/>
            </a:prstGeom>
            <a:noFill/>
            <a:ln w="19050"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ChangeArrowheads="1"/>
          </p:cNvSpPr>
          <p:nvPr/>
        </p:nvSpPr>
        <p:spPr bwMode="auto">
          <a:xfrm>
            <a:off x="395288" y="333375"/>
            <a:ext cx="5895975"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zh-CN" altLang="en-US" sz="3200" b="1">
                <a:solidFill>
                  <a:srgbClr val="000000"/>
                </a:solidFill>
                <a:ea typeface="楷体_GB2312" pitchFamily="49" charset="-122"/>
              </a:rPr>
              <a:t>满二叉树与完全二叉树的区别？</a:t>
            </a:r>
          </a:p>
        </p:txBody>
      </p:sp>
      <p:sp>
        <p:nvSpPr>
          <p:cNvPr id="46083" name="Rectangle 7"/>
          <p:cNvSpPr>
            <a:spLocks noChangeArrowheads="1"/>
          </p:cNvSpPr>
          <p:nvPr/>
        </p:nvSpPr>
        <p:spPr bwMode="auto">
          <a:xfrm>
            <a:off x="539750" y="1341438"/>
            <a:ext cx="8137525" cy="2362200"/>
          </a:xfrm>
          <a:prstGeom prst="rect">
            <a:avLst/>
          </a:prstGeom>
          <a:noFill/>
          <a:ln w="28575" cap="sq">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3200" b="1" dirty="0">
                <a:solidFill>
                  <a:srgbClr val="000000"/>
                </a:solidFill>
                <a:ea typeface="楷体_GB2312" pitchFamily="49" charset="-122"/>
              </a:rPr>
              <a:t>满二叉树是叶子一个也不少的树，完全二叉树虽然前</a:t>
            </a:r>
            <a:r>
              <a:rPr lang="en-US" altLang="zh-CN" sz="3200" b="1" dirty="0">
                <a:solidFill>
                  <a:srgbClr val="000000"/>
                </a:solidFill>
                <a:ea typeface="楷体_GB2312" pitchFamily="49" charset="-122"/>
              </a:rPr>
              <a:t>k</a:t>
            </a:r>
            <a:r>
              <a:rPr lang="zh-CN" altLang="en-US" sz="3200" b="1" dirty="0">
                <a:solidFill>
                  <a:srgbClr val="000000"/>
                </a:solidFill>
                <a:latin typeface="宋体" pitchFamily="2" charset="-122"/>
              </a:rPr>
              <a:t>－</a:t>
            </a:r>
            <a:r>
              <a:rPr lang="en-US" altLang="zh-CN" sz="3200" b="1" dirty="0">
                <a:solidFill>
                  <a:srgbClr val="000000"/>
                </a:solidFill>
                <a:ea typeface="楷体_GB2312" pitchFamily="49" charset="-122"/>
              </a:rPr>
              <a:t>1</a:t>
            </a:r>
            <a:r>
              <a:rPr lang="zh-CN" altLang="en-US" sz="3200" b="1" dirty="0">
                <a:solidFill>
                  <a:srgbClr val="000000"/>
                </a:solidFill>
                <a:ea typeface="楷体_GB2312" pitchFamily="49" charset="-122"/>
              </a:rPr>
              <a:t>层是满的，但最低层却允许在右边缺少连续若干个结点。</a:t>
            </a:r>
            <a:r>
              <a:rPr lang="zh-CN" altLang="en-US" sz="3200" b="1" dirty="0">
                <a:solidFill>
                  <a:srgbClr val="800000"/>
                </a:solidFill>
                <a:ea typeface="楷体_GB2312" pitchFamily="49" charset="-122"/>
              </a:rPr>
              <a:t>满二叉树是完全二叉树的一个特例。</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250825" y="260350"/>
            <a:ext cx="8736013"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080808"/>
                </a:solidFill>
                <a:ea typeface="楷体_GB2312" pitchFamily="49" charset="-122"/>
              </a:rPr>
              <a:t> </a:t>
            </a:r>
            <a:r>
              <a:rPr lang="zh-CN" altLang="en-US" sz="3200" b="1">
                <a:solidFill>
                  <a:srgbClr val="080808"/>
                </a:solidFill>
                <a:ea typeface="楷体_GB2312" pitchFamily="49" charset="-122"/>
              </a:rPr>
              <a:t>例</a:t>
            </a:r>
            <a:r>
              <a:rPr lang="en-US" altLang="zh-CN" sz="3200" b="1">
                <a:solidFill>
                  <a:srgbClr val="080808"/>
                </a:solidFill>
                <a:ea typeface="楷体_GB2312" pitchFamily="49" charset="-122"/>
              </a:rPr>
              <a:t>2</a:t>
            </a:r>
            <a:r>
              <a:rPr lang="zh-CN" altLang="en-US" sz="3200" b="1">
                <a:solidFill>
                  <a:srgbClr val="080808"/>
                </a:solidFill>
                <a:ea typeface="楷体_GB2312" pitchFamily="49" charset="-122"/>
              </a:rPr>
              <a:t>：在具有</a:t>
            </a:r>
            <a:r>
              <a:rPr lang="en-US" altLang="zh-CN" sz="3200" b="1">
                <a:solidFill>
                  <a:srgbClr val="080808"/>
                </a:solidFill>
                <a:ea typeface="楷体_GB2312" pitchFamily="49" charset="-122"/>
              </a:rPr>
              <a:t>n</a:t>
            </a:r>
            <a:r>
              <a:rPr lang="en-US" altLang="zh-CN" sz="3200" b="1" baseline="-25000">
                <a:solidFill>
                  <a:srgbClr val="080808"/>
                </a:solidFill>
                <a:ea typeface="楷体_GB2312" pitchFamily="49" charset="-122"/>
              </a:rPr>
              <a:t> </a:t>
            </a:r>
            <a:r>
              <a:rPr lang="zh-CN" altLang="en-US" sz="3200" b="1">
                <a:solidFill>
                  <a:srgbClr val="080808"/>
                </a:solidFill>
                <a:ea typeface="楷体_GB2312" pitchFamily="49" charset="-122"/>
              </a:rPr>
              <a:t>个结点的满二叉树中，有多少个叶子结点？</a:t>
            </a:r>
          </a:p>
        </p:txBody>
      </p:sp>
      <p:sp>
        <p:nvSpPr>
          <p:cNvPr id="489477" name="Rectangle 5"/>
          <p:cNvSpPr>
            <a:spLocks noChangeArrowheads="1"/>
          </p:cNvSpPr>
          <p:nvPr/>
        </p:nvSpPr>
        <p:spPr bwMode="auto">
          <a:xfrm>
            <a:off x="250825" y="2060575"/>
            <a:ext cx="87360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80808"/>
                </a:solidFill>
                <a:ea typeface="楷体_GB2312" pitchFamily="49" charset="-122"/>
              </a:rPr>
              <a:t>答： 因为满二叉树中没有度为</a:t>
            </a:r>
            <a:r>
              <a:rPr lang="en-US" altLang="zh-CN" sz="3200" b="1">
                <a:solidFill>
                  <a:srgbClr val="080808"/>
                </a:solidFill>
                <a:ea typeface="楷体_GB2312" pitchFamily="49" charset="-122"/>
              </a:rPr>
              <a:t>1</a:t>
            </a:r>
            <a:r>
              <a:rPr lang="zh-CN" altLang="en-US" sz="3200" b="1">
                <a:solidFill>
                  <a:srgbClr val="080808"/>
                </a:solidFill>
                <a:ea typeface="楷体_GB2312" pitchFamily="49" charset="-122"/>
              </a:rPr>
              <a:t>的结点，只有度为</a:t>
            </a:r>
            <a:r>
              <a:rPr lang="en-US" altLang="zh-CN" sz="3200" b="1">
                <a:solidFill>
                  <a:srgbClr val="080808"/>
                </a:solidFill>
                <a:ea typeface="楷体_GB2312" pitchFamily="49" charset="-122"/>
              </a:rPr>
              <a:t>0</a:t>
            </a:r>
            <a:r>
              <a:rPr lang="zh-CN" altLang="en-US" sz="3200" b="1">
                <a:solidFill>
                  <a:srgbClr val="080808"/>
                </a:solidFill>
                <a:ea typeface="楷体_GB2312" pitchFamily="49" charset="-122"/>
              </a:rPr>
              <a:t>的叶子结点和度为</a:t>
            </a:r>
            <a:r>
              <a:rPr lang="en-US" altLang="zh-CN" sz="3200" b="1">
                <a:solidFill>
                  <a:srgbClr val="080808"/>
                </a:solidFill>
                <a:ea typeface="楷体_GB2312" pitchFamily="49" charset="-122"/>
              </a:rPr>
              <a:t>2 </a:t>
            </a:r>
            <a:r>
              <a:rPr lang="zh-CN" altLang="en-US" sz="3200" b="1">
                <a:solidFill>
                  <a:srgbClr val="080808"/>
                </a:solidFill>
                <a:ea typeface="楷体_GB2312" pitchFamily="49" charset="-122"/>
              </a:rPr>
              <a:t>的分支结点，所以</a:t>
            </a:r>
          </a:p>
        </p:txBody>
      </p:sp>
      <p:sp>
        <p:nvSpPr>
          <p:cNvPr id="489478" name="Rectangle 6"/>
          <p:cNvSpPr>
            <a:spLocks noChangeArrowheads="1"/>
          </p:cNvSpPr>
          <p:nvPr/>
        </p:nvSpPr>
        <p:spPr bwMode="auto">
          <a:xfrm>
            <a:off x="2843213" y="3357563"/>
            <a:ext cx="196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spcBef>
                <a:spcPct val="50000"/>
              </a:spcBef>
            </a:pPr>
            <a:r>
              <a:rPr lang="en-US" altLang="zh-CN" sz="3200" b="1" i="1">
                <a:solidFill>
                  <a:srgbClr val="080808"/>
                </a:solidFill>
                <a:ea typeface="楷体_GB2312" pitchFamily="49" charset="-122"/>
              </a:rPr>
              <a:t>n = n</a:t>
            </a:r>
            <a:r>
              <a:rPr lang="en-US" altLang="zh-CN" sz="3200" b="1" baseline="-25000">
                <a:solidFill>
                  <a:srgbClr val="080808"/>
                </a:solidFill>
                <a:ea typeface="楷体_GB2312" pitchFamily="49" charset="-122"/>
              </a:rPr>
              <a:t>0</a:t>
            </a:r>
            <a:r>
              <a:rPr lang="en-US" altLang="zh-CN" sz="3200" b="1" i="1">
                <a:solidFill>
                  <a:srgbClr val="080808"/>
                </a:solidFill>
                <a:ea typeface="楷体_GB2312" pitchFamily="49" charset="-122"/>
              </a:rPr>
              <a:t> +n</a:t>
            </a:r>
            <a:r>
              <a:rPr lang="en-US" altLang="zh-CN" sz="3200" b="1" baseline="-25000">
                <a:solidFill>
                  <a:srgbClr val="080808"/>
                </a:solidFill>
                <a:ea typeface="楷体_GB2312" pitchFamily="49" charset="-122"/>
              </a:rPr>
              <a:t>2</a:t>
            </a:r>
            <a:r>
              <a:rPr lang="en-US" altLang="zh-CN" sz="3200" b="1" i="1" baseline="-25000">
                <a:solidFill>
                  <a:srgbClr val="080808"/>
                </a:solidFill>
                <a:ea typeface="楷体_GB2312" pitchFamily="49" charset="-122"/>
              </a:rPr>
              <a:t> </a:t>
            </a:r>
            <a:endParaRPr lang="en-US" altLang="zh-CN" sz="3200" b="1">
              <a:solidFill>
                <a:srgbClr val="080808"/>
              </a:solidFill>
              <a:ea typeface="楷体_GB2312" pitchFamily="49" charset="-122"/>
            </a:endParaRPr>
          </a:p>
        </p:txBody>
      </p:sp>
      <p:sp>
        <p:nvSpPr>
          <p:cNvPr id="489479" name="Rectangle 7"/>
          <p:cNvSpPr>
            <a:spLocks noChangeArrowheads="1"/>
          </p:cNvSpPr>
          <p:nvPr/>
        </p:nvSpPr>
        <p:spPr bwMode="auto">
          <a:xfrm>
            <a:off x="2916238" y="4221163"/>
            <a:ext cx="19399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spcBef>
                <a:spcPct val="50000"/>
              </a:spcBef>
            </a:pPr>
            <a:r>
              <a:rPr lang="en-US" altLang="zh-CN" sz="3200" b="1" i="1">
                <a:solidFill>
                  <a:srgbClr val="080808"/>
                </a:solidFill>
                <a:ea typeface="楷体_GB2312" pitchFamily="49" charset="-122"/>
              </a:rPr>
              <a:t>n</a:t>
            </a:r>
            <a:r>
              <a:rPr lang="en-US" altLang="zh-CN" sz="3200" b="1" baseline="-25000">
                <a:solidFill>
                  <a:srgbClr val="080808"/>
                </a:solidFill>
                <a:ea typeface="楷体_GB2312" pitchFamily="49" charset="-122"/>
              </a:rPr>
              <a:t>0</a:t>
            </a:r>
            <a:r>
              <a:rPr lang="en-US" altLang="zh-CN" sz="3200" b="1" i="1">
                <a:solidFill>
                  <a:srgbClr val="080808"/>
                </a:solidFill>
                <a:ea typeface="楷体_GB2312" pitchFamily="49" charset="-122"/>
              </a:rPr>
              <a:t> = n</a:t>
            </a:r>
            <a:r>
              <a:rPr lang="en-US" altLang="zh-CN" sz="3200" b="1" baseline="-25000">
                <a:solidFill>
                  <a:srgbClr val="080808"/>
                </a:solidFill>
                <a:ea typeface="楷体_GB2312" pitchFamily="49" charset="-122"/>
              </a:rPr>
              <a:t>2</a:t>
            </a:r>
            <a:r>
              <a:rPr lang="en-US" altLang="zh-CN" sz="3200" b="1" i="1" baseline="-25000">
                <a:solidFill>
                  <a:srgbClr val="080808"/>
                </a:solidFill>
                <a:ea typeface="楷体_GB2312" pitchFamily="49" charset="-122"/>
              </a:rPr>
              <a:t> </a:t>
            </a:r>
            <a:r>
              <a:rPr lang="en-US" altLang="zh-CN" sz="3200" b="1">
                <a:solidFill>
                  <a:srgbClr val="080808"/>
                </a:solidFill>
                <a:ea typeface="楷体_GB2312" pitchFamily="49" charset="-122"/>
              </a:rPr>
              <a:t>+ 1</a:t>
            </a:r>
          </a:p>
        </p:txBody>
      </p:sp>
      <p:sp>
        <p:nvSpPr>
          <p:cNvPr id="489480" name="Rectangle 8"/>
          <p:cNvSpPr>
            <a:spLocks noChangeArrowheads="1"/>
          </p:cNvSpPr>
          <p:nvPr/>
        </p:nvSpPr>
        <p:spPr bwMode="auto">
          <a:xfrm>
            <a:off x="395288" y="5580063"/>
            <a:ext cx="554355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spcBef>
                <a:spcPct val="50000"/>
              </a:spcBef>
            </a:pPr>
            <a:r>
              <a:rPr lang="zh-CN" altLang="en-US" sz="3200" b="1">
                <a:solidFill>
                  <a:srgbClr val="080808"/>
                </a:solidFill>
                <a:ea typeface="楷体_GB2312" pitchFamily="49" charset="-122"/>
              </a:rPr>
              <a:t>即，叶子结点 </a:t>
            </a:r>
            <a:r>
              <a:rPr lang="en-US" altLang="zh-CN" sz="3200" b="1" i="1">
                <a:solidFill>
                  <a:srgbClr val="080808"/>
                </a:solidFill>
                <a:ea typeface="楷体_GB2312" pitchFamily="49" charset="-122"/>
              </a:rPr>
              <a:t>n</a:t>
            </a:r>
            <a:r>
              <a:rPr lang="en-US" altLang="zh-CN" sz="3200" b="1" baseline="-25000">
                <a:solidFill>
                  <a:srgbClr val="080808"/>
                </a:solidFill>
                <a:ea typeface="楷体_GB2312" pitchFamily="49" charset="-122"/>
              </a:rPr>
              <a:t>0</a:t>
            </a:r>
            <a:r>
              <a:rPr lang="en-US" altLang="zh-CN" sz="3200" b="1" i="1">
                <a:solidFill>
                  <a:srgbClr val="080808"/>
                </a:solidFill>
                <a:ea typeface="楷体_GB2312" pitchFamily="49" charset="-122"/>
              </a:rPr>
              <a:t> = </a:t>
            </a:r>
            <a:r>
              <a:rPr lang="zh-CN" altLang="en-US" sz="3200" b="1">
                <a:solidFill>
                  <a:srgbClr val="080808"/>
                </a:solidFill>
                <a:ea typeface="楷体_GB2312" pitchFamily="49" charset="-122"/>
              </a:rPr>
              <a:t>（</a:t>
            </a:r>
            <a:r>
              <a:rPr lang="en-US" altLang="zh-CN" sz="3200" b="1" i="1">
                <a:solidFill>
                  <a:srgbClr val="080808"/>
                </a:solidFill>
                <a:ea typeface="楷体_GB2312" pitchFamily="49" charset="-122"/>
              </a:rPr>
              <a:t>n</a:t>
            </a:r>
            <a:r>
              <a:rPr lang="en-US" altLang="zh-CN" sz="3200" b="1" i="1" baseline="-25000">
                <a:solidFill>
                  <a:srgbClr val="080808"/>
                </a:solidFill>
                <a:ea typeface="楷体_GB2312" pitchFamily="49" charset="-122"/>
              </a:rPr>
              <a:t> </a:t>
            </a:r>
            <a:r>
              <a:rPr lang="en-US" altLang="zh-CN" sz="3200" b="1">
                <a:solidFill>
                  <a:srgbClr val="080808"/>
                </a:solidFill>
                <a:ea typeface="楷体_GB2312" pitchFamily="49" charset="-122"/>
              </a:rPr>
              <a:t>+ 1</a:t>
            </a:r>
            <a:r>
              <a:rPr lang="zh-CN" altLang="en-US" sz="3200" b="1">
                <a:solidFill>
                  <a:srgbClr val="080808"/>
                </a:solidFill>
                <a:ea typeface="楷体_GB2312" pitchFamily="49" charset="-122"/>
              </a:rPr>
              <a:t>）</a:t>
            </a:r>
            <a:r>
              <a:rPr lang="en-US" altLang="zh-CN" sz="3200" b="1">
                <a:solidFill>
                  <a:srgbClr val="080808"/>
                </a:solidFill>
                <a:ea typeface="楷体_GB2312" pitchFamily="49" charset="-122"/>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9477"/>
                                        </p:tgtEl>
                                        <p:attrNameLst>
                                          <p:attrName>style.visibility</p:attrName>
                                        </p:attrNameLst>
                                      </p:cBhvr>
                                      <p:to>
                                        <p:strVal val="visible"/>
                                      </p:to>
                                    </p:set>
                                    <p:animEffect transition="in" filter="blinds(horizontal)">
                                      <p:cBhvr>
                                        <p:cTn id="7" dur="500"/>
                                        <p:tgtEl>
                                          <p:spTgt spid="4894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489478"/>
                                        </p:tgtEl>
                                        <p:attrNameLst>
                                          <p:attrName>style.visibility</p:attrName>
                                        </p:attrNameLst>
                                      </p:cBhvr>
                                      <p:to>
                                        <p:strVal val="visible"/>
                                      </p:to>
                                    </p:set>
                                    <p:animEffect transition="in" filter="wipe(left)">
                                      <p:cBhvr>
                                        <p:cTn id="12" dur="75"/>
                                        <p:tgtEl>
                                          <p:spTgt spid="4894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489479"/>
                                        </p:tgtEl>
                                        <p:attrNameLst>
                                          <p:attrName>style.visibility</p:attrName>
                                        </p:attrNameLst>
                                      </p:cBhvr>
                                      <p:to>
                                        <p:strVal val="visible"/>
                                      </p:to>
                                    </p:set>
                                    <p:animEffect transition="in" filter="wipe(left)">
                                      <p:cBhvr>
                                        <p:cTn id="17" dur="75"/>
                                        <p:tgtEl>
                                          <p:spTgt spid="4894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489480"/>
                                        </p:tgtEl>
                                        <p:attrNameLst>
                                          <p:attrName>style.visibility</p:attrName>
                                        </p:attrNameLst>
                                      </p:cBhvr>
                                      <p:to>
                                        <p:strVal val="visible"/>
                                      </p:to>
                                    </p:set>
                                    <p:animEffect transition="in" filter="wipe(left)">
                                      <p:cBhvr>
                                        <p:cTn id="22" dur="75"/>
                                        <p:tgtEl>
                                          <p:spTgt spid="489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7" grpId="0"/>
      <p:bldP spid="489478" grpId="0" autoUpdateAnimBg="0"/>
      <p:bldP spid="489479" grpId="0" autoUpdateAnimBg="0"/>
      <p:bldP spid="48948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48130" name="Rectangle 2"/>
          <p:cNvSpPr>
            <a:spLocks noChangeArrowheads="1"/>
          </p:cNvSpPr>
          <p:nvPr/>
        </p:nvSpPr>
        <p:spPr bwMode="auto">
          <a:xfrm>
            <a:off x="304800" y="44450"/>
            <a:ext cx="8229600" cy="1336675"/>
          </a:xfrm>
          <a:prstGeom prst="rect">
            <a:avLst/>
          </a:prstGeom>
          <a:ln>
            <a:noFill/>
          </a:ln>
          <a:extLst>
            <a:ext uri="{91240B29-F687-4F45-9708-019B960494DF}">
              <a14:hiddenLine xmlns:a14="http://schemas.microsoft.com/office/drawing/2010/main" w="9525">
                <a:solidFill>
                  <a:srgbClr val="FFFFFF"/>
                </a:solidFill>
                <a:miter lim="800000"/>
                <a:headEnd/>
                <a:tailEnd/>
              </a14:hiddenLine>
            </a:ext>
          </a:extLst>
        </p:spPr>
        <p:txBody>
          <a:bodyPr/>
          <a:lstStyle/>
          <a:p>
            <a:pPr marL="342900" indent="-342900">
              <a:lnSpc>
                <a:spcPct val="115000"/>
              </a:lnSpc>
              <a:spcBef>
                <a:spcPct val="20000"/>
              </a:spcBef>
              <a:buClr>
                <a:schemeClr val="bg2"/>
              </a:buClr>
              <a:buFont typeface="Monotype Sorts" pitchFamily="2" charset="2"/>
              <a:buNone/>
            </a:pPr>
            <a:r>
              <a:rPr lang="zh-CN" altLang="en-US" sz="3200" b="1">
                <a:solidFill>
                  <a:srgbClr val="080808"/>
                </a:solidFill>
                <a:ea typeface="楷体_GB2312" pitchFamily="49" charset="-122"/>
              </a:rPr>
              <a:t>性质 </a:t>
            </a:r>
            <a:r>
              <a:rPr lang="en-US" altLang="zh-CN" sz="3200" b="1">
                <a:solidFill>
                  <a:srgbClr val="080808"/>
                </a:solidFill>
                <a:ea typeface="楷体_GB2312" pitchFamily="49" charset="-122"/>
              </a:rPr>
              <a:t>4 </a:t>
            </a:r>
            <a:r>
              <a:rPr lang="zh-CN" altLang="en-US" sz="3200" b="1">
                <a:solidFill>
                  <a:srgbClr val="080808"/>
                </a:solidFill>
                <a:ea typeface="楷体_GB2312" pitchFamily="49" charset="-122"/>
              </a:rPr>
              <a:t>： 具有 </a:t>
            </a:r>
            <a:r>
              <a:rPr lang="en-US" altLang="zh-CN" sz="3200" b="1" i="1">
                <a:solidFill>
                  <a:srgbClr val="080808"/>
                </a:solidFill>
                <a:ea typeface="楷体_GB2312" pitchFamily="49" charset="-122"/>
              </a:rPr>
              <a:t>n </a:t>
            </a:r>
            <a:r>
              <a:rPr lang="zh-CN" altLang="en-US" sz="3200" b="1">
                <a:solidFill>
                  <a:srgbClr val="080808"/>
                </a:solidFill>
                <a:ea typeface="楷体_GB2312" pitchFamily="49" charset="-122"/>
              </a:rPr>
              <a:t>个结点的完全二叉树的</a:t>
            </a:r>
            <a:r>
              <a:rPr lang="zh-CN" altLang="en-US" sz="3200" b="1">
                <a:solidFill>
                  <a:srgbClr val="FF0066"/>
                </a:solidFill>
                <a:ea typeface="楷体_GB2312" pitchFamily="49" charset="-122"/>
              </a:rPr>
              <a:t>深度</a:t>
            </a:r>
            <a:r>
              <a:rPr lang="zh-CN" altLang="en-US" sz="3200" b="1">
                <a:solidFill>
                  <a:srgbClr val="080808"/>
                </a:solidFill>
                <a:ea typeface="楷体_GB2312" pitchFamily="49" charset="-122"/>
              </a:rPr>
              <a:t>为 </a:t>
            </a:r>
            <a:r>
              <a:rPr lang="zh-CN" altLang="en-US" sz="3200" b="1">
                <a:solidFill>
                  <a:srgbClr val="FF0066"/>
                </a:solidFill>
                <a:ea typeface="楷体_GB2312" pitchFamily="49" charset="-122"/>
                <a:sym typeface="Symbol" pitchFamily="18" charset="2"/>
              </a:rPr>
              <a:t></a:t>
            </a:r>
            <a:r>
              <a:rPr lang="zh-CN" altLang="en-US" sz="3200" b="1">
                <a:solidFill>
                  <a:srgbClr val="FF0066"/>
                </a:solidFill>
                <a:ea typeface="楷体_GB2312" pitchFamily="49" charset="-122"/>
              </a:rPr>
              <a:t> </a:t>
            </a:r>
            <a:r>
              <a:rPr lang="en-US" altLang="zh-CN" sz="3200" b="1" i="1">
                <a:solidFill>
                  <a:srgbClr val="FF0066"/>
                </a:solidFill>
                <a:ea typeface="楷体_GB2312" pitchFamily="49" charset="-122"/>
              </a:rPr>
              <a:t>log</a:t>
            </a:r>
            <a:r>
              <a:rPr lang="en-US" altLang="zh-CN" sz="3200" b="1" baseline="-25000">
                <a:solidFill>
                  <a:srgbClr val="FF0066"/>
                </a:solidFill>
                <a:ea typeface="楷体_GB2312" pitchFamily="49" charset="-122"/>
              </a:rPr>
              <a:t>2</a:t>
            </a:r>
            <a:r>
              <a:rPr lang="en-US" altLang="zh-CN" sz="3200" b="1" i="1">
                <a:solidFill>
                  <a:srgbClr val="FF0066"/>
                </a:solidFill>
                <a:ea typeface="楷体_GB2312" pitchFamily="49" charset="-122"/>
              </a:rPr>
              <a:t>n</a:t>
            </a:r>
            <a:r>
              <a:rPr lang="en-US" altLang="zh-CN" sz="3200" b="1">
                <a:solidFill>
                  <a:srgbClr val="FF0066"/>
                </a:solidFill>
                <a:ea typeface="楷体_GB2312" pitchFamily="49" charset="-122"/>
                <a:sym typeface="Symbol" pitchFamily="18" charset="2"/>
              </a:rPr>
              <a:t> </a:t>
            </a:r>
            <a:r>
              <a:rPr lang="en-US" altLang="zh-CN" sz="3200" b="1">
                <a:solidFill>
                  <a:srgbClr val="FF0066"/>
                </a:solidFill>
                <a:ea typeface="楷体_GB2312" pitchFamily="49" charset="-122"/>
              </a:rPr>
              <a:t>+1</a:t>
            </a:r>
          </a:p>
        </p:txBody>
      </p:sp>
      <p:sp>
        <p:nvSpPr>
          <p:cNvPr id="68614" name="Text Box 6"/>
          <p:cNvSpPr txBox="1">
            <a:spLocks noChangeArrowheads="1"/>
          </p:cNvSpPr>
          <p:nvPr/>
        </p:nvSpPr>
        <p:spPr bwMode="auto">
          <a:xfrm>
            <a:off x="317500" y="1395413"/>
            <a:ext cx="14081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80808"/>
                </a:solidFill>
                <a:ea typeface="楷体_GB2312" pitchFamily="49" charset="-122"/>
              </a:rPr>
              <a:t>证明：</a:t>
            </a:r>
          </a:p>
        </p:txBody>
      </p:sp>
      <p:sp>
        <p:nvSpPr>
          <p:cNvPr id="68615" name="Text Box 7"/>
          <p:cNvSpPr txBox="1">
            <a:spLocks noChangeArrowheads="1"/>
          </p:cNvSpPr>
          <p:nvPr/>
        </p:nvSpPr>
        <p:spPr bwMode="auto">
          <a:xfrm>
            <a:off x="1547813" y="1341438"/>
            <a:ext cx="57800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5000"/>
              </a:lnSpc>
            </a:pPr>
            <a:r>
              <a:rPr lang="zh-CN" altLang="en-US" sz="3200" b="1">
                <a:solidFill>
                  <a:srgbClr val="080808"/>
                </a:solidFill>
                <a:ea typeface="楷体_GB2312" pitchFamily="49" charset="-122"/>
              </a:rPr>
              <a:t>设 完全二叉树的深度为 </a:t>
            </a:r>
            <a:r>
              <a:rPr lang="en-US" altLang="zh-CN" sz="3200" b="1" i="1">
                <a:solidFill>
                  <a:srgbClr val="080808"/>
                </a:solidFill>
                <a:ea typeface="楷体_GB2312" pitchFamily="49" charset="-122"/>
              </a:rPr>
              <a:t>k </a:t>
            </a:r>
            <a:endParaRPr lang="en-US" altLang="zh-CN" sz="3200" b="1">
              <a:solidFill>
                <a:srgbClr val="080808"/>
              </a:solidFill>
              <a:ea typeface="楷体_GB2312" pitchFamily="49" charset="-122"/>
            </a:endParaRPr>
          </a:p>
        </p:txBody>
      </p:sp>
      <p:sp>
        <p:nvSpPr>
          <p:cNvPr id="68616" name="Rectangle 8"/>
          <p:cNvSpPr>
            <a:spLocks noChangeArrowheads="1"/>
          </p:cNvSpPr>
          <p:nvPr/>
        </p:nvSpPr>
        <p:spPr bwMode="auto">
          <a:xfrm>
            <a:off x="354013" y="2205038"/>
            <a:ext cx="8610600"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80808"/>
                </a:solidFill>
                <a:ea typeface="楷体_GB2312" pitchFamily="49" charset="-122"/>
              </a:rPr>
              <a:t>则根据性质</a:t>
            </a:r>
            <a:r>
              <a:rPr lang="en-US" altLang="zh-CN" sz="3200" b="1">
                <a:solidFill>
                  <a:srgbClr val="080808"/>
                </a:solidFill>
                <a:ea typeface="楷体_GB2312" pitchFamily="49" charset="-122"/>
              </a:rPr>
              <a:t>2</a:t>
            </a:r>
            <a:r>
              <a:rPr lang="zh-CN" altLang="en-US" sz="3200" b="1">
                <a:solidFill>
                  <a:srgbClr val="080808"/>
                </a:solidFill>
                <a:ea typeface="楷体_GB2312" pitchFamily="49" charset="-122"/>
              </a:rPr>
              <a:t>得  </a:t>
            </a:r>
            <a:r>
              <a:rPr lang="en-US" altLang="zh-CN" sz="3200" b="1">
                <a:solidFill>
                  <a:srgbClr val="080808"/>
                </a:solidFill>
                <a:ea typeface="楷体_GB2312" pitchFamily="49" charset="-122"/>
              </a:rPr>
              <a:t>2</a:t>
            </a:r>
            <a:r>
              <a:rPr lang="en-US" altLang="zh-CN" sz="3200" b="1" i="1" baseline="30000">
                <a:solidFill>
                  <a:srgbClr val="080808"/>
                </a:solidFill>
                <a:ea typeface="楷体_GB2312" pitchFamily="49" charset="-122"/>
              </a:rPr>
              <a:t>k</a:t>
            </a:r>
            <a:r>
              <a:rPr lang="zh-CN" altLang="en-US" sz="2800" b="1" baseline="30000">
                <a:solidFill>
                  <a:srgbClr val="080808"/>
                </a:solidFill>
                <a:latin typeface="黑体" pitchFamily="49" charset="-122"/>
                <a:ea typeface="黑体" pitchFamily="49" charset="-122"/>
              </a:rPr>
              <a:t>－</a:t>
            </a:r>
            <a:r>
              <a:rPr lang="en-US" altLang="zh-CN" sz="3200" b="1" baseline="30000">
                <a:solidFill>
                  <a:srgbClr val="080808"/>
                </a:solidFill>
                <a:ea typeface="楷体_GB2312" pitchFamily="49" charset="-122"/>
              </a:rPr>
              <a:t>1</a:t>
            </a:r>
            <a:r>
              <a:rPr lang="en-US" altLang="zh-CN" sz="3200" b="1">
                <a:solidFill>
                  <a:srgbClr val="080808"/>
                </a:solidFill>
                <a:ea typeface="楷体_GB2312" pitchFamily="49" charset="-122"/>
              </a:rPr>
              <a:t> – 1 &lt; n ≤ 2</a:t>
            </a:r>
            <a:r>
              <a:rPr lang="en-US" altLang="zh-CN" sz="3200" b="1" i="1" baseline="30000">
                <a:solidFill>
                  <a:srgbClr val="080808"/>
                </a:solidFill>
                <a:ea typeface="楷体_GB2312" pitchFamily="49" charset="-122"/>
              </a:rPr>
              <a:t>k</a:t>
            </a:r>
            <a:r>
              <a:rPr lang="en-US" altLang="zh-CN" sz="3200" b="1">
                <a:solidFill>
                  <a:srgbClr val="080808"/>
                </a:solidFill>
                <a:ea typeface="楷体_GB2312" pitchFamily="49" charset="-122"/>
              </a:rPr>
              <a:t> – 1</a:t>
            </a:r>
          </a:p>
          <a:p>
            <a:pPr>
              <a:spcBef>
                <a:spcPct val="20000"/>
              </a:spcBef>
              <a:buClr>
                <a:schemeClr val="folHlink"/>
              </a:buClr>
              <a:buSzPct val="60000"/>
              <a:buFont typeface="Wingdings" pitchFamily="2" charset="2"/>
              <a:buNone/>
            </a:pPr>
            <a:r>
              <a:rPr lang="zh-CN" altLang="en-US" sz="3200" b="1">
                <a:solidFill>
                  <a:srgbClr val="080808"/>
                </a:solidFill>
                <a:ea typeface="楷体_GB2312" pitchFamily="49" charset="-122"/>
              </a:rPr>
              <a:t>即 </a:t>
            </a:r>
            <a:r>
              <a:rPr lang="en-US" altLang="en-US" sz="3200" b="1">
                <a:solidFill>
                  <a:srgbClr val="080808"/>
                </a:solidFill>
                <a:ea typeface="楷体_GB2312" pitchFamily="49" charset="-122"/>
              </a:rPr>
              <a:t>2</a:t>
            </a:r>
            <a:r>
              <a:rPr lang="en-US" altLang="zh-CN" sz="3200" b="1" i="1" baseline="30000">
                <a:solidFill>
                  <a:srgbClr val="080808"/>
                </a:solidFill>
                <a:ea typeface="楷体_GB2312" pitchFamily="49" charset="-122"/>
              </a:rPr>
              <a:t>k</a:t>
            </a:r>
            <a:r>
              <a:rPr lang="zh-CN" altLang="en-US" sz="2800" b="1" baseline="30000">
                <a:solidFill>
                  <a:srgbClr val="080808"/>
                </a:solidFill>
                <a:latin typeface="黑体" pitchFamily="49" charset="-122"/>
                <a:ea typeface="黑体" pitchFamily="49" charset="-122"/>
              </a:rPr>
              <a:t>－</a:t>
            </a:r>
            <a:r>
              <a:rPr lang="en-US" altLang="zh-CN" sz="3200" b="1" baseline="30000">
                <a:solidFill>
                  <a:srgbClr val="080808"/>
                </a:solidFill>
                <a:ea typeface="楷体_GB2312" pitchFamily="49" charset="-122"/>
              </a:rPr>
              <a:t>1</a:t>
            </a:r>
            <a:r>
              <a:rPr lang="en-US" altLang="zh-CN" sz="3200" b="1" i="1">
                <a:solidFill>
                  <a:srgbClr val="080808"/>
                </a:solidFill>
                <a:ea typeface="楷体_GB2312" pitchFamily="49" charset="-122"/>
              </a:rPr>
              <a:t>≤  n &lt; </a:t>
            </a:r>
            <a:r>
              <a:rPr lang="en-US" altLang="zh-CN" sz="3200" b="1">
                <a:solidFill>
                  <a:srgbClr val="080808"/>
                </a:solidFill>
                <a:ea typeface="楷体_GB2312" pitchFamily="49" charset="-122"/>
              </a:rPr>
              <a:t>2</a:t>
            </a:r>
            <a:r>
              <a:rPr lang="en-US" altLang="zh-CN" sz="3200" b="1" i="1" baseline="30000">
                <a:solidFill>
                  <a:srgbClr val="080808"/>
                </a:solidFill>
                <a:ea typeface="楷体_GB2312" pitchFamily="49" charset="-122"/>
              </a:rPr>
              <a:t>k </a:t>
            </a:r>
          </a:p>
        </p:txBody>
      </p:sp>
      <p:sp>
        <p:nvSpPr>
          <p:cNvPr id="68617" name="Rectangle 9"/>
          <p:cNvSpPr>
            <a:spLocks noChangeArrowheads="1"/>
          </p:cNvSpPr>
          <p:nvPr/>
        </p:nvSpPr>
        <p:spPr bwMode="auto">
          <a:xfrm>
            <a:off x="3348038" y="2625725"/>
            <a:ext cx="43561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lang="zh-CN" altLang="en-US" sz="3200" b="1" dirty="0">
                <a:solidFill>
                  <a:srgbClr val="080808"/>
                </a:solidFill>
                <a:ea typeface="楷体_GB2312" pitchFamily="49" charset="-122"/>
              </a:rPr>
              <a:t>于是 </a:t>
            </a:r>
            <a:r>
              <a:rPr lang="en-US" altLang="zh-CN" sz="3200" b="1" i="1" dirty="0">
                <a:solidFill>
                  <a:srgbClr val="080808"/>
                </a:solidFill>
                <a:ea typeface="楷体_GB2312" pitchFamily="49" charset="-122"/>
              </a:rPr>
              <a:t>k </a:t>
            </a:r>
            <a:r>
              <a:rPr lang="en-US" altLang="zh-CN" b="1" dirty="0">
                <a:solidFill>
                  <a:srgbClr val="080808"/>
                </a:solidFill>
              </a:rPr>
              <a:t>–</a:t>
            </a:r>
            <a:r>
              <a:rPr lang="en-US" altLang="zh-CN" dirty="0"/>
              <a:t> </a:t>
            </a:r>
            <a:r>
              <a:rPr lang="en-US" altLang="zh-CN" sz="3200" b="1" dirty="0">
                <a:solidFill>
                  <a:srgbClr val="080808"/>
                </a:solidFill>
                <a:ea typeface="楷体_GB2312" pitchFamily="49" charset="-122"/>
              </a:rPr>
              <a:t>1</a:t>
            </a:r>
            <a:r>
              <a:rPr lang="en-US" altLang="zh-CN" sz="3200" b="1" i="1" dirty="0">
                <a:solidFill>
                  <a:srgbClr val="080808"/>
                </a:solidFill>
                <a:ea typeface="楷体_GB2312" pitchFamily="49" charset="-122"/>
              </a:rPr>
              <a:t> ≤  log</a:t>
            </a:r>
            <a:r>
              <a:rPr lang="en-US" altLang="zh-CN" sz="3200" b="1" baseline="-25000" dirty="0">
                <a:solidFill>
                  <a:srgbClr val="080808"/>
                </a:solidFill>
                <a:ea typeface="楷体_GB2312" pitchFamily="49" charset="-122"/>
              </a:rPr>
              <a:t>2 </a:t>
            </a:r>
            <a:r>
              <a:rPr lang="en-US" altLang="zh-CN" sz="3200" b="1" i="1" dirty="0">
                <a:solidFill>
                  <a:srgbClr val="080808"/>
                </a:solidFill>
                <a:ea typeface="楷体_GB2312" pitchFamily="49" charset="-122"/>
              </a:rPr>
              <a:t>n &lt; k </a:t>
            </a:r>
          </a:p>
        </p:txBody>
      </p:sp>
      <p:sp>
        <p:nvSpPr>
          <p:cNvPr id="68618" name="Rectangle 10"/>
          <p:cNvSpPr>
            <a:spLocks noChangeArrowheads="1"/>
          </p:cNvSpPr>
          <p:nvPr/>
        </p:nvSpPr>
        <p:spPr bwMode="auto">
          <a:xfrm>
            <a:off x="323850" y="5751513"/>
            <a:ext cx="7508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spcBef>
                <a:spcPct val="50000"/>
              </a:spcBef>
            </a:pPr>
            <a:r>
              <a:rPr lang="zh-CN" altLang="en-US" sz="3200" b="1">
                <a:solidFill>
                  <a:srgbClr val="080808"/>
                </a:solidFill>
                <a:ea typeface="楷体_GB2312" pitchFamily="49" charset="-122"/>
              </a:rPr>
              <a:t>因为 </a:t>
            </a:r>
            <a:r>
              <a:rPr lang="en-US" altLang="zh-CN" sz="3200" b="1" i="1">
                <a:solidFill>
                  <a:srgbClr val="080808"/>
                </a:solidFill>
                <a:ea typeface="楷体_GB2312" pitchFamily="49" charset="-122"/>
              </a:rPr>
              <a:t>k </a:t>
            </a:r>
            <a:r>
              <a:rPr lang="zh-CN" altLang="en-US" sz="3200" b="1">
                <a:solidFill>
                  <a:srgbClr val="080808"/>
                </a:solidFill>
                <a:ea typeface="楷体_GB2312" pitchFamily="49" charset="-122"/>
              </a:rPr>
              <a:t>只能是整数，因此，</a:t>
            </a:r>
            <a:r>
              <a:rPr lang="en-US" altLang="zh-CN" sz="3200" b="1" i="1">
                <a:solidFill>
                  <a:srgbClr val="080808"/>
                </a:solidFill>
                <a:ea typeface="楷体_GB2312" pitchFamily="49" charset="-122"/>
              </a:rPr>
              <a:t>k =</a:t>
            </a:r>
            <a:r>
              <a:rPr lang="en-US" altLang="zh-CN" sz="3200" b="1">
                <a:solidFill>
                  <a:srgbClr val="080808"/>
                </a:solidFill>
                <a:ea typeface="楷体_GB2312" pitchFamily="49" charset="-122"/>
                <a:sym typeface="Symbol" pitchFamily="18" charset="2"/>
              </a:rPr>
              <a:t></a:t>
            </a:r>
            <a:r>
              <a:rPr lang="en-US" altLang="zh-CN" sz="3200" b="1" i="1">
                <a:solidFill>
                  <a:srgbClr val="080808"/>
                </a:solidFill>
                <a:ea typeface="楷体_GB2312" pitchFamily="49" charset="-122"/>
                <a:sym typeface="Symbol" pitchFamily="18" charset="2"/>
              </a:rPr>
              <a:t>log</a:t>
            </a:r>
            <a:r>
              <a:rPr lang="en-US" altLang="zh-CN" sz="3200" b="1" baseline="-25000">
                <a:solidFill>
                  <a:srgbClr val="080808"/>
                </a:solidFill>
                <a:ea typeface="楷体_GB2312" pitchFamily="49" charset="-122"/>
                <a:sym typeface="Symbol" pitchFamily="18" charset="2"/>
              </a:rPr>
              <a:t>2</a:t>
            </a:r>
            <a:r>
              <a:rPr lang="en-US" altLang="zh-CN" sz="3200" b="1" i="1">
                <a:solidFill>
                  <a:srgbClr val="080808"/>
                </a:solidFill>
                <a:ea typeface="楷体_GB2312" pitchFamily="49" charset="-122"/>
                <a:sym typeface="Symbol" pitchFamily="18" charset="2"/>
              </a:rPr>
              <a:t>n</a:t>
            </a:r>
            <a:r>
              <a:rPr lang="en-US" altLang="zh-CN" sz="3200" b="1">
                <a:solidFill>
                  <a:srgbClr val="080808"/>
                </a:solidFill>
                <a:ea typeface="楷体_GB2312" pitchFamily="49" charset="-122"/>
                <a:sym typeface="Symbol" pitchFamily="18" charset="2"/>
              </a:rPr>
              <a:t></a:t>
            </a:r>
            <a:r>
              <a:rPr lang="en-US" altLang="zh-CN" sz="3200" b="1">
                <a:solidFill>
                  <a:srgbClr val="080808"/>
                </a:solidFill>
                <a:ea typeface="楷体_GB2312" pitchFamily="49" charset="-122"/>
              </a:rPr>
              <a:t> </a:t>
            </a:r>
            <a:r>
              <a:rPr lang="en-US" altLang="zh-CN" sz="3200" b="1" baseline="-25000">
                <a:solidFill>
                  <a:srgbClr val="080808"/>
                </a:solidFill>
                <a:ea typeface="楷体_GB2312" pitchFamily="49" charset="-122"/>
              </a:rPr>
              <a:t> </a:t>
            </a:r>
            <a:r>
              <a:rPr lang="en-US" altLang="zh-CN" sz="3200" b="1">
                <a:solidFill>
                  <a:srgbClr val="080808"/>
                </a:solidFill>
                <a:ea typeface="楷体_GB2312" pitchFamily="49" charset="-122"/>
              </a:rPr>
              <a:t>+ 1</a:t>
            </a:r>
          </a:p>
        </p:txBody>
      </p:sp>
      <p:grpSp>
        <p:nvGrpSpPr>
          <p:cNvPr id="114780" name="Group 92"/>
          <p:cNvGrpSpPr>
            <a:grpSpLocks/>
          </p:cNvGrpSpPr>
          <p:nvPr/>
        </p:nvGrpSpPr>
        <p:grpSpPr bwMode="auto">
          <a:xfrm>
            <a:off x="4140200" y="3754438"/>
            <a:ext cx="4641850" cy="1906587"/>
            <a:chOff x="1613" y="2024"/>
            <a:chExt cx="2924" cy="1201"/>
          </a:xfrm>
        </p:grpSpPr>
        <p:sp>
          <p:nvSpPr>
            <p:cNvPr id="48139" name="Text Box 93"/>
            <p:cNvSpPr txBox="1">
              <a:spLocks noChangeArrowheads="1"/>
            </p:cNvSpPr>
            <p:nvPr/>
          </p:nvSpPr>
          <p:spPr bwMode="auto">
            <a:xfrm>
              <a:off x="1837" y="2750"/>
              <a:ext cx="466" cy="3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800" b="1" i="1">
                  <a:solidFill>
                    <a:srgbClr val="000000"/>
                  </a:solidFill>
                </a:rPr>
                <a:t>k</a:t>
              </a:r>
              <a:r>
                <a:rPr lang="zh-CN" altLang="en-US" sz="2800" b="1">
                  <a:solidFill>
                    <a:srgbClr val="000000"/>
                  </a:solidFill>
                </a:rPr>
                <a:t>层</a:t>
              </a:r>
              <a:endParaRPr lang="zh-CN" altLang="en-US" sz="2400" b="1">
                <a:solidFill>
                  <a:srgbClr val="000000"/>
                </a:solidFill>
              </a:endParaRPr>
            </a:p>
          </p:txBody>
        </p:sp>
        <p:sp>
          <p:nvSpPr>
            <p:cNvPr id="48140" name="Freeform 94"/>
            <p:cNvSpPr>
              <a:spLocks/>
            </p:cNvSpPr>
            <p:nvPr/>
          </p:nvSpPr>
          <p:spPr bwMode="auto">
            <a:xfrm>
              <a:off x="2388" y="2813"/>
              <a:ext cx="413" cy="412"/>
            </a:xfrm>
            <a:custGeom>
              <a:avLst/>
              <a:gdLst>
                <a:gd name="T0" fmla="*/ 0 w 826"/>
                <a:gd name="T1" fmla="*/ 6 h 825"/>
                <a:gd name="T2" fmla="*/ 1 w 826"/>
                <a:gd name="T3" fmla="*/ 5 h 825"/>
                <a:gd name="T4" fmla="*/ 1 w 826"/>
                <a:gd name="T5" fmla="*/ 4 h 825"/>
                <a:gd name="T6" fmla="*/ 1 w 826"/>
                <a:gd name="T7" fmla="*/ 4 h 825"/>
                <a:gd name="T8" fmla="*/ 1 w 826"/>
                <a:gd name="T9" fmla="*/ 3 h 825"/>
                <a:gd name="T10" fmla="*/ 2 w 826"/>
                <a:gd name="T11" fmla="*/ 2 h 825"/>
                <a:gd name="T12" fmla="*/ 2 w 826"/>
                <a:gd name="T13" fmla="*/ 2 h 825"/>
                <a:gd name="T14" fmla="*/ 3 w 826"/>
                <a:gd name="T15" fmla="*/ 1 h 825"/>
                <a:gd name="T16" fmla="*/ 3 w 826"/>
                <a:gd name="T17" fmla="*/ 1 h 825"/>
                <a:gd name="T18" fmla="*/ 4 w 826"/>
                <a:gd name="T19" fmla="*/ 0 h 825"/>
                <a:gd name="T20" fmla="*/ 5 w 826"/>
                <a:gd name="T21" fmla="*/ 0 h 825"/>
                <a:gd name="T22" fmla="*/ 5 w 826"/>
                <a:gd name="T23" fmla="*/ 0 h 825"/>
                <a:gd name="T24" fmla="*/ 6 w 826"/>
                <a:gd name="T25" fmla="*/ 0 h 825"/>
                <a:gd name="T26" fmla="*/ 7 w 826"/>
                <a:gd name="T27" fmla="*/ 0 h 825"/>
                <a:gd name="T28" fmla="*/ 8 w 826"/>
                <a:gd name="T29" fmla="*/ 0 h 825"/>
                <a:gd name="T30" fmla="*/ 8 w 826"/>
                <a:gd name="T31" fmla="*/ 0 h 825"/>
                <a:gd name="T32" fmla="*/ 9 w 826"/>
                <a:gd name="T33" fmla="*/ 0 h 825"/>
                <a:gd name="T34" fmla="*/ 10 w 826"/>
                <a:gd name="T35" fmla="*/ 0 h 825"/>
                <a:gd name="T36" fmla="*/ 11 w 826"/>
                <a:gd name="T37" fmla="*/ 1 h 825"/>
                <a:gd name="T38" fmla="*/ 11 w 826"/>
                <a:gd name="T39" fmla="*/ 1 h 825"/>
                <a:gd name="T40" fmla="*/ 12 w 826"/>
                <a:gd name="T41" fmla="*/ 2 h 825"/>
                <a:gd name="T42" fmla="*/ 12 w 826"/>
                <a:gd name="T43" fmla="*/ 2 h 825"/>
                <a:gd name="T44" fmla="*/ 13 w 826"/>
                <a:gd name="T45" fmla="*/ 3 h 825"/>
                <a:gd name="T46" fmla="*/ 13 w 826"/>
                <a:gd name="T47" fmla="*/ 4 h 825"/>
                <a:gd name="T48" fmla="*/ 13 w 826"/>
                <a:gd name="T49" fmla="*/ 4 h 825"/>
                <a:gd name="T50" fmla="*/ 13 w 826"/>
                <a:gd name="T51" fmla="*/ 5 h 825"/>
                <a:gd name="T52" fmla="*/ 13 w 826"/>
                <a:gd name="T53" fmla="*/ 6 h 825"/>
                <a:gd name="T54" fmla="*/ 13 w 826"/>
                <a:gd name="T55" fmla="*/ 7 h 825"/>
                <a:gd name="T56" fmla="*/ 13 w 826"/>
                <a:gd name="T57" fmla="*/ 7 h 825"/>
                <a:gd name="T58" fmla="*/ 13 w 826"/>
                <a:gd name="T59" fmla="*/ 8 h 825"/>
                <a:gd name="T60" fmla="*/ 13 w 826"/>
                <a:gd name="T61" fmla="*/ 9 h 825"/>
                <a:gd name="T62" fmla="*/ 12 w 826"/>
                <a:gd name="T63" fmla="*/ 10 h 825"/>
                <a:gd name="T64" fmla="*/ 12 w 826"/>
                <a:gd name="T65" fmla="*/ 10 h 825"/>
                <a:gd name="T66" fmla="*/ 11 w 826"/>
                <a:gd name="T67" fmla="*/ 11 h 825"/>
                <a:gd name="T68" fmla="*/ 11 w 826"/>
                <a:gd name="T69" fmla="*/ 11 h 825"/>
                <a:gd name="T70" fmla="*/ 10 w 826"/>
                <a:gd name="T71" fmla="*/ 12 h 825"/>
                <a:gd name="T72" fmla="*/ 9 w 826"/>
                <a:gd name="T73" fmla="*/ 12 h 825"/>
                <a:gd name="T74" fmla="*/ 8 w 826"/>
                <a:gd name="T75" fmla="*/ 12 h 825"/>
                <a:gd name="T76" fmla="*/ 8 w 826"/>
                <a:gd name="T77" fmla="*/ 12 h 825"/>
                <a:gd name="T78" fmla="*/ 7 w 826"/>
                <a:gd name="T79" fmla="*/ 12 h 825"/>
                <a:gd name="T80" fmla="*/ 6 w 826"/>
                <a:gd name="T81" fmla="*/ 12 h 825"/>
                <a:gd name="T82" fmla="*/ 5 w 826"/>
                <a:gd name="T83" fmla="*/ 12 h 825"/>
                <a:gd name="T84" fmla="*/ 5 w 826"/>
                <a:gd name="T85" fmla="*/ 12 h 825"/>
                <a:gd name="T86" fmla="*/ 4 w 826"/>
                <a:gd name="T87" fmla="*/ 12 h 825"/>
                <a:gd name="T88" fmla="*/ 3 w 826"/>
                <a:gd name="T89" fmla="*/ 11 h 825"/>
                <a:gd name="T90" fmla="*/ 3 w 826"/>
                <a:gd name="T91" fmla="*/ 11 h 825"/>
                <a:gd name="T92" fmla="*/ 2 w 826"/>
                <a:gd name="T93" fmla="*/ 10 h 825"/>
                <a:gd name="T94" fmla="*/ 2 w 826"/>
                <a:gd name="T95" fmla="*/ 10 h 825"/>
                <a:gd name="T96" fmla="*/ 1 w 826"/>
                <a:gd name="T97" fmla="*/ 9 h 825"/>
                <a:gd name="T98" fmla="*/ 1 w 826"/>
                <a:gd name="T99" fmla="*/ 8 h 825"/>
                <a:gd name="T100" fmla="*/ 1 w 826"/>
                <a:gd name="T101" fmla="*/ 7 h 825"/>
                <a:gd name="T102" fmla="*/ 1 w 826"/>
                <a:gd name="T103" fmla="*/ 7 h 825"/>
                <a:gd name="T104" fmla="*/ 0 w 826"/>
                <a:gd name="T105" fmla="*/ 6 h 82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26" h="825">
                  <a:moveTo>
                    <a:pt x="0" y="412"/>
                  </a:moveTo>
                  <a:lnTo>
                    <a:pt x="3" y="363"/>
                  </a:lnTo>
                  <a:lnTo>
                    <a:pt x="13" y="314"/>
                  </a:lnTo>
                  <a:lnTo>
                    <a:pt x="27" y="266"/>
                  </a:lnTo>
                  <a:lnTo>
                    <a:pt x="48" y="220"/>
                  </a:lnTo>
                  <a:lnTo>
                    <a:pt x="73" y="178"/>
                  </a:lnTo>
                  <a:lnTo>
                    <a:pt x="103" y="140"/>
                  </a:lnTo>
                  <a:lnTo>
                    <a:pt x="140" y="105"/>
                  </a:lnTo>
                  <a:lnTo>
                    <a:pt x="178" y="73"/>
                  </a:lnTo>
                  <a:lnTo>
                    <a:pt x="221" y="47"/>
                  </a:lnTo>
                  <a:lnTo>
                    <a:pt x="267" y="27"/>
                  </a:lnTo>
                  <a:lnTo>
                    <a:pt x="315" y="13"/>
                  </a:lnTo>
                  <a:lnTo>
                    <a:pt x="364" y="3"/>
                  </a:lnTo>
                  <a:lnTo>
                    <a:pt x="413" y="0"/>
                  </a:lnTo>
                  <a:lnTo>
                    <a:pt x="462" y="3"/>
                  </a:lnTo>
                  <a:lnTo>
                    <a:pt x="512" y="13"/>
                  </a:lnTo>
                  <a:lnTo>
                    <a:pt x="559" y="27"/>
                  </a:lnTo>
                  <a:lnTo>
                    <a:pt x="605" y="47"/>
                  </a:lnTo>
                  <a:lnTo>
                    <a:pt x="647" y="73"/>
                  </a:lnTo>
                  <a:lnTo>
                    <a:pt x="686" y="105"/>
                  </a:lnTo>
                  <a:lnTo>
                    <a:pt x="721" y="140"/>
                  </a:lnTo>
                  <a:lnTo>
                    <a:pt x="753" y="178"/>
                  </a:lnTo>
                  <a:lnTo>
                    <a:pt x="779" y="220"/>
                  </a:lnTo>
                  <a:lnTo>
                    <a:pt x="799" y="266"/>
                  </a:lnTo>
                  <a:lnTo>
                    <a:pt x="814" y="314"/>
                  </a:lnTo>
                  <a:lnTo>
                    <a:pt x="823" y="363"/>
                  </a:lnTo>
                  <a:lnTo>
                    <a:pt x="826" y="412"/>
                  </a:lnTo>
                  <a:lnTo>
                    <a:pt x="823" y="462"/>
                  </a:lnTo>
                  <a:lnTo>
                    <a:pt x="814" y="511"/>
                  </a:lnTo>
                  <a:lnTo>
                    <a:pt x="799" y="558"/>
                  </a:lnTo>
                  <a:lnTo>
                    <a:pt x="779" y="604"/>
                  </a:lnTo>
                  <a:lnTo>
                    <a:pt x="753" y="647"/>
                  </a:lnTo>
                  <a:lnTo>
                    <a:pt x="721" y="685"/>
                  </a:lnTo>
                  <a:lnTo>
                    <a:pt x="686" y="722"/>
                  </a:lnTo>
                  <a:lnTo>
                    <a:pt x="647" y="752"/>
                  </a:lnTo>
                  <a:lnTo>
                    <a:pt x="605" y="777"/>
                  </a:lnTo>
                  <a:lnTo>
                    <a:pt x="559" y="798"/>
                  </a:lnTo>
                  <a:lnTo>
                    <a:pt x="512" y="812"/>
                  </a:lnTo>
                  <a:lnTo>
                    <a:pt x="462" y="822"/>
                  </a:lnTo>
                  <a:lnTo>
                    <a:pt x="413" y="825"/>
                  </a:lnTo>
                  <a:lnTo>
                    <a:pt x="364" y="822"/>
                  </a:lnTo>
                  <a:lnTo>
                    <a:pt x="315" y="812"/>
                  </a:lnTo>
                  <a:lnTo>
                    <a:pt x="267" y="798"/>
                  </a:lnTo>
                  <a:lnTo>
                    <a:pt x="221" y="777"/>
                  </a:lnTo>
                  <a:lnTo>
                    <a:pt x="178" y="752"/>
                  </a:lnTo>
                  <a:lnTo>
                    <a:pt x="140" y="722"/>
                  </a:lnTo>
                  <a:lnTo>
                    <a:pt x="103" y="685"/>
                  </a:lnTo>
                  <a:lnTo>
                    <a:pt x="73" y="647"/>
                  </a:lnTo>
                  <a:lnTo>
                    <a:pt x="48" y="604"/>
                  </a:lnTo>
                  <a:lnTo>
                    <a:pt x="27" y="558"/>
                  </a:lnTo>
                  <a:lnTo>
                    <a:pt x="13" y="511"/>
                  </a:lnTo>
                  <a:lnTo>
                    <a:pt x="3" y="462"/>
                  </a:lnTo>
                  <a:lnTo>
                    <a:pt x="0" y="412"/>
                  </a:lnTo>
                  <a:close/>
                </a:path>
              </a:pathLst>
            </a:custGeom>
            <a:solidFill>
              <a:srgbClr val="FFFFFF"/>
            </a:solidFill>
            <a:ln w="7938">
              <a:solidFill>
                <a:srgbClr val="000000"/>
              </a:solidFill>
              <a:prstDash val="solid"/>
              <a:round/>
              <a:headEnd/>
              <a:tailEnd/>
            </a:ln>
          </p:spPr>
          <p:txBody>
            <a:bodyPr/>
            <a:lstStyle/>
            <a:p>
              <a:endParaRPr lang="zh-CN" altLang="en-US"/>
            </a:p>
          </p:txBody>
        </p:sp>
        <p:sp>
          <p:nvSpPr>
            <p:cNvPr id="48141" name="Freeform 95"/>
            <p:cNvSpPr>
              <a:spLocks/>
            </p:cNvSpPr>
            <p:nvPr/>
          </p:nvSpPr>
          <p:spPr bwMode="auto">
            <a:xfrm>
              <a:off x="2744" y="2139"/>
              <a:ext cx="413" cy="411"/>
            </a:xfrm>
            <a:custGeom>
              <a:avLst/>
              <a:gdLst>
                <a:gd name="T0" fmla="*/ 0 w 827"/>
                <a:gd name="T1" fmla="*/ 6 h 824"/>
                <a:gd name="T2" fmla="*/ 0 w 827"/>
                <a:gd name="T3" fmla="*/ 5 h 824"/>
                <a:gd name="T4" fmla="*/ 0 w 827"/>
                <a:gd name="T5" fmla="*/ 4 h 824"/>
                <a:gd name="T6" fmla="*/ 0 w 827"/>
                <a:gd name="T7" fmla="*/ 4 h 824"/>
                <a:gd name="T8" fmla="*/ 0 w 827"/>
                <a:gd name="T9" fmla="*/ 3 h 824"/>
                <a:gd name="T10" fmla="*/ 1 w 827"/>
                <a:gd name="T11" fmla="*/ 2 h 824"/>
                <a:gd name="T12" fmla="*/ 1 w 827"/>
                <a:gd name="T13" fmla="*/ 2 h 824"/>
                <a:gd name="T14" fmla="*/ 2 w 827"/>
                <a:gd name="T15" fmla="*/ 1 h 824"/>
                <a:gd name="T16" fmla="*/ 2 w 827"/>
                <a:gd name="T17" fmla="*/ 1 h 824"/>
                <a:gd name="T18" fmla="*/ 3 w 827"/>
                <a:gd name="T19" fmla="*/ 0 h 824"/>
                <a:gd name="T20" fmla="*/ 4 w 827"/>
                <a:gd name="T21" fmla="*/ 0 h 824"/>
                <a:gd name="T22" fmla="*/ 4 w 827"/>
                <a:gd name="T23" fmla="*/ 0 h 824"/>
                <a:gd name="T24" fmla="*/ 5 w 827"/>
                <a:gd name="T25" fmla="*/ 0 h 824"/>
                <a:gd name="T26" fmla="*/ 6 w 827"/>
                <a:gd name="T27" fmla="*/ 0 h 824"/>
                <a:gd name="T28" fmla="*/ 7 w 827"/>
                <a:gd name="T29" fmla="*/ 0 h 824"/>
                <a:gd name="T30" fmla="*/ 8 w 827"/>
                <a:gd name="T31" fmla="*/ 0 h 824"/>
                <a:gd name="T32" fmla="*/ 8 w 827"/>
                <a:gd name="T33" fmla="*/ 0 h 824"/>
                <a:gd name="T34" fmla="*/ 9 w 827"/>
                <a:gd name="T35" fmla="*/ 0 h 824"/>
                <a:gd name="T36" fmla="*/ 10 w 827"/>
                <a:gd name="T37" fmla="*/ 1 h 824"/>
                <a:gd name="T38" fmla="*/ 10 w 827"/>
                <a:gd name="T39" fmla="*/ 1 h 824"/>
                <a:gd name="T40" fmla="*/ 11 w 827"/>
                <a:gd name="T41" fmla="*/ 2 h 824"/>
                <a:gd name="T42" fmla="*/ 11 w 827"/>
                <a:gd name="T43" fmla="*/ 2 h 824"/>
                <a:gd name="T44" fmla="*/ 12 w 827"/>
                <a:gd name="T45" fmla="*/ 3 h 824"/>
                <a:gd name="T46" fmla="*/ 12 w 827"/>
                <a:gd name="T47" fmla="*/ 4 h 824"/>
                <a:gd name="T48" fmla="*/ 12 w 827"/>
                <a:gd name="T49" fmla="*/ 4 h 824"/>
                <a:gd name="T50" fmla="*/ 12 w 827"/>
                <a:gd name="T51" fmla="*/ 5 h 824"/>
                <a:gd name="T52" fmla="*/ 12 w 827"/>
                <a:gd name="T53" fmla="*/ 6 h 824"/>
                <a:gd name="T54" fmla="*/ 12 w 827"/>
                <a:gd name="T55" fmla="*/ 7 h 824"/>
                <a:gd name="T56" fmla="*/ 12 w 827"/>
                <a:gd name="T57" fmla="*/ 7 h 824"/>
                <a:gd name="T58" fmla="*/ 12 w 827"/>
                <a:gd name="T59" fmla="*/ 8 h 824"/>
                <a:gd name="T60" fmla="*/ 12 w 827"/>
                <a:gd name="T61" fmla="*/ 9 h 824"/>
                <a:gd name="T62" fmla="*/ 11 w 827"/>
                <a:gd name="T63" fmla="*/ 10 h 824"/>
                <a:gd name="T64" fmla="*/ 11 w 827"/>
                <a:gd name="T65" fmla="*/ 10 h 824"/>
                <a:gd name="T66" fmla="*/ 10 w 827"/>
                <a:gd name="T67" fmla="*/ 11 h 824"/>
                <a:gd name="T68" fmla="*/ 10 w 827"/>
                <a:gd name="T69" fmla="*/ 11 h 824"/>
                <a:gd name="T70" fmla="*/ 9 w 827"/>
                <a:gd name="T71" fmla="*/ 12 h 824"/>
                <a:gd name="T72" fmla="*/ 8 w 827"/>
                <a:gd name="T73" fmla="*/ 12 h 824"/>
                <a:gd name="T74" fmla="*/ 8 w 827"/>
                <a:gd name="T75" fmla="*/ 12 h 824"/>
                <a:gd name="T76" fmla="*/ 7 w 827"/>
                <a:gd name="T77" fmla="*/ 12 h 824"/>
                <a:gd name="T78" fmla="*/ 6 w 827"/>
                <a:gd name="T79" fmla="*/ 12 h 824"/>
                <a:gd name="T80" fmla="*/ 5 w 827"/>
                <a:gd name="T81" fmla="*/ 12 h 824"/>
                <a:gd name="T82" fmla="*/ 4 w 827"/>
                <a:gd name="T83" fmla="*/ 12 h 824"/>
                <a:gd name="T84" fmla="*/ 4 w 827"/>
                <a:gd name="T85" fmla="*/ 12 h 824"/>
                <a:gd name="T86" fmla="*/ 3 w 827"/>
                <a:gd name="T87" fmla="*/ 12 h 824"/>
                <a:gd name="T88" fmla="*/ 2 w 827"/>
                <a:gd name="T89" fmla="*/ 11 h 824"/>
                <a:gd name="T90" fmla="*/ 2 w 827"/>
                <a:gd name="T91" fmla="*/ 11 h 824"/>
                <a:gd name="T92" fmla="*/ 1 w 827"/>
                <a:gd name="T93" fmla="*/ 10 h 824"/>
                <a:gd name="T94" fmla="*/ 1 w 827"/>
                <a:gd name="T95" fmla="*/ 10 h 824"/>
                <a:gd name="T96" fmla="*/ 0 w 827"/>
                <a:gd name="T97" fmla="*/ 9 h 824"/>
                <a:gd name="T98" fmla="*/ 0 w 827"/>
                <a:gd name="T99" fmla="*/ 8 h 824"/>
                <a:gd name="T100" fmla="*/ 0 w 827"/>
                <a:gd name="T101" fmla="*/ 7 h 824"/>
                <a:gd name="T102" fmla="*/ 0 w 827"/>
                <a:gd name="T103" fmla="*/ 7 h 824"/>
                <a:gd name="T104" fmla="*/ 0 w 827"/>
                <a:gd name="T105" fmla="*/ 6 h 8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27" h="824">
                  <a:moveTo>
                    <a:pt x="0" y="413"/>
                  </a:moveTo>
                  <a:lnTo>
                    <a:pt x="4" y="362"/>
                  </a:lnTo>
                  <a:lnTo>
                    <a:pt x="12" y="313"/>
                  </a:lnTo>
                  <a:lnTo>
                    <a:pt x="27" y="265"/>
                  </a:lnTo>
                  <a:lnTo>
                    <a:pt x="48" y="221"/>
                  </a:lnTo>
                  <a:lnTo>
                    <a:pt x="74" y="178"/>
                  </a:lnTo>
                  <a:lnTo>
                    <a:pt x="104" y="138"/>
                  </a:lnTo>
                  <a:lnTo>
                    <a:pt x="139" y="103"/>
                  </a:lnTo>
                  <a:lnTo>
                    <a:pt x="178" y="73"/>
                  </a:lnTo>
                  <a:lnTo>
                    <a:pt x="221" y="48"/>
                  </a:lnTo>
                  <a:lnTo>
                    <a:pt x="267" y="27"/>
                  </a:lnTo>
                  <a:lnTo>
                    <a:pt x="313" y="11"/>
                  </a:lnTo>
                  <a:lnTo>
                    <a:pt x="363" y="3"/>
                  </a:lnTo>
                  <a:lnTo>
                    <a:pt x="414" y="0"/>
                  </a:lnTo>
                  <a:lnTo>
                    <a:pt x="463" y="3"/>
                  </a:lnTo>
                  <a:lnTo>
                    <a:pt x="512" y="11"/>
                  </a:lnTo>
                  <a:lnTo>
                    <a:pt x="560" y="27"/>
                  </a:lnTo>
                  <a:lnTo>
                    <a:pt x="604" y="48"/>
                  </a:lnTo>
                  <a:lnTo>
                    <a:pt x="647" y="73"/>
                  </a:lnTo>
                  <a:lnTo>
                    <a:pt x="687" y="103"/>
                  </a:lnTo>
                  <a:lnTo>
                    <a:pt x="722" y="138"/>
                  </a:lnTo>
                  <a:lnTo>
                    <a:pt x="754" y="178"/>
                  </a:lnTo>
                  <a:lnTo>
                    <a:pt x="779" y="221"/>
                  </a:lnTo>
                  <a:lnTo>
                    <a:pt x="800" y="265"/>
                  </a:lnTo>
                  <a:lnTo>
                    <a:pt x="814" y="313"/>
                  </a:lnTo>
                  <a:lnTo>
                    <a:pt x="823" y="362"/>
                  </a:lnTo>
                  <a:lnTo>
                    <a:pt x="827" y="413"/>
                  </a:lnTo>
                  <a:lnTo>
                    <a:pt x="823" y="462"/>
                  </a:lnTo>
                  <a:lnTo>
                    <a:pt x="814" y="511"/>
                  </a:lnTo>
                  <a:lnTo>
                    <a:pt x="800" y="559"/>
                  </a:lnTo>
                  <a:lnTo>
                    <a:pt x="779" y="603"/>
                  </a:lnTo>
                  <a:lnTo>
                    <a:pt x="754" y="646"/>
                  </a:lnTo>
                  <a:lnTo>
                    <a:pt x="722" y="686"/>
                  </a:lnTo>
                  <a:lnTo>
                    <a:pt x="687" y="721"/>
                  </a:lnTo>
                  <a:lnTo>
                    <a:pt x="647" y="751"/>
                  </a:lnTo>
                  <a:lnTo>
                    <a:pt x="604" y="778"/>
                  </a:lnTo>
                  <a:lnTo>
                    <a:pt x="560" y="798"/>
                  </a:lnTo>
                  <a:lnTo>
                    <a:pt x="512" y="813"/>
                  </a:lnTo>
                  <a:lnTo>
                    <a:pt x="463" y="822"/>
                  </a:lnTo>
                  <a:lnTo>
                    <a:pt x="414" y="824"/>
                  </a:lnTo>
                  <a:lnTo>
                    <a:pt x="363" y="822"/>
                  </a:lnTo>
                  <a:lnTo>
                    <a:pt x="313" y="813"/>
                  </a:lnTo>
                  <a:lnTo>
                    <a:pt x="267" y="798"/>
                  </a:lnTo>
                  <a:lnTo>
                    <a:pt x="221" y="778"/>
                  </a:lnTo>
                  <a:lnTo>
                    <a:pt x="178" y="751"/>
                  </a:lnTo>
                  <a:lnTo>
                    <a:pt x="139" y="721"/>
                  </a:lnTo>
                  <a:lnTo>
                    <a:pt x="104" y="686"/>
                  </a:lnTo>
                  <a:lnTo>
                    <a:pt x="74" y="646"/>
                  </a:lnTo>
                  <a:lnTo>
                    <a:pt x="48" y="603"/>
                  </a:lnTo>
                  <a:lnTo>
                    <a:pt x="27" y="559"/>
                  </a:lnTo>
                  <a:lnTo>
                    <a:pt x="12" y="511"/>
                  </a:lnTo>
                  <a:lnTo>
                    <a:pt x="4" y="462"/>
                  </a:lnTo>
                  <a:lnTo>
                    <a:pt x="0" y="413"/>
                  </a:lnTo>
                  <a:close/>
                </a:path>
              </a:pathLst>
            </a:custGeom>
            <a:solidFill>
              <a:srgbClr val="FFFFFF"/>
            </a:solidFill>
            <a:ln w="7938">
              <a:solidFill>
                <a:srgbClr val="000000"/>
              </a:solidFill>
              <a:prstDash val="solid"/>
              <a:round/>
              <a:headEnd/>
              <a:tailEnd/>
            </a:ln>
          </p:spPr>
          <p:txBody>
            <a:bodyPr/>
            <a:lstStyle/>
            <a:p>
              <a:endParaRPr lang="zh-CN" altLang="en-US"/>
            </a:p>
          </p:txBody>
        </p:sp>
        <p:sp>
          <p:nvSpPr>
            <p:cNvPr id="48142" name="Freeform 96"/>
            <p:cNvSpPr>
              <a:spLocks/>
            </p:cNvSpPr>
            <p:nvPr/>
          </p:nvSpPr>
          <p:spPr bwMode="auto">
            <a:xfrm>
              <a:off x="4124" y="2795"/>
              <a:ext cx="413" cy="411"/>
            </a:xfrm>
            <a:custGeom>
              <a:avLst/>
              <a:gdLst>
                <a:gd name="T0" fmla="*/ 0 w 826"/>
                <a:gd name="T1" fmla="*/ 6 h 824"/>
                <a:gd name="T2" fmla="*/ 1 w 826"/>
                <a:gd name="T3" fmla="*/ 5 h 824"/>
                <a:gd name="T4" fmla="*/ 1 w 826"/>
                <a:gd name="T5" fmla="*/ 4 h 824"/>
                <a:gd name="T6" fmla="*/ 1 w 826"/>
                <a:gd name="T7" fmla="*/ 4 h 824"/>
                <a:gd name="T8" fmla="*/ 1 w 826"/>
                <a:gd name="T9" fmla="*/ 3 h 824"/>
                <a:gd name="T10" fmla="*/ 2 w 826"/>
                <a:gd name="T11" fmla="*/ 2 h 824"/>
                <a:gd name="T12" fmla="*/ 2 w 826"/>
                <a:gd name="T13" fmla="*/ 2 h 824"/>
                <a:gd name="T14" fmla="*/ 3 w 826"/>
                <a:gd name="T15" fmla="*/ 1 h 824"/>
                <a:gd name="T16" fmla="*/ 3 w 826"/>
                <a:gd name="T17" fmla="*/ 1 h 824"/>
                <a:gd name="T18" fmla="*/ 4 w 826"/>
                <a:gd name="T19" fmla="*/ 0 h 824"/>
                <a:gd name="T20" fmla="*/ 5 w 826"/>
                <a:gd name="T21" fmla="*/ 0 h 824"/>
                <a:gd name="T22" fmla="*/ 5 w 826"/>
                <a:gd name="T23" fmla="*/ 0 h 824"/>
                <a:gd name="T24" fmla="*/ 6 w 826"/>
                <a:gd name="T25" fmla="*/ 0 h 824"/>
                <a:gd name="T26" fmla="*/ 7 w 826"/>
                <a:gd name="T27" fmla="*/ 0 h 824"/>
                <a:gd name="T28" fmla="*/ 8 w 826"/>
                <a:gd name="T29" fmla="*/ 0 h 824"/>
                <a:gd name="T30" fmla="*/ 8 w 826"/>
                <a:gd name="T31" fmla="*/ 0 h 824"/>
                <a:gd name="T32" fmla="*/ 9 w 826"/>
                <a:gd name="T33" fmla="*/ 0 h 824"/>
                <a:gd name="T34" fmla="*/ 10 w 826"/>
                <a:gd name="T35" fmla="*/ 0 h 824"/>
                <a:gd name="T36" fmla="*/ 11 w 826"/>
                <a:gd name="T37" fmla="*/ 1 h 824"/>
                <a:gd name="T38" fmla="*/ 11 w 826"/>
                <a:gd name="T39" fmla="*/ 1 h 824"/>
                <a:gd name="T40" fmla="*/ 12 w 826"/>
                <a:gd name="T41" fmla="*/ 2 h 824"/>
                <a:gd name="T42" fmla="*/ 12 w 826"/>
                <a:gd name="T43" fmla="*/ 2 h 824"/>
                <a:gd name="T44" fmla="*/ 13 w 826"/>
                <a:gd name="T45" fmla="*/ 3 h 824"/>
                <a:gd name="T46" fmla="*/ 13 w 826"/>
                <a:gd name="T47" fmla="*/ 4 h 824"/>
                <a:gd name="T48" fmla="*/ 13 w 826"/>
                <a:gd name="T49" fmla="*/ 4 h 824"/>
                <a:gd name="T50" fmla="*/ 13 w 826"/>
                <a:gd name="T51" fmla="*/ 5 h 824"/>
                <a:gd name="T52" fmla="*/ 13 w 826"/>
                <a:gd name="T53" fmla="*/ 6 h 824"/>
                <a:gd name="T54" fmla="*/ 13 w 826"/>
                <a:gd name="T55" fmla="*/ 7 h 824"/>
                <a:gd name="T56" fmla="*/ 13 w 826"/>
                <a:gd name="T57" fmla="*/ 7 h 824"/>
                <a:gd name="T58" fmla="*/ 13 w 826"/>
                <a:gd name="T59" fmla="*/ 8 h 824"/>
                <a:gd name="T60" fmla="*/ 13 w 826"/>
                <a:gd name="T61" fmla="*/ 9 h 824"/>
                <a:gd name="T62" fmla="*/ 12 w 826"/>
                <a:gd name="T63" fmla="*/ 10 h 824"/>
                <a:gd name="T64" fmla="*/ 12 w 826"/>
                <a:gd name="T65" fmla="*/ 10 h 824"/>
                <a:gd name="T66" fmla="*/ 11 w 826"/>
                <a:gd name="T67" fmla="*/ 11 h 824"/>
                <a:gd name="T68" fmla="*/ 11 w 826"/>
                <a:gd name="T69" fmla="*/ 11 h 824"/>
                <a:gd name="T70" fmla="*/ 10 w 826"/>
                <a:gd name="T71" fmla="*/ 12 h 824"/>
                <a:gd name="T72" fmla="*/ 9 w 826"/>
                <a:gd name="T73" fmla="*/ 12 h 824"/>
                <a:gd name="T74" fmla="*/ 8 w 826"/>
                <a:gd name="T75" fmla="*/ 12 h 824"/>
                <a:gd name="T76" fmla="*/ 8 w 826"/>
                <a:gd name="T77" fmla="*/ 12 h 824"/>
                <a:gd name="T78" fmla="*/ 7 w 826"/>
                <a:gd name="T79" fmla="*/ 12 h 824"/>
                <a:gd name="T80" fmla="*/ 6 w 826"/>
                <a:gd name="T81" fmla="*/ 12 h 824"/>
                <a:gd name="T82" fmla="*/ 5 w 826"/>
                <a:gd name="T83" fmla="*/ 12 h 824"/>
                <a:gd name="T84" fmla="*/ 5 w 826"/>
                <a:gd name="T85" fmla="*/ 12 h 824"/>
                <a:gd name="T86" fmla="*/ 4 w 826"/>
                <a:gd name="T87" fmla="*/ 12 h 824"/>
                <a:gd name="T88" fmla="*/ 3 w 826"/>
                <a:gd name="T89" fmla="*/ 11 h 824"/>
                <a:gd name="T90" fmla="*/ 3 w 826"/>
                <a:gd name="T91" fmla="*/ 11 h 824"/>
                <a:gd name="T92" fmla="*/ 2 w 826"/>
                <a:gd name="T93" fmla="*/ 10 h 824"/>
                <a:gd name="T94" fmla="*/ 2 w 826"/>
                <a:gd name="T95" fmla="*/ 10 h 824"/>
                <a:gd name="T96" fmla="*/ 1 w 826"/>
                <a:gd name="T97" fmla="*/ 9 h 824"/>
                <a:gd name="T98" fmla="*/ 1 w 826"/>
                <a:gd name="T99" fmla="*/ 8 h 824"/>
                <a:gd name="T100" fmla="*/ 1 w 826"/>
                <a:gd name="T101" fmla="*/ 7 h 824"/>
                <a:gd name="T102" fmla="*/ 1 w 826"/>
                <a:gd name="T103" fmla="*/ 7 h 824"/>
                <a:gd name="T104" fmla="*/ 0 w 826"/>
                <a:gd name="T105" fmla="*/ 6 h 8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26" h="824">
                  <a:moveTo>
                    <a:pt x="0" y="411"/>
                  </a:moveTo>
                  <a:lnTo>
                    <a:pt x="3" y="362"/>
                  </a:lnTo>
                  <a:lnTo>
                    <a:pt x="12" y="313"/>
                  </a:lnTo>
                  <a:lnTo>
                    <a:pt x="27" y="265"/>
                  </a:lnTo>
                  <a:lnTo>
                    <a:pt x="47" y="221"/>
                  </a:lnTo>
                  <a:lnTo>
                    <a:pt x="73" y="178"/>
                  </a:lnTo>
                  <a:lnTo>
                    <a:pt x="105" y="138"/>
                  </a:lnTo>
                  <a:lnTo>
                    <a:pt x="140" y="104"/>
                  </a:lnTo>
                  <a:lnTo>
                    <a:pt x="179" y="73"/>
                  </a:lnTo>
                  <a:lnTo>
                    <a:pt x="222" y="46"/>
                  </a:lnTo>
                  <a:lnTo>
                    <a:pt x="267" y="26"/>
                  </a:lnTo>
                  <a:lnTo>
                    <a:pt x="314" y="12"/>
                  </a:lnTo>
                  <a:lnTo>
                    <a:pt x="364" y="2"/>
                  </a:lnTo>
                  <a:lnTo>
                    <a:pt x="413" y="0"/>
                  </a:lnTo>
                  <a:lnTo>
                    <a:pt x="464" y="2"/>
                  </a:lnTo>
                  <a:lnTo>
                    <a:pt x="511" y="12"/>
                  </a:lnTo>
                  <a:lnTo>
                    <a:pt x="559" y="26"/>
                  </a:lnTo>
                  <a:lnTo>
                    <a:pt x="605" y="46"/>
                  </a:lnTo>
                  <a:lnTo>
                    <a:pt x="648" y="73"/>
                  </a:lnTo>
                  <a:lnTo>
                    <a:pt x="688" y="104"/>
                  </a:lnTo>
                  <a:lnTo>
                    <a:pt x="723" y="138"/>
                  </a:lnTo>
                  <a:lnTo>
                    <a:pt x="753" y="178"/>
                  </a:lnTo>
                  <a:lnTo>
                    <a:pt x="778" y="221"/>
                  </a:lnTo>
                  <a:lnTo>
                    <a:pt x="799" y="265"/>
                  </a:lnTo>
                  <a:lnTo>
                    <a:pt x="815" y="313"/>
                  </a:lnTo>
                  <a:lnTo>
                    <a:pt x="823" y="362"/>
                  </a:lnTo>
                  <a:lnTo>
                    <a:pt x="826" y="411"/>
                  </a:lnTo>
                  <a:lnTo>
                    <a:pt x="823" y="462"/>
                  </a:lnTo>
                  <a:lnTo>
                    <a:pt x="815" y="511"/>
                  </a:lnTo>
                  <a:lnTo>
                    <a:pt x="799" y="559"/>
                  </a:lnTo>
                  <a:lnTo>
                    <a:pt x="778" y="603"/>
                  </a:lnTo>
                  <a:lnTo>
                    <a:pt x="753" y="646"/>
                  </a:lnTo>
                  <a:lnTo>
                    <a:pt x="723" y="686"/>
                  </a:lnTo>
                  <a:lnTo>
                    <a:pt x="688" y="721"/>
                  </a:lnTo>
                  <a:lnTo>
                    <a:pt x="648" y="751"/>
                  </a:lnTo>
                  <a:lnTo>
                    <a:pt x="605" y="776"/>
                  </a:lnTo>
                  <a:lnTo>
                    <a:pt x="559" y="797"/>
                  </a:lnTo>
                  <a:lnTo>
                    <a:pt x="511" y="813"/>
                  </a:lnTo>
                  <a:lnTo>
                    <a:pt x="464" y="821"/>
                  </a:lnTo>
                  <a:lnTo>
                    <a:pt x="413" y="824"/>
                  </a:lnTo>
                  <a:lnTo>
                    <a:pt x="364" y="821"/>
                  </a:lnTo>
                  <a:lnTo>
                    <a:pt x="314" y="813"/>
                  </a:lnTo>
                  <a:lnTo>
                    <a:pt x="267" y="797"/>
                  </a:lnTo>
                  <a:lnTo>
                    <a:pt x="222" y="776"/>
                  </a:lnTo>
                  <a:lnTo>
                    <a:pt x="179" y="751"/>
                  </a:lnTo>
                  <a:lnTo>
                    <a:pt x="140" y="721"/>
                  </a:lnTo>
                  <a:lnTo>
                    <a:pt x="105" y="686"/>
                  </a:lnTo>
                  <a:lnTo>
                    <a:pt x="73" y="646"/>
                  </a:lnTo>
                  <a:lnTo>
                    <a:pt x="47" y="603"/>
                  </a:lnTo>
                  <a:lnTo>
                    <a:pt x="27" y="559"/>
                  </a:lnTo>
                  <a:lnTo>
                    <a:pt x="12" y="511"/>
                  </a:lnTo>
                  <a:lnTo>
                    <a:pt x="3" y="462"/>
                  </a:lnTo>
                  <a:lnTo>
                    <a:pt x="0" y="411"/>
                  </a:lnTo>
                  <a:close/>
                </a:path>
              </a:pathLst>
            </a:custGeom>
            <a:solidFill>
              <a:srgbClr val="FFFFFF"/>
            </a:solidFill>
            <a:ln w="7938">
              <a:solidFill>
                <a:srgbClr val="000000"/>
              </a:solidFill>
              <a:prstDash val="solid"/>
              <a:round/>
              <a:headEnd/>
              <a:tailEnd/>
            </a:ln>
          </p:spPr>
          <p:txBody>
            <a:bodyPr/>
            <a:lstStyle/>
            <a:p>
              <a:endParaRPr lang="zh-CN" altLang="en-US"/>
            </a:p>
          </p:txBody>
        </p:sp>
        <p:sp>
          <p:nvSpPr>
            <p:cNvPr id="48143" name="Freeform 97"/>
            <p:cNvSpPr>
              <a:spLocks/>
            </p:cNvSpPr>
            <p:nvPr/>
          </p:nvSpPr>
          <p:spPr bwMode="auto">
            <a:xfrm>
              <a:off x="3787" y="2157"/>
              <a:ext cx="413" cy="412"/>
            </a:xfrm>
            <a:custGeom>
              <a:avLst/>
              <a:gdLst>
                <a:gd name="T0" fmla="*/ 0 w 826"/>
                <a:gd name="T1" fmla="*/ 6 h 825"/>
                <a:gd name="T2" fmla="*/ 1 w 826"/>
                <a:gd name="T3" fmla="*/ 5 h 825"/>
                <a:gd name="T4" fmla="*/ 1 w 826"/>
                <a:gd name="T5" fmla="*/ 4 h 825"/>
                <a:gd name="T6" fmla="*/ 1 w 826"/>
                <a:gd name="T7" fmla="*/ 4 h 825"/>
                <a:gd name="T8" fmla="*/ 1 w 826"/>
                <a:gd name="T9" fmla="*/ 3 h 825"/>
                <a:gd name="T10" fmla="*/ 2 w 826"/>
                <a:gd name="T11" fmla="*/ 2 h 825"/>
                <a:gd name="T12" fmla="*/ 2 w 826"/>
                <a:gd name="T13" fmla="*/ 2 h 825"/>
                <a:gd name="T14" fmla="*/ 3 w 826"/>
                <a:gd name="T15" fmla="*/ 1 h 825"/>
                <a:gd name="T16" fmla="*/ 3 w 826"/>
                <a:gd name="T17" fmla="*/ 1 h 825"/>
                <a:gd name="T18" fmla="*/ 4 w 826"/>
                <a:gd name="T19" fmla="*/ 0 h 825"/>
                <a:gd name="T20" fmla="*/ 5 w 826"/>
                <a:gd name="T21" fmla="*/ 0 h 825"/>
                <a:gd name="T22" fmla="*/ 5 w 826"/>
                <a:gd name="T23" fmla="*/ 0 h 825"/>
                <a:gd name="T24" fmla="*/ 6 w 826"/>
                <a:gd name="T25" fmla="*/ 0 h 825"/>
                <a:gd name="T26" fmla="*/ 7 w 826"/>
                <a:gd name="T27" fmla="*/ 0 h 825"/>
                <a:gd name="T28" fmla="*/ 8 w 826"/>
                <a:gd name="T29" fmla="*/ 0 h 825"/>
                <a:gd name="T30" fmla="*/ 8 w 826"/>
                <a:gd name="T31" fmla="*/ 0 h 825"/>
                <a:gd name="T32" fmla="*/ 9 w 826"/>
                <a:gd name="T33" fmla="*/ 0 h 825"/>
                <a:gd name="T34" fmla="*/ 10 w 826"/>
                <a:gd name="T35" fmla="*/ 0 h 825"/>
                <a:gd name="T36" fmla="*/ 11 w 826"/>
                <a:gd name="T37" fmla="*/ 1 h 825"/>
                <a:gd name="T38" fmla="*/ 11 w 826"/>
                <a:gd name="T39" fmla="*/ 1 h 825"/>
                <a:gd name="T40" fmla="*/ 12 w 826"/>
                <a:gd name="T41" fmla="*/ 2 h 825"/>
                <a:gd name="T42" fmla="*/ 12 w 826"/>
                <a:gd name="T43" fmla="*/ 2 h 825"/>
                <a:gd name="T44" fmla="*/ 13 w 826"/>
                <a:gd name="T45" fmla="*/ 3 h 825"/>
                <a:gd name="T46" fmla="*/ 13 w 826"/>
                <a:gd name="T47" fmla="*/ 4 h 825"/>
                <a:gd name="T48" fmla="*/ 13 w 826"/>
                <a:gd name="T49" fmla="*/ 4 h 825"/>
                <a:gd name="T50" fmla="*/ 13 w 826"/>
                <a:gd name="T51" fmla="*/ 5 h 825"/>
                <a:gd name="T52" fmla="*/ 13 w 826"/>
                <a:gd name="T53" fmla="*/ 6 h 825"/>
                <a:gd name="T54" fmla="*/ 13 w 826"/>
                <a:gd name="T55" fmla="*/ 7 h 825"/>
                <a:gd name="T56" fmla="*/ 13 w 826"/>
                <a:gd name="T57" fmla="*/ 7 h 825"/>
                <a:gd name="T58" fmla="*/ 13 w 826"/>
                <a:gd name="T59" fmla="*/ 8 h 825"/>
                <a:gd name="T60" fmla="*/ 13 w 826"/>
                <a:gd name="T61" fmla="*/ 9 h 825"/>
                <a:gd name="T62" fmla="*/ 12 w 826"/>
                <a:gd name="T63" fmla="*/ 10 h 825"/>
                <a:gd name="T64" fmla="*/ 12 w 826"/>
                <a:gd name="T65" fmla="*/ 10 h 825"/>
                <a:gd name="T66" fmla="*/ 11 w 826"/>
                <a:gd name="T67" fmla="*/ 11 h 825"/>
                <a:gd name="T68" fmla="*/ 11 w 826"/>
                <a:gd name="T69" fmla="*/ 11 h 825"/>
                <a:gd name="T70" fmla="*/ 10 w 826"/>
                <a:gd name="T71" fmla="*/ 12 h 825"/>
                <a:gd name="T72" fmla="*/ 9 w 826"/>
                <a:gd name="T73" fmla="*/ 12 h 825"/>
                <a:gd name="T74" fmla="*/ 8 w 826"/>
                <a:gd name="T75" fmla="*/ 12 h 825"/>
                <a:gd name="T76" fmla="*/ 8 w 826"/>
                <a:gd name="T77" fmla="*/ 12 h 825"/>
                <a:gd name="T78" fmla="*/ 7 w 826"/>
                <a:gd name="T79" fmla="*/ 12 h 825"/>
                <a:gd name="T80" fmla="*/ 6 w 826"/>
                <a:gd name="T81" fmla="*/ 12 h 825"/>
                <a:gd name="T82" fmla="*/ 5 w 826"/>
                <a:gd name="T83" fmla="*/ 12 h 825"/>
                <a:gd name="T84" fmla="*/ 5 w 826"/>
                <a:gd name="T85" fmla="*/ 12 h 825"/>
                <a:gd name="T86" fmla="*/ 4 w 826"/>
                <a:gd name="T87" fmla="*/ 12 h 825"/>
                <a:gd name="T88" fmla="*/ 3 w 826"/>
                <a:gd name="T89" fmla="*/ 11 h 825"/>
                <a:gd name="T90" fmla="*/ 3 w 826"/>
                <a:gd name="T91" fmla="*/ 11 h 825"/>
                <a:gd name="T92" fmla="*/ 2 w 826"/>
                <a:gd name="T93" fmla="*/ 10 h 825"/>
                <a:gd name="T94" fmla="*/ 2 w 826"/>
                <a:gd name="T95" fmla="*/ 10 h 825"/>
                <a:gd name="T96" fmla="*/ 1 w 826"/>
                <a:gd name="T97" fmla="*/ 9 h 825"/>
                <a:gd name="T98" fmla="*/ 1 w 826"/>
                <a:gd name="T99" fmla="*/ 8 h 825"/>
                <a:gd name="T100" fmla="*/ 1 w 826"/>
                <a:gd name="T101" fmla="*/ 7 h 825"/>
                <a:gd name="T102" fmla="*/ 1 w 826"/>
                <a:gd name="T103" fmla="*/ 7 h 825"/>
                <a:gd name="T104" fmla="*/ 0 w 826"/>
                <a:gd name="T105" fmla="*/ 6 h 82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26" h="825">
                  <a:moveTo>
                    <a:pt x="0" y="412"/>
                  </a:moveTo>
                  <a:lnTo>
                    <a:pt x="3" y="363"/>
                  </a:lnTo>
                  <a:lnTo>
                    <a:pt x="12" y="314"/>
                  </a:lnTo>
                  <a:lnTo>
                    <a:pt x="27" y="266"/>
                  </a:lnTo>
                  <a:lnTo>
                    <a:pt x="47" y="220"/>
                  </a:lnTo>
                  <a:lnTo>
                    <a:pt x="73" y="179"/>
                  </a:lnTo>
                  <a:lnTo>
                    <a:pt x="104" y="139"/>
                  </a:lnTo>
                  <a:lnTo>
                    <a:pt x="139" y="104"/>
                  </a:lnTo>
                  <a:lnTo>
                    <a:pt x="177" y="73"/>
                  </a:lnTo>
                  <a:lnTo>
                    <a:pt x="220" y="47"/>
                  </a:lnTo>
                  <a:lnTo>
                    <a:pt x="266" y="27"/>
                  </a:lnTo>
                  <a:lnTo>
                    <a:pt x="314" y="12"/>
                  </a:lnTo>
                  <a:lnTo>
                    <a:pt x="363" y="3"/>
                  </a:lnTo>
                  <a:lnTo>
                    <a:pt x="413" y="0"/>
                  </a:lnTo>
                  <a:lnTo>
                    <a:pt x="462" y="3"/>
                  </a:lnTo>
                  <a:lnTo>
                    <a:pt x="511" y="12"/>
                  </a:lnTo>
                  <a:lnTo>
                    <a:pt x="559" y="27"/>
                  </a:lnTo>
                  <a:lnTo>
                    <a:pt x="605" y="47"/>
                  </a:lnTo>
                  <a:lnTo>
                    <a:pt x="648" y="73"/>
                  </a:lnTo>
                  <a:lnTo>
                    <a:pt x="686" y="104"/>
                  </a:lnTo>
                  <a:lnTo>
                    <a:pt x="722" y="139"/>
                  </a:lnTo>
                  <a:lnTo>
                    <a:pt x="753" y="179"/>
                  </a:lnTo>
                  <a:lnTo>
                    <a:pt x="778" y="220"/>
                  </a:lnTo>
                  <a:lnTo>
                    <a:pt x="799" y="266"/>
                  </a:lnTo>
                  <a:lnTo>
                    <a:pt x="813" y="314"/>
                  </a:lnTo>
                  <a:lnTo>
                    <a:pt x="823" y="363"/>
                  </a:lnTo>
                  <a:lnTo>
                    <a:pt x="826" y="412"/>
                  </a:lnTo>
                  <a:lnTo>
                    <a:pt x="823" y="463"/>
                  </a:lnTo>
                  <a:lnTo>
                    <a:pt x="813" y="511"/>
                  </a:lnTo>
                  <a:lnTo>
                    <a:pt x="799" y="558"/>
                  </a:lnTo>
                  <a:lnTo>
                    <a:pt x="778" y="604"/>
                  </a:lnTo>
                  <a:lnTo>
                    <a:pt x="753" y="647"/>
                  </a:lnTo>
                  <a:lnTo>
                    <a:pt x="722" y="687"/>
                  </a:lnTo>
                  <a:lnTo>
                    <a:pt x="686" y="722"/>
                  </a:lnTo>
                  <a:lnTo>
                    <a:pt x="648" y="752"/>
                  </a:lnTo>
                  <a:lnTo>
                    <a:pt x="605" y="777"/>
                  </a:lnTo>
                  <a:lnTo>
                    <a:pt x="559" y="798"/>
                  </a:lnTo>
                  <a:lnTo>
                    <a:pt x="511" y="814"/>
                  </a:lnTo>
                  <a:lnTo>
                    <a:pt x="462" y="822"/>
                  </a:lnTo>
                  <a:lnTo>
                    <a:pt x="413" y="825"/>
                  </a:lnTo>
                  <a:lnTo>
                    <a:pt x="363" y="822"/>
                  </a:lnTo>
                  <a:lnTo>
                    <a:pt x="314" y="814"/>
                  </a:lnTo>
                  <a:lnTo>
                    <a:pt x="266" y="798"/>
                  </a:lnTo>
                  <a:lnTo>
                    <a:pt x="220" y="777"/>
                  </a:lnTo>
                  <a:lnTo>
                    <a:pt x="177" y="752"/>
                  </a:lnTo>
                  <a:lnTo>
                    <a:pt x="139" y="722"/>
                  </a:lnTo>
                  <a:lnTo>
                    <a:pt x="104" y="687"/>
                  </a:lnTo>
                  <a:lnTo>
                    <a:pt x="73" y="647"/>
                  </a:lnTo>
                  <a:lnTo>
                    <a:pt x="47" y="604"/>
                  </a:lnTo>
                  <a:lnTo>
                    <a:pt x="27" y="558"/>
                  </a:lnTo>
                  <a:lnTo>
                    <a:pt x="12" y="511"/>
                  </a:lnTo>
                  <a:lnTo>
                    <a:pt x="3" y="463"/>
                  </a:lnTo>
                  <a:lnTo>
                    <a:pt x="0" y="412"/>
                  </a:lnTo>
                  <a:close/>
                </a:path>
              </a:pathLst>
            </a:custGeom>
            <a:solidFill>
              <a:srgbClr val="FFFFFF"/>
            </a:solidFill>
            <a:ln w="7938">
              <a:solidFill>
                <a:srgbClr val="000000"/>
              </a:solidFill>
              <a:prstDash val="solid"/>
              <a:round/>
              <a:headEnd/>
              <a:tailEnd/>
            </a:ln>
          </p:spPr>
          <p:txBody>
            <a:bodyPr/>
            <a:lstStyle/>
            <a:p>
              <a:endParaRPr lang="zh-CN" altLang="en-US"/>
            </a:p>
          </p:txBody>
        </p:sp>
        <p:sp>
          <p:nvSpPr>
            <p:cNvPr id="48144" name="Line 98"/>
            <p:cNvSpPr>
              <a:spLocks noChangeShapeType="1"/>
            </p:cNvSpPr>
            <p:nvPr/>
          </p:nvSpPr>
          <p:spPr bwMode="auto">
            <a:xfrm flipV="1">
              <a:off x="2612" y="2523"/>
              <a:ext cx="216" cy="29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5" name="Line 99"/>
            <p:cNvSpPr>
              <a:spLocks noChangeShapeType="1"/>
            </p:cNvSpPr>
            <p:nvPr/>
          </p:nvSpPr>
          <p:spPr bwMode="auto">
            <a:xfrm>
              <a:off x="4106" y="2542"/>
              <a:ext cx="207" cy="27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6" name="Rectangle 100"/>
            <p:cNvSpPr>
              <a:spLocks noChangeArrowheads="1"/>
            </p:cNvSpPr>
            <p:nvPr/>
          </p:nvSpPr>
          <p:spPr bwMode="auto">
            <a:xfrm>
              <a:off x="2472" y="2918"/>
              <a:ext cx="2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a:solidFill>
                    <a:srgbClr val="000000"/>
                  </a:solidFill>
                </a:rPr>
                <a:t>2</a:t>
              </a:r>
              <a:r>
                <a:rPr lang="en-US" altLang="zh-CN" sz="2400" b="1" baseline="30000">
                  <a:solidFill>
                    <a:srgbClr val="000000"/>
                  </a:solidFill>
                </a:rPr>
                <a:t>k-1</a:t>
              </a:r>
              <a:endParaRPr lang="en-US" altLang="zh-CN" sz="2400" b="1" baseline="30000"/>
            </a:p>
          </p:txBody>
        </p:sp>
        <p:sp>
          <p:nvSpPr>
            <p:cNvPr id="48147" name="Rectangle 101"/>
            <p:cNvSpPr>
              <a:spLocks noChangeArrowheads="1"/>
            </p:cNvSpPr>
            <p:nvPr/>
          </p:nvSpPr>
          <p:spPr bwMode="auto">
            <a:xfrm>
              <a:off x="3288" y="2205"/>
              <a:ext cx="22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a:solidFill>
                    <a:srgbClr val="000000"/>
                  </a:solidFill>
                </a:rPr>
                <a:t>…</a:t>
              </a:r>
              <a:endParaRPr lang="en-US" altLang="zh-CN" sz="2800" b="1"/>
            </a:p>
          </p:txBody>
        </p:sp>
        <p:sp>
          <p:nvSpPr>
            <p:cNvPr id="48148" name="Rectangle 102"/>
            <p:cNvSpPr>
              <a:spLocks noChangeArrowheads="1"/>
            </p:cNvSpPr>
            <p:nvPr/>
          </p:nvSpPr>
          <p:spPr bwMode="auto">
            <a:xfrm>
              <a:off x="4137" y="2899"/>
              <a:ext cx="37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a:solidFill>
                    <a:srgbClr val="000000"/>
                  </a:solidFill>
                </a:rPr>
                <a:t>2</a:t>
              </a:r>
              <a:r>
                <a:rPr lang="en-US" altLang="zh-CN" sz="2400" b="1" baseline="30000">
                  <a:solidFill>
                    <a:srgbClr val="000000"/>
                  </a:solidFill>
                </a:rPr>
                <a:t>k</a:t>
              </a:r>
              <a:r>
                <a:rPr lang="zh-CN" altLang="en-US" sz="1400" b="1">
                  <a:solidFill>
                    <a:srgbClr val="000000"/>
                  </a:solidFill>
                  <a:latin typeface="黑体" pitchFamily="49" charset="-122"/>
                  <a:ea typeface="黑体" pitchFamily="49" charset="-122"/>
                </a:rPr>
                <a:t>－</a:t>
              </a:r>
              <a:r>
                <a:rPr lang="en-US" altLang="zh-CN" sz="2400" b="1">
                  <a:solidFill>
                    <a:srgbClr val="000000"/>
                  </a:solidFill>
                </a:rPr>
                <a:t>1</a:t>
              </a:r>
              <a:endParaRPr lang="en-US" altLang="zh-CN" sz="2400" b="1"/>
            </a:p>
          </p:txBody>
        </p:sp>
        <p:sp>
          <p:nvSpPr>
            <p:cNvPr id="48149" name="Rectangle 103"/>
            <p:cNvSpPr>
              <a:spLocks noChangeArrowheads="1"/>
            </p:cNvSpPr>
            <p:nvPr/>
          </p:nvSpPr>
          <p:spPr bwMode="auto">
            <a:xfrm>
              <a:off x="3742" y="2251"/>
              <a:ext cx="5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400" b="1">
                  <a:solidFill>
                    <a:srgbClr val="000000"/>
                  </a:solidFill>
                </a:rPr>
                <a:t>2</a:t>
              </a:r>
              <a:r>
                <a:rPr lang="en-US" altLang="zh-CN" sz="2400" b="1" baseline="30000">
                  <a:solidFill>
                    <a:srgbClr val="000000"/>
                  </a:solidFill>
                </a:rPr>
                <a:t>k-1</a:t>
              </a:r>
              <a:r>
                <a:rPr lang="zh-CN" altLang="en-US" sz="1400" b="1">
                  <a:solidFill>
                    <a:srgbClr val="000000"/>
                  </a:solidFill>
                  <a:latin typeface="黑体" pitchFamily="49" charset="-122"/>
                  <a:ea typeface="黑体" pitchFamily="49" charset="-122"/>
                </a:rPr>
                <a:t>－</a:t>
              </a:r>
              <a:r>
                <a:rPr lang="en-US" altLang="zh-CN" sz="2400" b="1">
                  <a:solidFill>
                    <a:srgbClr val="000000"/>
                  </a:solidFill>
                </a:rPr>
                <a:t>1</a:t>
              </a:r>
              <a:endParaRPr lang="en-US" altLang="zh-CN" sz="2400" b="1" baseline="30000"/>
            </a:p>
          </p:txBody>
        </p:sp>
        <p:sp>
          <p:nvSpPr>
            <p:cNvPr id="48150" name="Text Box 104"/>
            <p:cNvSpPr txBox="1">
              <a:spLocks noChangeArrowheads="1"/>
            </p:cNvSpPr>
            <p:nvPr/>
          </p:nvSpPr>
          <p:spPr bwMode="auto">
            <a:xfrm>
              <a:off x="1701" y="2024"/>
              <a:ext cx="848" cy="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800" b="1" i="1">
                  <a:solidFill>
                    <a:srgbClr val="080808"/>
                  </a:solidFill>
                  <a:ea typeface="楷体_GB2312" pitchFamily="49" charset="-122"/>
                </a:rPr>
                <a:t>k </a:t>
              </a:r>
              <a:r>
                <a:rPr lang="en-US" altLang="zh-CN" sz="2800" b="1">
                  <a:solidFill>
                    <a:srgbClr val="080808"/>
                  </a:solidFill>
                </a:rPr>
                <a:t>–</a:t>
              </a:r>
              <a:r>
                <a:rPr lang="en-US" altLang="zh-CN" sz="2800"/>
                <a:t> </a:t>
              </a:r>
              <a:r>
                <a:rPr lang="en-US" altLang="zh-CN" sz="2800" b="1">
                  <a:solidFill>
                    <a:srgbClr val="080808"/>
                  </a:solidFill>
                  <a:ea typeface="楷体_GB2312" pitchFamily="49" charset="-122"/>
                </a:rPr>
                <a:t>1</a:t>
              </a:r>
              <a:r>
                <a:rPr lang="zh-CN" altLang="en-US" sz="2800" b="1">
                  <a:solidFill>
                    <a:srgbClr val="000000"/>
                  </a:solidFill>
                </a:rPr>
                <a:t>层</a:t>
              </a:r>
              <a:endParaRPr lang="zh-CN" altLang="en-US" sz="2400" b="1">
                <a:solidFill>
                  <a:srgbClr val="000000"/>
                </a:solidFill>
              </a:endParaRPr>
            </a:p>
          </p:txBody>
        </p:sp>
        <p:sp>
          <p:nvSpPr>
            <p:cNvPr id="48151" name="Line 105"/>
            <p:cNvSpPr>
              <a:spLocks noChangeShapeType="1"/>
            </p:cNvSpPr>
            <p:nvPr/>
          </p:nvSpPr>
          <p:spPr bwMode="auto">
            <a:xfrm flipV="1">
              <a:off x="1701" y="3062"/>
              <a:ext cx="680" cy="5"/>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2" name="Rectangle 106"/>
            <p:cNvSpPr>
              <a:spLocks noChangeArrowheads="1"/>
            </p:cNvSpPr>
            <p:nvPr/>
          </p:nvSpPr>
          <p:spPr bwMode="auto">
            <a:xfrm>
              <a:off x="3334" y="2798"/>
              <a:ext cx="22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a:solidFill>
                    <a:srgbClr val="000000"/>
                  </a:solidFill>
                </a:rPr>
                <a:t>…</a:t>
              </a:r>
              <a:endParaRPr lang="en-US" altLang="zh-CN" sz="2800" b="1"/>
            </a:p>
          </p:txBody>
        </p:sp>
        <p:sp>
          <p:nvSpPr>
            <p:cNvPr id="48153" name="Line 107"/>
            <p:cNvSpPr>
              <a:spLocks noChangeShapeType="1"/>
            </p:cNvSpPr>
            <p:nvPr/>
          </p:nvSpPr>
          <p:spPr bwMode="auto">
            <a:xfrm>
              <a:off x="1613" y="2342"/>
              <a:ext cx="768"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4796" name="AutoShape 108"/>
          <p:cNvSpPr>
            <a:spLocks noChangeArrowheads="1"/>
          </p:cNvSpPr>
          <p:nvPr/>
        </p:nvSpPr>
        <p:spPr bwMode="auto">
          <a:xfrm>
            <a:off x="466725" y="3860800"/>
            <a:ext cx="1225550" cy="1008063"/>
          </a:xfrm>
          <a:prstGeom prst="wedgeEllipseCallout">
            <a:avLst>
              <a:gd name="adj1" fmla="val 13861"/>
              <a:gd name="adj2" fmla="val -110944"/>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b="1"/>
              <a:t>最少结点数</a:t>
            </a:r>
          </a:p>
        </p:txBody>
      </p:sp>
      <p:sp>
        <p:nvSpPr>
          <p:cNvPr id="114797" name="AutoShape 109"/>
          <p:cNvSpPr>
            <a:spLocks noChangeArrowheads="1"/>
          </p:cNvSpPr>
          <p:nvPr/>
        </p:nvSpPr>
        <p:spPr bwMode="auto">
          <a:xfrm>
            <a:off x="2484438" y="3860800"/>
            <a:ext cx="1225550" cy="1008063"/>
          </a:xfrm>
          <a:prstGeom prst="wedgeEllipseCallout">
            <a:avLst>
              <a:gd name="adj1" fmla="val -16838"/>
              <a:gd name="adj2" fmla="val -104329"/>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b="1"/>
              <a:t>最多结点数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8614"/>
                                        </p:tgtEl>
                                        <p:attrNameLst>
                                          <p:attrName>style.visibility</p:attrName>
                                        </p:attrNameLst>
                                      </p:cBhvr>
                                      <p:to>
                                        <p:strVal val="visible"/>
                                      </p:to>
                                    </p:set>
                                    <p:animEffect transition="in" filter="wipe(left)">
                                      <p:cBhvr>
                                        <p:cTn id="7" dur="75"/>
                                        <p:tgtEl>
                                          <p:spTgt spid="686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68615"/>
                                        </p:tgtEl>
                                        <p:attrNameLst>
                                          <p:attrName>style.visibility</p:attrName>
                                        </p:attrNameLst>
                                      </p:cBhvr>
                                      <p:to>
                                        <p:strVal val="visible"/>
                                      </p:to>
                                    </p:set>
                                    <p:animEffect transition="in" filter="wipe(left)">
                                      <p:cBhvr>
                                        <p:cTn id="12" dur="75"/>
                                        <p:tgtEl>
                                          <p:spTgt spid="686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68616"/>
                                        </p:tgtEl>
                                        <p:attrNameLst>
                                          <p:attrName>style.visibility</p:attrName>
                                        </p:attrNameLst>
                                      </p:cBhvr>
                                      <p:to>
                                        <p:strVal val="visible"/>
                                      </p:to>
                                    </p:set>
                                    <p:animEffect transition="in" filter="wipe(left)">
                                      <p:cBhvr>
                                        <p:cTn id="17" dur="75"/>
                                        <p:tgtEl>
                                          <p:spTgt spid="68616"/>
                                        </p:tgtEl>
                                      </p:cBhvr>
                                    </p:animEffect>
                                  </p:childTnLst>
                                </p:cTn>
                              </p:par>
                            </p:childTnLst>
                          </p:cTn>
                        </p:par>
                        <p:par>
                          <p:cTn id="18" fill="hold" nodeType="withGroup">
                            <p:stCondLst>
                              <p:cond delay="2250"/>
                            </p:stCondLst>
                            <p:childTnLst>
                              <p:par>
                                <p:cTn id="19" presetID="3" presetClass="entr" presetSubtype="10" fill="hold" nodeType="afterEffect">
                                  <p:stCondLst>
                                    <p:cond delay="0"/>
                                  </p:stCondLst>
                                  <p:childTnLst>
                                    <p:set>
                                      <p:cBhvr>
                                        <p:cTn id="20" dur="1" fill="hold">
                                          <p:stCondLst>
                                            <p:cond delay="0"/>
                                          </p:stCondLst>
                                        </p:cTn>
                                        <p:tgtEl>
                                          <p:spTgt spid="114780"/>
                                        </p:tgtEl>
                                        <p:attrNameLst>
                                          <p:attrName>style.visibility</p:attrName>
                                        </p:attrNameLst>
                                      </p:cBhvr>
                                      <p:to>
                                        <p:strVal val="visible"/>
                                      </p:to>
                                    </p:set>
                                    <p:animEffect transition="in" filter="blinds(horizontal)">
                                      <p:cBhvr>
                                        <p:cTn id="21" dur="500"/>
                                        <p:tgtEl>
                                          <p:spTgt spid="11478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4796"/>
                                        </p:tgtEl>
                                        <p:attrNameLst>
                                          <p:attrName>style.visibility</p:attrName>
                                        </p:attrNameLst>
                                      </p:cBhvr>
                                      <p:to>
                                        <p:strVal val="visible"/>
                                      </p:to>
                                    </p:set>
                                    <p:animEffect transition="in" filter="blinds(horizontal)">
                                      <p:cBhvr>
                                        <p:cTn id="24" dur="500"/>
                                        <p:tgtEl>
                                          <p:spTgt spid="11479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4797"/>
                                        </p:tgtEl>
                                        <p:attrNameLst>
                                          <p:attrName>style.visibility</p:attrName>
                                        </p:attrNameLst>
                                      </p:cBhvr>
                                      <p:to>
                                        <p:strVal val="visible"/>
                                      </p:to>
                                    </p:set>
                                    <p:animEffect transition="in" filter="blinds(horizontal)">
                                      <p:cBhvr>
                                        <p:cTn id="27" dur="500"/>
                                        <p:tgtEl>
                                          <p:spTgt spid="11479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68617"/>
                                        </p:tgtEl>
                                        <p:attrNameLst>
                                          <p:attrName>style.visibility</p:attrName>
                                        </p:attrNameLst>
                                      </p:cBhvr>
                                      <p:to>
                                        <p:strVal val="visible"/>
                                      </p:to>
                                    </p:set>
                                    <p:animEffect transition="in" filter="wipe(left)">
                                      <p:cBhvr>
                                        <p:cTn id="32" dur="75"/>
                                        <p:tgtEl>
                                          <p:spTgt spid="686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68618"/>
                                        </p:tgtEl>
                                        <p:attrNameLst>
                                          <p:attrName>style.visibility</p:attrName>
                                        </p:attrNameLst>
                                      </p:cBhvr>
                                      <p:to>
                                        <p:strVal val="visible"/>
                                      </p:to>
                                    </p:set>
                                    <p:animEffect transition="in" filter="wipe(left)">
                                      <p:cBhvr>
                                        <p:cTn id="37" dur="75"/>
                                        <p:tgtEl>
                                          <p:spTgt spid="68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autoUpdateAnimBg="0"/>
      <p:bldP spid="68615" grpId="0" autoUpdateAnimBg="0"/>
      <p:bldP spid="68616" grpId="0" autoUpdateAnimBg="0"/>
      <p:bldP spid="68617" grpId="0" autoUpdateAnimBg="0"/>
      <p:bldP spid="68618" grpId="0" autoUpdateAnimBg="0"/>
      <p:bldP spid="114796" grpId="0" animBg="1"/>
      <p:bldP spid="114797"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body" idx="4294967295"/>
          </p:nvPr>
        </p:nvSpPr>
        <p:spPr>
          <a:xfrm>
            <a:off x="304800" y="152400"/>
            <a:ext cx="2971800" cy="609600"/>
          </a:xfrm>
        </p:spPr>
        <p:txBody>
          <a:bodyPr/>
          <a:lstStyle/>
          <a:p>
            <a:pPr eaLnBrk="1" hangingPunct="1">
              <a:lnSpc>
                <a:spcPct val="90000"/>
              </a:lnSpc>
              <a:buFont typeface="Monotype Sorts" pitchFamily="2" charset="2"/>
              <a:buNone/>
            </a:pPr>
            <a:r>
              <a:rPr lang="zh-CN" altLang="en-US" b="1" smtClean="0">
                <a:solidFill>
                  <a:srgbClr val="080808"/>
                </a:solidFill>
                <a:ea typeface="楷体_GB2312" pitchFamily="49" charset="-122"/>
              </a:rPr>
              <a:t>性质 </a:t>
            </a:r>
            <a:r>
              <a:rPr lang="en-US" altLang="zh-CN" b="1" smtClean="0">
                <a:solidFill>
                  <a:srgbClr val="080808"/>
                </a:solidFill>
                <a:ea typeface="楷体_GB2312" pitchFamily="49" charset="-122"/>
              </a:rPr>
              <a:t>5 </a:t>
            </a:r>
            <a:r>
              <a:rPr lang="zh-CN" altLang="en-US" b="1" smtClean="0">
                <a:solidFill>
                  <a:srgbClr val="080808"/>
                </a:solidFill>
                <a:ea typeface="楷体_GB2312" pitchFamily="49" charset="-122"/>
              </a:rPr>
              <a:t>：</a:t>
            </a:r>
          </a:p>
        </p:txBody>
      </p:sp>
      <p:sp>
        <p:nvSpPr>
          <p:cNvPr id="49155" name="Text Box 4"/>
          <p:cNvSpPr txBox="1">
            <a:spLocks noChangeArrowheads="1"/>
          </p:cNvSpPr>
          <p:nvPr/>
        </p:nvSpPr>
        <p:spPr bwMode="auto">
          <a:xfrm>
            <a:off x="152400" y="762000"/>
            <a:ext cx="8915400" cy="579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30000"/>
              </a:lnSpc>
            </a:pPr>
            <a:r>
              <a:rPr lang="en-US" altLang="zh-CN" sz="3200" b="1">
                <a:solidFill>
                  <a:srgbClr val="800000"/>
                </a:solidFill>
                <a:ea typeface="楷体_GB2312" pitchFamily="49" charset="-122"/>
              </a:rPr>
              <a:t>   </a:t>
            </a:r>
            <a:r>
              <a:rPr lang="zh-CN" altLang="en-US" sz="3200" b="1">
                <a:solidFill>
                  <a:srgbClr val="000000"/>
                </a:solidFill>
                <a:ea typeface="楷体_GB2312" pitchFamily="49" charset="-122"/>
              </a:rPr>
              <a:t>若对含 </a:t>
            </a:r>
            <a:r>
              <a:rPr lang="en-US" altLang="zh-CN" sz="3200" b="1" i="1">
                <a:solidFill>
                  <a:srgbClr val="000000"/>
                </a:solidFill>
                <a:ea typeface="楷体_GB2312" pitchFamily="49" charset="-122"/>
              </a:rPr>
              <a:t>n </a:t>
            </a:r>
            <a:r>
              <a:rPr lang="zh-CN" altLang="en-US" sz="3200" b="1">
                <a:solidFill>
                  <a:srgbClr val="000000"/>
                </a:solidFill>
                <a:ea typeface="楷体_GB2312" pitchFamily="49" charset="-122"/>
              </a:rPr>
              <a:t>个结点的完全二叉树从上到下，从左至右进行 </a:t>
            </a:r>
            <a:r>
              <a:rPr lang="en-US" altLang="zh-CN" sz="3200" b="1">
                <a:solidFill>
                  <a:srgbClr val="000000"/>
                </a:solidFill>
                <a:ea typeface="楷体_GB2312" pitchFamily="49" charset="-122"/>
              </a:rPr>
              <a:t>1 </a:t>
            </a:r>
            <a:r>
              <a:rPr lang="zh-CN" altLang="en-US" sz="3200" b="1">
                <a:solidFill>
                  <a:srgbClr val="000000"/>
                </a:solidFill>
                <a:ea typeface="楷体_GB2312" pitchFamily="49" charset="-122"/>
              </a:rPr>
              <a:t>至 </a:t>
            </a:r>
            <a:r>
              <a:rPr lang="en-US" altLang="zh-CN" sz="3200" b="1" i="1">
                <a:solidFill>
                  <a:srgbClr val="000000"/>
                </a:solidFill>
                <a:ea typeface="楷体_GB2312" pitchFamily="49" charset="-122"/>
              </a:rPr>
              <a:t>n</a:t>
            </a:r>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的编号，则对完全二叉树中任意一个编号为 </a:t>
            </a:r>
            <a:r>
              <a:rPr lang="en-US" altLang="zh-CN" sz="3200" b="1" i="1">
                <a:solidFill>
                  <a:srgbClr val="000000"/>
                </a:solidFill>
                <a:ea typeface="楷体_GB2312" pitchFamily="49" charset="-122"/>
              </a:rPr>
              <a:t>i</a:t>
            </a:r>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的结点：</a:t>
            </a:r>
            <a:br>
              <a:rPr lang="zh-CN" altLang="en-US" sz="3200" b="1">
                <a:solidFill>
                  <a:srgbClr val="000000"/>
                </a:solidFill>
                <a:ea typeface="楷体_GB2312" pitchFamily="49" charset="-122"/>
              </a:rPr>
            </a:br>
            <a:r>
              <a:rPr lang="zh-CN" altLang="en-US" sz="3200" b="1">
                <a:solidFill>
                  <a:srgbClr val="000000"/>
                </a:solidFill>
                <a:ea typeface="楷体_GB2312" pitchFamily="49" charset="-122"/>
              </a:rPr>
              <a:t> </a:t>
            </a:r>
            <a:r>
              <a:rPr lang="en-US" altLang="zh-CN" sz="3200" b="1">
                <a:solidFill>
                  <a:srgbClr val="000000"/>
                </a:solidFill>
                <a:ea typeface="楷体_GB2312" pitchFamily="49" charset="-122"/>
              </a:rPr>
              <a:t>(1) </a:t>
            </a:r>
            <a:r>
              <a:rPr lang="zh-CN" altLang="en-US" sz="3200" b="1">
                <a:solidFill>
                  <a:srgbClr val="000000"/>
                </a:solidFill>
                <a:ea typeface="楷体_GB2312" pitchFamily="49" charset="-122"/>
              </a:rPr>
              <a:t>若 </a:t>
            </a:r>
            <a:r>
              <a:rPr lang="en-US" altLang="zh-CN" sz="3200" b="1" i="1">
                <a:solidFill>
                  <a:srgbClr val="000000"/>
                </a:solidFill>
                <a:ea typeface="楷体_GB2312" pitchFamily="49" charset="-122"/>
              </a:rPr>
              <a:t>i=</a:t>
            </a:r>
            <a:r>
              <a:rPr lang="en-US" altLang="zh-CN" sz="3200" b="1">
                <a:solidFill>
                  <a:srgbClr val="000000"/>
                </a:solidFill>
                <a:ea typeface="楷体_GB2312" pitchFamily="49" charset="-122"/>
              </a:rPr>
              <a:t>1</a:t>
            </a:r>
            <a:r>
              <a:rPr lang="zh-CN" altLang="en-US" sz="3200" b="1">
                <a:solidFill>
                  <a:srgbClr val="000000"/>
                </a:solidFill>
                <a:ea typeface="楷体_GB2312" pitchFamily="49" charset="-122"/>
              </a:rPr>
              <a:t>，则该结点是二叉树的根，无双亲</a:t>
            </a:r>
            <a:r>
              <a:rPr lang="en-US" altLang="zh-CN" sz="3200" b="1">
                <a:solidFill>
                  <a:srgbClr val="000000"/>
                </a:solidFill>
                <a:ea typeface="楷体_GB2312" pitchFamily="49" charset="-122"/>
              </a:rPr>
              <a:t>,  </a:t>
            </a:r>
          </a:p>
          <a:p>
            <a:pPr eaLnBrk="1" hangingPunct="1">
              <a:lnSpc>
                <a:spcPct val="130000"/>
              </a:lnSpc>
            </a:pPr>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否则，其</a:t>
            </a:r>
            <a:r>
              <a:rPr lang="zh-CN" altLang="en-US" sz="3200" b="1">
                <a:solidFill>
                  <a:srgbClr val="FF0066"/>
                </a:solidFill>
                <a:ea typeface="楷体_GB2312" pitchFamily="49" charset="-122"/>
              </a:rPr>
              <a:t>双亲</a:t>
            </a:r>
            <a:r>
              <a:rPr lang="zh-CN" altLang="en-US" sz="3200" b="1">
                <a:solidFill>
                  <a:srgbClr val="000000"/>
                </a:solidFill>
                <a:ea typeface="楷体_GB2312" pitchFamily="49" charset="-122"/>
              </a:rPr>
              <a:t>结点为编号为</a:t>
            </a:r>
            <a:r>
              <a:rPr lang="zh-CN" altLang="en-US" sz="3200" b="1">
                <a:solidFill>
                  <a:srgbClr val="800000"/>
                </a:solidFill>
                <a:ea typeface="楷体_GB2312" pitchFamily="49" charset="-122"/>
              </a:rPr>
              <a:t> </a:t>
            </a:r>
            <a:r>
              <a:rPr lang="zh-CN" altLang="en-US" sz="3200" b="1">
                <a:solidFill>
                  <a:srgbClr val="FF0066"/>
                </a:solidFill>
                <a:ea typeface="楷体_GB2312" pitchFamily="49" charset="-122"/>
                <a:sym typeface="Symbol" pitchFamily="18" charset="2"/>
              </a:rPr>
              <a:t></a:t>
            </a:r>
            <a:r>
              <a:rPr lang="en-US" altLang="zh-CN" sz="3200" b="1" i="1">
                <a:solidFill>
                  <a:srgbClr val="FF0066"/>
                </a:solidFill>
                <a:ea typeface="楷体_GB2312" pitchFamily="49" charset="-122"/>
              </a:rPr>
              <a:t>i/ </a:t>
            </a:r>
            <a:r>
              <a:rPr lang="en-US" altLang="zh-CN" sz="3200" b="1">
                <a:solidFill>
                  <a:srgbClr val="FF0066"/>
                </a:solidFill>
                <a:ea typeface="楷体_GB2312" pitchFamily="49" charset="-122"/>
              </a:rPr>
              <a:t>2</a:t>
            </a:r>
            <a:r>
              <a:rPr lang="en-US" altLang="zh-CN" sz="3200" b="1">
                <a:solidFill>
                  <a:srgbClr val="FF0066"/>
                </a:solidFill>
                <a:ea typeface="楷体_GB2312" pitchFamily="49" charset="-122"/>
                <a:sym typeface="Symbol" pitchFamily="18" charset="2"/>
              </a:rPr>
              <a:t></a:t>
            </a:r>
            <a:r>
              <a:rPr lang="en-US" altLang="zh-CN" sz="3200" b="1">
                <a:solidFill>
                  <a:srgbClr val="FF3300"/>
                </a:solidFill>
                <a:ea typeface="楷体_GB2312" pitchFamily="49" charset="-122"/>
                <a:sym typeface="Symbol" pitchFamily="18" charset="2"/>
              </a:rPr>
              <a:t> </a:t>
            </a:r>
            <a:r>
              <a:rPr lang="zh-CN" altLang="en-US" sz="3200" b="1">
                <a:solidFill>
                  <a:srgbClr val="000000"/>
                </a:solidFill>
                <a:ea typeface="楷体_GB2312" pitchFamily="49" charset="-122"/>
              </a:rPr>
              <a:t>的结点</a:t>
            </a:r>
            <a:r>
              <a:rPr lang="en-US" altLang="zh-CN" sz="3200" b="1">
                <a:solidFill>
                  <a:srgbClr val="000000"/>
                </a:solidFill>
                <a:ea typeface="楷体_GB2312" pitchFamily="49" charset="-122"/>
              </a:rPr>
              <a:t>;</a:t>
            </a:r>
            <a:br>
              <a:rPr lang="en-US" altLang="zh-CN" sz="3200" b="1">
                <a:solidFill>
                  <a:srgbClr val="000000"/>
                </a:solidFill>
                <a:ea typeface="楷体_GB2312" pitchFamily="49" charset="-122"/>
              </a:rPr>
            </a:br>
            <a:r>
              <a:rPr lang="en-US" altLang="zh-CN" sz="3200" b="1">
                <a:solidFill>
                  <a:srgbClr val="800000"/>
                </a:solidFill>
                <a:ea typeface="楷体_GB2312" pitchFamily="49" charset="-122"/>
              </a:rPr>
              <a:t> </a:t>
            </a:r>
            <a:r>
              <a:rPr lang="en-US" altLang="zh-CN" sz="3200" b="1">
                <a:solidFill>
                  <a:srgbClr val="000000"/>
                </a:solidFill>
                <a:ea typeface="楷体_GB2312" pitchFamily="49" charset="-122"/>
              </a:rPr>
              <a:t>(2) </a:t>
            </a:r>
            <a:r>
              <a:rPr lang="zh-CN" altLang="en-US" sz="3200" b="1">
                <a:solidFill>
                  <a:srgbClr val="000000"/>
                </a:solidFill>
                <a:ea typeface="楷体_GB2312" pitchFamily="49" charset="-122"/>
              </a:rPr>
              <a:t>若 </a:t>
            </a:r>
            <a:r>
              <a:rPr lang="en-US" altLang="zh-CN" sz="3200" b="1">
                <a:solidFill>
                  <a:srgbClr val="000000"/>
                </a:solidFill>
                <a:ea typeface="楷体_GB2312" pitchFamily="49" charset="-122"/>
              </a:rPr>
              <a:t>2</a:t>
            </a:r>
            <a:r>
              <a:rPr lang="en-US" altLang="zh-CN" sz="3200" b="1" i="1">
                <a:solidFill>
                  <a:srgbClr val="000000"/>
                </a:solidFill>
                <a:ea typeface="楷体_GB2312" pitchFamily="49" charset="-122"/>
              </a:rPr>
              <a:t>i&gt;n</a:t>
            </a:r>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则该结点无左孩子</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结点 </a:t>
            </a:r>
            <a:r>
              <a:rPr lang="en-US" altLang="zh-CN" sz="3200" b="1" i="1">
                <a:solidFill>
                  <a:srgbClr val="000000"/>
                </a:solidFill>
                <a:ea typeface="楷体_GB2312" pitchFamily="49" charset="-122"/>
              </a:rPr>
              <a:t>i </a:t>
            </a:r>
            <a:r>
              <a:rPr lang="zh-CN" altLang="en-US" sz="3200" b="1">
                <a:solidFill>
                  <a:srgbClr val="000000"/>
                </a:solidFill>
                <a:ea typeface="楷体_GB2312" pitchFamily="49" charset="-122"/>
              </a:rPr>
              <a:t>为叶子结点</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，否则，其</a:t>
            </a:r>
            <a:r>
              <a:rPr lang="zh-CN" altLang="en-US" sz="3200" b="1">
                <a:solidFill>
                  <a:srgbClr val="FF0066"/>
                </a:solidFill>
                <a:ea typeface="楷体_GB2312" pitchFamily="49" charset="-122"/>
              </a:rPr>
              <a:t>左孩子</a:t>
            </a:r>
            <a:r>
              <a:rPr lang="zh-CN" altLang="en-US" sz="3200" b="1">
                <a:solidFill>
                  <a:srgbClr val="000000"/>
                </a:solidFill>
                <a:ea typeface="楷体_GB2312" pitchFamily="49" charset="-122"/>
              </a:rPr>
              <a:t>结点是编号为</a:t>
            </a:r>
            <a:r>
              <a:rPr lang="zh-CN" altLang="en-US" sz="3200" b="1">
                <a:solidFill>
                  <a:srgbClr val="FF0066"/>
                </a:solidFill>
                <a:ea typeface="楷体_GB2312" pitchFamily="49" charset="-122"/>
              </a:rPr>
              <a:t> </a:t>
            </a:r>
            <a:r>
              <a:rPr lang="en-US" altLang="zh-CN" sz="3200" b="1">
                <a:solidFill>
                  <a:srgbClr val="FF0066"/>
                </a:solidFill>
                <a:ea typeface="楷体_GB2312" pitchFamily="49" charset="-122"/>
              </a:rPr>
              <a:t>2</a:t>
            </a:r>
            <a:r>
              <a:rPr lang="en-US" altLang="zh-CN" sz="3200" b="1" i="1">
                <a:solidFill>
                  <a:srgbClr val="FF0066"/>
                </a:solidFill>
                <a:ea typeface="楷体_GB2312" pitchFamily="49" charset="-122"/>
              </a:rPr>
              <a:t>i</a:t>
            </a:r>
            <a:r>
              <a:rPr lang="en-US" altLang="zh-CN" sz="3200" b="1" i="1">
                <a:solidFill>
                  <a:srgbClr val="FF0000"/>
                </a:solidFill>
                <a:ea typeface="楷体_GB2312" pitchFamily="49" charset="-122"/>
              </a:rPr>
              <a:t> </a:t>
            </a:r>
            <a:r>
              <a:rPr lang="zh-CN" altLang="en-US" sz="3200" b="1">
                <a:solidFill>
                  <a:srgbClr val="000000"/>
                </a:solidFill>
                <a:ea typeface="楷体_GB2312" pitchFamily="49" charset="-122"/>
              </a:rPr>
              <a:t>的结点；</a:t>
            </a:r>
            <a:r>
              <a:rPr lang="zh-CN" altLang="en-US" sz="3200" b="1">
                <a:solidFill>
                  <a:srgbClr val="800000"/>
                </a:solidFill>
                <a:ea typeface="楷体_GB2312" pitchFamily="49" charset="-122"/>
              </a:rPr>
              <a:t/>
            </a:r>
            <a:br>
              <a:rPr lang="zh-CN" altLang="en-US" sz="3200" b="1">
                <a:solidFill>
                  <a:srgbClr val="800000"/>
                </a:solidFill>
                <a:ea typeface="楷体_GB2312" pitchFamily="49" charset="-122"/>
              </a:rPr>
            </a:br>
            <a:r>
              <a:rPr lang="zh-CN" altLang="en-US" sz="3200" b="1">
                <a:solidFill>
                  <a:srgbClr val="800000"/>
                </a:solidFill>
                <a:ea typeface="楷体_GB2312" pitchFamily="49" charset="-122"/>
              </a:rPr>
              <a:t> </a:t>
            </a:r>
            <a:r>
              <a:rPr lang="en-US" altLang="zh-CN" sz="3200" b="1">
                <a:solidFill>
                  <a:srgbClr val="000000"/>
                </a:solidFill>
                <a:ea typeface="楷体_GB2312" pitchFamily="49" charset="-122"/>
              </a:rPr>
              <a:t>(3) </a:t>
            </a:r>
            <a:r>
              <a:rPr lang="zh-CN" altLang="en-US" sz="3200" b="1">
                <a:solidFill>
                  <a:srgbClr val="000000"/>
                </a:solidFill>
                <a:ea typeface="楷体_GB2312" pitchFamily="49" charset="-122"/>
              </a:rPr>
              <a:t>若 </a:t>
            </a:r>
            <a:r>
              <a:rPr lang="en-US" altLang="zh-CN" sz="3200" b="1">
                <a:solidFill>
                  <a:srgbClr val="000000"/>
                </a:solidFill>
                <a:ea typeface="楷体_GB2312" pitchFamily="49" charset="-122"/>
              </a:rPr>
              <a:t>2</a:t>
            </a:r>
            <a:r>
              <a:rPr lang="en-US" altLang="zh-CN" sz="3200" b="1" i="1">
                <a:solidFill>
                  <a:srgbClr val="000000"/>
                </a:solidFill>
                <a:ea typeface="楷体_GB2312" pitchFamily="49" charset="-122"/>
              </a:rPr>
              <a:t>i+</a:t>
            </a:r>
            <a:r>
              <a:rPr lang="en-US" altLang="zh-CN" sz="3200" b="1">
                <a:solidFill>
                  <a:srgbClr val="000000"/>
                </a:solidFill>
                <a:ea typeface="楷体_GB2312" pitchFamily="49" charset="-122"/>
              </a:rPr>
              <a:t>1</a:t>
            </a:r>
            <a:r>
              <a:rPr lang="en-US" altLang="zh-CN" sz="3200" b="1" i="1">
                <a:solidFill>
                  <a:srgbClr val="000000"/>
                </a:solidFill>
                <a:ea typeface="楷体_GB2312" pitchFamily="49" charset="-122"/>
              </a:rPr>
              <a:t>&gt;n</a:t>
            </a:r>
            <a:r>
              <a:rPr lang="zh-CN" altLang="en-US" sz="3200" b="1">
                <a:solidFill>
                  <a:srgbClr val="000000"/>
                </a:solidFill>
                <a:ea typeface="楷体_GB2312" pitchFamily="49" charset="-122"/>
              </a:rPr>
              <a:t>，则该结点无右孩子结点，</a:t>
            </a:r>
            <a:br>
              <a:rPr lang="zh-CN" altLang="en-US" sz="3200" b="1">
                <a:solidFill>
                  <a:srgbClr val="000000"/>
                </a:solidFill>
                <a:ea typeface="楷体_GB2312" pitchFamily="49" charset="-122"/>
              </a:rPr>
            </a:br>
            <a:r>
              <a:rPr lang="zh-CN" altLang="en-US" sz="3200" b="1">
                <a:solidFill>
                  <a:srgbClr val="000000"/>
                </a:solidFill>
                <a:ea typeface="楷体_GB2312" pitchFamily="49" charset="-122"/>
              </a:rPr>
              <a:t>  否则，其</a:t>
            </a:r>
            <a:r>
              <a:rPr lang="zh-CN" altLang="en-US" sz="3200" b="1">
                <a:solidFill>
                  <a:srgbClr val="FF0066"/>
                </a:solidFill>
                <a:ea typeface="楷体_GB2312" pitchFamily="49" charset="-122"/>
              </a:rPr>
              <a:t>右孩子</a:t>
            </a:r>
            <a:r>
              <a:rPr lang="zh-CN" altLang="en-US" sz="3200" b="1">
                <a:solidFill>
                  <a:srgbClr val="000000"/>
                </a:solidFill>
                <a:ea typeface="楷体_GB2312" pitchFamily="49" charset="-122"/>
              </a:rPr>
              <a:t>结点为编号为</a:t>
            </a:r>
            <a:r>
              <a:rPr lang="en-US" altLang="zh-CN" sz="3200" b="1">
                <a:solidFill>
                  <a:srgbClr val="FF0066"/>
                </a:solidFill>
                <a:ea typeface="楷体_GB2312" pitchFamily="49" charset="-122"/>
              </a:rPr>
              <a:t>2</a:t>
            </a:r>
            <a:r>
              <a:rPr lang="en-US" altLang="zh-CN" sz="3200" b="1" i="1">
                <a:solidFill>
                  <a:srgbClr val="FF0066"/>
                </a:solidFill>
                <a:ea typeface="楷体_GB2312" pitchFamily="49" charset="-122"/>
              </a:rPr>
              <a:t>i+</a:t>
            </a:r>
            <a:r>
              <a:rPr lang="en-US" altLang="zh-CN" sz="3200" b="1">
                <a:solidFill>
                  <a:srgbClr val="FF0066"/>
                </a:solidFill>
                <a:ea typeface="楷体_GB2312" pitchFamily="49" charset="-122"/>
              </a:rPr>
              <a:t>1</a:t>
            </a:r>
            <a:r>
              <a:rPr lang="en-US" altLang="zh-CN" sz="3200" b="1" i="1">
                <a:solidFill>
                  <a:srgbClr val="FF3300"/>
                </a:solidFill>
                <a:ea typeface="楷体_GB2312" pitchFamily="49" charset="-122"/>
              </a:rPr>
              <a:t> </a:t>
            </a:r>
            <a:r>
              <a:rPr lang="zh-CN" altLang="en-US" sz="3200" b="1">
                <a:solidFill>
                  <a:srgbClr val="000000"/>
                </a:solidFill>
                <a:ea typeface="楷体_GB2312" pitchFamily="49" charset="-122"/>
              </a:rPr>
              <a:t>的结点。</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50825" y="1844675"/>
            <a:ext cx="2230438" cy="579438"/>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spAutoFit/>
          </a:bodyPr>
          <a:lstStyle/>
          <a:p>
            <a:pPr eaLnBrk="1" hangingPunct="1"/>
            <a:r>
              <a:rPr lang="zh-CN" altLang="en-US" sz="3200" b="1" smtClean="0">
                <a:solidFill>
                  <a:schemeClr val="tx1"/>
                </a:solidFill>
                <a:ea typeface="楷体_GB2312" pitchFamily="49" charset="-122"/>
              </a:rPr>
              <a:t>示意图</a:t>
            </a:r>
          </a:p>
        </p:txBody>
      </p:sp>
      <p:grpSp>
        <p:nvGrpSpPr>
          <p:cNvPr id="50179" name="Group 3"/>
          <p:cNvGrpSpPr>
            <a:grpSpLocks/>
          </p:cNvGrpSpPr>
          <p:nvPr/>
        </p:nvGrpSpPr>
        <p:grpSpPr bwMode="auto">
          <a:xfrm>
            <a:off x="3594100" y="2420938"/>
            <a:ext cx="3930650" cy="2765425"/>
            <a:chOff x="1879" y="965"/>
            <a:chExt cx="2476" cy="1742"/>
          </a:xfrm>
        </p:grpSpPr>
        <p:sp>
          <p:nvSpPr>
            <p:cNvPr id="50201" name="Freeform 4"/>
            <p:cNvSpPr>
              <a:spLocks/>
            </p:cNvSpPr>
            <p:nvPr/>
          </p:nvSpPr>
          <p:spPr bwMode="auto">
            <a:xfrm>
              <a:off x="1879" y="2295"/>
              <a:ext cx="413" cy="412"/>
            </a:xfrm>
            <a:custGeom>
              <a:avLst/>
              <a:gdLst>
                <a:gd name="T0" fmla="*/ 0 w 826"/>
                <a:gd name="T1" fmla="*/ 6 h 825"/>
                <a:gd name="T2" fmla="*/ 1 w 826"/>
                <a:gd name="T3" fmla="*/ 5 h 825"/>
                <a:gd name="T4" fmla="*/ 1 w 826"/>
                <a:gd name="T5" fmla="*/ 4 h 825"/>
                <a:gd name="T6" fmla="*/ 1 w 826"/>
                <a:gd name="T7" fmla="*/ 4 h 825"/>
                <a:gd name="T8" fmla="*/ 1 w 826"/>
                <a:gd name="T9" fmla="*/ 3 h 825"/>
                <a:gd name="T10" fmla="*/ 2 w 826"/>
                <a:gd name="T11" fmla="*/ 2 h 825"/>
                <a:gd name="T12" fmla="*/ 2 w 826"/>
                <a:gd name="T13" fmla="*/ 2 h 825"/>
                <a:gd name="T14" fmla="*/ 3 w 826"/>
                <a:gd name="T15" fmla="*/ 1 h 825"/>
                <a:gd name="T16" fmla="*/ 3 w 826"/>
                <a:gd name="T17" fmla="*/ 1 h 825"/>
                <a:gd name="T18" fmla="*/ 4 w 826"/>
                <a:gd name="T19" fmla="*/ 0 h 825"/>
                <a:gd name="T20" fmla="*/ 5 w 826"/>
                <a:gd name="T21" fmla="*/ 0 h 825"/>
                <a:gd name="T22" fmla="*/ 5 w 826"/>
                <a:gd name="T23" fmla="*/ 0 h 825"/>
                <a:gd name="T24" fmla="*/ 6 w 826"/>
                <a:gd name="T25" fmla="*/ 0 h 825"/>
                <a:gd name="T26" fmla="*/ 7 w 826"/>
                <a:gd name="T27" fmla="*/ 0 h 825"/>
                <a:gd name="T28" fmla="*/ 8 w 826"/>
                <a:gd name="T29" fmla="*/ 0 h 825"/>
                <a:gd name="T30" fmla="*/ 8 w 826"/>
                <a:gd name="T31" fmla="*/ 0 h 825"/>
                <a:gd name="T32" fmla="*/ 9 w 826"/>
                <a:gd name="T33" fmla="*/ 0 h 825"/>
                <a:gd name="T34" fmla="*/ 10 w 826"/>
                <a:gd name="T35" fmla="*/ 0 h 825"/>
                <a:gd name="T36" fmla="*/ 11 w 826"/>
                <a:gd name="T37" fmla="*/ 1 h 825"/>
                <a:gd name="T38" fmla="*/ 11 w 826"/>
                <a:gd name="T39" fmla="*/ 1 h 825"/>
                <a:gd name="T40" fmla="*/ 12 w 826"/>
                <a:gd name="T41" fmla="*/ 2 h 825"/>
                <a:gd name="T42" fmla="*/ 12 w 826"/>
                <a:gd name="T43" fmla="*/ 2 h 825"/>
                <a:gd name="T44" fmla="*/ 13 w 826"/>
                <a:gd name="T45" fmla="*/ 3 h 825"/>
                <a:gd name="T46" fmla="*/ 13 w 826"/>
                <a:gd name="T47" fmla="*/ 4 h 825"/>
                <a:gd name="T48" fmla="*/ 13 w 826"/>
                <a:gd name="T49" fmla="*/ 4 h 825"/>
                <a:gd name="T50" fmla="*/ 13 w 826"/>
                <a:gd name="T51" fmla="*/ 5 h 825"/>
                <a:gd name="T52" fmla="*/ 13 w 826"/>
                <a:gd name="T53" fmla="*/ 6 h 825"/>
                <a:gd name="T54" fmla="*/ 13 w 826"/>
                <a:gd name="T55" fmla="*/ 7 h 825"/>
                <a:gd name="T56" fmla="*/ 13 w 826"/>
                <a:gd name="T57" fmla="*/ 7 h 825"/>
                <a:gd name="T58" fmla="*/ 13 w 826"/>
                <a:gd name="T59" fmla="*/ 8 h 825"/>
                <a:gd name="T60" fmla="*/ 13 w 826"/>
                <a:gd name="T61" fmla="*/ 9 h 825"/>
                <a:gd name="T62" fmla="*/ 12 w 826"/>
                <a:gd name="T63" fmla="*/ 10 h 825"/>
                <a:gd name="T64" fmla="*/ 12 w 826"/>
                <a:gd name="T65" fmla="*/ 10 h 825"/>
                <a:gd name="T66" fmla="*/ 11 w 826"/>
                <a:gd name="T67" fmla="*/ 11 h 825"/>
                <a:gd name="T68" fmla="*/ 11 w 826"/>
                <a:gd name="T69" fmla="*/ 11 h 825"/>
                <a:gd name="T70" fmla="*/ 10 w 826"/>
                <a:gd name="T71" fmla="*/ 12 h 825"/>
                <a:gd name="T72" fmla="*/ 9 w 826"/>
                <a:gd name="T73" fmla="*/ 12 h 825"/>
                <a:gd name="T74" fmla="*/ 8 w 826"/>
                <a:gd name="T75" fmla="*/ 12 h 825"/>
                <a:gd name="T76" fmla="*/ 8 w 826"/>
                <a:gd name="T77" fmla="*/ 12 h 825"/>
                <a:gd name="T78" fmla="*/ 7 w 826"/>
                <a:gd name="T79" fmla="*/ 12 h 825"/>
                <a:gd name="T80" fmla="*/ 6 w 826"/>
                <a:gd name="T81" fmla="*/ 12 h 825"/>
                <a:gd name="T82" fmla="*/ 5 w 826"/>
                <a:gd name="T83" fmla="*/ 12 h 825"/>
                <a:gd name="T84" fmla="*/ 5 w 826"/>
                <a:gd name="T85" fmla="*/ 12 h 825"/>
                <a:gd name="T86" fmla="*/ 4 w 826"/>
                <a:gd name="T87" fmla="*/ 12 h 825"/>
                <a:gd name="T88" fmla="*/ 3 w 826"/>
                <a:gd name="T89" fmla="*/ 11 h 825"/>
                <a:gd name="T90" fmla="*/ 3 w 826"/>
                <a:gd name="T91" fmla="*/ 11 h 825"/>
                <a:gd name="T92" fmla="*/ 2 w 826"/>
                <a:gd name="T93" fmla="*/ 10 h 825"/>
                <a:gd name="T94" fmla="*/ 2 w 826"/>
                <a:gd name="T95" fmla="*/ 10 h 825"/>
                <a:gd name="T96" fmla="*/ 1 w 826"/>
                <a:gd name="T97" fmla="*/ 9 h 825"/>
                <a:gd name="T98" fmla="*/ 1 w 826"/>
                <a:gd name="T99" fmla="*/ 8 h 825"/>
                <a:gd name="T100" fmla="*/ 1 w 826"/>
                <a:gd name="T101" fmla="*/ 7 h 825"/>
                <a:gd name="T102" fmla="*/ 1 w 826"/>
                <a:gd name="T103" fmla="*/ 7 h 825"/>
                <a:gd name="T104" fmla="*/ 0 w 826"/>
                <a:gd name="T105" fmla="*/ 6 h 82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26" h="825">
                  <a:moveTo>
                    <a:pt x="0" y="412"/>
                  </a:moveTo>
                  <a:lnTo>
                    <a:pt x="3" y="363"/>
                  </a:lnTo>
                  <a:lnTo>
                    <a:pt x="13" y="314"/>
                  </a:lnTo>
                  <a:lnTo>
                    <a:pt x="27" y="266"/>
                  </a:lnTo>
                  <a:lnTo>
                    <a:pt x="48" y="220"/>
                  </a:lnTo>
                  <a:lnTo>
                    <a:pt x="73" y="178"/>
                  </a:lnTo>
                  <a:lnTo>
                    <a:pt x="103" y="140"/>
                  </a:lnTo>
                  <a:lnTo>
                    <a:pt x="140" y="105"/>
                  </a:lnTo>
                  <a:lnTo>
                    <a:pt x="178" y="73"/>
                  </a:lnTo>
                  <a:lnTo>
                    <a:pt x="221" y="47"/>
                  </a:lnTo>
                  <a:lnTo>
                    <a:pt x="267" y="27"/>
                  </a:lnTo>
                  <a:lnTo>
                    <a:pt x="315" y="13"/>
                  </a:lnTo>
                  <a:lnTo>
                    <a:pt x="364" y="3"/>
                  </a:lnTo>
                  <a:lnTo>
                    <a:pt x="413" y="0"/>
                  </a:lnTo>
                  <a:lnTo>
                    <a:pt x="462" y="3"/>
                  </a:lnTo>
                  <a:lnTo>
                    <a:pt x="512" y="13"/>
                  </a:lnTo>
                  <a:lnTo>
                    <a:pt x="559" y="27"/>
                  </a:lnTo>
                  <a:lnTo>
                    <a:pt x="605" y="47"/>
                  </a:lnTo>
                  <a:lnTo>
                    <a:pt x="647" y="73"/>
                  </a:lnTo>
                  <a:lnTo>
                    <a:pt x="686" y="105"/>
                  </a:lnTo>
                  <a:lnTo>
                    <a:pt x="721" y="140"/>
                  </a:lnTo>
                  <a:lnTo>
                    <a:pt x="753" y="178"/>
                  </a:lnTo>
                  <a:lnTo>
                    <a:pt x="779" y="220"/>
                  </a:lnTo>
                  <a:lnTo>
                    <a:pt x="799" y="266"/>
                  </a:lnTo>
                  <a:lnTo>
                    <a:pt x="814" y="314"/>
                  </a:lnTo>
                  <a:lnTo>
                    <a:pt x="823" y="363"/>
                  </a:lnTo>
                  <a:lnTo>
                    <a:pt x="826" y="412"/>
                  </a:lnTo>
                  <a:lnTo>
                    <a:pt x="823" y="462"/>
                  </a:lnTo>
                  <a:lnTo>
                    <a:pt x="814" y="511"/>
                  </a:lnTo>
                  <a:lnTo>
                    <a:pt x="799" y="558"/>
                  </a:lnTo>
                  <a:lnTo>
                    <a:pt x="779" y="604"/>
                  </a:lnTo>
                  <a:lnTo>
                    <a:pt x="753" y="647"/>
                  </a:lnTo>
                  <a:lnTo>
                    <a:pt x="721" y="685"/>
                  </a:lnTo>
                  <a:lnTo>
                    <a:pt x="686" y="722"/>
                  </a:lnTo>
                  <a:lnTo>
                    <a:pt x="647" y="752"/>
                  </a:lnTo>
                  <a:lnTo>
                    <a:pt x="605" y="777"/>
                  </a:lnTo>
                  <a:lnTo>
                    <a:pt x="559" y="798"/>
                  </a:lnTo>
                  <a:lnTo>
                    <a:pt x="512" y="812"/>
                  </a:lnTo>
                  <a:lnTo>
                    <a:pt x="462" y="822"/>
                  </a:lnTo>
                  <a:lnTo>
                    <a:pt x="413" y="825"/>
                  </a:lnTo>
                  <a:lnTo>
                    <a:pt x="364" y="822"/>
                  </a:lnTo>
                  <a:lnTo>
                    <a:pt x="315" y="812"/>
                  </a:lnTo>
                  <a:lnTo>
                    <a:pt x="267" y="798"/>
                  </a:lnTo>
                  <a:lnTo>
                    <a:pt x="221" y="777"/>
                  </a:lnTo>
                  <a:lnTo>
                    <a:pt x="178" y="752"/>
                  </a:lnTo>
                  <a:lnTo>
                    <a:pt x="140" y="722"/>
                  </a:lnTo>
                  <a:lnTo>
                    <a:pt x="103" y="685"/>
                  </a:lnTo>
                  <a:lnTo>
                    <a:pt x="73" y="647"/>
                  </a:lnTo>
                  <a:lnTo>
                    <a:pt x="48" y="604"/>
                  </a:lnTo>
                  <a:lnTo>
                    <a:pt x="27" y="558"/>
                  </a:lnTo>
                  <a:lnTo>
                    <a:pt x="13" y="511"/>
                  </a:lnTo>
                  <a:lnTo>
                    <a:pt x="3" y="462"/>
                  </a:lnTo>
                  <a:lnTo>
                    <a:pt x="0" y="412"/>
                  </a:lnTo>
                  <a:close/>
                </a:path>
              </a:pathLst>
            </a:custGeom>
            <a:solidFill>
              <a:srgbClr val="FFFFFF"/>
            </a:solidFill>
            <a:ln w="7938">
              <a:solidFill>
                <a:srgbClr val="000000"/>
              </a:solidFill>
              <a:prstDash val="solid"/>
              <a:round/>
              <a:headEnd/>
              <a:tailEnd/>
            </a:ln>
          </p:spPr>
          <p:txBody>
            <a:bodyPr/>
            <a:lstStyle/>
            <a:p>
              <a:endParaRPr lang="zh-CN" altLang="en-US"/>
            </a:p>
          </p:txBody>
        </p:sp>
        <p:sp>
          <p:nvSpPr>
            <p:cNvPr id="50202" name="Freeform 5"/>
            <p:cNvSpPr>
              <a:spLocks/>
            </p:cNvSpPr>
            <p:nvPr/>
          </p:nvSpPr>
          <p:spPr bwMode="auto">
            <a:xfrm>
              <a:off x="2536" y="2295"/>
              <a:ext cx="412" cy="412"/>
            </a:xfrm>
            <a:custGeom>
              <a:avLst/>
              <a:gdLst>
                <a:gd name="T0" fmla="*/ 0 w 825"/>
                <a:gd name="T1" fmla="*/ 6 h 825"/>
                <a:gd name="T2" fmla="*/ 0 w 825"/>
                <a:gd name="T3" fmla="*/ 5 h 825"/>
                <a:gd name="T4" fmla="*/ 0 w 825"/>
                <a:gd name="T5" fmla="*/ 4 h 825"/>
                <a:gd name="T6" fmla="*/ 0 w 825"/>
                <a:gd name="T7" fmla="*/ 4 h 825"/>
                <a:gd name="T8" fmla="*/ 0 w 825"/>
                <a:gd name="T9" fmla="*/ 3 h 825"/>
                <a:gd name="T10" fmla="*/ 1 w 825"/>
                <a:gd name="T11" fmla="*/ 2 h 825"/>
                <a:gd name="T12" fmla="*/ 1 w 825"/>
                <a:gd name="T13" fmla="*/ 2 h 825"/>
                <a:gd name="T14" fmla="*/ 2 w 825"/>
                <a:gd name="T15" fmla="*/ 1 h 825"/>
                <a:gd name="T16" fmla="*/ 2 w 825"/>
                <a:gd name="T17" fmla="*/ 1 h 825"/>
                <a:gd name="T18" fmla="*/ 3 w 825"/>
                <a:gd name="T19" fmla="*/ 0 h 825"/>
                <a:gd name="T20" fmla="*/ 4 w 825"/>
                <a:gd name="T21" fmla="*/ 0 h 825"/>
                <a:gd name="T22" fmla="*/ 4 w 825"/>
                <a:gd name="T23" fmla="*/ 0 h 825"/>
                <a:gd name="T24" fmla="*/ 5 w 825"/>
                <a:gd name="T25" fmla="*/ 0 h 825"/>
                <a:gd name="T26" fmla="*/ 6 w 825"/>
                <a:gd name="T27" fmla="*/ 0 h 825"/>
                <a:gd name="T28" fmla="*/ 7 w 825"/>
                <a:gd name="T29" fmla="*/ 0 h 825"/>
                <a:gd name="T30" fmla="*/ 8 w 825"/>
                <a:gd name="T31" fmla="*/ 0 h 825"/>
                <a:gd name="T32" fmla="*/ 8 w 825"/>
                <a:gd name="T33" fmla="*/ 0 h 825"/>
                <a:gd name="T34" fmla="*/ 9 w 825"/>
                <a:gd name="T35" fmla="*/ 0 h 825"/>
                <a:gd name="T36" fmla="*/ 10 w 825"/>
                <a:gd name="T37" fmla="*/ 1 h 825"/>
                <a:gd name="T38" fmla="*/ 10 w 825"/>
                <a:gd name="T39" fmla="*/ 1 h 825"/>
                <a:gd name="T40" fmla="*/ 11 w 825"/>
                <a:gd name="T41" fmla="*/ 2 h 825"/>
                <a:gd name="T42" fmla="*/ 11 w 825"/>
                <a:gd name="T43" fmla="*/ 2 h 825"/>
                <a:gd name="T44" fmla="*/ 12 w 825"/>
                <a:gd name="T45" fmla="*/ 3 h 825"/>
                <a:gd name="T46" fmla="*/ 12 w 825"/>
                <a:gd name="T47" fmla="*/ 4 h 825"/>
                <a:gd name="T48" fmla="*/ 12 w 825"/>
                <a:gd name="T49" fmla="*/ 4 h 825"/>
                <a:gd name="T50" fmla="*/ 12 w 825"/>
                <a:gd name="T51" fmla="*/ 5 h 825"/>
                <a:gd name="T52" fmla="*/ 12 w 825"/>
                <a:gd name="T53" fmla="*/ 6 h 825"/>
                <a:gd name="T54" fmla="*/ 12 w 825"/>
                <a:gd name="T55" fmla="*/ 7 h 825"/>
                <a:gd name="T56" fmla="*/ 12 w 825"/>
                <a:gd name="T57" fmla="*/ 7 h 825"/>
                <a:gd name="T58" fmla="*/ 12 w 825"/>
                <a:gd name="T59" fmla="*/ 8 h 825"/>
                <a:gd name="T60" fmla="*/ 12 w 825"/>
                <a:gd name="T61" fmla="*/ 9 h 825"/>
                <a:gd name="T62" fmla="*/ 11 w 825"/>
                <a:gd name="T63" fmla="*/ 10 h 825"/>
                <a:gd name="T64" fmla="*/ 11 w 825"/>
                <a:gd name="T65" fmla="*/ 10 h 825"/>
                <a:gd name="T66" fmla="*/ 10 w 825"/>
                <a:gd name="T67" fmla="*/ 11 h 825"/>
                <a:gd name="T68" fmla="*/ 10 w 825"/>
                <a:gd name="T69" fmla="*/ 11 h 825"/>
                <a:gd name="T70" fmla="*/ 9 w 825"/>
                <a:gd name="T71" fmla="*/ 12 h 825"/>
                <a:gd name="T72" fmla="*/ 8 w 825"/>
                <a:gd name="T73" fmla="*/ 12 h 825"/>
                <a:gd name="T74" fmla="*/ 8 w 825"/>
                <a:gd name="T75" fmla="*/ 12 h 825"/>
                <a:gd name="T76" fmla="*/ 7 w 825"/>
                <a:gd name="T77" fmla="*/ 12 h 825"/>
                <a:gd name="T78" fmla="*/ 6 w 825"/>
                <a:gd name="T79" fmla="*/ 12 h 825"/>
                <a:gd name="T80" fmla="*/ 5 w 825"/>
                <a:gd name="T81" fmla="*/ 12 h 825"/>
                <a:gd name="T82" fmla="*/ 4 w 825"/>
                <a:gd name="T83" fmla="*/ 12 h 825"/>
                <a:gd name="T84" fmla="*/ 4 w 825"/>
                <a:gd name="T85" fmla="*/ 12 h 825"/>
                <a:gd name="T86" fmla="*/ 3 w 825"/>
                <a:gd name="T87" fmla="*/ 12 h 825"/>
                <a:gd name="T88" fmla="*/ 2 w 825"/>
                <a:gd name="T89" fmla="*/ 11 h 825"/>
                <a:gd name="T90" fmla="*/ 2 w 825"/>
                <a:gd name="T91" fmla="*/ 11 h 825"/>
                <a:gd name="T92" fmla="*/ 1 w 825"/>
                <a:gd name="T93" fmla="*/ 10 h 825"/>
                <a:gd name="T94" fmla="*/ 1 w 825"/>
                <a:gd name="T95" fmla="*/ 10 h 825"/>
                <a:gd name="T96" fmla="*/ 0 w 825"/>
                <a:gd name="T97" fmla="*/ 9 h 825"/>
                <a:gd name="T98" fmla="*/ 0 w 825"/>
                <a:gd name="T99" fmla="*/ 8 h 825"/>
                <a:gd name="T100" fmla="*/ 0 w 825"/>
                <a:gd name="T101" fmla="*/ 7 h 825"/>
                <a:gd name="T102" fmla="*/ 0 w 825"/>
                <a:gd name="T103" fmla="*/ 7 h 825"/>
                <a:gd name="T104" fmla="*/ 0 w 825"/>
                <a:gd name="T105" fmla="*/ 6 h 82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25" h="825">
                  <a:moveTo>
                    <a:pt x="0" y="412"/>
                  </a:moveTo>
                  <a:lnTo>
                    <a:pt x="3" y="363"/>
                  </a:lnTo>
                  <a:lnTo>
                    <a:pt x="11" y="314"/>
                  </a:lnTo>
                  <a:lnTo>
                    <a:pt x="27" y="266"/>
                  </a:lnTo>
                  <a:lnTo>
                    <a:pt x="48" y="220"/>
                  </a:lnTo>
                  <a:lnTo>
                    <a:pt x="73" y="178"/>
                  </a:lnTo>
                  <a:lnTo>
                    <a:pt x="103" y="140"/>
                  </a:lnTo>
                  <a:lnTo>
                    <a:pt x="138" y="105"/>
                  </a:lnTo>
                  <a:lnTo>
                    <a:pt x="178" y="73"/>
                  </a:lnTo>
                  <a:lnTo>
                    <a:pt x="221" y="47"/>
                  </a:lnTo>
                  <a:lnTo>
                    <a:pt x="265" y="27"/>
                  </a:lnTo>
                  <a:lnTo>
                    <a:pt x="313" y="13"/>
                  </a:lnTo>
                  <a:lnTo>
                    <a:pt x="362" y="3"/>
                  </a:lnTo>
                  <a:lnTo>
                    <a:pt x="413" y="0"/>
                  </a:lnTo>
                  <a:lnTo>
                    <a:pt x="462" y="3"/>
                  </a:lnTo>
                  <a:lnTo>
                    <a:pt x="512" y="13"/>
                  </a:lnTo>
                  <a:lnTo>
                    <a:pt x="559" y="27"/>
                  </a:lnTo>
                  <a:lnTo>
                    <a:pt x="604" y="47"/>
                  </a:lnTo>
                  <a:lnTo>
                    <a:pt x="647" y="73"/>
                  </a:lnTo>
                  <a:lnTo>
                    <a:pt x="686" y="105"/>
                  </a:lnTo>
                  <a:lnTo>
                    <a:pt x="721" y="140"/>
                  </a:lnTo>
                  <a:lnTo>
                    <a:pt x="752" y="178"/>
                  </a:lnTo>
                  <a:lnTo>
                    <a:pt x="779" y="220"/>
                  </a:lnTo>
                  <a:lnTo>
                    <a:pt x="799" y="266"/>
                  </a:lnTo>
                  <a:lnTo>
                    <a:pt x="813" y="314"/>
                  </a:lnTo>
                  <a:lnTo>
                    <a:pt x="823" y="363"/>
                  </a:lnTo>
                  <a:lnTo>
                    <a:pt x="825" y="412"/>
                  </a:lnTo>
                  <a:lnTo>
                    <a:pt x="823" y="462"/>
                  </a:lnTo>
                  <a:lnTo>
                    <a:pt x="813" y="511"/>
                  </a:lnTo>
                  <a:lnTo>
                    <a:pt x="799" y="558"/>
                  </a:lnTo>
                  <a:lnTo>
                    <a:pt x="779" y="604"/>
                  </a:lnTo>
                  <a:lnTo>
                    <a:pt x="752" y="647"/>
                  </a:lnTo>
                  <a:lnTo>
                    <a:pt x="721" y="685"/>
                  </a:lnTo>
                  <a:lnTo>
                    <a:pt x="686" y="722"/>
                  </a:lnTo>
                  <a:lnTo>
                    <a:pt x="647" y="752"/>
                  </a:lnTo>
                  <a:lnTo>
                    <a:pt x="604" y="777"/>
                  </a:lnTo>
                  <a:lnTo>
                    <a:pt x="559" y="798"/>
                  </a:lnTo>
                  <a:lnTo>
                    <a:pt x="512" y="812"/>
                  </a:lnTo>
                  <a:lnTo>
                    <a:pt x="462" y="822"/>
                  </a:lnTo>
                  <a:lnTo>
                    <a:pt x="413" y="825"/>
                  </a:lnTo>
                  <a:lnTo>
                    <a:pt x="362" y="822"/>
                  </a:lnTo>
                  <a:lnTo>
                    <a:pt x="313" y="812"/>
                  </a:lnTo>
                  <a:lnTo>
                    <a:pt x="265" y="798"/>
                  </a:lnTo>
                  <a:lnTo>
                    <a:pt x="221" y="777"/>
                  </a:lnTo>
                  <a:lnTo>
                    <a:pt x="178" y="752"/>
                  </a:lnTo>
                  <a:lnTo>
                    <a:pt x="138" y="722"/>
                  </a:lnTo>
                  <a:lnTo>
                    <a:pt x="103" y="685"/>
                  </a:lnTo>
                  <a:lnTo>
                    <a:pt x="73" y="647"/>
                  </a:lnTo>
                  <a:lnTo>
                    <a:pt x="48" y="604"/>
                  </a:lnTo>
                  <a:lnTo>
                    <a:pt x="27" y="558"/>
                  </a:lnTo>
                  <a:lnTo>
                    <a:pt x="11" y="511"/>
                  </a:lnTo>
                  <a:lnTo>
                    <a:pt x="3" y="462"/>
                  </a:lnTo>
                  <a:lnTo>
                    <a:pt x="0" y="412"/>
                  </a:lnTo>
                  <a:close/>
                </a:path>
              </a:pathLst>
            </a:custGeom>
            <a:solidFill>
              <a:srgbClr val="FFFFFF"/>
            </a:solidFill>
            <a:ln w="7938">
              <a:solidFill>
                <a:srgbClr val="000000"/>
              </a:solidFill>
              <a:prstDash val="solid"/>
              <a:round/>
              <a:headEnd/>
              <a:tailEnd/>
            </a:ln>
          </p:spPr>
          <p:txBody>
            <a:bodyPr/>
            <a:lstStyle/>
            <a:p>
              <a:endParaRPr lang="zh-CN" altLang="en-US"/>
            </a:p>
          </p:txBody>
        </p:sp>
        <p:sp>
          <p:nvSpPr>
            <p:cNvPr id="50203" name="Freeform 6"/>
            <p:cNvSpPr>
              <a:spLocks/>
            </p:cNvSpPr>
            <p:nvPr/>
          </p:nvSpPr>
          <p:spPr bwMode="auto">
            <a:xfrm>
              <a:off x="2235" y="1621"/>
              <a:ext cx="413" cy="411"/>
            </a:xfrm>
            <a:custGeom>
              <a:avLst/>
              <a:gdLst>
                <a:gd name="T0" fmla="*/ 0 w 827"/>
                <a:gd name="T1" fmla="*/ 6 h 824"/>
                <a:gd name="T2" fmla="*/ 0 w 827"/>
                <a:gd name="T3" fmla="*/ 5 h 824"/>
                <a:gd name="T4" fmla="*/ 0 w 827"/>
                <a:gd name="T5" fmla="*/ 4 h 824"/>
                <a:gd name="T6" fmla="*/ 0 w 827"/>
                <a:gd name="T7" fmla="*/ 4 h 824"/>
                <a:gd name="T8" fmla="*/ 0 w 827"/>
                <a:gd name="T9" fmla="*/ 3 h 824"/>
                <a:gd name="T10" fmla="*/ 1 w 827"/>
                <a:gd name="T11" fmla="*/ 2 h 824"/>
                <a:gd name="T12" fmla="*/ 1 w 827"/>
                <a:gd name="T13" fmla="*/ 2 h 824"/>
                <a:gd name="T14" fmla="*/ 2 w 827"/>
                <a:gd name="T15" fmla="*/ 1 h 824"/>
                <a:gd name="T16" fmla="*/ 2 w 827"/>
                <a:gd name="T17" fmla="*/ 1 h 824"/>
                <a:gd name="T18" fmla="*/ 3 w 827"/>
                <a:gd name="T19" fmla="*/ 0 h 824"/>
                <a:gd name="T20" fmla="*/ 4 w 827"/>
                <a:gd name="T21" fmla="*/ 0 h 824"/>
                <a:gd name="T22" fmla="*/ 4 w 827"/>
                <a:gd name="T23" fmla="*/ 0 h 824"/>
                <a:gd name="T24" fmla="*/ 5 w 827"/>
                <a:gd name="T25" fmla="*/ 0 h 824"/>
                <a:gd name="T26" fmla="*/ 6 w 827"/>
                <a:gd name="T27" fmla="*/ 0 h 824"/>
                <a:gd name="T28" fmla="*/ 7 w 827"/>
                <a:gd name="T29" fmla="*/ 0 h 824"/>
                <a:gd name="T30" fmla="*/ 8 w 827"/>
                <a:gd name="T31" fmla="*/ 0 h 824"/>
                <a:gd name="T32" fmla="*/ 8 w 827"/>
                <a:gd name="T33" fmla="*/ 0 h 824"/>
                <a:gd name="T34" fmla="*/ 9 w 827"/>
                <a:gd name="T35" fmla="*/ 0 h 824"/>
                <a:gd name="T36" fmla="*/ 10 w 827"/>
                <a:gd name="T37" fmla="*/ 1 h 824"/>
                <a:gd name="T38" fmla="*/ 10 w 827"/>
                <a:gd name="T39" fmla="*/ 1 h 824"/>
                <a:gd name="T40" fmla="*/ 11 w 827"/>
                <a:gd name="T41" fmla="*/ 2 h 824"/>
                <a:gd name="T42" fmla="*/ 11 w 827"/>
                <a:gd name="T43" fmla="*/ 2 h 824"/>
                <a:gd name="T44" fmla="*/ 12 w 827"/>
                <a:gd name="T45" fmla="*/ 3 h 824"/>
                <a:gd name="T46" fmla="*/ 12 w 827"/>
                <a:gd name="T47" fmla="*/ 4 h 824"/>
                <a:gd name="T48" fmla="*/ 12 w 827"/>
                <a:gd name="T49" fmla="*/ 4 h 824"/>
                <a:gd name="T50" fmla="*/ 12 w 827"/>
                <a:gd name="T51" fmla="*/ 5 h 824"/>
                <a:gd name="T52" fmla="*/ 12 w 827"/>
                <a:gd name="T53" fmla="*/ 6 h 824"/>
                <a:gd name="T54" fmla="*/ 12 w 827"/>
                <a:gd name="T55" fmla="*/ 7 h 824"/>
                <a:gd name="T56" fmla="*/ 12 w 827"/>
                <a:gd name="T57" fmla="*/ 7 h 824"/>
                <a:gd name="T58" fmla="*/ 12 w 827"/>
                <a:gd name="T59" fmla="*/ 8 h 824"/>
                <a:gd name="T60" fmla="*/ 12 w 827"/>
                <a:gd name="T61" fmla="*/ 9 h 824"/>
                <a:gd name="T62" fmla="*/ 11 w 827"/>
                <a:gd name="T63" fmla="*/ 10 h 824"/>
                <a:gd name="T64" fmla="*/ 11 w 827"/>
                <a:gd name="T65" fmla="*/ 10 h 824"/>
                <a:gd name="T66" fmla="*/ 10 w 827"/>
                <a:gd name="T67" fmla="*/ 11 h 824"/>
                <a:gd name="T68" fmla="*/ 10 w 827"/>
                <a:gd name="T69" fmla="*/ 11 h 824"/>
                <a:gd name="T70" fmla="*/ 9 w 827"/>
                <a:gd name="T71" fmla="*/ 12 h 824"/>
                <a:gd name="T72" fmla="*/ 8 w 827"/>
                <a:gd name="T73" fmla="*/ 12 h 824"/>
                <a:gd name="T74" fmla="*/ 8 w 827"/>
                <a:gd name="T75" fmla="*/ 12 h 824"/>
                <a:gd name="T76" fmla="*/ 7 w 827"/>
                <a:gd name="T77" fmla="*/ 12 h 824"/>
                <a:gd name="T78" fmla="*/ 6 w 827"/>
                <a:gd name="T79" fmla="*/ 12 h 824"/>
                <a:gd name="T80" fmla="*/ 5 w 827"/>
                <a:gd name="T81" fmla="*/ 12 h 824"/>
                <a:gd name="T82" fmla="*/ 4 w 827"/>
                <a:gd name="T83" fmla="*/ 12 h 824"/>
                <a:gd name="T84" fmla="*/ 4 w 827"/>
                <a:gd name="T85" fmla="*/ 12 h 824"/>
                <a:gd name="T86" fmla="*/ 3 w 827"/>
                <a:gd name="T87" fmla="*/ 12 h 824"/>
                <a:gd name="T88" fmla="*/ 2 w 827"/>
                <a:gd name="T89" fmla="*/ 11 h 824"/>
                <a:gd name="T90" fmla="*/ 2 w 827"/>
                <a:gd name="T91" fmla="*/ 11 h 824"/>
                <a:gd name="T92" fmla="*/ 1 w 827"/>
                <a:gd name="T93" fmla="*/ 10 h 824"/>
                <a:gd name="T94" fmla="*/ 1 w 827"/>
                <a:gd name="T95" fmla="*/ 10 h 824"/>
                <a:gd name="T96" fmla="*/ 0 w 827"/>
                <a:gd name="T97" fmla="*/ 9 h 824"/>
                <a:gd name="T98" fmla="*/ 0 w 827"/>
                <a:gd name="T99" fmla="*/ 8 h 824"/>
                <a:gd name="T100" fmla="*/ 0 w 827"/>
                <a:gd name="T101" fmla="*/ 7 h 824"/>
                <a:gd name="T102" fmla="*/ 0 w 827"/>
                <a:gd name="T103" fmla="*/ 7 h 824"/>
                <a:gd name="T104" fmla="*/ 0 w 827"/>
                <a:gd name="T105" fmla="*/ 6 h 8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27" h="824">
                  <a:moveTo>
                    <a:pt x="0" y="413"/>
                  </a:moveTo>
                  <a:lnTo>
                    <a:pt x="4" y="362"/>
                  </a:lnTo>
                  <a:lnTo>
                    <a:pt x="12" y="313"/>
                  </a:lnTo>
                  <a:lnTo>
                    <a:pt x="27" y="265"/>
                  </a:lnTo>
                  <a:lnTo>
                    <a:pt x="48" y="221"/>
                  </a:lnTo>
                  <a:lnTo>
                    <a:pt x="74" y="178"/>
                  </a:lnTo>
                  <a:lnTo>
                    <a:pt x="104" y="138"/>
                  </a:lnTo>
                  <a:lnTo>
                    <a:pt x="139" y="103"/>
                  </a:lnTo>
                  <a:lnTo>
                    <a:pt x="178" y="73"/>
                  </a:lnTo>
                  <a:lnTo>
                    <a:pt x="221" y="48"/>
                  </a:lnTo>
                  <a:lnTo>
                    <a:pt x="267" y="27"/>
                  </a:lnTo>
                  <a:lnTo>
                    <a:pt x="313" y="11"/>
                  </a:lnTo>
                  <a:lnTo>
                    <a:pt x="363" y="3"/>
                  </a:lnTo>
                  <a:lnTo>
                    <a:pt x="414" y="0"/>
                  </a:lnTo>
                  <a:lnTo>
                    <a:pt x="463" y="3"/>
                  </a:lnTo>
                  <a:lnTo>
                    <a:pt x="512" y="11"/>
                  </a:lnTo>
                  <a:lnTo>
                    <a:pt x="560" y="27"/>
                  </a:lnTo>
                  <a:lnTo>
                    <a:pt x="604" y="48"/>
                  </a:lnTo>
                  <a:lnTo>
                    <a:pt x="647" y="73"/>
                  </a:lnTo>
                  <a:lnTo>
                    <a:pt x="687" y="103"/>
                  </a:lnTo>
                  <a:lnTo>
                    <a:pt x="722" y="138"/>
                  </a:lnTo>
                  <a:lnTo>
                    <a:pt x="754" y="178"/>
                  </a:lnTo>
                  <a:lnTo>
                    <a:pt x="779" y="221"/>
                  </a:lnTo>
                  <a:lnTo>
                    <a:pt x="800" y="265"/>
                  </a:lnTo>
                  <a:lnTo>
                    <a:pt x="814" y="313"/>
                  </a:lnTo>
                  <a:lnTo>
                    <a:pt x="823" y="362"/>
                  </a:lnTo>
                  <a:lnTo>
                    <a:pt x="827" y="413"/>
                  </a:lnTo>
                  <a:lnTo>
                    <a:pt x="823" y="462"/>
                  </a:lnTo>
                  <a:lnTo>
                    <a:pt x="814" y="511"/>
                  </a:lnTo>
                  <a:lnTo>
                    <a:pt x="800" y="559"/>
                  </a:lnTo>
                  <a:lnTo>
                    <a:pt x="779" y="603"/>
                  </a:lnTo>
                  <a:lnTo>
                    <a:pt x="754" y="646"/>
                  </a:lnTo>
                  <a:lnTo>
                    <a:pt x="722" y="686"/>
                  </a:lnTo>
                  <a:lnTo>
                    <a:pt x="687" y="721"/>
                  </a:lnTo>
                  <a:lnTo>
                    <a:pt x="647" y="751"/>
                  </a:lnTo>
                  <a:lnTo>
                    <a:pt x="604" y="778"/>
                  </a:lnTo>
                  <a:lnTo>
                    <a:pt x="560" y="798"/>
                  </a:lnTo>
                  <a:lnTo>
                    <a:pt x="512" y="813"/>
                  </a:lnTo>
                  <a:lnTo>
                    <a:pt x="463" y="822"/>
                  </a:lnTo>
                  <a:lnTo>
                    <a:pt x="414" y="824"/>
                  </a:lnTo>
                  <a:lnTo>
                    <a:pt x="363" y="822"/>
                  </a:lnTo>
                  <a:lnTo>
                    <a:pt x="313" y="813"/>
                  </a:lnTo>
                  <a:lnTo>
                    <a:pt x="267" y="798"/>
                  </a:lnTo>
                  <a:lnTo>
                    <a:pt x="221" y="778"/>
                  </a:lnTo>
                  <a:lnTo>
                    <a:pt x="178" y="751"/>
                  </a:lnTo>
                  <a:lnTo>
                    <a:pt x="139" y="721"/>
                  </a:lnTo>
                  <a:lnTo>
                    <a:pt x="104" y="686"/>
                  </a:lnTo>
                  <a:lnTo>
                    <a:pt x="74" y="646"/>
                  </a:lnTo>
                  <a:lnTo>
                    <a:pt x="48" y="603"/>
                  </a:lnTo>
                  <a:lnTo>
                    <a:pt x="27" y="559"/>
                  </a:lnTo>
                  <a:lnTo>
                    <a:pt x="12" y="511"/>
                  </a:lnTo>
                  <a:lnTo>
                    <a:pt x="4" y="462"/>
                  </a:lnTo>
                  <a:lnTo>
                    <a:pt x="0" y="413"/>
                  </a:lnTo>
                  <a:close/>
                </a:path>
              </a:pathLst>
            </a:custGeom>
            <a:solidFill>
              <a:srgbClr val="FFFFFF"/>
            </a:solidFill>
            <a:ln w="7938">
              <a:solidFill>
                <a:srgbClr val="000000"/>
              </a:solidFill>
              <a:prstDash val="solid"/>
              <a:round/>
              <a:headEnd/>
              <a:tailEnd/>
            </a:ln>
          </p:spPr>
          <p:txBody>
            <a:bodyPr/>
            <a:lstStyle/>
            <a:p>
              <a:endParaRPr lang="zh-CN" altLang="en-US"/>
            </a:p>
          </p:txBody>
        </p:sp>
        <p:sp>
          <p:nvSpPr>
            <p:cNvPr id="50204" name="Freeform 7"/>
            <p:cNvSpPr>
              <a:spLocks/>
            </p:cNvSpPr>
            <p:nvPr/>
          </p:nvSpPr>
          <p:spPr bwMode="auto">
            <a:xfrm>
              <a:off x="3248" y="2295"/>
              <a:ext cx="413" cy="412"/>
            </a:xfrm>
            <a:custGeom>
              <a:avLst/>
              <a:gdLst>
                <a:gd name="T0" fmla="*/ 0 w 826"/>
                <a:gd name="T1" fmla="*/ 6 h 825"/>
                <a:gd name="T2" fmla="*/ 1 w 826"/>
                <a:gd name="T3" fmla="*/ 5 h 825"/>
                <a:gd name="T4" fmla="*/ 1 w 826"/>
                <a:gd name="T5" fmla="*/ 4 h 825"/>
                <a:gd name="T6" fmla="*/ 1 w 826"/>
                <a:gd name="T7" fmla="*/ 4 h 825"/>
                <a:gd name="T8" fmla="*/ 1 w 826"/>
                <a:gd name="T9" fmla="*/ 3 h 825"/>
                <a:gd name="T10" fmla="*/ 2 w 826"/>
                <a:gd name="T11" fmla="*/ 2 h 825"/>
                <a:gd name="T12" fmla="*/ 2 w 826"/>
                <a:gd name="T13" fmla="*/ 2 h 825"/>
                <a:gd name="T14" fmla="*/ 3 w 826"/>
                <a:gd name="T15" fmla="*/ 1 h 825"/>
                <a:gd name="T16" fmla="*/ 3 w 826"/>
                <a:gd name="T17" fmla="*/ 1 h 825"/>
                <a:gd name="T18" fmla="*/ 4 w 826"/>
                <a:gd name="T19" fmla="*/ 0 h 825"/>
                <a:gd name="T20" fmla="*/ 5 w 826"/>
                <a:gd name="T21" fmla="*/ 0 h 825"/>
                <a:gd name="T22" fmla="*/ 5 w 826"/>
                <a:gd name="T23" fmla="*/ 0 h 825"/>
                <a:gd name="T24" fmla="*/ 6 w 826"/>
                <a:gd name="T25" fmla="*/ 0 h 825"/>
                <a:gd name="T26" fmla="*/ 7 w 826"/>
                <a:gd name="T27" fmla="*/ 0 h 825"/>
                <a:gd name="T28" fmla="*/ 8 w 826"/>
                <a:gd name="T29" fmla="*/ 0 h 825"/>
                <a:gd name="T30" fmla="*/ 8 w 826"/>
                <a:gd name="T31" fmla="*/ 0 h 825"/>
                <a:gd name="T32" fmla="*/ 9 w 826"/>
                <a:gd name="T33" fmla="*/ 0 h 825"/>
                <a:gd name="T34" fmla="*/ 10 w 826"/>
                <a:gd name="T35" fmla="*/ 0 h 825"/>
                <a:gd name="T36" fmla="*/ 11 w 826"/>
                <a:gd name="T37" fmla="*/ 1 h 825"/>
                <a:gd name="T38" fmla="*/ 11 w 826"/>
                <a:gd name="T39" fmla="*/ 1 h 825"/>
                <a:gd name="T40" fmla="*/ 12 w 826"/>
                <a:gd name="T41" fmla="*/ 2 h 825"/>
                <a:gd name="T42" fmla="*/ 12 w 826"/>
                <a:gd name="T43" fmla="*/ 2 h 825"/>
                <a:gd name="T44" fmla="*/ 13 w 826"/>
                <a:gd name="T45" fmla="*/ 3 h 825"/>
                <a:gd name="T46" fmla="*/ 13 w 826"/>
                <a:gd name="T47" fmla="*/ 4 h 825"/>
                <a:gd name="T48" fmla="*/ 13 w 826"/>
                <a:gd name="T49" fmla="*/ 4 h 825"/>
                <a:gd name="T50" fmla="*/ 13 w 826"/>
                <a:gd name="T51" fmla="*/ 5 h 825"/>
                <a:gd name="T52" fmla="*/ 13 w 826"/>
                <a:gd name="T53" fmla="*/ 6 h 825"/>
                <a:gd name="T54" fmla="*/ 13 w 826"/>
                <a:gd name="T55" fmla="*/ 7 h 825"/>
                <a:gd name="T56" fmla="*/ 13 w 826"/>
                <a:gd name="T57" fmla="*/ 7 h 825"/>
                <a:gd name="T58" fmla="*/ 13 w 826"/>
                <a:gd name="T59" fmla="*/ 8 h 825"/>
                <a:gd name="T60" fmla="*/ 13 w 826"/>
                <a:gd name="T61" fmla="*/ 9 h 825"/>
                <a:gd name="T62" fmla="*/ 12 w 826"/>
                <a:gd name="T63" fmla="*/ 10 h 825"/>
                <a:gd name="T64" fmla="*/ 12 w 826"/>
                <a:gd name="T65" fmla="*/ 10 h 825"/>
                <a:gd name="T66" fmla="*/ 11 w 826"/>
                <a:gd name="T67" fmla="*/ 11 h 825"/>
                <a:gd name="T68" fmla="*/ 11 w 826"/>
                <a:gd name="T69" fmla="*/ 11 h 825"/>
                <a:gd name="T70" fmla="*/ 10 w 826"/>
                <a:gd name="T71" fmla="*/ 12 h 825"/>
                <a:gd name="T72" fmla="*/ 9 w 826"/>
                <a:gd name="T73" fmla="*/ 12 h 825"/>
                <a:gd name="T74" fmla="*/ 8 w 826"/>
                <a:gd name="T75" fmla="*/ 12 h 825"/>
                <a:gd name="T76" fmla="*/ 8 w 826"/>
                <a:gd name="T77" fmla="*/ 12 h 825"/>
                <a:gd name="T78" fmla="*/ 7 w 826"/>
                <a:gd name="T79" fmla="*/ 12 h 825"/>
                <a:gd name="T80" fmla="*/ 6 w 826"/>
                <a:gd name="T81" fmla="*/ 12 h 825"/>
                <a:gd name="T82" fmla="*/ 5 w 826"/>
                <a:gd name="T83" fmla="*/ 12 h 825"/>
                <a:gd name="T84" fmla="*/ 5 w 826"/>
                <a:gd name="T85" fmla="*/ 12 h 825"/>
                <a:gd name="T86" fmla="*/ 4 w 826"/>
                <a:gd name="T87" fmla="*/ 12 h 825"/>
                <a:gd name="T88" fmla="*/ 3 w 826"/>
                <a:gd name="T89" fmla="*/ 11 h 825"/>
                <a:gd name="T90" fmla="*/ 3 w 826"/>
                <a:gd name="T91" fmla="*/ 11 h 825"/>
                <a:gd name="T92" fmla="*/ 2 w 826"/>
                <a:gd name="T93" fmla="*/ 10 h 825"/>
                <a:gd name="T94" fmla="*/ 2 w 826"/>
                <a:gd name="T95" fmla="*/ 10 h 825"/>
                <a:gd name="T96" fmla="*/ 1 w 826"/>
                <a:gd name="T97" fmla="*/ 9 h 825"/>
                <a:gd name="T98" fmla="*/ 1 w 826"/>
                <a:gd name="T99" fmla="*/ 8 h 825"/>
                <a:gd name="T100" fmla="*/ 1 w 826"/>
                <a:gd name="T101" fmla="*/ 7 h 825"/>
                <a:gd name="T102" fmla="*/ 1 w 826"/>
                <a:gd name="T103" fmla="*/ 7 h 825"/>
                <a:gd name="T104" fmla="*/ 0 w 826"/>
                <a:gd name="T105" fmla="*/ 6 h 82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26" h="825">
                  <a:moveTo>
                    <a:pt x="0" y="412"/>
                  </a:moveTo>
                  <a:lnTo>
                    <a:pt x="3" y="363"/>
                  </a:lnTo>
                  <a:lnTo>
                    <a:pt x="13" y="314"/>
                  </a:lnTo>
                  <a:lnTo>
                    <a:pt x="27" y="266"/>
                  </a:lnTo>
                  <a:lnTo>
                    <a:pt x="48" y="220"/>
                  </a:lnTo>
                  <a:lnTo>
                    <a:pt x="73" y="178"/>
                  </a:lnTo>
                  <a:lnTo>
                    <a:pt x="105" y="140"/>
                  </a:lnTo>
                  <a:lnTo>
                    <a:pt x="140" y="105"/>
                  </a:lnTo>
                  <a:lnTo>
                    <a:pt x="180" y="73"/>
                  </a:lnTo>
                  <a:lnTo>
                    <a:pt x="221" y="47"/>
                  </a:lnTo>
                  <a:lnTo>
                    <a:pt x="267" y="27"/>
                  </a:lnTo>
                  <a:lnTo>
                    <a:pt x="315" y="13"/>
                  </a:lnTo>
                  <a:lnTo>
                    <a:pt x="364" y="3"/>
                  </a:lnTo>
                  <a:lnTo>
                    <a:pt x="413" y="0"/>
                  </a:lnTo>
                  <a:lnTo>
                    <a:pt x="464" y="3"/>
                  </a:lnTo>
                  <a:lnTo>
                    <a:pt x="512" y="13"/>
                  </a:lnTo>
                  <a:lnTo>
                    <a:pt x="559" y="27"/>
                  </a:lnTo>
                  <a:lnTo>
                    <a:pt x="605" y="47"/>
                  </a:lnTo>
                  <a:lnTo>
                    <a:pt x="648" y="73"/>
                  </a:lnTo>
                  <a:lnTo>
                    <a:pt x="688" y="105"/>
                  </a:lnTo>
                  <a:lnTo>
                    <a:pt x="723" y="140"/>
                  </a:lnTo>
                  <a:lnTo>
                    <a:pt x="753" y="178"/>
                  </a:lnTo>
                  <a:lnTo>
                    <a:pt x="779" y="220"/>
                  </a:lnTo>
                  <a:lnTo>
                    <a:pt x="799" y="266"/>
                  </a:lnTo>
                  <a:lnTo>
                    <a:pt x="815" y="314"/>
                  </a:lnTo>
                  <a:lnTo>
                    <a:pt x="823" y="363"/>
                  </a:lnTo>
                  <a:lnTo>
                    <a:pt x="826" y="412"/>
                  </a:lnTo>
                  <a:lnTo>
                    <a:pt x="823" y="462"/>
                  </a:lnTo>
                  <a:lnTo>
                    <a:pt x="815" y="511"/>
                  </a:lnTo>
                  <a:lnTo>
                    <a:pt x="799" y="558"/>
                  </a:lnTo>
                  <a:lnTo>
                    <a:pt x="779" y="604"/>
                  </a:lnTo>
                  <a:lnTo>
                    <a:pt x="753" y="647"/>
                  </a:lnTo>
                  <a:lnTo>
                    <a:pt x="723" y="685"/>
                  </a:lnTo>
                  <a:lnTo>
                    <a:pt x="688" y="722"/>
                  </a:lnTo>
                  <a:lnTo>
                    <a:pt x="648" y="752"/>
                  </a:lnTo>
                  <a:lnTo>
                    <a:pt x="605" y="777"/>
                  </a:lnTo>
                  <a:lnTo>
                    <a:pt x="559" y="798"/>
                  </a:lnTo>
                  <a:lnTo>
                    <a:pt x="512" y="812"/>
                  </a:lnTo>
                  <a:lnTo>
                    <a:pt x="464" y="822"/>
                  </a:lnTo>
                  <a:lnTo>
                    <a:pt x="413" y="825"/>
                  </a:lnTo>
                  <a:lnTo>
                    <a:pt x="364" y="822"/>
                  </a:lnTo>
                  <a:lnTo>
                    <a:pt x="315" y="812"/>
                  </a:lnTo>
                  <a:lnTo>
                    <a:pt x="267" y="798"/>
                  </a:lnTo>
                  <a:lnTo>
                    <a:pt x="221" y="777"/>
                  </a:lnTo>
                  <a:lnTo>
                    <a:pt x="180" y="752"/>
                  </a:lnTo>
                  <a:lnTo>
                    <a:pt x="140" y="722"/>
                  </a:lnTo>
                  <a:lnTo>
                    <a:pt x="105" y="685"/>
                  </a:lnTo>
                  <a:lnTo>
                    <a:pt x="73" y="647"/>
                  </a:lnTo>
                  <a:lnTo>
                    <a:pt x="48" y="604"/>
                  </a:lnTo>
                  <a:lnTo>
                    <a:pt x="27" y="558"/>
                  </a:lnTo>
                  <a:lnTo>
                    <a:pt x="13" y="511"/>
                  </a:lnTo>
                  <a:lnTo>
                    <a:pt x="3" y="462"/>
                  </a:lnTo>
                  <a:lnTo>
                    <a:pt x="0" y="412"/>
                  </a:lnTo>
                  <a:close/>
                </a:path>
              </a:pathLst>
            </a:custGeom>
            <a:solidFill>
              <a:srgbClr val="FFFFFF"/>
            </a:solidFill>
            <a:ln w="7938">
              <a:solidFill>
                <a:srgbClr val="000000"/>
              </a:solidFill>
              <a:prstDash val="solid"/>
              <a:round/>
              <a:headEnd/>
              <a:tailEnd/>
            </a:ln>
          </p:spPr>
          <p:txBody>
            <a:bodyPr/>
            <a:lstStyle/>
            <a:p>
              <a:endParaRPr lang="zh-CN" altLang="en-US"/>
            </a:p>
          </p:txBody>
        </p:sp>
        <p:sp>
          <p:nvSpPr>
            <p:cNvPr id="50205" name="Freeform 8"/>
            <p:cNvSpPr>
              <a:spLocks/>
            </p:cNvSpPr>
            <p:nvPr/>
          </p:nvSpPr>
          <p:spPr bwMode="auto">
            <a:xfrm>
              <a:off x="3942" y="2277"/>
              <a:ext cx="413" cy="411"/>
            </a:xfrm>
            <a:custGeom>
              <a:avLst/>
              <a:gdLst>
                <a:gd name="T0" fmla="*/ 0 w 826"/>
                <a:gd name="T1" fmla="*/ 6 h 824"/>
                <a:gd name="T2" fmla="*/ 1 w 826"/>
                <a:gd name="T3" fmla="*/ 5 h 824"/>
                <a:gd name="T4" fmla="*/ 1 w 826"/>
                <a:gd name="T5" fmla="*/ 4 h 824"/>
                <a:gd name="T6" fmla="*/ 1 w 826"/>
                <a:gd name="T7" fmla="*/ 4 h 824"/>
                <a:gd name="T8" fmla="*/ 1 w 826"/>
                <a:gd name="T9" fmla="*/ 3 h 824"/>
                <a:gd name="T10" fmla="*/ 2 w 826"/>
                <a:gd name="T11" fmla="*/ 2 h 824"/>
                <a:gd name="T12" fmla="*/ 2 w 826"/>
                <a:gd name="T13" fmla="*/ 2 h 824"/>
                <a:gd name="T14" fmla="*/ 3 w 826"/>
                <a:gd name="T15" fmla="*/ 1 h 824"/>
                <a:gd name="T16" fmla="*/ 3 w 826"/>
                <a:gd name="T17" fmla="*/ 1 h 824"/>
                <a:gd name="T18" fmla="*/ 4 w 826"/>
                <a:gd name="T19" fmla="*/ 0 h 824"/>
                <a:gd name="T20" fmla="*/ 5 w 826"/>
                <a:gd name="T21" fmla="*/ 0 h 824"/>
                <a:gd name="T22" fmla="*/ 5 w 826"/>
                <a:gd name="T23" fmla="*/ 0 h 824"/>
                <a:gd name="T24" fmla="*/ 6 w 826"/>
                <a:gd name="T25" fmla="*/ 0 h 824"/>
                <a:gd name="T26" fmla="*/ 7 w 826"/>
                <a:gd name="T27" fmla="*/ 0 h 824"/>
                <a:gd name="T28" fmla="*/ 8 w 826"/>
                <a:gd name="T29" fmla="*/ 0 h 824"/>
                <a:gd name="T30" fmla="*/ 8 w 826"/>
                <a:gd name="T31" fmla="*/ 0 h 824"/>
                <a:gd name="T32" fmla="*/ 9 w 826"/>
                <a:gd name="T33" fmla="*/ 0 h 824"/>
                <a:gd name="T34" fmla="*/ 10 w 826"/>
                <a:gd name="T35" fmla="*/ 0 h 824"/>
                <a:gd name="T36" fmla="*/ 11 w 826"/>
                <a:gd name="T37" fmla="*/ 1 h 824"/>
                <a:gd name="T38" fmla="*/ 11 w 826"/>
                <a:gd name="T39" fmla="*/ 1 h 824"/>
                <a:gd name="T40" fmla="*/ 12 w 826"/>
                <a:gd name="T41" fmla="*/ 2 h 824"/>
                <a:gd name="T42" fmla="*/ 12 w 826"/>
                <a:gd name="T43" fmla="*/ 2 h 824"/>
                <a:gd name="T44" fmla="*/ 13 w 826"/>
                <a:gd name="T45" fmla="*/ 3 h 824"/>
                <a:gd name="T46" fmla="*/ 13 w 826"/>
                <a:gd name="T47" fmla="*/ 4 h 824"/>
                <a:gd name="T48" fmla="*/ 13 w 826"/>
                <a:gd name="T49" fmla="*/ 4 h 824"/>
                <a:gd name="T50" fmla="*/ 13 w 826"/>
                <a:gd name="T51" fmla="*/ 5 h 824"/>
                <a:gd name="T52" fmla="*/ 13 w 826"/>
                <a:gd name="T53" fmla="*/ 6 h 824"/>
                <a:gd name="T54" fmla="*/ 13 w 826"/>
                <a:gd name="T55" fmla="*/ 7 h 824"/>
                <a:gd name="T56" fmla="*/ 13 w 826"/>
                <a:gd name="T57" fmla="*/ 7 h 824"/>
                <a:gd name="T58" fmla="*/ 13 w 826"/>
                <a:gd name="T59" fmla="*/ 8 h 824"/>
                <a:gd name="T60" fmla="*/ 13 w 826"/>
                <a:gd name="T61" fmla="*/ 9 h 824"/>
                <a:gd name="T62" fmla="*/ 12 w 826"/>
                <a:gd name="T63" fmla="*/ 10 h 824"/>
                <a:gd name="T64" fmla="*/ 12 w 826"/>
                <a:gd name="T65" fmla="*/ 10 h 824"/>
                <a:gd name="T66" fmla="*/ 11 w 826"/>
                <a:gd name="T67" fmla="*/ 11 h 824"/>
                <a:gd name="T68" fmla="*/ 11 w 826"/>
                <a:gd name="T69" fmla="*/ 11 h 824"/>
                <a:gd name="T70" fmla="*/ 10 w 826"/>
                <a:gd name="T71" fmla="*/ 12 h 824"/>
                <a:gd name="T72" fmla="*/ 9 w 826"/>
                <a:gd name="T73" fmla="*/ 12 h 824"/>
                <a:gd name="T74" fmla="*/ 8 w 826"/>
                <a:gd name="T75" fmla="*/ 12 h 824"/>
                <a:gd name="T76" fmla="*/ 8 w 826"/>
                <a:gd name="T77" fmla="*/ 12 h 824"/>
                <a:gd name="T78" fmla="*/ 7 w 826"/>
                <a:gd name="T79" fmla="*/ 12 h 824"/>
                <a:gd name="T80" fmla="*/ 6 w 826"/>
                <a:gd name="T81" fmla="*/ 12 h 824"/>
                <a:gd name="T82" fmla="*/ 5 w 826"/>
                <a:gd name="T83" fmla="*/ 12 h 824"/>
                <a:gd name="T84" fmla="*/ 5 w 826"/>
                <a:gd name="T85" fmla="*/ 12 h 824"/>
                <a:gd name="T86" fmla="*/ 4 w 826"/>
                <a:gd name="T87" fmla="*/ 12 h 824"/>
                <a:gd name="T88" fmla="*/ 3 w 826"/>
                <a:gd name="T89" fmla="*/ 11 h 824"/>
                <a:gd name="T90" fmla="*/ 3 w 826"/>
                <a:gd name="T91" fmla="*/ 11 h 824"/>
                <a:gd name="T92" fmla="*/ 2 w 826"/>
                <a:gd name="T93" fmla="*/ 10 h 824"/>
                <a:gd name="T94" fmla="*/ 2 w 826"/>
                <a:gd name="T95" fmla="*/ 10 h 824"/>
                <a:gd name="T96" fmla="*/ 1 w 826"/>
                <a:gd name="T97" fmla="*/ 9 h 824"/>
                <a:gd name="T98" fmla="*/ 1 w 826"/>
                <a:gd name="T99" fmla="*/ 8 h 824"/>
                <a:gd name="T100" fmla="*/ 1 w 826"/>
                <a:gd name="T101" fmla="*/ 7 h 824"/>
                <a:gd name="T102" fmla="*/ 1 w 826"/>
                <a:gd name="T103" fmla="*/ 7 h 824"/>
                <a:gd name="T104" fmla="*/ 0 w 826"/>
                <a:gd name="T105" fmla="*/ 6 h 8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26" h="824">
                  <a:moveTo>
                    <a:pt x="0" y="411"/>
                  </a:moveTo>
                  <a:lnTo>
                    <a:pt x="3" y="362"/>
                  </a:lnTo>
                  <a:lnTo>
                    <a:pt x="12" y="313"/>
                  </a:lnTo>
                  <a:lnTo>
                    <a:pt x="27" y="265"/>
                  </a:lnTo>
                  <a:lnTo>
                    <a:pt x="47" y="221"/>
                  </a:lnTo>
                  <a:lnTo>
                    <a:pt x="73" y="178"/>
                  </a:lnTo>
                  <a:lnTo>
                    <a:pt x="105" y="138"/>
                  </a:lnTo>
                  <a:lnTo>
                    <a:pt x="140" y="104"/>
                  </a:lnTo>
                  <a:lnTo>
                    <a:pt x="179" y="73"/>
                  </a:lnTo>
                  <a:lnTo>
                    <a:pt x="222" y="46"/>
                  </a:lnTo>
                  <a:lnTo>
                    <a:pt x="267" y="26"/>
                  </a:lnTo>
                  <a:lnTo>
                    <a:pt x="314" y="12"/>
                  </a:lnTo>
                  <a:lnTo>
                    <a:pt x="364" y="2"/>
                  </a:lnTo>
                  <a:lnTo>
                    <a:pt x="413" y="0"/>
                  </a:lnTo>
                  <a:lnTo>
                    <a:pt x="464" y="2"/>
                  </a:lnTo>
                  <a:lnTo>
                    <a:pt x="511" y="12"/>
                  </a:lnTo>
                  <a:lnTo>
                    <a:pt x="559" y="26"/>
                  </a:lnTo>
                  <a:lnTo>
                    <a:pt x="605" y="46"/>
                  </a:lnTo>
                  <a:lnTo>
                    <a:pt x="648" y="73"/>
                  </a:lnTo>
                  <a:lnTo>
                    <a:pt x="688" y="104"/>
                  </a:lnTo>
                  <a:lnTo>
                    <a:pt x="723" y="138"/>
                  </a:lnTo>
                  <a:lnTo>
                    <a:pt x="753" y="178"/>
                  </a:lnTo>
                  <a:lnTo>
                    <a:pt x="778" y="221"/>
                  </a:lnTo>
                  <a:lnTo>
                    <a:pt x="799" y="265"/>
                  </a:lnTo>
                  <a:lnTo>
                    <a:pt x="815" y="313"/>
                  </a:lnTo>
                  <a:lnTo>
                    <a:pt x="823" y="362"/>
                  </a:lnTo>
                  <a:lnTo>
                    <a:pt x="826" y="411"/>
                  </a:lnTo>
                  <a:lnTo>
                    <a:pt x="823" y="462"/>
                  </a:lnTo>
                  <a:lnTo>
                    <a:pt x="815" y="511"/>
                  </a:lnTo>
                  <a:lnTo>
                    <a:pt x="799" y="559"/>
                  </a:lnTo>
                  <a:lnTo>
                    <a:pt x="778" y="603"/>
                  </a:lnTo>
                  <a:lnTo>
                    <a:pt x="753" y="646"/>
                  </a:lnTo>
                  <a:lnTo>
                    <a:pt x="723" y="686"/>
                  </a:lnTo>
                  <a:lnTo>
                    <a:pt x="688" y="721"/>
                  </a:lnTo>
                  <a:lnTo>
                    <a:pt x="648" y="751"/>
                  </a:lnTo>
                  <a:lnTo>
                    <a:pt x="605" y="776"/>
                  </a:lnTo>
                  <a:lnTo>
                    <a:pt x="559" y="797"/>
                  </a:lnTo>
                  <a:lnTo>
                    <a:pt x="511" y="813"/>
                  </a:lnTo>
                  <a:lnTo>
                    <a:pt x="464" y="821"/>
                  </a:lnTo>
                  <a:lnTo>
                    <a:pt x="413" y="824"/>
                  </a:lnTo>
                  <a:lnTo>
                    <a:pt x="364" y="821"/>
                  </a:lnTo>
                  <a:lnTo>
                    <a:pt x="314" y="813"/>
                  </a:lnTo>
                  <a:lnTo>
                    <a:pt x="267" y="797"/>
                  </a:lnTo>
                  <a:lnTo>
                    <a:pt x="222" y="776"/>
                  </a:lnTo>
                  <a:lnTo>
                    <a:pt x="179" y="751"/>
                  </a:lnTo>
                  <a:lnTo>
                    <a:pt x="140" y="721"/>
                  </a:lnTo>
                  <a:lnTo>
                    <a:pt x="105" y="686"/>
                  </a:lnTo>
                  <a:lnTo>
                    <a:pt x="73" y="646"/>
                  </a:lnTo>
                  <a:lnTo>
                    <a:pt x="47" y="603"/>
                  </a:lnTo>
                  <a:lnTo>
                    <a:pt x="27" y="559"/>
                  </a:lnTo>
                  <a:lnTo>
                    <a:pt x="12" y="511"/>
                  </a:lnTo>
                  <a:lnTo>
                    <a:pt x="3" y="462"/>
                  </a:lnTo>
                  <a:lnTo>
                    <a:pt x="0" y="411"/>
                  </a:lnTo>
                  <a:close/>
                </a:path>
              </a:pathLst>
            </a:custGeom>
            <a:solidFill>
              <a:srgbClr val="FFFFFF"/>
            </a:solidFill>
            <a:ln w="7938">
              <a:solidFill>
                <a:srgbClr val="000000"/>
              </a:solidFill>
              <a:prstDash val="solid"/>
              <a:round/>
              <a:headEnd/>
              <a:tailEnd/>
            </a:ln>
          </p:spPr>
          <p:txBody>
            <a:bodyPr/>
            <a:lstStyle/>
            <a:p>
              <a:endParaRPr lang="zh-CN" altLang="en-US"/>
            </a:p>
          </p:txBody>
        </p:sp>
        <p:sp>
          <p:nvSpPr>
            <p:cNvPr id="50206" name="Freeform 9"/>
            <p:cNvSpPr>
              <a:spLocks/>
            </p:cNvSpPr>
            <p:nvPr/>
          </p:nvSpPr>
          <p:spPr bwMode="auto">
            <a:xfrm>
              <a:off x="3605" y="1639"/>
              <a:ext cx="413" cy="412"/>
            </a:xfrm>
            <a:custGeom>
              <a:avLst/>
              <a:gdLst>
                <a:gd name="T0" fmla="*/ 0 w 826"/>
                <a:gd name="T1" fmla="*/ 6 h 825"/>
                <a:gd name="T2" fmla="*/ 1 w 826"/>
                <a:gd name="T3" fmla="*/ 5 h 825"/>
                <a:gd name="T4" fmla="*/ 1 w 826"/>
                <a:gd name="T5" fmla="*/ 4 h 825"/>
                <a:gd name="T6" fmla="*/ 1 w 826"/>
                <a:gd name="T7" fmla="*/ 4 h 825"/>
                <a:gd name="T8" fmla="*/ 1 w 826"/>
                <a:gd name="T9" fmla="*/ 3 h 825"/>
                <a:gd name="T10" fmla="*/ 2 w 826"/>
                <a:gd name="T11" fmla="*/ 2 h 825"/>
                <a:gd name="T12" fmla="*/ 2 w 826"/>
                <a:gd name="T13" fmla="*/ 2 h 825"/>
                <a:gd name="T14" fmla="*/ 3 w 826"/>
                <a:gd name="T15" fmla="*/ 1 h 825"/>
                <a:gd name="T16" fmla="*/ 3 w 826"/>
                <a:gd name="T17" fmla="*/ 1 h 825"/>
                <a:gd name="T18" fmla="*/ 4 w 826"/>
                <a:gd name="T19" fmla="*/ 0 h 825"/>
                <a:gd name="T20" fmla="*/ 5 w 826"/>
                <a:gd name="T21" fmla="*/ 0 h 825"/>
                <a:gd name="T22" fmla="*/ 5 w 826"/>
                <a:gd name="T23" fmla="*/ 0 h 825"/>
                <a:gd name="T24" fmla="*/ 6 w 826"/>
                <a:gd name="T25" fmla="*/ 0 h 825"/>
                <a:gd name="T26" fmla="*/ 7 w 826"/>
                <a:gd name="T27" fmla="*/ 0 h 825"/>
                <a:gd name="T28" fmla="*/ 8 w 826"/>
                <a:gd name="T29" fmla="*/ 0 h 825"/>
                <a:gd name="T30" fmla="*/ 8 w 826"/>
                <a:gd name="T31" fmla="*/ 0 h 825"/>
                <a:gd name="T32" fmla="*/ 9 w 826"/>
                <a:gd name="T33" fmla="*/ 0 h 825"/>
                <a:gd name="T34" fmla="*/ 10 w 826"/>
                <a:gd name="T35" fmla="*/ 0 h 825"/>
                <a:gd name="T36" fmla="*/ 11 w 826"/>
                <a:gd name="T37" fmla="*/ 1 h 825"/>
                <a:gd name="T38" fmla="*/ 11 w 826"/>
                <a:gd name="T39" fmla="*/ 1 h 825"/>
                <a:gd name="T40" fmla="*/ 12 w 826"/>
                <a:gd name="T41" fmla="*/ 2 h 825"/>
                <a:gd name="T42" fmla="*/ 12 w 826"/>
                <a:gd name="T43" fmla="*/ 2 h 825"/>
                <a:gd name="T44" fmla="*/ 13 w 826"/>
                <a:gd name="T45" fmla="*/ 3 h 825"/>
                <a:gd name="T46" fmla="*/ 13 w 826"/>
                <a:gd name="T47" fmla="*/ 4 h 825"/>
                <a:gd name="T48" fmla="*/ 13 w 826"/>
                <a:gd name="T49" fmla="*/ 4 h 825"/>
                <a:gd name="T50" fmla="*/ 13 w 826"/>
                <a:gd name="T51" fmla="*/ 5 h 825"/>
                <a:gd name="T52" fmla="*/ 13 w 826"/>
                <a:gd name="T53" fmla="*/ 6 h 825"/>
                <a:gd name="T54" fmla="*/ 13 w 826"/>
                <a:gd name="T55" fmla="*/ 7 h 825"/>
                <a:gd name="T56" fmla="*/ 13 w 826"/>
                <a:gd name="T57" fmla="*/ 7 h 825"/>
                <a:gd name="T58" fmla="*/ 13 w 826"/>
                <a:gd name="T59" fmla="*/ 8 h 825"/>
                <a:gd name="T60" fmla="*/ 13 w 826"/>
                <a:gd name="T61" fmla="*/ 9 h 825"/>
                <a:gd name="T62" fmla="*/ 12 w 826"/>
                <a:gd name="T63" fmla="*/ 10 h 825"/>
                <a:gd name="T64" fmla="*/ 12 w 826"/>
                <a:gd name="T65" fmla="*/ 10 h 825"/>
                <a:gd name="T66" fmla="*/ 11 w 826"/>
                <a:gd name="T67" fmla="*/ 11 h 825"/>
                <a:gd name="T68" fmla="*/ 11 w 826"/>
                <a:gd name="T69" fmla="*/ 11 h 825"/>
                <a:gd name="T70" fmla="*/ 10 w 826"/>
                <a:gd name="T71" fmla="*/ 12 h 825"/>
                <a:gd name="T72" fmla="*/ 9 w 826"/>
                <a:gd name="T73" fmla="*/ 12 h 825"/>
                <a:gd name="T74" fmla="*/ 8 w 826"/>
                <a:gd name="T75" fmla="*/ 12 h 825"/>
                <a:gd name="T76" fmla="*/ 8 w 826"/>
                <a:gd name="T77" fmla="*/ 12 h 825"/>
                <a:gd name="T78" fmla="*/ 7 w 826"/>
                <a:gd name="T79" fmla="*/ 12 h 825"/>
                <a:gd name="T80" fmla="*/ 6 w 826"/>
                <a:gd name="T81" fmla="*/ 12 h 825"/>
                <a:gd name="T82" fmla="*/ 5 w 826"/>
                <a:gd name="T83" fmla="*/ 12 h 825"/>
                <a:gd name="T84" fmla="*/ 5 w 826"/>
                <a:gd name="T85" fmla="*/ 12 h 825"/>
                <a:gd name="T86" fmla="*/ 4 w 826"/>
                <a:gd name="T87" fmla="*/ 12 h 825"/>
                <a:gd name="T88" fmla="*/ 3 w 826"/>
                <a:gd name="T89" fmla="*/ 11 h 825"/>
                <a:gd name="T90" fmla="*/ 3 w 826"/>
                <a:gd name="T91" fmla="*/ 11 h 825"/>
                <a:gd name="T92" fmla="*/ 2 w 826"/>
                <a:gd name="T93" fmla="*/ 10 h 825"/>
                <a:gd name="T94" fmla="*/ 2 w 826"/>
                <a:gd name="T95" fmla="*/ 10 h 825"/>
                <a:gd name="T96" fmla="*/ 1 w 826"/>
                <a:gd name="T97" fmla="*/ 9 h 825"/>
                <a:gd name="T98" fmla="*/ 1 w 826"/>
                <a:gd name="T99" fmla="*/ 8 h 825"/>
                <a:gd name="T100" fmla="*/ 1 w 826"/>
                <a:gd name="T101" fmla="*/ 7 h 825"/>
                <a:gd name="T102" fmla="*/ 1 w 826"/>
                <a:gd name="T103" fmla="*/ 7 h 825"/>
                <a:gd name="T104" fmla="*/ 0 w 826"/>
                <a:gd name="T105" fmla="*/ 6 h 82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26" h="825">
                  <a:moveTo>
                    <a:pt x="0" y="412"/>
                  </a:moveTo>
                  <a:lnTo>
                    <a:pt x="3" y="363"/>
                  </a:lnTo>
                  <a:lnTo>
                    <a:pt x="12" y="314"/>
                  </a:lnTo>
                  <a:lnTo>
                    <a:pt x="27" y="266"/>
                  </a:lnTo>
                  <a:lnTo>
                    <a:pt x="47" y="220"/>
                  </a:lnTo>
                  <a:lnTo>
                    <a:pt x="73" y="179"/>
                  </a:lnTo>
                  <a:lnTo>
                    <a:pt x="104" y="139"/>
                  </a:lnTo>
                  <a:lnTo>
                    <a:pt x="139" y="104"/>
                  </a:lnTo>
                  <a:lnTo>
                    <a:pt x="177" y="73"/>
                  </a:lnTo>
                  <a:lnTo>
                    <a:pt x="220" y="47"/>
                  </a:lnTo>
                  <a:lnTo>
                    <a:pt x="266" y="27"/>
                  </a:lnTo>
                  <a:lnTo>
                    <a:pt x="314" y="12"/>
                  </a:lnTo>
                  <a:lnTo>
                    <a:pt x="363" y="3"/>
                  </a:lnTo>
                  <a:lnTo>
                    <a:pt x="413" y="0"/>
                  </a:lnTo>
                  <a:lnTo>
                    <a:pt x="462" y="3"/>
                  </a:lnTo>
                  <a:lnTo>
                    <a:pt x="511" y="12"/>
                  </a:lnTo>
                  <a:lnTo>
                    <a:pt x="559" y="27"/>
                  </a:lnTo>
                  <a:lnTo>
                    <a:pt x="605" y="47"/>
                  </a:lnTo>
                  <a:lnTo>
                    <a:pt x="648" y="73"/>
                  </a:lnTo>
                  <a:lnTo>
                    <a:pt x="686" y="104"/>
                  </a:lnTo>
                  <a:lnTo>
                    <a:pt x="722" y="139"/>
                  </a:lnTo>
                  <a:lnTo>
                    <a:pt x="753" y="179"/>
                  </a:lnTo>
                  <a:lnTo>
                    <a:pt x="778" y="220"/>
                  </a:lnTo>
                  <a:lnTo>
                    <a:pt x="799" y="266"/>
                  </a:lnTo>
                  <a:lnTo>
                    <a:pt x="813" y="314"/>
                  </a:lnTo>
                  <a:lnTo>
                    <a:pt x="823" y="363"/>
                  </a:lnTo>
                  <a:lnTo>
                    <a:pt x="826" y="412"/>
                  </a:lnTo>
                  <a:lnTo>
                    <a:pt x="823" y="463"/>
                  </a:lnTo>
                  <a:lnTo>
                    <a:pt x="813" y="511"/>
                  </a:lnTo>
                  <a:lnTo>
                    <a:pt x="799" y="558"/>
                  </a:lnTo>
                  <a:lnTo>
                    <a:pt x="778" y="604"/>
                  </a:lnTo>
                  <a:lnTo>
                    <a:pt x="753" y="647"/>
                  </a:lnTo>
                  <a:lnTo>
                    <a:pt x="722" y="687"/>
                  </a:lnTo>
                  <a:lnTo>
                    <a:pt x="686" y="722"/>
                  </a:lnTo>
                  <a:lnTo>
                    <a:pt x="648" y="752"/>
                  </a:lnTo>
                  <a:lnTo>
                    <a:pt x="605" y="777"/>
                  </a:lnTo>
                  <a:lnTo>
                    <a:pt x="559" y="798"/>
                  </a:lnTo>
                  <a:lnTo>
                    <a:pt x="511" y="814"/>
                  </a:lnTo>
                  <a:lnTo>
                    <a:pt x="462" y="822"/>
                  </a:lnTo>
                  <a:lnTo>
                    <a:pt x="413" y="825"/>
                  </a:lnTo>
                  <a:lnTo>
                    <a:pt x="363" y="822"/>
                  </a:lnTo>
                  <a:lnTo>
                    <a:pt x="314" y="814"/>
                  </a:lnTo>
                  <a:lnTo>
                    <a:pt x="266" y="798"/>
                  </a:lnTo>
                  <a:lnTo>
                    <a:pt x="220" y="777"/>
                  </a:lnTo>
                  <a:lnTo>
                    <a:pt x="177" y="752"/>
                  </a:lnTo>
                  <a:lnTo>
                    <a:pt x="139" y="722"/>
                  </a:lnTo>
                  <a:lnTo>
                    <a:pt x="104" y="687"/>
                  </a:lnTo>
                  <a:lnTo>
                    <a:pt x="73" y="647"/>
                  </a:lnTo>
                  <a:lnTo>
                    <a:pt x="47" y="604"/>
                  </a:lnTo>
                  <a:lnTo>
                    <a:pt x="27" y="558"/>
                  </a:lnTo>
                  <a:lnTo>
                    <a:pt x="12" y="511"/>
                  </a:lnTo>
                  <a:lnTo>
                    <a:pt x="3" y="463"/>
                  </a:lnTo>
                  <a:lnTo>
                    <a:pt x="0" y="412"/>
                  </a:lnTo>
                  <a:close/>
                </a:path>
              </a:pathLst>
            </a:custGeom>
            <a:solidFill>
              <a:srgbClr val="FFFFFF"/>
            </a:solidFill>
            <a:ln w="7938">
              <a:solidFill>
                <a:srgbClr val="000000"/>
              </a:solidFill>
              <a:prstDash val="solid"/>
              <a:round/>
              <a:headEnd/>
              <a:tailEnd/>
            </a:ln>
          </p:spPr>
          <p:txBody>
            <a:bodyPr/>
            <a:lstStyle/>
            <a:p>
              <a:endParaRPr lang="zh-CN" altLang="en-US"/>
            </a:p>
          </p:txBody>
        </p:sp>
        <p:sp>
          <p:nvSpPr>
            <p:cNvPr id="50207" name="Line 10"/>
            <p:cNvSpPr>
              <a:spLocks noChangeShapeType="1"/>
            </p:cNvSpPr>
            <p:nvPr/>
          </p:nvSpPr>
          <p:spPr bwMode="auto">
            <a:xfrm flipV="1">
              <a:off x="2103" y="2005"/>
              <a:ext cx="216" cy="29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8" name="Line 11"/>
            <p:cNvSpPr>
              <a:spLocks noChangeShapeType="1"/>
            </p:cNvSpPr>
            <p:nvPr/>
          </p:nvSpPr>
          <p:spPr bwMode="auto">
            <a:xfrm>
              <a:off x="2516" y="2024"/>
              <a:ext cx="207" cy="27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9" name="Line 12"/>
            <p:cNvSpPr>
              <a:spLocks noChangeShapeType="1"/>
            </p:cNvSpPr>
            <p:nvPr/>
          </p:nvSpPr>
          <p:spPr bwMode="auto">
            <a:xfrm flipV="1">
              <a:off x="3474" y="2014"/>
              <a:ext cx="206" cy="28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0" name="Line 13"/>
            <p:cNvSpPr>
              <a:spLocks noChangeShapeType="1"/>
            </p:cNvSpPr>
            <p:nvPr/>
          </p:nvSpPr>
          <p:spPr bwMode="auto">
            <a:xfrm>
              <a:off x="3924" y="2024"/>
              <a:ext cx="207" cy="27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1" name="Freeform 14"/>
            <p:cNvSpPr>
              <a:spLocks/>
            </p:cNvSpPr>
            <p:nvPr/>
          </p:nvSpPr>
          <p:spPr bwMode="auto">
            <a:xfrm>
              <a:off x="2967" y="965"/>
              <a:ext cx="413" cy="412"/>
            </a:xfrm>
            <a:custGeom>
              <a:avLst/>
              <a:gdLst>
                <a:gd name="T0" fmla="*/ 0 w 826"/>
                <a:gd name="T1" fmla="*/ 6 h 825"/>
                <a:gd name="T2" fmla="*/ 1 w 826"/>
                <a:gd name="T3" fmla="*/ 5 h 825"/>
                <a:gd name="T4" fmla="*/ 1 w 826"/>
                <a:gd name="T5" fmla="*/ 4 h 825"/>
                <a:gd name="T6" fmla="*/ 1 w 826"/>
                <a:gd name="T7" fmla="*/ 4 h 825"/>
                <a:gd name="T8" fmla="*/ 1 w 826"/>
                <a:gd name="T9" fmla="*/ 3 h 825"/>
                <a:gd name="T10" fmla="*/ 2 w 826"/>
                <a:gd name="T11" fmla="*/ 2 h 825"/>
                <a:gd name="T12" fmla="*/ 2 w 826"/>
                <a:gd name="T13" fmla="*/ 2 h 825"/>
                <a:gd name="T14" fmla="*/ 3 w 826"/>
                <a:gd name="T15" fmla="*/ 1 h 825"/>
                <a:gd name="T16" fmla="*/ 3 w 826"/>
                <a:gd name="T17" fmla="*/ 1 h 825"/>
                <a:gd name="T18" fmla="*/ 4 w 826"/>
                <a:gd name="T19" fmla="*/ 0 h 825"/>
                <a:gd name="T20" fmla="*/ 5 w 826"/>
                <a:gd name="T21" fmla="*/ 0 h 825"/>
                <a:gd name="T22" fmla="*/ 5 w 826"/>
                <a:gd name="T23" fmla="*/ 0 h 825"/>
                <a:gd name="T24" fmla="*/ 6 w 826"/>
                <a:gd name="T25" fmla="*/ 0 h 825"/>
                <a:gd name="T26" fmla="*/ 7 w 826"/>
                <a:gd name="T27" fmla="*/ 0 h 825"/>
                <a:gd name="T28" fmla="*/ 8 w 826"/>
                <a:gd name="T29" fmla="*/ 0 h 825"/>
                <a:gd name="T30" fmla="*/ 8 w 826"/>
                <a:gd name="T31" fmla="*/ 0 h 825"/>
                <a:gd name="T32" fmla="*/ 9 w 826"/>
                <a:gd name="T33" fmla="*/ 0 h 825"/>
                <a:gd name="T34" fmla="*/ 10 w 826"/>
                <a:gd name="T35" fmla="*/ 0 h 825"/>
                <a:gd name="T36" fmla="*/ 11 w 826"/>
                <a:gd name="T37" fmla="*/ 1 h 825"/>
                <a:gd name="T38" fmla="*/ 11 w 826"/>
                <a:gd name="T39" fmla="*/ 1 h 825"/>
                <a:gd name="T40" fmla="*/ 12 w 826"/>
                <a:gd name="T41" fmla="*/ 2 h 825"/>
                <a:gd name="T42" fmla="*/ 12 w 826"/>
                <a:gd name="T43" fmla="*/ 2 h 825"/>
                <a:gd name="T44" fmla="*/ 13 w 826"/>
                <a:gd name="T45" fmla="*/ 3 h 825"/>
                <a:gd name="T46" fmla="*/ 13 w 826"/>
                <a:gd name="T47" fmla="*/ 4 h 825"/>
                <a:gd name="T48" fmla="*/ 13 w 826"/>
                <a:gd name="T49" fmla="*/ 4 h 825"/>
                <a:gd name="T50" fmla="*/ 13 w 826"/>
                <a:gd name="T51" fmla="*/ 5 h 825"/>
                <a:gd name="T52" fmla="*/ 13 w 826"/>
                <a:gd name="T53" fmla="*/ 6 h 825"/>
                <a:gd name="T54" fmla="*/ 13 w 826"/>
                <a:gd name="T55" fmla="*/ 7 h 825"/>
                <a:gd name="T56" fmla="*/ 13 w 826"/>
                <a:gd name="T57" fmla="*/ 7 h 825"/>
                <a:gd name="T58" fmla="*/ 13 w 826"/>
                <a:gd name="T59" fmla="*/ 8 h 825"/>
                <a:gd name="T60" fmla="*/ 13 w 826"/>
                <a:gd name="T61" fmla="*/ 9 h 825"/>
                <a:gd name="T62" fmla="*/ 12 w 826"/>
                <a:gd name="T63" fmla="*/ 10 h 825"/>
                <a:gd name="T64" fmla="*/ 12 w 826"/>
                <a:gd name="T65" fmla="*/ 10 h 825"/>
                <a:gd name="T66" fmla="*/ 11 w 826"/>
                <a:gd name="T67" fmla="*/ 11 h 825"/>
                <a:gd name="T68" fmla="*/ 11 w 826"/>
                <a:gd name="T69" fmla="*/ 11 h 825"/>
                <a:gd name="T70" fmla="*/ 10 w 826"/>
                <a:gd name="T71" fmla="*/ 12 h 825"/>
                <a:gd name="T72" fmla="*/ 9 w 826"/>
                <a:gd name="T73" fmla="*/ 12 h 825"/>
                <a:gd name="T74" fmla="*/ 8 w 826"/>
                <a:gd name="T75" fmla="*/ 12 h 825"/>
                <a:gd name="T76" fmla="*/ 8 w 826"/>
                <a:gd name="T77" fmla="*/ 12 h 825"/>
                <a:gd name="T78" fmla="*/ 7 w 826"/>
                <a:gd name="T79" fmla="*/ 12 h 825"/>
                <a:gd name="T80" fmla="*/ 6 w 826"/>
                <a:gd name="T81" fmla="*/ 12 h 825"/>
                <a:gd name="T82" fmla="*/ 5 w 826"/>
                <a:gd name="T83" fmla="*/ 12 h 825"/>
                <a:gd name="T84" fmla="*/ 5 w 826"/>
                <a:gd name="T85" fmla="*/ 12 h 825"/>
                <a:gd name="T86" fmla="*/ 4 w 826"/>
                <a:gd name="T87" fmla="*/ 12 h 825"/>
                <a:gd name="T88" fmla="*/ 3 w 826"/>
                <a:gd name="T89" fmla="*/ 11 h 825"/>
                <a:gd name="T90" fmla="*/ 3 w 826"/>
                <a:gd name="T91" fmla="*/ 11 h 825"/>
                <a:gd name="T92" fmla="*/ 2 w 826"/>
                <a:gd name="T93" fmla="*/ 10 h 825"/>
                <a:gd name="T94" fmla="*/ 2 w 826"/>
                <a:gd name="T95" fmla="*/ 10 h 825"/>
                <a:gd name="T96" fmla="*/ 1 w 826"/>
                <a:gd name="T97" fmla="*/ 9 h 825"/>
                <a:gd name="T98" fmla="*/ 1 w 826"/>
                <a:gd name="T99" fmla="*/ 8 h 825"/>
                <a:gd name="T100" fmla="*/ 1 w 826"/>
                <a:gd name="T101" fmla="*/ 7 h 825"/>
                <a:gd name="T102" fmla="*/ 1 w 826"/>
                <a:gd name="T103" fmla="*/ 7 h 825"/>
                <a:gd name="T104" fmla="*/ 0 w 826"/>
                <a:gd name="T105" fmla="*/ 6 h 82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26" h="825">
                  <a:moveTo>
                    <a:pt x="0" y="413"/>
                  </a:moveTo>
                  <a:lnTo>
                    <a:pt x="3" y="363"/>
                  </a:lnTo>
                  <a:lnTo>
                    <a:pt x="12" y="314"/>
                  </a:lnTo>
                  <a:lnTo>
                    <a:pt x="27" y="267"/>
                  </a:lnTo>
                  <a:lnTo>
                    <a:pt x="47" y="221"/>
                  </a:lnTo>
                  <a:lnTo>
                    <a:pt x="73" y="178"/>
                  </a:lnTo>
                  <a:lnTo>
                    <a:pt x="103" y="140"/>
                  </a:lnTo>
                  <a:lnTo>
                    <a:pt x="140" y="103"/>
                  </a:lnTo>
                  <a:lnTo>
                    <a:pt x="178" y="73"/>
                  </a:lnTo>
                  <a:lnTo>
                    <a:pt x="221" y="48"/>
                  </a:lnTo>
                  <a:lnTo>
                    <a:pt x="267" y="27"/>
                  </a:lnTo>
                  <a:lnTo>
                    <a:pt x="314" y="13"/>
                  </a:lnTo>
                  <a:lnTo>
                    <a:pt x="364" y="3"/>
                  </a:lnTo>
                  <a:lnTo>
                    <a:pt x="413" y="0"/>
                  </a:lnTo>
                  <a:lnTo>
                    <a:pt x="462" y="3"/>
                  </a:lnTo>
                  <a:lnTo>
                    <a:pt x="511" y="13"/>
                  </a:lnTo>
                  <a:lnTo>
                    <a:pt x="559" y="27"/>
                  </a:lnTo>
                  <a:lnTo>
                    <a:pt x="605" y="48"/>
                  </a:lnTo>
                  <a:lnTo>
                    <a:pt x="648" y="73"/>
                  </a:lnTo>
                  <a:lnTo>
                    <a:pt x="686" y="103"/>
                  </a:lnTo>
                  <a:lnTo>
                    <a:pt x="721" y="140"/>
                  </a:lnTo>
                  <a:lnTo>
                    <a:pt x="753" y="178"/>
                  </a:lnTo>
                  <a:lnTo>
                    <a:pt x="778" y="221"/>
                  </a:lnTo>
                  <a:lnTo>
                    <a:pt x="799" y="267"/>
                  </a:lnTo>
                  <a:lnTo>
                    <a:pt x="813" y="314"/>
                  </a:lnTo>
                  <a:lnTo>
                    <a:pt x="823" y="363"/>
                  </a:lnTo>
                  <a:lnTo>
                    <a:pt x="826" y="413"/>
                  </a:lnTo>
                  <a:lnTo>
                    <a:pt x="823" y="462"/>
                  </a:lnTo>
                  <a:lnTo>
                    <a:pt x="813" y="511"/>
                  </a:lnTo>
                  <a:lnTo>
                    <a:pt x="799" y="559"/>
                  </a:lnTo>
                  <a:lnTo>
                    <a:pt x="778" y="605"/>
                  </a:lnTo>
                  <a:lnTo>
                    <a:pt x="753" y="646"/>
                  </a:lnTo>
                  <a:lnTo>
                    <a:pt x="721" y="685"/>
                  </a:lnTo>
                  <a:lnTo>
                    <a:pt x="686" y="720"/>
                  </a:lnTo>
                  <a:lnTo>
                    <a:pt x="648" y="752"/>
                  </a:lnTo>
                  <a:lnTo>
                    <a:pt x="605" y="778"/>
                  </a:lnTo>
                  <a:lnTo>
                    <a:pt x="559" y="798"/>
                  </a:lnTo>
                  <a:lnTo>
                    <a:pt x="511" y="812"/>
                  </a:lnTo>
                  <a:lnTo>
                    <a:pt x="462" y="822"/>
                  </a:lnTo>
                  <a:lnTo>
                    <a:pt x="413" y="825"/>
                  </a:lnTo>
                  <a:lnTo>
                    <a:pt x="364" y="822"/>
                  </a:lnTo>
                  <a:lnTo>
                    <a:pt x="314" y="812"/>
                  </a:lnTo>
                  <a:lnTo>
                    <a:pt x="267" y="798"/>
                  </a:lnTo>
                  <a:lnTo>
                    <a:pt x="221" y="778"/>
                  </a:lnTo>
                  <a:lnTo>
                    <a:pt x="178" y="752"/>
                  </a:lnTo>
                  <a:lnTo>
                    <a:pt x="140" y="720"/>
                  </a:lnTo>
                  <a:lnTo>
                    <a:pt x="103" y="685"/>
                  </a:lnTo>
                  <a:lnTo>
                    <a:pt x="73" y="646"/>
                  </a:lnTo>
                  <a:lnTo>
                    <a:pt x="47" y="605"/>
                  </a:lnTo>
                  <a:lnTo>
                    <a:pt x="27" y="559"/>
                  </a:lnTo>
                  <a:lnTo>
                    <a:pt x="12" y="511"/>
                  </a:lnTo>
                  <a:lnTo>
                    <a:pt x="3" y="462"/>
                  </a:lnTo>
                  <a:lnTo>
                    <a:pt x="0" y="413"/>
                  </a:lnTo>
                  <a:close/>
                </a:path>
              </a:pathLst>
            </a:custGeom>
            <a:solidFill>
              <a:srgbClr val="FFFFFF"/>
            </a:solidFill>
            <a:ln w="7938">
              <a:solidFill>
                <a:srgbClr val="000000"/>
              </a:solidFill>
              <a:prstDash val="solid"/>
              <a:round/>
              <a:headEnd/>
              <a:tailEnd/>
            </a:ln>
          </p:spPr>
          <p:txBody>
            <a:bodyPr/>
            <a:lstStyle/>
            <a:p>
              <a:endParaRPr lang="zh-CN" altLang="en-US"/>
            </a:p>
          </p:txBody>
        </p:sp>
        <p:sp>
          <p:nvSpPr>
            <p:cNvPr id="50212" name="Line 15"/>
            <p:cNvSpPr>
              <a:spLocks noChangeShapeType="1"/>
            </p:cNvSpPr>
            <p:nvPr/>
          </p:nvSpPr>
          <p:spPr bwMode="auto">
            <a:xfrm flipV="1">
              <a:off x="2592" y="1264"/>
              <a:ext cx="412" cy="39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3" name="Line 16"/>
            <p:cNvSpPr>
              <a:spLocks noChangeShapeType="1"/>
            </p:cNvSpPr>
            <p:nvPr/>
          </p:nvSpPr>
          <p:spPr bwMode="auto">
            <a:xfrm>
              <a:off x="3343" y="1321"/>
              <a:ext cx="375" cy="33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337" name="Rectangle 17"/>
          <p:cNvSpPr>
            <a:spLocks noChangeArrowheads="1"/>
          </p:cNvSpPr>
          <p:nvPr/>
        </p:nvSpPr>
        <p:spPr bwMode="auto">
          <a:xfrm>
            <a:off x="3825875" y="4699000"/>
            <a:ext cx="2190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dirty="0">
                <a:solidFill>
                  <a:srgbClr val="000000"/>
                </a:solidFill>
                <a:latin typeface="宋体" pitchFamily="2" charset="-122"/>
              </a:rPr>
              <a:t>2i</a:t>
            </a:r>
            <a:endParaRPr lang="en-US" altLang="zh-CN" sz="2800" b="1" dirty="0"/>
          </a:p>
        </p:txBody>
      </p:sp>
      <p:sp>
        <p:nvSpPr>
          <p:cNvPr id="440338" name="Rectangle 18"/>
          <p:cNvSpPr>
            <a:spLocks noChangeArrowheads="1"/>
          </p:cNvSpPr>
          <p:nvPr/>
        </p:nvSpPr>
        <p:spPr bwMode="auto">
          <a:xfrm>
            <a:off x="4773613" y="4699000"/>
            <a:ext cx="4381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dirty="0">
                <a:solidFill>
                  <a:srgbClr val="000000"/>
                </a:solidFill>
                <a:latin typeface="宋体" pitchFamily="2" charset="-122"/>
              </a:rPr>
              <a:t>2i+1</a:t>
            </a:r>
            <a:endParaRPr lang="en-US" altLang="zh-CN" sz="2800" b="1" dirty="0"/>
          </a:p>
        </p:txBody>
      </p:sp>
      <p:sp>
        <p:nvSpPr>
          <p:cNvPr id="440339" name="Rectangle 19"/>
          <p:cNvSpPr>
            <a:spLocks noChangeArrowheads="1"/>
          </p:cNvSpPr>
          <p:nvPr/>
        </p:nvSpPr>
        <p:spPr bwMode="auto">
          <a:xfrm>
            <a:off x="4421188" y="3632200"/>
            <a:ext cx="1079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i</a:t>
            </a:r>
            <a:endParaRPr lang="en-US" altLang="zh-CN" sz="2800" b="1"/>
          </a:p>
        </p:txBody>
      </p:sp>
      <p:sp>
        <p:nvSpPr>
          <p:cNvPr id="440340" name="Rectangle 20"/>
          <p:cNvSpPr>
            <a:spLocks noChangeArrowheads="1"/>
          </p:cNvSpPr>
          <p:nvPr/>
        </p:nvSpPr>
        <p:spPr bwMode="auto">
          <a:xfrm>
            <a:off x="5905500" y="4699000"/>
            <a:ext cx="4381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2i+2</a:t>
            </a:r>
            <a:endParaRPr lang="en-US" altLang="zh-CN" sz="2800" b="1"/>
          </a:p>
        </p:txBody>
      </p:sp>
      <p:sp>
        <p:nvSpPr>
          <p:cNvPr id="440341" name="Rectangle 21"/>
          <p:cNvSpPr>
            <a:spLocks noChangeArrowheads="1"/>
          </p:cNvSpPr>
          <p:nvPr/>
        </p:nvSpPr>
        <p:spPr bwMode="auto">
          <a:xfrm>
            <a:off x="7008813" y="4668838"/>
            <a:ext cx="4381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2i+3</a:t>
            </a:r>
            <a:endParaRPr lang="en-US" altLang="zh-CN" sz="2800" b="1"/>
          </a:p>
        </p:txBody>
      </p:sp>
      <p:sp>
        <p:nvSpPr>
          <p:cNvPr id="440342" name="Rectangle 22"/>
          <p:cNvSpPr>
            <a:spLocks noChangeArrowheads="1"/>
          </p:cNvSpPr>
          <p:nvPr/>
        </p:nvSpPr>
        <p:spPr bwMode="auto">
          <a:xfrm>
            <a:off x="6519863" y="3632200"/>
            <a:ext cx="328612"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i+1</a:t>
            </a:r>
            <a:endParaRPr lang="en-US" altLang="zh-CN" sz="2800" b="1"/>
          </a:p>
        </p:txBody>
      </p:sp>
      <p:sp>
        <p:nvSpPr>
          <p:cNvPr id="440344" name="Line 24"/>
          <p:cNvSpPr>
            <a:spLocks noChangeShapeType="1"/>
          </p:cNvSpPr>
          <p:nvPr/>
        </p:nvSpPr>
        <p:spPr bwMode="auto">
          <a:xfrm>
            <a:off x="2106613" y="3711575"/>
            <a:ext cx="12192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45" name="Text Box 25"/>
          <p:cNvSpPr txBox="1">
            <a:spLocks noChangeArrowheads="1"/>
          </p:cNvSpPr>
          <p:nvPr/>
        </p:nvSpPr>
        <p:spPr bwMode="auto">
          <a:xfrm>
            <a:off x="519113" y="3279775"/>
            <a:ext cx="1511300" cy="9461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800" b="1">
                <a:solidFill>
                  <a:srgbClr val="000000"/>
                </a:solidFill>
              </a:rPr>
              <a:t>j</a:t>
            </a:r>
            <a:r>
              <a:rPr lang="zh-CN" altLang="en-US" sz="2800" b="1">
                <a:solidFill>
                  <a:srgbClr val="000000"/>
                </a:solidFill>
              </a:rPr>
              <a:t>层第一个结点</a:t>
            </a:r>
            <a:endParaRPr lang="zh-CN" altLang="en-US" sz="2400" b="1">
              <a:solidFill>
                <a:srgbClr val="000000"/>
              </a:solidFill>
            </a:endParaRPr>
          </a:p>
        </p:txBody>
      </p:sp>
      <p:graphicFrame>
        <p:nvGraphicFramePr>
          <p:cNvPr id="440346" name="Object 26"/>
          <p:cNvGraphicFramePr>
            <a:graphicFrameLocks noChangeAspect="1"/>
          </p:cNvGraphicFramePr>
          <p:nvPr/>
        </p:nvGraphicFramePr>
        <p:xfrm>
          <a:off x="2266950" y="2852738"/>
          <a:ext cx="1066800" cy="461962"/>
        </p:xfrm>
        <a:graphic>
          <a:graphicData uri="http://schemas.openxmlformats.org/presentationml/2006/ole">
            <mc:AlternateContent xmlns:mc="http://schemas.openxmlformats.org/markup-compatibility/2006">
              <mc:Choice xmlns:v="urn:schemas-microsoft-com:vml" Requires="v">
                <p:oleObj spid="_x0000_s50258" name="公式" r:id="rId3" imgW="469696" imgH="203112" progId="Equation.3">
                  <p:embed/>
                </p:oleObj>
              </mc:Choice>
              <mc:Fallback>
                <p:oleObj name="公式" r:id="rId3" imgW="469696" imgH="203112"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6950" y="2852738"/>
                        <a:ext cx="1066800" cy="46196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47" name="Line 27"/>
          <p:cNvSpPr>
            <a:spLocks noChangeShapeType="1"/>
          </p:cNvSpPr>
          <p:nvPr/>
        </p:nvSpPr>
        <p:spPr bwMode="auto">
          <a:xfrm>
            <a:off x="2106613" y="4927600"/>
            <a:ext cx="12192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48" name="Text Box 28"/>
          <p:cNvSpPr txBox="1">
            <a:spLocks noChangeArrowheads="1"/>
          </p:cNvSpPr>
          <p:nvPr/>
        </p:nvSpPr>
        <p:spPr bwMode="auto">
          <a:xfrm>
            <a:off x="395288" y="4576763"/>
            <a:ext cx="1635125" cy="9461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800" b="1">
                <a:solidFill>
                  <a:srgbClr val="000000"/>
                </a:solidFill>
              </a:rPr>
              <a:t>j+1</a:t>
            </a:r>
            <a:r>
              <a:rPr lang="zh-CN" altLang="en-US" sz="2800" b="1">
                <a:solidFill>
                  <a:srgbClr val="000000"/>
                </a:solidFill>
              </a:rPr>
              <a:t>层第一个结点</a:t>
            </a:r>
            <a:endParaRPr lang="zh-CN" altLang="en-US" sz="2400" b="1">
              <a:solidFill>
                <a:srgbClr val="000000"/>
              </a:solidFill>
            </a:endParaRPr>
          </a:p>
        </p:txBody>
      </p:sp>
      <p:graphicFrame>
        <p:nvGraphicFramePr>
          <p:cNvPr id="440349" name="Object 29"/>
          <p:cNvGraphicFramePr>
            <a:graphicFrameLocks noChangeAspect="1"/>
          </p:cNvGraphicFramePr>
          <p:nvPr/>
        </p:nvGraphicFramePr>
        <p:xfrm>
          <a:off x="1630363" y="4046538"/>
          <a:ext cx="2365375" cy="461962"/>
        </p:xfrm>
        <a:graphic>
          <a:graphicData uri="http://schemas.openxmlformats.org/presentationml/2006/ole">
            <mc:AlternateContent xmlns:mc="http://schemas.openxmlformats.org/markup-compatibility/2006">
              <mc:Choice xmlns:v="urn:schemas-microsoft-com:vml" Requires="v">
                <p:oleObj spid="_x0000_s50259" name="公式" r:id="rId5" imgW="1040948" imgH="203112" progId="Equation.3">
                  <p:embed/>
                </p:oleObj>
              </mc:Choice>
              <mc:Fallback>
                <p:oleObj name="公式" r:id="rId5" imgW="1040948" imgH="203112" progId="Equation.3">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0363" y="4046538"/>
                        <a:ext cx="2365375" cy="46196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2" name="Rectangle 32"/>
          <p:cNvSpPr>
            <a:spLocks noChangeArrowheads="1"/>
          </p:cNvSpPr>
          <p:nvPr/>
        </p:nvSpPr>
        <p:spPr bwMode="auto">
          <a:xfrm>
            <a:off x="179388" y="188913"/>
            <a:ext cx="7920037"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80808"/>
                </a:solidFill>
                <a:ea typeface="楷体_GB2312" pitchFamily="49" charset="-122"/>
              </a:rPr>
              <a:t>对于</a:t>
            </a:r>
            <a:r>
              <a:rPr lang="en-US" altLang="zh-CN" sz="3200" b="1">
                <a:solidFill>
                  <a:srgbClr val="080808"/>
                </a:solidFill>
                <a:ea typeface="楷体_GB2312" pitchFamily="49" charset="-122"/>
              </a:rPr>
              <a:t>i&gt;1</a:t>
            </a:r>
            <a:r>
              <a:rPr lang="zh-CN" altLang="en-US" sz="3200" b="1">
                <a:solidFill>
                  <a:srgbClr val="080808"/>
                </a:solidFill>
                <a:ea typeface="楷体_GB2312" pitchFamily="49" charset="-122"/>
              </a:rPr>
              <a:t>，可分为两种情况：</a:t>
            </a:r>
          </a:p>
          <a:p>
            <a:r>
              <a:rPr lang="zh-CN" altLang="en-US" sz="3200" b="1">
                <a:solidFill>
                  <a:srgbClr val="080808"/>
                </a:solidFill>
                <a:ea typeface="楷体_GB2312" pitchFamily="49" charset="-122"/>
              </a:rPr>
              <a:t>   （</a:t>
            </a:r>
            <a:r>
              <a:rPr lang="en-US" altLang="zh-CN" sz="3200" b="1">
                <a:solidFill>
                  <a:srgbClr val="080808"/>
                </a:solidFill>
                <a:ea typeface="楷体_GB2312" pitchFamily="49" charset="-122"/>
              </a:rPr>
              <a:t>1</a:t>
            </a:r>
            <a:r>
              <a:rPr lang="zh-CN" altLang="en-US" sz="3200" b="1">
                <a:solidFill>
                  <a:srgbClr val="080808"/>
                </a:solidFill>
                <a:ea typeface="楷体_GB2312" pitchFamily="49" charset="-122"/>
              </a:rPr>
              <a:t>）设第</a:t>
            </a:r>
            <a:r>
              <a:rPr lang="en-US" altLang="zh-CN" sz="3200" b="1">
                <a:solidFill>
                  <a:srgbClr val="080808"/>
                </a:solidFill>
                <a:ea typeface="楷体_GB2312" pitchFamily="49" charset="-122"/>
              </a:rPr>
              <a:t>j</a:t>
            </a:r>
            <a:r>
              <a:rPr lang="zh-CN" altLang="en-US" sz="3200" b="1">
                <a:solidFill>
                  <a:srgbClr val="080808"/>
                </a:solidFill>
                <a:ea typeface="楷体_GB2312" pitchFamily="49" charset="-122"/>
              </a:rPr>
              <a:t>（</a:t>
            </a:r>
            <a:r>
              <a:rPr lang="en-US" altLang="zh-CN" sz="3200" b="1">
                <a:solidFill>
                  <a:srgbClr val="080808"/>
                </a:solidFill>
                <a:ea typeface="楷体_GB2312" pitchFamily="49" charset="-122"/>
              </a:rPr>
              <a:t>1</a:t>
            </a:r>
            <a:r>
              <a:rPr lang="en-US" altLang="en-US" sz="3200" b="1">
                <a:solidFill>
                  <a:srgbClr val="080808"/>
                </a:solidFill>
                <a:ea typeface="楷体_GB2312" pitchFamily="49" charset="-122"/>
              </a:rPr>
              <a:t>≤</a:t>
            </a:r>
            <a:r>
              <a:rPr lang="en-US" altLang="zh-CN" sz="3200" b="1">
                <a:solidFill>
                  <a:srgbClr val="080808"/>
                </a:solidFill>
                <a:ea typeface="楷体_GB2312" pitchFamily="49" charset="-122"/>
              </a:rPr>
              <a:t>j</a:t>
            </a:r>
            <a:r>
              <a:rPr lang="en-US" altLang="en-US" sz="3200" b="1">
                <a:solidFill>
                  <a:srgbClr val="080808"/>
                </a:solidFill>
                <a:ea typeface="楷体_GB2312" pitchFamily="49" charset="-122"/>
              </a:rPr>
              <a:t>≤ </a:t>
            </a:r>
            <a:r>
              <a:rPr lang="en-US" altLang="zh-CN" sz="3200" b="1">
                <a:solidFill>
                  <a:srgbClr val="080808"/>
                </a:solidFill>
                <a:sym typeface="Symbol" pitchFamily="18" charset="2"/>
              </a:rPr>
              <a:t></a:t>
            </a:r>
            <a:r>
              <a:rPr lang="en-US" altLang="zh-CN" sz="3200" b="1">
                <a:solidFill>
                  <a:srgbClr val="080808"/>
                </a:solidFill>
              </a:rPr>
              <a:t> </a:t>
            </a:r>
            <a:r>
              <a:rPr lang="en-US" altLang="zh-CN" sz="3200" b="1" i="1">
                <a:solidFill>
                  <a:srgbClr val="080808"/>
                </a:solidFill>
              </a:rPr>
              <a:t>log</a:t>
            </a:r>
            <a:r>
              <a:rPr lang="en-US" altLang="zh-CN" sz="3200" b="1" baseline="-25000">
                <a:solidFill>
                  <a:srgbClr val="080808"/>
                </a:solidFill>
              </a:rPr>
              <a:t>2</a:t>
            </a:r>
            <a:r>
              <a:rPr lang="en-US" altLang="zh-CN" sz="3200" b="1" i="1">
                <a:solidFill>
                  <a:srgbClr val="080808"/>
                </a:solidFill>
              </a:rPr>
              <a:t>n</a:t>
            </a:r>
            <a:r>
              <a:rPr lang="en-US" altLang="zh-CN" sz="3200" b="1">
                <a:solidFill>
                  <a:srgbClr val="080808"/>
                </a:solidFill>
                <a:sym typeface="Symbol" pitchFamily="18" charset="2"/>
              </a:rPr>
              <a:t></a:t>
            </a:r>
            <a:r>
              <a:rPr lang="en-US" altLang="zh-CN" sz="3200" b="1">
                <a:solidFill>
                  <a:srgbClr val="080808"/>
                </a:solidFill>
                <a:ea typeface="楷体_GB2312" pitchFamily="49" charset="-122"/>
              </a:rPr>
              <a:t> )</a:t>
            </a:r>
            <a:r>
              <a:rPr lang="zh-CN" altLang="en-US" sz="3200" b="1">
                <a:solidFill>
                  <a:srgbClr val="080808"/>
                </a:solidFill>
                <a:ea typeface="楷体_GB2312" pitchFamily="49" charset="-122"/>
              </a:rPr>
              <a:t>层的第一个结点的编号为</a:t>
            </a:r>
            <a:r>
              <a:rPr lang="en-US" altLang="zh-CN" sz="3200" b="1">
                <a:solidFill>
                  <a:srgbClr val="080808"/>
                </a:solidFill>
                <a:ea typeface="楷体_GB2312" pitchFamily="49" charset="-122"/>
              </a:rPr>
              <a:t>i</a:t>
            </a:r>
          </a:p>
        </p:txBody>
      </p:sp>
      <p:sp>
        <p:nvSpPr>
          <p:cNvPr id="440353" name="Text Box 33"/>
          <p:cNvSpPr txBox="1">
            <a:spLocks noChangeArrowheads="1"/>
          </p:cNvSpPr>
          <p:nvPr/>
        </p:nvSpPr>
        <p:spPr bwMode="auto">
          <a:xfrm>
            <a:off x="3490913" y="5662613"/>
            <a:ext cx="1355725" cy="396875"/>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000" dirty="0">
                <a:solidFill>
                  <a:srgbClr val="000000"/>
                </a:solidFill>
              </a:rPr>
              <a:t>LCHILD(i)</a:t>
            </a:r>
          </a:p>
        </p:txBody>
      </p:sp>
      <p:sp>
        <p:nvSpPr>
          <p:cNvPr id="440354" name="Line 34"/>
          <p:cNvSpPr>
            <a:spLocks noChangeShapeType="1"/>
          </p:cNvSpPr>
          <p:nvPr/>
        </p:nvSpPr>
        <p:spPr bwMode="auto">
          <a:xfrm flipH="1" flipV="1">
            <a:off x="3948113" y="5199063"/>
            <a:ext cx="0" cy="4572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55" name="Text Box 35"/>
          <p:cNvSpPr txBox="1">
            <a:spLocks noChangeArrowheads="1"/>
          </p:cNvSpPr>
          <p:nvPr/>
        </p:nvSpPr>
        <p:spPr bwMode="auto">
          <a:xfrm>
            <a:off x="5548313" y="5659438"/>
            <a:ext cx="1625600" cy="396875"/>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000">
                <a:solidFill>
                  <a:srgbClr val="000000"/>
                </a:solidFill>
              </a:rPr>
              <a:t>LCHILD(i+1)</a:t>
            </a:r>
            <a:endParaRPr lang="en-US" altLang="zh-CN" sz="1600">
              <a:solidFill>
                <a:srgbClr val="000000"/>
              </a:solidFill>
            </a:endParaRPr>
          </a:p>
        </p:txBody>
      </p:sp>
      <p:sp>
        <p:nvSpPr>
          <p:cNvPr id="440356" name="Text Box 36"/>
          <p:cNvSpPr txBox="1">
            <a:spLocks noChangeArrowheads="1"/>
          </p:cNvSpPr>
          <p:nvPr/>
        </p:nvSpPr>
        <p:spPr bwMode="auto">
          <a:xfrm>
            <a:off x="4454525" y="6272213"/>
            <a:ext cx="137001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000">
                <a:solidFill>
                  <a:srgbClr val="000000"/>
                </a:solidFill>
              </a:rPr>
              <a:t>RCHILD(i)</a:t>
            </a:r>
          </a:p>
        </p:txBody>
      </p:sp>
      <p:sp>
        <p:nvSpPr>
          <p:cNvPr id="440357" name="Line 37"/>
          <p:cNvSpPr>
            <a:spLocks noChangeShapeType="1"/>
          </p:cNvSpPr>
          <p:nvPr/>
        </p:nvSpPr>
        <p:spPr bwMode="auto">
          <a:xfrm flipV="1">
            <a:off x="5091113" y="5192713"/>
            <a:ext cx="0" cy="10668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58" name="Text Box 38"/>
          <p:cNvSpPr txBox="1">
            <a:spLocks noChangeArrowheads="1"/>
          </p:cNvSpPr>
          <p:nvPr/>
        </p:nvSpPr>
        <p:spPr bwMode="auto">
          <a:xfrm>
            <a:off x="6542088" y="6272213"/>
            <a:ext cx="155892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000">
                <a:solidFill>
                  <a:srgbClr val="000000"/>
                </a:solidFill>
              </a:rPr>
              <a:t>RCHILD(i+1)</a:t>
            </a:r>
          </a:p>
        </p:txBody>
      </p:sp>
      <p:sp>
        <p:nvSpPr>
          <p:cNvPr id="440359" name="Line 39"/>
          <p:cNvSpPr>
            <a:spLocks noChangeShapeType="1"/>
          </p:cNvSpPr>
          <p:nvPr/>
        </p:nvSpPr>
        <p:spPr bwMode="auto">
          <a:xfrm flipV="1">
            <a:off x="7262813" y="5192713"/>
            <a:ext cx="0" cy="10668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60" name="Line 40"/>
          <p:cNvSpPr>
            <a:spLocks noChangeShapeType="1"/>
          </p:cNvSpPr>
          <p:nvPr/>
        </p:nvSpPr>
        <p:spPr bwMode="auto">
          <a:xfrm flipH="1" flipV="1">
            <a:off x="6181725" y="5192713"/>
            <a:ext cx="0" cy="4572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45"/>
                                        </p:tgtEl>
                                        <p:attrNameLst>
                                          <p:attrName>style.visibility</p:attrName>
                                        </p:attrNameLst>
                                      </p:cBhvr>
                                      <p:to>
                                        <p:strVal val="visible"/>
                                      </p:to>
                                    </p:set>
                                    <p:anim calcmode="lin" valueType="num">
                                      <p:cBhvr additive="base">
                                        <p:cTn id="7" dur="500" fill="hold"/>
                                        <p:tgtEl>
                                          <p:spTgt spid="440345"/>
                                        </p:tgtEl>
                                        <p:attrNameLst>
                                          <p:attrName>ppt_x</p:attrName>
                                        </p:attrNameLst>
                                      </p:cBhvr>
                                      <p:tavLst>
                                        <p:tav tm="0">
                                          <p:val>
                                            <p:strVal val="0-#ppt_w/2"/>
                                          </p:val>
                                        </p:tav>
                                        <p:tav tm="100000">
                                          <p:val>
                                            <p:strVal val="#ppt_x"/>
                                          </p:val>
                                        </p:tav>
                                      </p:tavLst>
                                    </p:anim>
                                    <p:anim calcmode="lin" valueType="num">
                                      <p:cBhvr additive="base">
                                        <p:cTn id="8" dur="500" fill="hold"/>
                                        <p:tgtEl>
                                          <p:spTgt spid="44034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7" presetClass="entr" presetSubtype="8" fill="hold" grpId="0" nodeType="afterEffect">
                                  <p:stCondLst>
                                    <p:cond delay="0"/>
                                  </p:stCondLst>
                                  <p:childTnLst>
                                    <p:set>
                                      <p:cBhvr>
                                        <p:cTn id="11" dur="1" fill="hold">
                                          <p:stCondLst>
                                            <p:cond delay="0"/>
                                          </p:stCondLst>
                                        </p:cTn>
                                        <p:tgtEl>
                                          <p:spTgt spid="440344"/>
                                        </p:tgtEl>
                                        <p:attrNameLst>
                                          <p:attrName>style.visibility</p:attrName>
                                        </p:attrNameLst>
                                      </p:cBhvr>
                                      <p:to>
                                        <p:strVal val="visible"/>
                                      </p:to>
                                    </p:set>
                                    <p:anim calcmode="lin" valueType="num">
                                      <p:cBhvr>
                                        <p:cTn id="12" dur="500" fill="hold"/>
                                        <p:tgtEl>
                                          <p:spTgt spid="440344"/>
                                        </p:tgtEl>
                                        <p:attrNameLst>
                                          <p:attrName>ppt_x</p:attrName>
                                        </p:attrNameLst>
                                      </p:cBhvr>
                                      <p:tavLst>
                                        <p:tav tm="0">
                                          <p:val>
                                            <p:strVal val="#ppt_x-#ppt_w/2"/>
                                          </p:val>
                                        </p:tav>
                                        <p:tav tm="100000">
                                          <p:val>
                                            <p:strVal val="#ppt_x"/>
                                          </p:val>
                                        </p:tav>
                                      </p:tavLst>
                                    </p:anim>
                                    <p:anim calcmode="lin" valueType="num">
                                      <p:cBhvr>
                                        <p:cTn id="13" dur="500" fill="hold"/>
                                        <p:tgtEl>
                                          <p:spTgt spid="440344"/>
                                        </p:tgtEl>
                                        <p:attrNameLst>
                                          <p:attrName>ppt_y</p:attrName>
                                        </p:attrNameLst>
                                      </p:cBhvr>
                                      <p:tavLst>
                                        <p:tav tm="0">
                                          <p:val>
                                            <p:strVal val="#ppt_y"/>
                                          </p:val>
                                        </p:tav>
                                        <p:tav tm="100000">
                                          <p:val>
                                            <p:strVal val="#ppt_y"/>
                                          </p:val>
                                        </p:tav>
                                      </p:tavLst>
                                    </p:anim>
                                    <p:anim calcmode="lin" valueType="num">
                                      <p:cBhvr>
                                        <p:cTn id="14" dur="500" fill="hold"/>
                                        <p:tgtEl>
                                          <p:spTgt spid="440344"/>
                                        </p:tgtEl>
                                        <p:attrNameLst>
                                          <p:attrName>ppt_w</p:attrName>
                                        </p:attrNameLst>
                                      </p:cBhvr>
                                      <p:tavLst>
                                        <p:tav tm="0">
                                          <p:val>
                                            <p:fltVal val="0"/>
                                          </p:val>
                                        </p:tav>
                                        <p:tav tm="100000">
                                          <p:val>
                                            <p:strVal val="#ppt_w"/>
                                          </p:val>
                                        </p:tav>
                                      </p:tavLst>
                                    </p:anim>
                                    <p:anim calcmode="lin" valueType="num">
                                      <p:cBhvr>
                                        <p:cTn id="15" dur="500" fill="hold"/>
                                        <p:tgtEl>
                                          <p:spTgt spid="440344"/>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44033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0342"/>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440346"/>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440348"/>
                                        </p:tgtEl>
                                        <p:attrNameLst>
                                          <p:attrName>style.visibility</p:attrName>
                                        </p:attrNameLst>
                                      </p:cBhvr>
                                      <p:to>
                                        <p:strVal val="visible"/>
                                      </p:to>
                                    </p:set>
                                    <p:anim calcmode="lin" valueType="num">
                                      <p:cBhvr additive="base">
                                        <p:cTn id="32" dur="500" fill="hold"/>
                                        <p:tgtEl>
                                          <p:spTgt spid="440348"/>
                                        </p:tgtEl>
                                        <p:attrNameLst>
                                          <p:attrName>ppt_x</p:attrName>
                                        </p:attrNameLst>
                                      </p:cBhvr>
                                      <p:tavLst>
                                        <p:tav tm="0">
                                          <p:val>
                                            <p:strVal val="0-#ppt_w/2"/>
                                          </p:val>
                                        </p:tav>
                                        <p:tav tm="100000">
                                          <p:val>
                                            <p:strVal val="#ppt_x"/>
                                          </p:val>
                                        </p:tav>
                                      </p:tavLst>
                                    </p:anim>
                                    <p:anim calcmode="lin" valueType="num">
                                      <p:cBhvr additive="base">
                                        <p:cTn id="33" dur="500" fill="hold"/>
                                        <p:tgtEl>
                                          <p:spTgt spid="440348"/>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500"/>
                            </p:stCondLst>
                            <p:childTnLst>
                              <p:par>
                                <p:cTn id="35" presetID="17" presetClass="entr" presetSubtype="8" fill="hold" grpId="0" nodeType="afterEffect">
                                  <p:stCondLst>
                                    <p:cond delay="0"/>
                                  </p:stCondLst>
                                  <p:childTnLst>
                                    <p:set>
                                      <p:cBhvr>
                                        <p:cTn id="36" dur="1" fill="hold">
                                          <p:stCondLst>
                                            <p:cond delay="0"/>
                                          </p:stCondLst>
                                        </p:cTn>
                                        <p:tgtEl>
                                          <p:spTgt spid="440347"/>
                                        </p:tgtEl>
                                        <p:attrNameLst>
                                          <p:attrName>style.visibility</p:attrName>
                                        </p:attrNameLst>
                                      </p:cBhvr>
                                      <p:to>
                                        <p:strVal val="visible"/>
                                      </p:to>
                                    </p:set>
                                    <p:anim calcmode="lin" valueType="num">
                                      <p:cBhvr>
                                        <p:cTn id="37" dur="500" fill="hold"/>
                                        <p:tgtEl>
                                          <p:spTgt spid="440347"/>
                                        </p:tgtEl>
                                        <p:attrNameLst>
                                          <p:attrName>ppt_x</p:attrName>
                                        </p:attrNameLst>
                                      </p:cBhvr>
                                      <p:tavLst>
                                        <p:tav tm="0">
                                          <p:val>
                                            <p:strVal val="#ppt_x-#ppt_w/2"/>
                                          </p:val>
                                        </p:tav>
                                        <p:tav tm="100000">
                                          <p:val>
                                            <p:strVal val="#ppt_x"/>
                                          </p:val>
                                        </p:tav>
                                      </p:tavLst>
                                    </p:anim>
                                    <p:anim calcmode="lin" valueType="num">
                                      <p:cBhvr>
                                        <p:cTn id="38" dur="500" fill="hold"/>
                                        <p:tgtEl>
                                          <p:spTgt spid="440347"/>
                                        </p:tgtEl>
                                        <p:attrNameLst>
                                          <p:attrName>ppt_y</p:attrName>
                                        </p:attrNameLst>
                                      </p:cBhvr>
                                      <p:tavLst>
                                        <p:tav tm="0">
                                          <p:val>
                                            <p:strVal val="#ppt_y"/>
                                          </p:val>
                                        </p:tav>
                                        <p:tav tm="100000">
                                          <p:val>
                                            <p:strVal val="#ppt_y"/>
                                          </p:val>
                                        </p:tav>
                                      </p:tavLst>
                                    </p:anim>
                                    <p:anim calcmode="lin" valueType="num">
                                      <p:cBhvr>
                                        <p:cTn id="39" dur="500" fill="hold"/>
                                        <p:tgtEl>
                                          <p:spTgt spid="440347"/>
                                        </p:tgtEl>
                                        <p:attrNameLst>
                                          <p:attrName>ppt_w</p:attrName>
                                        </p:attrNameLst>
                                      </p:cBhvr>
                                      <p:tavLst>
                                        <p:tav tm="0">
                                          <p:val>
                                            <p:fltVal val="0"/>
                                          </p:val>
                                        </p:tav>
                                        <p:tav tm="100000">
                                          <p:val>
                                            <p:strVal val="#ppt_w"/>
                                          </p:val>
                                        </p:tav>
                                      </p:tavLst>
                                    </p:anim>
                                    <p:anim calcmode="lin" valueType="num">
                                      <p:cBhvr>
                                        <p:cTn id="40" dur="500" fill="hold"/>
                                        <p:tgtEl>
                                          <p:spTgt spid="440347"/>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44034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4403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499"/>
                                          </p:stCondLst>
                                        </p:cTn>
                                        <p:tgtEl>
                                          <p:spTgt spid="440353"/>
                                        </p:tgtEl>
                                        <p:attrNameLst>
                                          <p:attrName>style.visibility</p:attrName>
                                        </p:attrNameLst>
                                      </p:cBhvr>
                                      <p:to>
                                        <p:strVal val="visible"/>
                                      </p:to>
                                    </p:set>
                                  </p:childTnLst>
                                </p:cTn>
                              </p:par>
                              <p:par>
                                <p:cTn id="51" presetID="17" presetClass="entr" presetSubtype="4" fill="hold" grpId="0" nodeType="withEffect">
                                  <p:stCondLst>
                                    <p:cond delay="0"/>
                                  </p:stCondLst>
                                  <p:childTnLst>
                                    <p:set>
                                      <p:cBhvr>
                                        <p:cTn id="52" dur="1" fill="hold">
                                          <p:stCondLst>
                                            <p:cond delay="0"/>
                                          </p:stCondLst>
                                        </p:cTn>
                                        <p:tgtEl>
                                          <p:spTgt spid="440354"/>
                                        </p:tgtEl>
                                        <p:attrNameLst>
                                          <p:attrName>style.visibility</p:attrName>
                                        </p:attrNameLst>
                                      </p:cBhvr>
                                      <p:to>
                                        <p:strVal val="visible"/>
                                      </p:to>
                                    </p:set>
                                    <p:anim calcmode="lin" valueType="num">
                                      <p:cBhvr>
                                        <p:cTn id="53" dur="500" fill="hold"/>
                                        <p:tgtEl>
                                          <p:spTgt spid="440354"/>
                                        </p:tgtEl>
                                        <p:attrNameLst>
                                          <p:attrName>ppt_x</p:attrName>
                                        </p:attrNameLst>
                                      </p:cBhvr>
                                      <p:tavLst>
                                        <p:tav tm="0">
                                          <p:val>
                                            <p:strVal val="#ppt_x"/>
                                          </p:val>
                                        </p:tav>
                                        <p:tav tm="100000">
                                          <p:val>
                                            <p:strVal val="#ppt_x"/>
                                          </p:val>
                                        </p:tav>
                                      </p:tavLst>
                                    </p:anim>
                                    <p:anim calcmode="lin" valueType="num">
                                      <p:cBhvr>
                                        <p:cTn id="54" dur="500" fill="hold"/>
                                        <p:tgtEl>
                                          <p:spTgt spid="440354"/>
                                        </p:tgtEl>
                                        <p:attrNameLst>
                                          <p:attrName>ppt_y</p:attrName>
                                        </p:attrNameLst>
                                      </p:cBhvr>
                                      <p:tavLst>
                                        <p:tav tm="0">
                                          <p:val>
                                            <p:strVal val="#ppt_y+#ppt_h/2"/>
                                          </p:val>
                                        </p:tav>
                                        <p:tav tm="100000">
                                          <p:val>
                                            <p:strVal val="#ppt_y"/>
                                          </p:val>
                                        </p:tav>
                                      </p:tavLst>
                                    </p:anim>
                                    <p:anim calcmode="lin" valueType="num">
                                      <p:cBhvr>
                                        <p:cTn id="55" dur="500" fill="hold"/>
                                        <p:tgtEl>
                                          <p:spTgt spid="440354"/>
                                        </p:tgtEl>
                                        <p:attrNameLst>
                                          <p:attrName>ppt_w</p:attrName>
                                        </p:attrNameLst>
                                      </p:cBhvr>
                                      <p:tavLst>
                                        <p:tav tm="0">
                                          <p:val>
                                            <p:strVal val="#ppt_w"/>
                                          </p:val>
                                        </p:tav>
                                        <p:tav tm="100000">
                                          <p:val>
                                            <p:strVal val="#ppt_w"/>
                                          </p:val>
                                        </p:tav>
                                      </p:tavLst>
                                    </p:anim>
                                    <p:anim calcmode="lin" valueType="num">
                                      <p:cBhvr>
                                        <p:cTn id="56" dur="500" fill="hold"/>
                                        <p:tgtEl>
                                          <p:spTgt spid="440354"/>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4403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499"/>
                                          </p:stCondLst>
                                        </p:cTn>
                                        <p:tgtEl>
                                          <p:spTgt spid="440356"/>
                                        </p:tgtEl>
                                        <p:attrNameLst>
                                          <p:attrName>style.visibility</p:attrName>
                                        </p:attrNameLst>
                                      </p:cBhvr>
                                      <p:to>
                                        <p:strVal val="visible"/>
                                      </p:to>
                                    </p:set>
                                  </p:childTnLst>
                                </p:cTn>
                              </p:par>
                              <p:par>
                                <p:cTn id="63" presetID="17" presetClass="entr" presetSubtype="4" fill="hold" grpId="0" nodeType="withEffect">
                                  <p:stCondLst>
                                    <p:cond delay="0"/>
                                  </p:stCondLst>
                                  <p:childTnLst>
                                    <p:set>
                                      <p:cBhvr>
                                        <p:cTn id="64" dur="1" fill="hold">
                                          <p:stCondLst>
                                            <p:cond delay="0"/>
                                          </p:stCondLst>
                                        </p:cTn>
                                        <p:tgtEl>
                                          <p:spTgt spid="440357"/>
                                        </p:tgtEl>
                                        <p:attrNameLst>
                                          <p:attrName>style.visibility</p:attrName>
                                        </p:attrNameLst>
                                      </p:cBhvr>
                                      <p:to>
                                        <p:strVal val="visible"/>
                                      </p:to>
                                    </p:set>
                                    <p:anim calcmode="lin" valueType="num">
                                      <p:cBhvr>
                                        <p:cTn id="65" dur="500" fill="hold"/>
                                        <p:tgtEl>
                                          <p:spTgt spid="440357"/>
                                        </p:tgtEl>
                                        <p:attrNameLst>
                                          <p:attrName>ppt_x</p:attrName>
                                        </p:attrNameLst>
                                      </p:cBhvr>
                                      <p:tavLst>
                                        <p:tav tm="0">
                                          <p:val>
                                            <p:strVal val="#ppt_x"/>
                                          </p:val>
                                        </p:tav>
                                        <p:tav tm="100000">
                                          <p:val>
                                            <p:strVal val="#ppt_x"/>
                                          </p:val>
                                        </p:tav>
                                      </p:tavLst>
                                    </p:anim>
                                    <p:anim calcmode="lin" valueType="num">
                                      <p:cBhvr>
                                        <p:cTn id="66" dur="500" fill="hold"/>
                                        <p:tgtEl>
                                          <p:spTgt spid="440357"/>
                                        </p:tgtEl>
                                        <p:attrNameLst>
                                          <p:attrName>ppt_y</p:attrName>
                                        </p:attrNameLst>
                                      </p:cBhvr>
                                      <p:tavLst>
                                        <p:tav tm="0">
                                          <p:val>
                                            <p:strVal val="#ppt_y+#ppt_h/2"/>
                                          </p:val>
                                        </p:tav>
                                        <p:tav tm="100000">
                                          <p:val>
                                            <p:strVal val="#ppt_y"/>
                                          </p:val>
                                        </p:tav>
                                      </p:tavLst>
                                    </p:anim>
                                    <p:anim calcmode="lin" valueType="num">
                                      <p:cBhvr>
                                        <p:cTn id="67" dur="500" fill="hold"/>
                                        <p:tgtEl>
                                          <p:spTgt spid="440357"/>
                                        </p:tgtEl>
                                        <p:attrNameLst>
                                          <p:attrName>ppt_w</p:attrName>
                                        </p:attrNameLst>
                                      </p:cBhvr>
                                      <p:tavLst>
                                        <p:tav tm="0">
                                          <p:val>
                                            <p:strVal val="#ppt_w"/>
                                          </p:val>
                                        </p:tav>
                                        <p:tav tm="100000">
                                          <p:val>
                                            <p:strVal val="#ppt_w"/>
                                          </p:val>
                                        </p:tav>
                                      </p:tavLst>
                                    </p:anim>
                                    <p:anim calcmode="lin" valueType="num">
                                      <p:cBhvr>
                                        <p:cTn id="68" dur="500" fill="hold"/>
                                        <p:tgtEl>
                                          <p:spTgt spid="440357"/>
                                        </p:tgtEl>
                                        <p:attrNameLst>
                                          <p:attrName>ppt_h</p:attrName>
                                        </p:attrNameLst>
                                      </p:cBhvr>
                                      <p:tavLst>
                                        <p:tav tm="0">
                                          <p:val>
                                            <p:fltVal val="0"/>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403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403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499"/>
                                          </p:stCondLst>
                                        </p:cTn>
                                        <p:tgtEl>
                                          <p:spTgt spid="440355"/>
                                        </p:tgtEl>
                                        <p:attrNameLst>
                                          <p:attrName>style.visibility</p:attrName>
                                        </p:attrNameLst>
                                      </p:cBhvr>
                                      <p:to>
                                        <p:strVal val="visible"/>
                                      </p:to>
                                    </p:set>
                                  </p:childTnLst>
                                </p:cTn>
                              </p:par>
                              <p:par>
                                <p:cTn id="77" presetID="17" presetClass="entr" presetSubtype="4" fill="hold" grpId="0" nodeType="withEffect">
                                  <p:stCondLst>
                                    <p:cond delay="0"/>
                                  </p:stCondLst>
                                  <p:childTnLst>
                                    <p:set>
                                      <p:cBhvr>
                                        <p:cTn id="78" dur="1" fill="hold">
                                          <p:stCondLst>
                                            <p:cond delay="0"/>
                                          </p:stCondLst>
                                        </p:cTn>
                                        <p:tgtEl>
                                          <p:spTgt spid="440360"/>
                                        </p:tgtEl>
                                        <p:attrNameLst>
                                          <p:attrName>style.visibility</p:attrName>
                                        </p:attrNameLst>
                                      </p:cBhvr>
                                      <p:to>
                                        <p:strVal val="visible"/>
                                      </p:to>
                                    </p:set>
                                    <p:anim calcmode="lin" valueType="num">
                                      <p:cBhvr>
                                        <p:cTn id="79" dur="500" fill="hold"/>
                                        <p:tgtEl>
                                          <p:spTgt spid="440360"/>
                                        </p:tgtEl>
                                        <p:attrNameLst>
                                          <p:attrName>ppt_x</p:attrName>
                                        </p:attrNameLst>
                                      </p:cBhvr>
                                      <p:tavLst>
                                        <p:tav tm="0">
                                          <p:val>
                                            <p:strVal val="#ppt_x"/>
                                          </p:val>
                                        </p:tav>
                                        <p:tav tm="100000">
                                          <p:val>
                                            <p:strVal val="#ppt_x"/>
                                          </p:val>
                                        </p:tav>
                                      </p:tavLst>
                                    </p:anim>
                                    <p:anim calcmode="lin" valueType="num">
                                      <p:cBhvr>
                                        <p:cTn id="80" dur="500" fill="hold"/>
                                        <p:tgtEl>
                                          <p:spTgt spid="440360"/>
                                        </p:tgtEl>
                                        <p:attrNameLst>
                                          <p:attrName>ppt_y</p:attrName>
                                        </p:attrNameLst>
                                      </p:cBhvr>
                                      <p:tavLst>
                                        <p:tav tm="0">
                                          <p:val>
                                            <p:strVal val="#ppt_y+#ppt_h/2"/>
                                          </p:val>
                                        </p:tav>
                                        <p:tav tm="100000">
                                          <p:val>
                                            <p:strVal val="#ppt_y"/>
                                          </p:val>
                                        </p:tav>
                                      </p:tavLst>
                                    </p:anim>
                                    <p:anim calcmode="lin" valueType="num">
                                      <p:cBhvr>
                                        <p:cTn id="81" dur="500" fill="hold"/>
                                        <p:tgtEl>
                                          <p:spTgt spid="440360"/>
                                        </p:tgtEl>
                                        <p:attrNameLst>
                                          <p:attrName>ppt_w</p:attrName>
                                        </p:attrNameLst>
                                      </p:cBhvr>
                                      <p:tavLst>
                                        <p:tav tm="0">
                                          <p:val>
                                            <p:strVal val="#ppt_w"/>
                                          </p:val>
                                        </p:tav>
                                        <p:tav tm="100000">
                                          <p:val>
                                            <p:strVal val="#ppt_w"/>
                                          </p:val>
                                        </p:tav>
                                      </p:tavLst>
                                    </p:anim>
                                    <p:anim calcmode="lin" valueType="num">
                                      <p:cBhvr>
                                        <p:cTn id="82" dur="500" fill="hold"/>
                                        <p:tgtEl>
                                          <p:spTgt spid="440360"/>
                                        </p:tgtEl>
                                        <p:attrNameLst>
                                          <p:attrName>ppt_h</p:attrName>
                                        </p:attrNameLst>
                                      </p:cBhvr>
                                      <p:tavLst>
                                        <p:tav tm="0">
                                          <p:val>
                                            <p:fltVal val="0"/>
                                          </p:val>
                                        </p:tav>
                                        <p:tav tm="100000">
                                          <p:val>
                                            <p:strVal val="#ppt_h"/>
                                          </p:val>
                                        </p:tav>
                                      </p:tavLst>
                                    </p:anim>
                                  </p:childTnLst>
                                </p:cTn>
                              </p:par>
                              <p:par>
                                <p:cTn id="83" presetID="1" presetClass="entr" presetSubtype="0" fill="hold" grpId="0" nodeType="withEffect">
                                  <p:stCondLst>
                                    <p:cond delay="0"/>
                                  </p:stCondLst>
                                  <p:childTnLst>
                                    <p:set>
                                      <p:cBhvr>
                                        <p:cTn id="84" dur="1" fill="hold">
                                          <p:stCondLst>
                                            <p:cond delay="499"/>
                                          </p:stCondLst>
                                        </p:cTn>
                                        <p:tgtEl>
                                          <p:spTgt spid="440358"/>
                                        </p:tgtEl>
                                        <p:attrNameLst>
                                          <p:attrName>style.visibility</p:attrName>
                                        </p:attrNameLst>
                                      </p:cBhvr>
                                      <p:to>
                                        <p:strVal val="visible"/>
                                      </p:to>
                                    </p:set>
                                  </p:childTnLst>
                                </p:cTn>
                              </p:par>
                              <p:par>
                                <p:cTn id="85" presetID="17" presetClass="entr" presetSubtype="4" fill="hold" grpId="0" nodeType="withEffect">
                                  <p:stCondLst>
                                    <p:cond delay="0"/>
                                  </p:stCondLst>
                                  <p:childTnLst>
                                    <p:set>
                                      <p:cBhvr>
                                        <p:cTn id="86" dur="1" fill="hold">
                                          <p:stCondLst>
                                            <p:cond delay="0"/>
                                          </p:stCondLst>
                                        </p:cTn>
                                        <p:tgtEl>
                                          <p:spTgt spid="440359"/>
                                        </p:tgtEl>
                                        <p:attrNameLst>
                                          <p:attrName>style.visibility</p:attrName>
                                        </p:attrNameLst>
                                      </p:cBhvr>
                                      <p:to>
                                        <p:strVal val="visible"/>
                                      </p:to>
                                    </p:set>
                                    <p:anim calcmode="lin" valueType="num">
                                      <p:cBhvr>
                                        <p:cTn id="87" dur="500" fill="hold"/>
                                        <p:tgtEl>
                                          <p:spTgt spid="440359"/>
                                        </p:tgtEl>
                                        <p:attrNameLst>
                                          <p:attrName>ppt_x</p:attrName>
                                        </p:attrNameLst>
                                      </p:cBhvr>
                                      <p:tavLst>
                                        <p:tav tm="0">
                                          <p:val>
                                            <p:strVal val="#ppt_x"/>
                                          </p:val>
                                        </p:tav>
                                        <p:tav tm="100000">
                                          <p:val>
                                            <p:strVal val="#ppt_x"/>
                                          </p:val>
                                        </p:tav>
                                      </p:tavLst>
                                    </p:anim>
                                    <p:anim calcmode="lin" valueType="num">
                                      <p:cBhvr>
                                        <p:cTn id="88" dur="500" fill="hold"/>
                                        <p:tgtEl>
                                          <p:spTgt spid="440359"/>
                                        </p:tgtEl>
                                        <p:attrNameLst>
                                          <p:attrName>ppt_y</p:attrName>
                                        </p:attrNameLst>
                                      </p:cBhvr>
                                      <p:tavLst>
                                        <p:tav tm="0">
                                          <p:val>
                                            <p:strVal val="#ppt_y+#ppt_h/2"/>
                                          </p:val>
                                        </p:tav>
                                        <p:tav tm="100000">
                                          <p:val>
                                            <p:strVal val="#ppt_y"/>
                                          </p:val>
                                        </p:tav>
                                      </p:tavLst>
                                    </p:anim>
                                    <p:anim calcmode="lin" valueType="num">
                                      <p:cBhvr>
                                        <p:cTn id="89" dur="500" fill="hold"/>
                                        <p:tgtEl>
                                          <p:spTgt spid="440359"/>
                                        </p:tgtEl>
                                        <p:attrNameLst>
                                          <p:attrName>ppt_w</p:attrName>
                                        </p:attrNameLst>
                                      </p:cBhvr>
                                      <p:tavLst>
                                        <p:tav tm="0">
                                          <p:val>
                                            <p:strVal val="#ppt_w"/>
                                          </p:val>
                                        </p:tav>
                                        <p:tav tm="100000">
                                          <p:val>
                                            <p:strVal val="#ppt_w"/>
                                          </p:val>
                                        </p:tav>
                                      </p:tavLst>
                                    </p:anim>
                                    <p:anim calcmode="lin" valueType="num">
                                      <p:cBhvr>
                                        <p:cTn id="90" dur="500" fill="hold"/>
                                        <p:tgtEl>
                                          <p:spTgt spid="4403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37" grpId="0" autoUpdateAnimBg="0"/>
      <p:bldP spid="440338" grpId="0" autoUpdateAnimBg="0"/>
      <p:bldP spid="440339" grpId="0" autoUpdateAnimBg="0"/>
      <p:bldP spid="440340" grpId="0"/>
      <p:bldP spid="440341" grpId="0"/>
      <p:bldP spid="440342" grpId="0"/>
      <p:bldP spid="440344" grpId="0" animBg="1"/>
      <p:bldP spid="440345" grpId="0" animBg="1" autoUpdateAnimBg="0"/>
      <p:bldP spid="440347" grpId="0" animBg="1"/>
      <p:bldP spid="440348" grpId="0" animBg="1" autoUpdateAnimBg="0"/>
      <p:bldP spid="440353" grpId="0" animBg="1" autoUpdateAnimBg="0"/>
      <p:bldP spid="440354" grpId="0" animBg="1"/>
      <p:bldP spid="440355" grpId="0" animBg="1" autoUpdateAnimBg="0"/>
      <p:bldP spid="440356" grpId="0" animBg="1" autoUpdateAnimBg="0"/>
      <p:bldP spid="440357" grpId="0" animBg="1"/>
      <p:bldP spid="440358" grpId="0" animBg="1" autoUpdateAnimBg="0"/>
      <p:bldP spid="440359" grpId="0" animBg="1"/>
      <p:bldP spid="440360"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95288" y="1412875"/>
            <a:ext cx="2230437" cy="579438"/>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spAutoFit/>
          </a:bodyPr>
          <a:lstStyle/>
          <a:p>
            <a:pPr eaLnBrk="1" hangingPunct="1"/>
            <a:r>
              <a:rPr lang="zh-CN" altLang="en-US" sz="3200" b="1" smtClean="0">
                <a:solidFill>
                  <a:srgbClr val="000000"/>
                </a:solidFill>
                <a:ea typeface="楷体_GB2312" pitchFamily="49" charset="-122"/>
              </a:rPr>
              <a:t>示意图</a:t>
            </a:r>
          </a:p>
        </p:txBody>
      </p:sp>
      <p:sp>
        <p:nvSpPr>
          <p:cNvPr id="51203" name="Rectangle 54"/>
          <p:cNvSpPr>
            <a:spLocks noChangeArrowheads="1"/>
          </p:cNvSpPr>
          <p:nvPr/>
        </p:nvSpPr>
        <p:spPr bwMode="auto">
          <a:xfrm>
            <a:off x="179388" y="260350"/>
            <a:ext cx="87852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80808"/>
                </a:solidFill>
                <a:ea typeface="楷体_GB2312" pitchFamily="49" charset="-122"/>
              </a:rPr>
              <a:t>（</a:t>
            </a:r>
            <a:r>
              <a:rPr lang="en-US" altLang="zh-CN" sz="3200" b="1">
                <a:solidFill>
                  <a:srgbClr val="080808"/>
                </a:solidFill>
                <a:ea typeface="楷体_GB2312" pitchFamily="49" charset="-122"/>
              </a:rPr>
              <a:t>2</a:t>
            </a:r>
            <a:r>
              <a:rPr lang="zh-CN" altLang="en-US" sz="3200" b="1">
                <a:solidFill>
                  <a:srgbClr val="080808"/>
                </a:solidFill>
                <a:ea typeface="楷体_GB2312" pitchFamily="49" charset="-122"/>
              </a:rPr>
              <a:t>）假设第</a:t>
            </a:r>
            <a:r>
              <a:rPr lang="en-US" altLang="zh-CN" sz="3200" b="1">
                <a:solidFill>
                  <a:srgbClr val="080808"/>
                </a:solidFill>
                <a:ea typeface="楷体_GB2312" pitchFamily="49" charset="-122"/>
              </a:rPr>
              <a:t>j</a:t>
            </a:r>
            <a:r>
              <a:rPr lang="zh-CN" altLang="en-US" sz="3200" b="1">
                <a:solidFill>
                  <a:srgbClr val="080808"/>
                </a:solidFill>
                <a:ea typeface="楷体_GB2312" pitchFamily="49" charset="-122"/>
              </a:rPr>
              <a:t>（ </a:t>
            </a:r>
            <a:r>
              <a:rPr lang="en-US" altLang="zh-CN" sz="3200" b="1">
                <a:solidFill>
                  <a:srgbClr val="080808"/>
                </a:solidFill>
                <a:ea typeface="楷体_GB2312" pitchFamily="49" charset="-122"/>
              </a:rPr>
              <a:t>1</a:t>
            </a:r>
            <a:r>
              <a:rPr lang="en-US" altLang="en-US" sz="3200" b="1">
                <a:solidFill>
                  <a:srgbClr val="080808"/>
                </a:solidFill>
                <a:ea typeface="楷体_GB2312" pitchFamily="49" charset="-122"/>
              </a:rPr>
              <a:t>≤</a:t>
            </a:r>
            <a:r>
              <a:rPr lang="en-US" altLang="zh-CN" sz="3200" b="1">
                <a:solidFill>
                  <a:srgbClr val="080808"/>
                </a:solidFill>
                <a:ea typeface="楷体_GB2312" pitchFamily="49" charset="-122"/>
              </a:rPr>
              <a:t>j</a:t>
            </a:r>
            <a:r>
              <a:rPr lang="en-US" altLang="en-US" sz="3200" b="1">
                <a:solidFill>
                  <a:srgbClr val="080808"/>
                </a:solidFill>
                <a:ea typeface="楷体_GB2312" pitchFamily="49" charset="-122"/>
              </a:rPr>
              <a:t>≤ </a:t>
            </a:r>
            <a:r>
              <a:rPr lang="en-US" altLang="zh-CN" sz="3200" b="1">
                <a:solidFill>
                  <a:srgbClr val="080808"/>
                </a:solidFill>
                <a:sym typeface="Symbol" pitchFamily="18" charset="2"/>
              </a:rPr>
              <a:t></a:t>
            </a:r>
            <a:r>
              <a:rPr lang="en-US" altLang="zh-CN" sz="3200" b="1">
                <a:solidFill>
                  <a:srgbClr val="080808"/>
                </a:solidFill>
              </a:rPr>
              <a:t> </a:t>
            </a:r>
            <a:r>
              <a:rPr lang="en-US" altLang="zh-CN" sz="3200" b="1" i="1">
                <a:solidFill>
                  <a:srgbClr val="080808"/>
                </a:solidFill>
              </a:rPr>
              <a:t>log</a:t>
            </a:r>
            <a:r>
              <a:rPr lang="en-US" altLang="zh-CN" sz="3200" b="1" baseline="-25000">
                <a:solidFill>
                  <a:srgbClr val="080808"/>
                </a:solidFill>
              </a:rPr>
              <a:t>2</a:t>
            </a:r>
            <a:r>
              <a:rPr lang="en-US" altLang="zh-CN" sz="3200" b="1" i="1">
                <a:solidFill>
                  <a:srgbClr val="080808"/>
                </a:solidFill>
              </a:rPr>
              <a:t>n</a:t>
            </a:r>
            <a:r>
              <a:rPr lang="en-US" altLang="zh-CN" sz="3200" b="1">
                <a:solidFill>
                  <a:srgbClr val="080808"/>
                </a:solidFill>
                <a:sym typeface="Symbol" pitchFamily="18" charset="2"/>
              </a:rPr>
              <a:t></a:t>
            </a:r>
            <a:r>
              <a:rPr lang="zh-CN" altLang="en-US" sz="3200" b="1">
                <a:solidFill>
                  <a:srgbClr val="080808"/>
                </a:solidFill>
                <a:sym typeface="Symbol" pitchFamily="18" charset="2"/>
              </a:rPr>
              <a:t>）</a:t>
            </a:r>
            <a:r>
              <a:rPr lang="zh-CN" altLang="en-US" sz="3200" b="1">
                <a:solidFill>
                  <a:srgbClr val="080808"/>
                </a:solidFill>
                <a:ea typeface="楷体_GB2312" pitchFamily="49" charset="-122"/>
              </a:rPr>
              <a:t>层上的某个结点编号为</a:t>
            </a:r>
            <a:r>
              <a:rPr lang="en-US" altLang="zh-CN" sz="3200" b="1">
                <a:solidFill>
                  <a:srgbClr val="080808"/>
                </a:solidFill>
                <a:ea typeface="楷体_GB2312" pitchFamily="49" charset="-122"/>
              </a:rPr>
              <a:t>i</a:t>
            </a:r>
            <a:r>
              <a:rPr lang="zh-CN" altLang="en-US" sz="3200" b="1">
                <a:solidFill>
                  <a:srgbClr val="080808"/>
                </a:solidFill>
                <a:ea typeface="楷体_GB2312" pitchFamily="49" charset="-122"/>
              </a:rPr>
              <a:t>（</a:t>
            </a:r>
            <a:r>
              <a:rPr lang="en-US" altLang="zh-CN" sz="3200" b="1">
                <a:solidFill>
                  <a:srgbClr val="080808"/>
                </a:solidFill>
                <a:ea typeface="楷体_GB2312" pitchFamily="49" charset="-122"/>
              </a:rPr>
              <a:t>2</a:t>
            </a:r>
            <a:r>
              <a:rPr lang="en-US" altLang="zh-CN" sz="3200" b="1" baseline="30000">
                <a:solidFill>
                  <a:srgbClr val="080808"/>
                </a:solidFill>
                <a:ea typeface="楷体_GB2312" pitchFamily="49" charset="-122"/>
              </a:rPr>
              <a:t>j-1 </a:t>
            </a:r>
            <a:r>
              <a:rPr lang="en-US" altLang="en-US" sz="3200" b="1">
                <a:solidFill>
                  <a:srgbClr val="080808"/>
                </a:solidFill>
                <a:ea typeface="楷体_GB2312" pitchFamily="49" charset="-122"/>
              </a:rPr>
              <a:t>≤</a:t>
            </a:r>
            <a:r>
              <a:rPr lang="en-US" altLang="zh-CN" sz="3200" b="1">
                <a:solidFill>
                  <a:srgbClr val="080808"/>
                </a:solidFill>
                <a:ea typeface="楷体_GB2312" pitchFamily="49" charset="-122"/>
              </a:rPr>
              <a:t> i &lt; 2</a:t>
            </a:r>
            <a:r>
              <a:rPr lang="en-US" altLang="zh-CN" sz="3200" b="1" baseline="30000">
                <a:solidFill>
                  <a:srgbClr val="080808"/>
                </a:solidFill>
                <a:ea typeface="楷体_GB2312" pitchFamily="49" charset="-122"/>
              </a:rPr>
              <a:t>j </a:t>
            </a:r>
            <a:r>
              <a:rPr lang="en-US" altLang="en-US" sz="3200" b="1">
                <a:solidFill>
                  <a:srgbClr val="080808"/>
                </a:solidFill>
                <a:ea typeface="楷体_GB2312" pitchFamily="49" charset="-122"/>
              </a:rPr>
              <a:t>–</a:t>
            </a:r>
            <a:r>
              <a:rPr lang="en-US" altLang="zh-CN" sz="3200" b="1">
                <a:solidFill>
                  <a:srgbClr val="080808"/>
                </a:solidFill>
                <a:ea typeface="楷体_GB2312" pitchFamily="49" charset="-122"/>
              </a:rPr>
              <a:t>1)</a:t>
            </a:r>
          </a:p>
        </p:txBody>
      </p:sp>
      <p:grpSp>
        <p:nvGrpSpPr>
          <p:cNvPr id="51204" name="Group 79"/>
          <p:cNvGrpSpPr>
            <a:grpSpLocks/>
          </p:cNvGrpSpPr>
          <p:nvPr/>
        </p:nvGrpSpPr>
        <p:grpSpPr bwMode="auto">
          <a:xfrm>
            <a:off x="339725" y="1773238"/>
            <a:ext cx="3930650" cy="2765425"/>
            <a:chOff x="214" y="1535"/>
            <a:chExt cx="2476" cy="1742"/>
          </a:xfrm>
        </p:grpSpPr>
        <p:sp>
          <p:nvSpPr>
            <p:cNvPr id="51210" name="Freeform 57"/>
            <p:cNvSpPr>
              <a:spLocks/>
            </p:cNvSpPr>
            <p:nvPr/>
          </p:nvSpPr>
          <p:spPr bwMode="auto">
            <a:xfrm>
              <a:off x="214" y="2865"/>
              <a:ext cx="413" cy="412"/>
            </a:xfrm>
            <a:custGeom>
              <a:avLst/>
              <a:gdLst>
                <a:gd name="T0" fmla="*/ 0 w 826"/>
                <a:gd name="T1" fmla="*/ 6 h 825"/>
                <a:gd name="T2" fmla="*/ 1 w 826"/>
                <a:gd name="T3" fmla="*/ 5 h 825"/>
                <a:gd name="T4" fmla="*/ 1 w 826"/>
                <a:gd name="T5" fmla="*/ 4 h 825"/>
                <a:gd name="T6" fmla="*/ 1 w 826"/>
                <a:gd name="T7" fmla="*/ 4 h 825"/>
                <a:gd name="T8" fmla="*/ 1 w 826"/>
                <a:gd name="T9" fmla="*/ 3 h 825"/>
                <a:gd name="T10" fmla="*/ 2 w 826"/>
                <a:gd name="T11" fmla="*/ 2 h 825"/>
                <a:gd name="T12" fmla="*/ 2 w 826"/>
                <a:gd name="T13" fmla="*/ 2 h 825"/>
                <a:gd name="T14" fmla="*/ 3 w 826"/>
                <a:gd name="T15" fmla="*/ 1 h 825"/>
                <a:gd name="T16" fmla="*/ 3 w 826"/>
                <a:gd name="T17" fmla="*/ 1 h 825"/>
                <a:gd name="T18" fmla="*/ 4 w 826"/>
                <a:gd name="T19" fmla="*/ 0 h 825"/>
                <a:gd name="T20" fmla="*/ 5 w 826"/>
                <a:gd name="T21" fmla="*/ 0 h 825"/>
                <a:gd name="T22" fmla="*/ 5 w 826"/>
                <a:gd name="T23" fmla="*/ 0 h 825"/>
                <a:gd name="T24" fmla="*/ 6 w 826"/>
                <a:gd name="T25" fmla="*/ 0 h 825"/>
                <a:gd name="T26" fmla="*/ 7 w 826"/>
                <a:gd name="T27" fmla="*/ 0 h 825"/>
                <a:gd name="T28" fmla="*/ 8 w 826"/>
                <a:gd name="T29" fmla="*/ 0 h 825"/>
                <a:gd name="T30" fmla="*/ 8 w 826"/>
                <a:gd name="T31" fmla="*/ 0 h 825"/>
                <a:gd name="T32" fmla="*/ 9 w 826"/>
                <a:gd name="T33" fmla="*/ 0 h 825"/>
                <a:gd name="T34" fmla="*/ 10 w 826"/>
                <a:gd name="T35" fmla="*/ 0 h 825"/>
                <a:gd name="T36" fmla="*/ 11 w 826"/>
                <a:gd name="T37" fmla="*/ 1 h 825"/>
                <a:gd name="T38" fmla="*/ 11 w 826"/>
                <a:gd name="T39" fmla="*/ 1 h 825"/>
                <a:gd name="T40" fmla="*/ 12 w 826"/>
                <a:gd name="T41" fmla="*/ 2 h 825"/>
                <a:gd name="T42" fmla="*/ 12 w 826"/>
                <a:gd name="T43" fmla="*/ 2 h 825"/>
                <a:gd name="T44" fmla="*/ 13 w 826"/>
                <a:gd name="T45" fmla="*/ 3 h 825"/>
                <a:gd name="T46" fmla="*/ 13 w 826"/>
                <a:gd name="T47" fmla="*/ 4 h 825"/>
                <a:gd name="T48" fmla="*/ 13 w 826"/>
                <a:gd name="T49" fmla="*/ 4 h 825"/>
                <a:gd name="T50" fmla="*/ 13 w 826"/>
                <a:gd name="T51" fmla="*/ 5 h 825"/>
                <a:gd name="T52" fmla="*/ 13 w 826"/>
                <a:gd name="T53" fmla="*/ 6 h 825"/>
                <a:gd name="T54" fmla="*/ 13 w 826"/>
                <a:gd name="T55" fmla="*/ 7 h 825"/>
                <a:gd name="T56" fmla="*/ 13 w 826"/>
                <a:gd name="T57" fmla="*/ 7 h 825"/>
                <a:gd name="T58" fmla="*/ 13 w 826"/>
                <a:gd name="T59" fmla="*/ 8 h 825"/>
                <a:gd name="T60" fmla="*/ 13 w 826"/>
                <a:gd name="T61" fmla="*/ 9 h 825"/>
                <a:gd name="T62" fmla="*/ 12 w 826"/>
                <a:gd name="T63" fmla="*/ 10 h 825"/>
                <a:gd name="T64" fmla="*/ 12 w 826"/>
                <a:gd name="T65" fmla="*/ 10 h 825"/>
                <a:gd name="T66" fmla="*/ 11 w 826"/>
                <a:gd name="T67" fmla="*/ 11 h 825"/>
                <a:gd name="T68" fmla="*/ 11 w 826"/>
                <a:gd name="T69" fmla="*/ 11 h 825"/>
                <a:gd name="T70" fmla="*/ 10 w 826"/>
                <a:gd name="T71" fmla="*/ 12 h 825"/>
                <a:gd name="T72" fmla="*/ 9 w 826"/>
                <a:gd name="T73" fmla="*/ 12 h 825"/>
                <a:gd name="T74" fmla="*/ 8 w 826"/>
                <a:gd name="T75" fmla="*/ 12 h 825"/>
                <a:gd name="T76" fmla="*/ 8 w 826"/>
                <a:gd name="T77" fmla="*/ 12 h 825"/>
                <a:gd name="T78" fmla="*/ 7 w 826"/>
                <a:gd name="T79" fmla="*/ 12 h 825"/>
                <a:gd name="T80" fmla="*/ 6 w 826"/>
                <a:gd name="T81" fmla="*/ 12 h 825"/>
                <a:gd name="T82" fmla="*/ 5 w 826"/>
                <a:gd name="T83" fmla="*/ 12 h 825"/>
                <a:gd name="T84" fmla="*/ 5 w 826"/>
                <a:gd name="T85" fmla="*/ 12 h 825"/>
                <a:gd name="T86" fmla="*/ 4 w 826"/>
                <a:gd name="T87" fmla="*/ 12 h 825"/>
                <a:gd name="T88" fmla="*/ 3 w 826"/>
                <a:gd name="T89" fmla="*/ 11 h 825"/>
                <a:gd name="T90" fmla="*/ 3 w 826"/>
                <a:gd name="T91" fmla="*/ 11 h 825"/>
                <a:gd name="T92" fmla="*/ 2 w 826"/>
                <a:gd name="T93" fmla="*/ 10 h 825"/>
                <a:gd name="T94" fmla="*/ 2 w 826"/>
                <a:gd name="T95" fmla="*/ 10 h 825"/>
                <a:gd name="T96" fmla="*/ 1 w 826"/>
                <a:gd name="T97" fmla="*/ 9 h 825"/>
                <a:gd name="T98" fmla="*/ 1 w 826"/>
                <a:gd name="T99" fmla="*/ 8 h 825"/>
                <a:gd name="T100" fmla="*/ 1 w 826"/>
                <a:gd name="T101" fmla="*/ 7 h 825"/>
                <a:gd name="T102" fmla="*/ 1 w 826"/>
                <a:gd name="T103" fmla="*/ 7 h 825"/>
                <a:gd name="T104" fmla="*/ 0 w 826"/>
                <a:gd name="T105" fmla="*/ 6 h 82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26" h="825">
                  <a:moveTo>
                    <a:pt x="0" y="412"/>
                  </a:moveTo>
                  <a:lnTo>
                    <a:pt x="3" y="363"/>
                  </a:lnTo>
                  <a:lnTo>
                    <a:pt x="13" y="314"/>
                  </a:lnTo>
                  <a:lnTo>
                    <a:pt x="27" y="266"/>
                  </a:lnTo>
                  <a:lnTo>
                    <a:pt x="48" y="220"/>
                  </a:lnTo>
                  <a:lnTo>
                    <a:pt x="73" y="178"/>
                  </a:lnTo>
                  <a:lnTo>
                    <a:pt x="103" y="140"/>
                  </a:lnTo>
                  <a:lnTo>
                    <a:pt x="140" y="105"/>
                  </a:lnTo>
                  <a:lnTo>
                    <a:pt x="178" y="73"/>
                  </a:lnTo>
                  <a:lnTo>
                    <a:pt x="221" y="47"/>
                  </a:lnTo>
                  <a:lnTo>
                    <a:pt x="267" y="27"/>
                  </a:lnTo>
                  <a:lnTo>
                    <a:pt x="315" y="13"/>
                  </a:lnTo>
                  <a:lnTo>
                    <a:pt x="364" y="3"/>
                  </a:lnTo>
                  <a:lnTo>
                    <a:pt x="413" y="0"/>
                  </a:lnTo>
                  <a:lnTo>
                    <a:pt x="462" y="3"/>
                  </a:lnTo>
                  <a:lnTo>
                    <a:pt x="512" y="13"/>
                  </a:lnTo>
                  <a:lnTo>
                    <a:pt x="559" y="27"/>
                  </a:lnTo>
                  <a:lnTo>
                    <a:pt x="605" y="47"/>
                  </a:lnTo>
                  <a:lnTo>
                    <a:pt x="647" y="73"/>
                  </a:lnTo>
                  <a:lnTo>
                    <a:pt x="686" y="105"/>
                  </a:lnTo>
                  <a:lnTo>
                    <a:pt x="721" y="140"/>
                  </a:lnTo>
                  <a:lnTo>
                    <a:pt x="753" y="178"/>
                  </a:lnTo>
                  <a:lnTo>
                    <a:pt x="779" y="220"/>
                  </a:lnTo>
                  <a:lnTo>
                    <a:pt x="799" y="266"/>
                  </a:lnTo>
                  <a:lnTo>
                    <a:pt x="814" y="314"/>
                  </a:lnTo>
                  <a:lnTo>
                    <a:pt x="823" y="363"/>
                  </a:lnTo>
                  <a:lnTo>
                    <a:pt x="826" y="412"/>
                  </a:lnTo>
                  <a:lnTo>
                    <a:pt x="823" y="462"/>
                  </a:lnTo>
                  <a:lnTo>
                    <a:pt x="814" y="511"/>
                  </a:lnTo>
                  <a:lnTo>
                    <a:pt x="799" y="558"/>
                  </a:lnTo>
                  <a:lnTo>
                    <a:pt x="779" y="604"/>
                  </a:lnTo>
                  <a:lnTo>
                    <a:pt x="753" y="647"/>
                  </a:lnTo>
                  <a:lnTo>
                    <a:pt x="721" y="685"/>
                  </a:lnTo>
                  <a:lnTo>
                    <a:pt x="686" y="722"/>
                  </a:lnTo>
                  <a:lnTo>
                    <a:pt x="647" y="752"/>
                  </a:lnTo>
                  <a:lnTo>
                    <a:pt x="605" y="777"/>
                  </a:lnTo>
                  <a:lnTo>
                    <a:pt x="559" y="798"/>
                  </a:lnTo>
                  <a:lnTo>
                    <a:pt x="512" y="812"/>
                  </a:lnTo>
                  <a:lnTo>
                    <a:pt x="462" y="822"/>
                  </a:lnTo>
                  <a:lnTo>
                    <a:pt x="413" y="825"/>
                  </a:lnTo>
                  <a:lnTo>
                    <a:pt x="364" y="822"/>
                  </a:lnTo>
                  <a:lnTo>
                    <a:pt x="315" y="812"/>
                  </a:lnTo>
                  <a:lnTo>
                    <a:pt x="267" y="798"/>
                  </a:lnTo>
                  <a:lnTo>
                    <a:pt x="221" y="777"/>
                  </a:lnTo>
                  <a:lnTo>
                    <a:pt x="178" y="752"/>
                  </a:lnTo>
                  <a:lnTo>
                    <a:pt x="140" y="722"/>
                  </a:lnTo>
                  <a:lnTo>
                    <a:pt x="103" y="685"/>
                  </a:lnTo>
                  <a:lnTo>
                    <a:pt x="73" y="647"/>
                  </a:lnTo>
                  <a:lnTo>
                    <a:pt x="48" y="604"/>
                  </a:lnTo>
                  <a:lnTo>
                    <a:pt x="27" y="558"/>
                  </a:lnTo>
                  <a:lnTo>
                    <a:pt x="13" y="511"/>
                  </a:lnTo>
                  <a:lnTo>
                    <a:pt x="3" y="462"/>
                  </a:lnTo>
                  <a:lnTo>
                    <a:pt x="0" y="412"/>
                  </a:lnTo>
                  <a:close/>
                </a:path>
              </a:pathLst>
            </a:custGeom>
            <a:solidFill>
              <a:srgbClr val="FFFFFF"/>
            </a:solidFill>
            <a:ln w="7938">
              <a:solidFill>
                <a:srgbClr val="000000"/>
              </a:solidFill>
              <a:prstDash val="solid"/>
              <a:round/>
              <a:headEnd/>
              <a:tailEnd/>
            </a:ln>
          </p:spPr>
          <p:txBody>
            <a:bodyPr/>
            <a:lstStyle/>
            <a:p>
              <a:endParaRPr lang="zh-CN" altLang="en-US" i="1">
                <a:latin typeface="+mj-lt"/>
              </a:endParaRPr>
            </a:p>
          </p:txBody>
        </p:sp>
        <p:sp>
          <p:nvSpPr>
            <p:cNvPr id="51211" name="Rectangle 58"/>
            <p:cNvSpPr>
              <a:spLocks noChangeArrowheads="1"/>
            </p:cNvSpPr>
            <p:nvPr/>
          </p:nvSpPr>
          <p:spPr bwMode="auto">
            <a:xfrm>
              <a:off x="360" y="3005"/>
              <a:ext cx="9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solidFill>
                    <a:srgbClr val="000000"/>
                  </a:solidFill>
                  <a:latin typeface="+mj-lt"/>
                </a:rPr>
                <a:t>2</a:t>
              </a:r>
              <a:r>
                <a:rPr lang="en-US" altLang="zh-CN" sz="1500" b="1" i="1" dirty="0">
                  <a:solidFill>
                    <a:srgbClr val="000000"/>
                  </a:solidFill>
                  <a:latin typeface="+mj-lt"/>
                </a:rPr>
                <a:t>i</a:t>
              </a:r>
              <a:endParaRPr lang="en-US" altLang="zh-CN" b="1" i="1" dirty="0">
                <a:solidFill>
                  <a:srgbClr val="000000"/>
                </a:solidFill>
                <a:latin typeface="+mj-lt"/>
              </a:endParaRPr>
            </a:p>
          </p:txBody>
        </p:sp>
        <p:sp>
          <p:nvSpPr>
            <p:cNvPr id="51212" name="Freeform 59"/>
            <p:cNvSpPr>
              <a:spLocks/>
            </p:cNvSpPr>
            <p:nvPr/>
          </p:nvSpPr>
          <p:spPr bwMode="auto">
            <a:xfrm>
              <a:off x="871" y="2865"/>
              <a:ext cx="412" cy="412"/>
            </a:xfrm>
            <a:custGeom>
              <a:avLst/>
              <a:gdLst>
                <a:gd name="T0" fmla="*/ 0 w 825"/>
                <a:gd name="T1" fmla="*/ 6 h 825"/>
                <a:gd name="T2" fmla="*/ 0 w 825"/>
                <a:gd name="T3" fmla="*/ 5 h 825"/>
                <a:gd name="T4" fmla="*/ 0 w 825"/>
                <a:gd name="T5" fmla="*/ 4 h 825"/>
                <a:gd name="T6" fmla="*/ 0 w 825"/>
                <a:gd name="T7" fmla="*/ 4 h 825"/>
                <a:gd name="T8" fmla="*/ 0 w 825"/>
                <a:gd name="T9" fmla="*/ 3 h 825"/>
                <a:gd name="T10" fmla="*/ 1 w 825"/>
                <a:gd name="T11" fmla="*/ 2 h 825"/>
                <a:gd name="T12" fmla="*/ 1 w 825"/>
                <a:gd name="T13" fmla="*/ 2 h 825"/>
                <a:gd name="T14" fmla="*/ 2 w 825"/>
                <a:gd name="T15" fmla="*/ 1 h 825"/>
                <a:gd name="T16" fmla="*/ 2 w 825"/>
                <a:gd name="T17" fmla="*/ 1 h 825"/>
                <a:gd name="T18" fmla="*/ 3 w 825"/>
                <a:gd name="T19" fmla="*/ 0 h 825"/>
                <a:gd name="T20" fmla="*/ 4 w 825"/>
                <a:gd name="T21" fmla="*/ 0 h 825"/>
                <a:gd name="T22" fmla="*/ 4 w 825"/>
                <a:gd name="T23" fmla="*/ 0 h 825"/>
                <a:gd name="T24" fmla="*/ 5 w 825"/>
                <a:gd name="T25" fmla="*/ 0 h 825"/>
                <a:gd name="T26" fmla="*/ 6 w 825"/>
                <a:gd name="T27" fmla="*/ 0 h 825"/>
                <a:gd name="T28" fmla="*/ 7 w 825"/>
                <a:gd name="T29" fmla="*/ 0 h 825"/>
                <a:gd name="T30" fmla="*/ 8 w 825"/>
                <a:gd name="T31" fmla="*/ 0 h 825"/>
                <a:gd name="T32" fmla="*/ 8 w 825"/>
                <a:gd name="T33" fmla="*/ 0 h 825"/>
                <a:gd name="T34" fmla="*/ 9 w 825"/>
                <a:gd name="T35" fmla="*/ 0 h 825"/>
                <a:gd name="T36" fmla="*/ 10 w 825"/>
                <a:gd name="T37" fmla="*/ 1 h 825"/>
                <a:gd name="T38" fmla="*/ 10 w 825"/>
                <a:gd name="T39" fmla="*/ 1 h 825"/>
                <a:gd name="T40" fmla="*/ 11 w 825"/>
                <a:gd name="T41" fmla="*/ 2 h 825"/>
                <a:gd name="T42" fmla="*/ 11 w 825"/>
                <a:gd name="T43" fmla="*/ 2 h 825"/>
                <a:gd name="T44" fmla="*/ 12 w 825"/>
                <a:gd name="T45" fmla="*/ 3 h 825"/>
                <a:gd name="T46" fmla="*/ 12 w 825"/>
                <a:gd name="T47" fmla="*/ 4 h 825"/>
                <a:gd name="T48" fmla="*/ 12 w 825"/>
                <a:gd name="T49" fmla="*/ 4 h 825"/>
                <a:gd name="T50" fmla="*/ 12 w 825"/>
                <a:gd name="T51" fmla="*/ 5 h 825"/>
                <a:gd name="T52" fmla="*/ 12 w 825"/>
                <a:gd name="T53" fmla="*/ 6 h 825"/>
                <a:gd name="T54" fmla="*/ 12 w 825"/>
                <a:gd name="T55" fmla="*/ 7 h 825"/>
                <a:gd name="T56" fmla="*/ 12 w 825"/>
                <a:gd name="T57" fmla="*/ 7 h 825"/>
                <a:gd name="T58" fmla="*/ 12 w 825"/>
                <a:gd name="T59" fmla="*/ 8 h 825"/>
                <a:gd name="T60" fmla="*/ 12 w 825"/>
                <a:gd name="T61" fmla="*/ 9 h 825"/>
                <a:gd name="T62" fmla="*/ 11 w 825"/>
                <a:gd name="T63" fmla="*/ 10 h 825"/>
                <a:gd name="T64" fmla="*/ 11 w 825"/>
                <a:gd name="T65" fmla="*/ 10 h 825"/>
                <a:gd name="T66" fmla="*/ 10 w 825"/>
                <a:gd name="T67" fmla="*/ 11 h 825"/>
                <a:gd name="T68" fmla="*/ 10 w 825"/>
                <a:gd name="T69" fmla="*/ 11 h 825"/>
                <a:gd name="T70" fmla="*/ 9 w 825"/>
                <a:gd name="T71" fmla="*/ 12 h 825"/>
                <a:gd name="T72" fmla="*/ 8 w 825"/>
                <a:gd name="T73" fmla="*/ 12 h 825"/>
                <a:gd name="T74" fmla="*/ 8 w 825"/>
                <a:gd name="T75" fmla="*/ 12 h 825"/>
                <a:gd name="T76" fmla="*/ 7 w 825"/>
                <a:gd name="T77" fmla="*/ 12 h 825"/>
                <a:gd name="T78" fmla="*/ 6 w 825"/>
                <a:gd name="T79" fmla="*/ 12 h 825"/>
                <a:gd name="T80" fmla="*/ 5 w 825"/>
                <a:gd name="T81" fmla="*/ 12 h 825"/>
                <a:gd name="T82" fmla="*/ 4 w 825"/>
                <a:gd name="T83" fmla="*/ 12 h 825"/>
                <a:gd name="T84" fmla="*/ 4 w 825"/>
                <a:gd name="T85" fmla="*/ 12 h 825"/>
                <a:gd name="T86" fmla="*/ 3 w 825"/>
                <a:gd name="T87" fmla="*/ 12 h 825"/>
                <a:gd name="T88" fmla="*/ 2 w 825"/>
                <a:gd name="T89" fmla="*/ 11 h 825"/>
                <a:gd name="T90" fmla="*/ 2 w 825"/>
                <a:gd name="T91" fmla="*/ 11 h 825"/>
                <a:gd name="T92" fmla="*/ 1 w 825"/>
                <a:gd name="T93" fmla="*/ 10 h 825"/>
                <a:gd name="T94" fmla="*/ 1 w 825"/>
                <a:gd name="T95" fmla="*/ 10 h 825"/>
                <a:gd name="T96" fmla="*/ 0 w 825"/>
                <a:gd name="T97" fmla="*/ 9 h 825"/>
                <a:gd name="T98" fmla="*/ 0 w 825"/>
                <a:gd name="T99" fmla="*/ 8 h 825"/>
                <a:gd name="T100" fmla="*/ 0 w 825"/>
                <a:gd name="T101" fmla="*/ 7 h 825"/>
                <a:gd name="T102" fmla="*/ 0 w 825"/>
                <a:gd name="T103" fmla="*/ 7 h 825"/>
                <a:gd name="T104" fmla="*/ 0 w 825"/>
                <a:gd name="T105" fmla="*/ 6 h 82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25" h="825">
                  <a:moveTo>
                    <a:pt x="0" y="412"/>
                  </a:moveTo>
                  <a:lnTo>
                    <a:pt x="3" y="363"/>
                  </a:lnTo>
                  <a:lnTo>
                    <a:pt x="11" y="314"/>
                  </a:lnTo>
                  <a:lnTo>
                    <a:pt x="27" y="266"/>
                  </a:lnTo>
                  <a:lnTo>
                    <a:pt x="48" y="220"/>
                  </a:lnTo>
                  <a:lnTo>
                    <a:pt x="73" y="178"/>
                  </a:lnTo>
                  <a:lnTo>
                    <a:pt x="103" y="140"/>
                  </a:lnTo>
                  <a:lnTo>
                    <a:pt x="138" y="105"/>
                  </a:lnTo>
                  <a:lnTo>
                    <a:pt x="178" y="73"/>
                  </a:lnTo>
                  <a:lnTo>
                    <a:pt x="221" y="47"/>
                  </a:lnTo>
                  <a:lnTo>
                    <a:pt x="265" y="27"/>
                  </a:lnTo>
                  <a:lnTo>
                    <a:pt x="313" y="13"/>
                  </a:lnTo>
                  <a:lnTo>
                    <a:pt x="362" y="3"/>
                  </a:lnTo>
                  <a:lnTo>
                    <a:pt x="413" y="0"/>
                  </a:lnTo>
                  <a:lnTo>
                    <a:pt x="462" y="3"/>
                  </a:lnTo>
                  <a:lnTo>
                    <a:pt x="512" y="13"/>
                  </a:lnTo>
                  <a:lnTo>
                    <a:pt x="559" y="27"/>
                  </a:lnTo>
                  <a:lnTo>
                    <a:pt x="604" y="47"/>
                  </a:lnTo>
                  <a:lnTo>
                    <a:pt x="647" y="73"/>
                  </a:lnTo>
                  <a:lnTo>
                    <a:pt x="686" y="105"/>
                  </a:lnTo>
                  <a:lnTo>
                    <a:pt x="721" y="140"/>
                  </a:lnTo>
                  <a:lnTo>
                    <a:pt x="752" y="178"/>
                  </a:lnTo>
                  <a:lnTo>
                    <a:pt x="779" y="220"/>
                  </a:lnTo>
                  <a:lnTo>
                    <a:pt x="799" y="266"/>
                  </a:lnTo>
                  <a:lnTo>
                    <a:pt x="813" y="314"/>
                  </a:lnTo>
                  <a:lnTo>
                    <a:pt x="823" y="363"/>
                  </a:lnTo>
                  <a:lnTo>
                    <a:pt x="825" y="412"/>
                  </a:lnTo>
                  <a:lnTo>
                    <a:pt x="823" y="462"/>
                  </a:lnTo>
                  <a:lnTo>
                    <a:pt x="813" y="511"/>
                  </a:lnTo>
                  <a:lnTo>
                    <a:pt x="799" y="558"/>
                  </a:lnTo>
                  <a:lnTo>
                    <a:pt x="779" y="604"/>
                  </a:lnTo>
                  <a:lnTo>
                    <a:pt x="752" y="647"/>
                  </a:lnTo>
                  <a:lnTo>
                    <a:pt x="721" y="685"/>
                  </a:lnTo>
                  <a:lnTo>
                    <a:pt x="686" y="722"/>
                  </a:lnTo>
                  <a:lnTo>
                    <a:pt x="647" y="752"/>
                  </a:lnTo>
                  <a:lnTo>
                    <a:pt x="604" y="777"/>
                  </a:lnTo>
                  <a:lnTo>
                    <a:pt x="559" y="798"/>
                  </a:lnTo>
                  <a:lnTo>
                    <a:pt x="512" y="812"/>
                  </a:lnTo>
                  <a:lnTo>
                    <a:pt x="462" y="822"/>
                  </a:lnTo>
                  <a:lnTo>
                    <a:pt x="413" y="825"/>
                  </a:lnTo>
                  <a:lnTo>
                    <a:pt x="362" y="822"/>
                  </a:lnTo>
                  <a:lnTo>
                    <a:pt x="313" y="812"/>
                  </a:lnTo>
                  <a:lnTo>
                    <a:pt x="265" y="798"/>
                  </a:lnTo>
                  <a:lnTo>
                    <a:pt x="221" y="777"/>
                  </a:lnTo>
                  <a:lnTo>
                    <a:pt x="178" y="752"/>
                  </a:lnTo>
                  <a:lnTo>
                    <a:pt x="138" y="722"/>
                  </a:lnTo>
                  <a:lnTo>
                    <a:pt x="103" y="685"/>
                  </a:lnTo>
                  <a:lnTo>
                    <a:pt x="73" y="647"/>
                  </a:lnTo>
                  <a:lnTo>
                    <a:pt x="48" y="604"/>
                  </a:lnTo>
                  <a:lnTo>
                    <a:pt x="27" y="558"/>
                  </a:lnTo>
                  <a:lnTo>
                    <a:pt x="11" y="511"/>
                  </a:lnTo>
                  <a:lnTo>
                    <a:pt x="3" y="462"/>
                  </a:lnTo>
                  <a:lnTo>
                    <a:pt x="0" y="412"/>
                  </a:lnTo>
                  <a:close/>
                </a:path>
              </a:pathLst>
            </a:custGeom>
            <a:solidFill>
              <a:srgbClr val="FFFFFF"/>
            </a:solidFill>
            <a:ln w="7938">
              <a:solidFill>
                <a:srgbClr val="000000"/>
              </a:solidFill>
              <a:prstDash val="solid"/>
              <a:round/>
              <a:headEnd/>
              <a:tailEnd/>
            </a:ln>
          </p:spPr>
          <p:txBody>
            <a:bodyPr/>
            <a:lstStyle/>
            <a:p>
              <a:endParaRPr lang="zh-CN" altLang="en-US" i="1">
                <a:latin typeface="+mj-lt"/>
              </a:endParaRPr>
            </a:p>
          </p:txBody>
        </p:sp>
        <p:sp>
          <p:nvSpPr>
            <p:cNvPr id="51213" name="Rectangle 60"/>
            <p:cNvSpPr>
              <a:spLocks noChangeArrowheads="1"/>
            </p:cNvSpPr>
            <p:nvPr/>
          </p:nvSpPr>
          <p:spPr bwMode="auto">
            <a:xfrm>
              <a:off x="957" y="3005"/>
              <a:ext cx="2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solidFill>
                    <a:srgbClr val="000000"/>
                  </a:solidFill>
                  <a:latin typeface="+mj-lt"/>
                </a:rPr>
                <a:t>2</a:t>
              </a:r>
              <a:r>
                <a:rPr lang="en-US" altLang="zh-CN" sz="1500" b="1" i="1" dirty="0">
                  <a:solidFill>
                    <a:srgbClr val="000000"/>
                  </a:solidFill>
                  <a:latin typeface="+mj-lt"/>
                </a:rPr>
                <a:t>i</a:t>
              </a:r>
              <a:r>
                <a:rPr lang="en-US" altLang="zh-CN" sz="1500" b="1" dirty="0">
                  <a:solidFill>
                    <a:srgbClr val="000000"/>
                  </a:solidFill>
                  <a:latin typeface="+mj-lt"/>
                </a:rPr>
                <a:t>+1</a:t>
              </a:r>
              <a:endParaRPr lang="en-US" altLang="zh-CN" b="1" dirty="0">
                <a:solidFill>
                  <a:srgbClr val="000000"/>
                </a:solidFill>
                <a:latin typeface="+mj-lt"/>
              </a:endParaRPr>
            </a:p>
          </p:txBody>
        </p:sp>
        <p:sp>
          <p:nvSpPr>
            <p:cNvPr id="51214" name="Freeform 61"/>
            <p:cNvSpPr>
              <a:spLocks/>
            </p:cNvSpPr>
            <p:nvPr/>
          </p:nvSpPr>
          <p:spPr bwMode="auto">
            <a:xfrm>
              <a:off x="570" y="2191"/>
              <a:ext cx="413" cy="411"/>
            </a:xfrm>
            <a:custGeom>
              <a:avLst/>
              <a:gdLst>
                <a:gd name="T0" fmla="*/ 0 w 827"/>
                <a:gd name="T1" fmla="*/ 6 h 824"/>
                <a:gd name="T2" fmla="*/ 0 w 827"/>
                <a:gd name="T3" fmla="*/ 5 h 824"/>
                <a:gd name="T4" fmla="*/ 0 w 827"/>
                <a:gd name="T5" fmla="*/ 4 h 824"/>
                <a:gd name="T6" fmla="*/ 0 w 827"/>
                <a:gd name="T7" fmla="*/ 4 h 824"/>
                <a:gd name="T8" fmla="*/ 0 w 827"/>
                <a:gd name="T9" fmla="*/ 3 h 824"/>
                <a:gd name="T10" fmla="*/ 1 w 827"/>
                <a:gd name="T11" fmla="*/ 2 h 824"/>
                <a:gd name="T12" fmla="*/ 1 w 827"/>
                <a:gd name="T13" fmla="*/ 2 h 824"/>
                <a:gd name="T14" fmla="*/ 2 w 827"/>
                <a:gd name="T15" fmla="*/ 1 h 824"/>
                <a:gd name="T16" fmla="*/ 2 w 827"/>
                <a:gd name="T17" fmla="*/ 1 h 824"/>
                <a:gd name="T18" fmla="*/ 3 w 827"/>
                <a:gd name="T19" fmla="*/ 0 h 824"/>
                <a:gd name="T20" fmla="*/ 4 w 827"/>
                <a:gd name="T21" fmla="*/ 0 h 824"/>
                <a:gd name="T22" fmla="*/ 4 w 827"/>
                <a:gd name="T23" fmla="*/ 0 h 824"/>
                <a:gd name="T24" fmla="*/ 5 w 827"/>
                <a:gd name="T25" fmla="*/ 0 h 824"/>
                <a:gd name="T26" fmla="*/ 6 w 827"/>
                <a:gd name="T27" fmla="*/ 0 h 824"/>
                <a:gd name="T28" fmla="*/ 7 w 827"/>
                <a:gd name="T29" fmla="*/ 0 h 824"/>
                <a:gd name="T30" fmla="*/ 8 w 827"/>
                <a:gd name="T31" fmla="*/ 0 h 824"/>
                <a:gd name="T32" fmla="*/ 8 w 827"/>
                <a:gd name="T33" fmla="*/ 0 h 824"/>
                <a:gd name="T34" fmla="*/ 9 w 827"/>
                <a:gd name="T35" fmla="*/ 0 h 824"/>
                <a:gd name="T36" fmla="*/ 10 w 827"/>
                <a:gd name="T37" fmla="*/ 1 h 824"/>
                <a:gd name="T38" fmla="*/ 10 w 827"/>
                <a:gd name="T39" fmla="*/ 1 h 824"/>
                <a:gd name="T40" fmla="*/ 11 w 827"/>
                <a:gd name="T41" fmla="*/ 2 h 824"/>
                <a:gd name="T42" fmla="*/ 11 w 827"/>
                <a:gd name="T43" fmla="*/ 2 h 824"/>
                <a:gd name="T44" fmla="*/ 12 w 827"/>
                <a:gd name="T45" fmla="*/ 3 h 824"/>
                <a:gd name="T46" fmla="*/ 12 w 827"/>
                <a:gd name="T47" fmla="*/ 4 h 824"/>
                <a:gd name="T48" fmla="*/ 12 w 827"/>
                <a:gd name="T49" fmla="*/ 4 h 824"/>
                <a:gd name="T50" fmla="*/ 12 w 827"/>
                <a:gd name="T51" fmla="*/ 5 h 824"/>
                <a:gd name="T52" fmla="*/ 12 w 827"/>
                <a:gd name="T53" fmla="*/ 6 h 824"/>
                <a:gd name="T54" fmla="*/ 12 w 827"/>
                <a:gd name="T55" fmla="*/ 7 h 824"/>
                <a:gd name="T56" fmla="*/ 12 w 827"/>
                <a:gd name="T57" fmla="*/ 7 h 824"/>
                <a:gd name="T58" fmla="*/ 12 w 827"/>
                <a:gd name="T59" fmla="*/ 8 h 824"/>
                <a:gd name="T60" fmla="*/ 12 w 827"/>
                <a:gd name="T61" fmla="*/ 9 h 824"/>
                <a:gd name="T62" fmla="*/ 11 w 827"/>
                <a:gd name="T63" fmla="*/ 10 h 824"/>
                <a:gd name="T64" fmla="*/ 11 w 827"/>
                <a:gd name="T65" fmla="*/ 10 h 824"/>
                <a:gd name="T66" fmla="*/ 10 w 827"/>
                <a:gd name="T67" fmla="*/ 11 h 824"/>
                <a:gd name="T68" fmla="*/ 10 w 827"/>
                <a:gd name="T69" fmla="*/ 11 h 824"/>
                <a:gd name="T70" fmla="*/ 9 w 827"/>
                <a:gd name="T71" fmla="*/ 12 h 824"/>
                <a:gd name="T72" fmla="*/ 8 w 827"/>
                <a:gd name="T73" fmla="*/ 12 h 824"/>
                <a:gd name="T74" fmla="*/ 8 w 827"/>
                <a:gd name="T75" fmla="*/ 12 h 824"/>
                <a:gd name="T76" fmla="*/ 7 w 827"/>
                <a:gd name="T77" fmla="*/ 12 h 824"/>
                <a:gd name="T78" fmla="*/ 6 w 827"/>
                <a:gd name="T79" fmla="*/ 12 h 824"/>
                <a:gd name="T80" fmla="*/ 5 w 827"/>
                <a:gd name="T81" fmla="*/ 12 h 824"/>
                <a:gd name="T82" fmla="*/ 4 w 827"/>
                <a:gd name="T83" fmla="*/ 12 h 824"/>
                <a:gd name="T84" fmla="*/ 4 w 827"/>
                <a:gd name="T85" fmla="*/ 12 h 824"/>
                <a:gd name="T86" fmla="*/ 3 w 827"/>
                <a:gd name="T87" fmla="*/ 12 h 824"/>
                <a:gd name="T88" fmla="*/ 2 w 827"/>
                <a:gd name="T89" fmla="*/ 11 h 824"/>
                <a:gd name="T90" fmla="*/ 2 w 827"/>
                <a:gd name="T91" fmla="*/ 11 h 824"/>
                <a:gd name="T92" fmla="*/ 1 w 827"/>
                <a:gd name="T93" fmla="*/ 10 h 824"/>
                <a:gd name="T94" fmla="*/ 1 w 827"/>
                <a:gd name="T95" fmla="*/ 10 h 824"/>
                <a:gd name="T96" fmla="*/ 0 w 827"/>
                <a:gd name="T97" fmla="*/ 9 h 824"/>
                <a:gd name="T98" fmla="*/ 0 w 827"/>
                <a:gd name="T99" fmla="*/ 8 h 824"/>
                <a:gd name="T100" fmla="*/ 0 w 827"/>
                <a:gd name="T101" fmla="*/ 7 h 824"/>
                <a:gd name="T102" fmla="*/ 0 w 827"/>
                <a:gd name="T103" fmla="*/ 7 h 824"/>
                <a:gd name="T104" fmla="*/ 0 w 827"/>
                <a:gd name="T105" fmla="*/ 6 h 8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27" h="824">
                  <a:moveTo>
                    <a:pt x="0" y="413"/>
                  </a:moveTo>
                  <a:lnTo>
                    <a:pt x="4" y="362"/>
                  </a:lnTo>
                  <a:lnTo>
                    <a:pt x="12" y="313"/>
                  </a:lnTo>
                  <a:lnTo>
                    <a:pt x="27" y="265"/>
                  </a:lnTo>
                  <a:lnTo>
                    <a:pt x="48" y="221"/>
                  </a:lnTo>
                  <a:lnTo>
                    <a:pt x="74" y="178"/>
                  </a:lnTo>
                  <a:lnTo>
                    <a:pt x="104" y="138"/>
                  </a:lnTo>
                  <a:lnTo>
                    <a:pt x="139" y="103"/>
                  </a:lnTo>
                  <a:lnTo>
                    <a:pt x="178" y="73"/>
                  </a:lnTo>
                  <a:lnTo>
                    <a:pt x="221" y="48"/>
                  </a:lnTo>
                  <a:lnTo>
                    <a:pt x="267" y="27"/>
                  </a:lnTo>
                  <a:lnTo>
                    <a:pt x="313" y="11"/>
                  </a:lnTo>
                  <a:lnTo>
                    <a:pt x="363" y="3"/>
                  </a:lnTo>
                  <a:lnTo>
                    <a:pt x="414" y="0"/>
                  </a:lnTo>
                  <a:lnTo>
                    <a:pt x="463" y="3"/>
                  </a:lnTo>
                  <a:lnTo>
                    <a:pt x="512" y="11"/>
                  </a:lnTo>
                  <a:lnTo>
                    <a:pt x="560" y="27"/>
                  </a:lnTo>
                  <a:lnTo>
                    <a:pt x="604" y="48"/>
                  </a:lnTo>
                  <a:lnTo>
                    <a:pt x="647" y="73"/>
                  </a:lnTo>
                  <a:lnTo>
                    <a:pt x="687" y="103"/>
                  </a:lnTo>
                  <a:lnTo>
                    <a:pt x="722" y="138"/>
                  </a:lnTo>
                  <a:lnTo>
                    <a:pt x="754" y="178"/>
                  </a:lnTo>
                  <a:lnTo>
                    <a:pt x="779" y="221"/>
                  </a:lnTo>
                  <a:lnTo>
                    <a:pt x="800" y="265"/>
                  </a:lnTo>
                  <a:lnTo>
                    <a:pt x="814" y="313"/>
                  </a:lnTo>
                  <a:lnTo>
                    <a:pt x="823" y="362"/>
                  </a:lnTo>
                  <a:lnTo>
                    <a:pt x="827" y="413"/>
                  </a:lnTo>
                  <a:lnTo>
                    <a:pt x="823" y="462"/>
                  </a:lnTo>
                  <a:lnTo>
                    <a:pt x="814" y="511"/>
                  </a:lnTo>
                  <a:lnTo>
                    <a:pt x="800" y="559"/>
                  </a:lnTo>
                  <a:lnTo>
                    <a:pt x="779" y="603"/>
                  </a:lnTo>
                  <a:lnTo>
                    <a:pt x="754" y="646"/>
                  </a:lnTo>
                  <a:lnTo>
                    <a:pt x="722" y="686"/>
                  </a:lnTo>
                  <a:lnTo>
                    <a:pt x="687" y="721"/>
                  </a:lnTo>
                  <a:lnTo>
                    <a:pt x="647" y="751"/>
                  </a:lnTo>
                  <a:lnTo>
                    <a:pt x="604" y="778"/>
                  </a:lnTo>
                  <a:lnTo>
                    <a:pt x="560" y="798"/>
                  </a:lnTo>
                  <a:lnTo>
                    <a:pt x="512" y="813"/>
                  </a:lnTo>
                  <a:lnTo>
                    <a:pt x="463" y="822"/>
                  </a:lnTo>
                  <a:lnTo>
                    <a:pt x="414" y="824"/>
                  </a:lnTo>
                  <a:lnTo>
                    <a:pt x="363" y="822"/>
                  </a:lnTo>
                  <a:lnTo>
                    <a:pt x="313" y="813"/>
                  </a:lnTo>
                  <a:lnTo>
                    <a:pt x="267" y="798"/>
                  </a:lnTo>
                  <a:lnTo>
                    <a:pt x="221" y="778"/>
                  </a:lnTo>
                  <a:lnTo>
                    <a:pt x="178" y="751"/>
                  </a:lnTo>
                  <a:lnTo>
                    <a:pt x="139" y="721"/>
                  </a:lnTo>
                  <a:lnTo>
                    <a:pt x="104" y="686"/>
                  </a:lnTo>
                  <a:lnTo>
                    <a:pt x="74" y="646"/>
                  </a:lnTo>
                  <a:lnTo>
                    <a:pt x="48" y="603"/>
                  </a:lnTo>
                  <a:lnTo>
                    <a:pt x="27" y="559"/>
                  </a:lnTo>
                  <a:lnTo>
                    <a:pt x="12" y="511"/>
                  </a:lnTo>
                  <a:lnTo>
                    <a:pt x="4" y="462"/>
                  </a:lnTo>
                  <a:lnTo>
                    <a:pt x="0" y="413"/>
                  </a:lnTo>
                  <a:close/>
                </a:path>
              </a:pathLst>
            </a:custGeom>
            <a:solidFill>
              <a:srgbClr val="FFFFFF"/>
            </a:solidFill>
            <a:ln w="7938">
              <a:solidFill>
                <a:srgbClr val="000000"/>
              </a:solidFill>
              <a:prstDash val="solid"/>
              <a:round/>
              <a:headEnd/>
              <a:tailEnd/>
            </a:ln>
          </p:spPr>
          <p:txBody>
            <a:bodyPr/>
            <a:lstStyle/>
            <a:p>
              <a:endParaRPr lang="zh-CN" altLang="en-US" i="1">
                <a:latin typeface="+mj-lt"/>
              </a:endParaRPr>
            </a:p>
          </p:txBody>
        </p:sp>
        <p:sp>
          <p:nvSpPr>
            <p:cNvPr id="51215" name="Rectangle 62"/>
            <p:cNvSpPr>
              <a:spLocks noChangeArrowheads="1"/>
            </p:cNvSpPr>
            <p:nvPr/>
          </p:nvSpPr>
          <p:spPr bwMode="auto">
            <a:xfrm>
              <a:off x="747" y="2331"/>
              <a:ext cx="3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a:solidFill>
                    <a:srgbClr val="000000"/>
                  </a:solidFill>
                  <a:latin typeface="+mj-lt"/>
                </a:rPr>
                <a:t>i</a:t>
              </a:r>
              <a:endParaRPr lang="en-US" altLang="zh-CN" b="1" i="1" dirty="0">
                <a:solidFill>
                  <a:srgbClr val="000000"/>
                </a:solidFill>
                <a:latin typeface="+mj-lt"/>
              </a:endParaRPr>
            </a:p>
          </p:txBody>
        </p:sp>
        <p:sp>
          <p:nvSpPr>
            <p:cNvPr id="51216" name="Freeform 63"/>
            <p:cNvSpPr>
              <a:spLocks/>
            </p:cNvSpPr>
            <p:nvPr/>
          </p:nvSpPr>
          <p:spPr bwMode="auto">
            <a:xfrm>
              <a:off x="1583" y="2865"/>
              <a:ext cx="413" cy="412"/>
            </a:xfrm>
            <a:custGeom>
              <a:avLst/>
              <a:gdLst>
                <a:gd name="T0" fmla="*/ 0 w 826"/>
                <a:gd name="T1" fmla="*/ 6 h 825"/>
                <a:gd name="T2" fmla="*/ 1 w 826"/>
                <a:gd name="T3" fmla="*/ 5 h 825"/>
                <a:gd name="T4" fmla="*/ 1 w 826"/>
                <a:gd name="T5" fmla="*/ 4 h 825"/>
                <a:gd name="T6" fmla="*/ 1 w 826"/>
                <a:gd name="T7" fmla="*/ 4 h 825"/>
                <a:gd name="T8" fmla="*/ 1 w 826"/>
                <a:gd name="T9" fmla="*/ 3 h 825"/>
                <a:gd name="T10" fmla="*/ 2 w 826"/>
                <a:gd name="T11" fmla="*/ 2 h 825"/>
                <a:gd name="T12" fmla="*/ 2 w 826"/>
                <a:gd name="T13" fmla="*/ 2 h 825"/>
                <a:gd name="T14" fmla="*/ 3 w 826"/>
                <a:gd name="T15" fmla="*/ 1 h 825"/>
                <a:gd name="T16" fmla="*/ 3 w 826"/>
                <a:gd name="T17" fmla="*/ 1 h 825"/>
                <a:gd name="T18" fmla="*/ 4 w 826"/>
                <a:gd name="T19" fmla="*/ 0 h 825"/>
                <a:gd name="T20" fmla="*/ 5 w 826"/>
                <a:gd name="T21" fmla="*/ 0 h 825"/>
                <a:gd name="T22" fmla="*/ 5 w 826"/>
                <a:gd name="T23" fmla="*/ 0 h 825"/>
                <a:gd name="T24" fmla="*/ 6 w 826"/>
                <a:gd name="T25" fmla="*/ 0 h 825"/>
                <a:gd name="T26" fmla="*/ 7 w 826"/>
                <a:gd name="T27" fmla="*/ 0 h 825"/>
                <a:gd name="T28" fmla="*/ 8 w 826"/>
                <a:gd name="T29" fmla="*/ 0 h 825"/>
                <a:gd name="T30" fmla="*/ 8 w 826"/>
                <a:gd name="T31" fmla="*/ 0 h 825"/>
                <a:gd name="T32" fmla="*/ 9 w 826"/>
                <a:gd name="T33" fmla="*/ 0 h 825"/>
                <a:gd name="T34" fmla="*/ 10 w 826"/>
                <a:gd name="T35" fmla="*/ 0 h 825"/>
                <a:gd name="T36" fmla="*/ 11 w 826"/>
                <a:gd name="T37" fmla="*/ 1 h 825"/>
                <a:gd name="T38" fmla="*/ 11 w 826"/>
                <a:gd name="T39" fmla="*/ 1 h 825"/>
                <a:gd name="T40" fmla="*/ 12 w 826"/>
                <a:gd name="T41" fmla="*/ 2 h 825"/>
                <a:gd name="T42" fmla="*/ 12 w 826"/>
                <a:gd name="T43" fmla="*/ 2 h 825"/>
                <a:gd name="T44" fmla="*/ 13 w 826"/>
                <a:gd name="T45" fmla="*/ 3 h 825"/>
                <a:gd name="T46" fmla="*/ 13 w 826"/>
                <a:gd name="T47" fmla="*/ 4 h 825"/>
                <a:gd name="T48" fmla="*/ 13 w 826"/>
                <a:gd name="T49" fmla="*/ 4 h 825"/>
                <a:gd name="T50" fmla="*/ 13 w 826"/>
                <a:gd name="T51" fmla="*/ 5 h 825"/>
                <a:gd name="T52" fmla="*/ 13 w 826"/>
                <a:gd name="T53" fmla="*/ 6 h 825"/>
                <a:gd name="T54" fmla="*/ 13 w 826"/>
                <a:gd name="T55" fmla="*/ 7 h 825"/>
                <a:gd name="T56" fmla="*/ 13 w 826"/>
                <a:gd name="T57" fmla="*/ 7 h 825"/>
                <a:gd name="T58" fmla="*/ 13 w 826"/>
                <a:gd name="T59" fmla="*/ 8 h 825"/>
                <a:gd name="T60" fmla="*/ 13 w 826"/>
                <a:gd name="T61" fmla="*/ 9 h 825"/>
                <a:gd name="T62" fmla="*/ 12 w 826"/>
                <a:gd name="T63" fmla="*/ 10 h 825"/>
                <a:gd name="T64" fmla="*/ 12 w 826"/>
                <a:gd name="T65" fmla="*/ 10 h 825"/>
                <a:gd name="T66" fmla="*/ 11 w 826"/>
                <a:gd name="T67" fmla="*/ 11 h 825"/>
                <a:gd name="T68" fmla="*/ 11 w 826"/>
                <a:gd name="T69" fmla="*/ 11 h 825"/>
                <a:gd name="T70" fmla="*/ 10 w 826"/>
                <a:gd name="T71" fmla="*/ 12 h 825"/>
                <a:gd name="T72" fmla="*/ 9 w 826"/>
                <a:gd name="T73" fmla="*/ 12 h 825"/>
                <a:gd name="T74" fmla="*/ 8 w 826"/>
                <a:gd name="T75" fmla="*/ 12 h 825"/>
                <a:gd name="T76" fmla="*/ 8 w 826"/>
                <a:gd name="T77" fmla="*/ 12 h 825"/>
                <a:gd name="T78" fmla="*/ 7 w 826"/>
                <a:gd name="T79" fmla="*/ 12 h 825"/>
                <a:gd name="T80" fmla="*/ 6 w 826"/>
                <a:gd name="T81" fmla="*/ 12 h 825"/>
                <a:gd name="T82" fmla="*/ 5 w 826"/>
                <a:gd name="T83" fmla="*/ 12 h 825"/>
                <a:gd name="T84" fmla="*/ 5 w 826"/>
                <a:gd name="T85" fmla="*/ 12 h 825"/>
                <a:gd name="T86" fmla="*/ 4 w 826"/>
                <a:gd name="T87" fmla="*/ 12 h 825"/>
                <a:gd name="T88" fmla="*/ 3 w 826"/>
                <a:gd name="T89" fmla="*/ 11 h 825"/>
                <a:gd name="T90" fmla="*/ 3 w 826"/>
                <a:gd name="T91" fmla="*/ 11 h 825"/>
                <a:gd name="T92" fmla="*/ 2 w 826"/>
                <a:gd name="T93" fmla="*/ 10 h 825"/>
                <a:gd name="T94" fmla="*/ 2 w 826"/>
                <a:gd name="T95" fmla="*/ 10 h 825"/>
                <a:gd name="T96" fmla="*/ 1 w 826"/>
                <a:gd name="T97" fmla="*/ 9 h 825"/>
                <a:gd name="T98" fmla="*/ 1 w 826"/>
                <a:gd name="T99" fmla="*/ 8 h 825"/>
                <a:gd name="T100" fmla="*/ 1 w 826"/>
                <a:gd name="T101" fmla="*/ 7 h 825"/>
                <a:gd name="T102" fmla="*/ 1 w 826"/>
                <a:gd name="T103" fmla="*/ 7 h 825"/>
                <a:gd name="T104" fmla="*/ 0 w 826"/>
                <a:gd name="T105" fmla="*/ 6 h 82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26" h="825">
                  <a:moveTo>
                    <a:pt x="0" y="412"/>
                  </a:moveTo>
                  <a:lnTo>
                    <a:pt x="3" y="363"/>
                  </a:lnTo>
                  <a:lnTo>
                    <a:pt x="13" y="314"/>
                  </a:lnTo>
                  <a:lnTo>
                    <a:pt x="27" y="266"/>
                  </a:lnTo>
                  <a:lnTo>
                    <a:pt x="48" y="220"/>
                  </a:lnTo>
                  <a:lnTo>
                    <a:pt x="73" y="178"/>
                  </a:lnTo>
                  <a:lnTo>
                    <a:pt x="105" y="140"/>
                  </a:lnTo>
                  <a:lnTo>
                    <a:pt x="140" y="105"/>
                  </a:lnTo>
                  <a:lnTo>
                    <a:pt x="180" y="73"/>
                  </a:lnTo>
                  <a:lnTo>
                    <a:pt x="221" y="47"/>
                  </a:lnTo>
                  <a:lnTo>
                    <a:pt x="267" y="27"/>
                  </a:lnTo>
                  <a:lnTo>
                    <a:pt x="315" y="13"/>
                  </a:lnTo>
                  <a:lnTo>
                    <a:pt x="364" y="3"/>
                  </a:lnTo>
                  <a:lnTo>
                    <a:pt x="413" y="0"/>
                  </a:lnTo>
                  <a:lnTo>
                    <a:pt x="464" y="3"/>
                  </a:lnTo>
                  <a:lnTo>
                    <a:pt x="512" y="13"/>
                  </a:lnTo>
                  <a:lnTo>
                    <a:pt x="559" y="27"/>
                  </a:lnTo>
                  <a:lnTo>
                    <a:pt x="605" y="47"/>
                  </a:lnTo>
                  <a:lnTo>
                    <a:pt x="648" y="73"/>
                  </a:lnTo>
                  <a:lnTo>
                    <a:pt x="688" y="105"/>
                  </a:lnTo>
                  <a:lnTo>
                    <a:pt x="723" y="140"/>
                  </a:lnTo>
                  <a:lnTo>
                    <a:pt x="753" y="178"/>
                  </a:lnTo>
                  <a:lnTo>
                    <a:pt x="779" y="220"/>
                  </a:lnTo>
                  <a:lnTo>
                    <a:pt x="799" y="266"/>
                  </a:lnTo>
                  <a:lnTo>
                    <a:pt x="815" y="314"/>
                  </a:lnTo>
                  <a:lnTo>
                    <a:pt x="823" y="363"/>
                  </a:lnTo>
                  <a:lnTo>
                    <a:pt x="826" y="412"/>
                  </a:lnTo>
                  <a:lnTo>
                    <a:pt x="823" y="462"/>
                  </a:lnTo>
                  <a:lnTo>
                    <a:pt x="815" y="511"/>
                  </a:lnTo>
                  <a:lnTo>
                    <a:pt x="799" y="558"/>
                  </a:lnTo>
                  <a:lnTo>
                    <a:pt x="779" y="604"/>
                  </a:lnTo>
                  <a:lnTo>
                    <a:pt x="753" y="647"/>
                  </a:lnTo>
                  <a:lnTo>
                    <a:pt x="723" y="685"/>
                  </a:lnTo>
                  <a:lnTo>
                    <a:pt x="688" y="722"/>
                  </a:lnTo>
                  <a:lnTo>
                    <a:pt x="648" y="752"/>
                  </a:lnTo>
                  <a:lnTo>
                    <a:pt x="605" y="777"/>
                  </a:lnTo>
                  <a:lnTo>
                    <a:pt x="559" y="798"/>
                  </a:lnTo>
                  <a:lnTo>
                    <a:pt x="512" y="812"/>
                  </a:lnTo>
                  <a:lnTo>
                    <a:pt x="464" y="822"/>
                  </a:lnTo>
                  <a:lnTo>
                    <a:pt x="413" y="825"/>
                  </a:lnTo>
                  <a:lnTo>
                    <a:pt x="364" y="822"/>
                  </a:lnTo>
                  <a:lnTo>
                    <a:pt x="315" y="812"/>
                  </a:lnTo>
                  <a:lnTo>
                    <a:pt x="267" y="798"/>
                  </a:lnTo>
                  <a:lnTo>
                    <a:pt x="221" y="777"/>
                  </a:lnTo>
                  <a:lnTo>
                    <a:pt x="180" y="752"/>
                  </a:lnTo>
                  <a:lnTo>
                    <a:pt x="140" y="722"/>
                  </a:lnTo>
                  <a:lnTo>
                    <a:pt x="105" y="685"/>
                  </a:lnTo>
                  <a:lnTo>
                    <a:pt x="73" y="647"/>
                  </a:lnTo>
                  <a:lnTo>
                    <a:pt x="48" y="604"/>
                  </a:lnTo>
                  <a:lnTo>
                    <a:pt x="27" y="558"/>
                  </a:lnTo>
                  <a:lnTo>
                    <a:pt x="13" y="511"/>
                  </a:lnTo>
                  <a:lnTo>
                    <a:pt x="3" y="462"/>
                  </a:lnTo>
                  <a:lnTo>
                    <a:pt x="0" y="412"/>
                  </a:lnTo>
                  <a:close/>
                </a:path>
              </a:pathLst>
            </a:custGeom>
            <a:solidFill>
              <a:srgbClr val="FFFFFF"/>
            </a:solidFill>
            <a:ln w="7938">
              <a:solidFill>
                <a:srgbClr val="000000"/>
              </a:solidFill>
              <a:prstDash val="solid"/>
              <a:round/>
              <a:headEnd/>
              <a:tailEnd/>
            </a:ln>
          </p:spPr>
          <p:txBody>
            <a:bodyPr/>
            <a:lstStyle/>
            <a:p>
              <a:endParaRPr lang="zh-CN" altLang="en-US" i="1">
                <a:latin typeface="+mj-lt"/>
              </a:endParaRPr>
            </a:p>
          </p:txBody>
        </p:sp>
        <p:sp>
          <p:nvSpPr>
            <p:cNvPr id="51217" name="Rectangle 64"/>
            <p:cNvSpPr>
              <a:spLocks noChangeArrowheads="1"/>
            </p:cNvSpPr>
            <p:nvPr/>
          </p:nvSpPr>
          <p:spPr bwMode="auto">
            <a:xfrm>
              <a:off x="1670" y="3005"/>
              <a:ext cx="2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solidFill>
                    <a:srgbClr val="000000"/>
                  </a:solidFill>
                  <a:latin typeface="+mj-lt"/>
                </a:rPr>
                <a:t>2</a:t>
              </a:r>
              <a:r>
                <a:rPr lang="en-US" altLang="zh-CN" sz="1500" b="1" i="1" dirty="0">
                  <a:solidFill>
                    <a:srgbClr val="000000"/>
                  </a:solidFill>
                  <a:latin typeface="+mj-lt"/>
                </a:rPr>
                <a:t>i</a:t>
              </a:r>
              <a:r>
                <a:rPr lang="en-US" altLang="zh-CN" sz="1500" b="1" dirty="0">
                  <a:solidFill>
                    <a:srgbClr val="000000"/>
                  </a:solidFill>
                  <a:latin typeface="+mj-lt"/>
                </a:rPr>
                <a:t>+2</a:t>
              </a:r>
              <a:endParaRPr lang="en-US" altLang="zh-CN" b="1" dirty="0">
                <a:solidFill>
                  <a:srgbClr val="000000"/>
                </a:solidFill>
                <a:latin typeface="+mj-lt"/>
              </a:endParaRPr>
            </a:p>
          </p:txBody>
        </p:sp>
        <p:sp>
          <p:nvSpPr>
            <p:cNvPr id="51218" name="Freeform 65"/>
            <p:cNvSpPr>
              <a:spLocks/>
            </p:cNvSpPr>
            <p:nvPr/>
          </p:nvSpPr>
          <p:spPr bwMode="auto">
            <a:xfrm>
              <a:off x="2277" y="2847"/>
              <a:ext cx="413" cy="411"/>
            </a:xfrm>
            <a:custGeom>
              <a:avLst/>
              <a:gdLst>
                <a:gd name="T0" fmla="*/ 0 w 826"/>
                <a:gd name="T1" fmla="*/ 6 h 824"/>
                <a:gd name="T2" fmla="*/ 1 w 826"/>
                <a:gd name="T3" fmla="*/ 5 h 824"/>
                <a:gd name="T4" fmla="*/ 1 w 826"/>
                <a:gd name="T5" fmla="*/ 4 h 824"/>
                <a:gd name="T6" fmla="*/ 1 w 826"/>
                <a:gd name="T7" fmla="*/ 4 h 824"/>
                <a:gd name="T8" fmla="*/ 1 w 826"/>
                <a:gd name="T9" fmla="*/ 3 h 824"/>
                <a:gd name="T10" fmla="*/ 2 w 826"/>
                <a:gd name="T11" fmla="*/ 2 h 824"/>
                <a:gd name="T12" fmla="*/ 2 w 826"/>
                <a:gd name="T13" fmla="*/ 2 h 824"/>
                <a:gd name="T14" fmla="*/ 3 w 826"/>
                <a:gd name="T15" fmla="*/ 1 h 824"/>
                <a:gd name="T16" fmla="*/ 3 w 826"/>
                <a:gd name="T17" fmla="*/ 1 h 824"/>
                <a:gd name="T18" fmla="*/ 4 w 826"/>
                <a:gd name="T19" fmla="*/ 0 h 824"/>
                <a:gd name="T20" fmla="*/ 5 w 826"/>
                <a:gd name="T21" fmla="*/ 0 h 824"/>
                <a:gd name="T22" fmla="*/ 5 w 826"/>
                <a:gd name="T23" fmla="*/ 0 h 824"/>
                <a:gd name="T24" fmla="*/ 6 w 826"/>
                <a:gd name="T25" fmla="*/ 0 h 824"/>
                <a:gd name="T26" fmla="*/ 7 w 826"/>
                <a:gd name="T27" fmla="*/ 0 h 824"/>
                <a:gd name="T28" fmla="*/ 8 w 826"/>
                <a:gd name="T29" fmla="*/ 0 h 824"/>
                <a:gd name="T30" fmla="*/ 8 w 826"/>
                <a:gd name="T31" fmla="*/ 0 h 824"/>
                <a:gd name="T32" fmla="*/ 9 w 826"/>
                <a:gd name="T33" fmla="*/ 0 h 824"/>
                <a:gd name="T34" fmla="*/ 10 w 826"/>
                <a:gd name="T35" fmla="*/ 0 h 824"/>
                <a:gd name="T36" fmla="*/ 11 w 826"/>
                <a:gd name="T37" fmla="*/ 1 h 824"/>
                <a:gd name="T38" fmla="*/ 11 w 826"/>
                <a:gd name="T39" fmla="*/ 1 h 824"/>
                <a:gd name="T40" fmla="*/ 12 w 826"/>
                <a:gd name="T41" fmla="*/ 2 h 824"/>
                <a:gd name="T42" fmla="*/ 12 w 826"/>
                <a:gd name="T43" fmla="*/ 2 h 824"/>
                <a:gd name="T44" fmla="*/ 13 w 826"/>
                <a:gd name="T45" fmla="*/ 3 h 824"/>
                <a:gd name="T46" fmla="*/ 13 w 826"/>
                <a:gd name="T47" fmla="*/ 4 h 824"/>
                <a:gd name="T48" fmla="*/ 13 w 826"/>
                <a:gd name="T49" fmla="*/ 4 h 824"/>
                <a:gd name="T50" fmla="*/ 13 w 826"/>
                <a:gd name="T51" fmla="*/ 5 h 824"/>
                <a:gd name="T52" fmla="*/ 13 w 826"/>
                <a:gd name="T53" fmla="*/ 6 h 824"/>
                <a:gd name="T54" fmla="*/ 13 w 826"/>
                <a:gd name="T55" fmla="*/ 7 h 824"/>
                <a:gd name="T56" fmla="*/ 13 w 826"/>
                <a:gd name="T57" fmla="*/ 7 h 824"/>
                <a:gd name="T58" fmla="*/ 13 w 826"/>
                <a:gd name="T59" fmla="*/ 8 h 824"/>
                <a:gd name="T60" fmla="*/ 13 w 826"/>
                <a:gd name="T61" fmla="*/ 9 h 824"/>
                <a:gd name="T62" fmla="*/ 12 w 826"/>
                <a:gd name="T63" fmla="*/ 10 h 824"/>
                <a:gd name="T64" fmla="*/ 12 w 826"/>
                <a:gd name="T65" fmla="*/ 10 h 824"/>
                <a:gd name="T66" fmla="*/ 11 w 826"/>
                <a:gd name="T67" fmla="*/ 11 h 824"/>
                <a:gd name="T68" fmla="*/ 11 w 826"/>
                <a:gd name="T69" fmla="*/ 11 h 824"/>
                <a:gd name="T70" fmla="*/ 10 w 826"/>
                <a:gd name="T71" fmla="*/ 12 h 824"/>
                <a:gd name="T72" fmla="*/ 9 w 826"/>
                <a:gd name="T73" fmla="*/ 12 h 824"/>
                <a:gd name="T74" fmla="*/ 8 w 826"/>
                <a:gd name="T75" fmla="*/ 12 h 824"/>
                <a:gd name="T76" fmla="*/ 8 w 826"/>
                <a:gd name="T77" fmla="*/ 12 h 824"/>
                <a:gd name="T78" fmla="*/ 7 w 826"/>
                <a:gd name="T79" fmla="*/ 12 h 824"/>
                <a:gd name="T80" fmla="*/ 6 w 826"/>
                <a:gd name="T81" fmla="*/ 12 h 824"/>
                <a:gd name="T82" fmla="*/ 5 w 826"/>
                <a:gd name="T83" fmla="*/ 12 h 824"/>
                <a:gd name="T84" fmla="*/ 5 w 826"/>
                <a:gd name="T85" fmla="*/ 12 h 824"/>
                <a:gd name="T86" fmla="*/ 4 w 826"/>
                <a:gd name="T87" fmla="*/ 12 h 824"/>
                <a:gd name="T88" fmla="*/ 3 w 826"/>
                <a:gd name="T89" fmla="*/ 11 h 824"/>
                <a:gd name="T90" fmla="*/ 3 w 826"/>
                <a:gd name="T91" fmla="*/ 11 h 824"/>
                <a:gd name="T92" fmla="*/ 2 w 826"/>
                <a:gd name="T93" fmla="*/ 10 h 824"/>
                <a:gd name="T94" fmla="*/ 2 w 826"/>
                <a:gd name="T95" fmla="*/ 10 h 824"/>
                <a:gd name="T96" fmla="*/ 1 w 826"/>
                <a:gd name="T97" fmla="*/ 9 h 824"/>
                <a:gd name="T98" fmla="*/ 1 w 826"/>
                <a:gd name="T99" fmla="*/ 8 h 824"/>
                <a:gd name="T100" fmla="*/ 1 w 826"/>
                <a:gd name="T101" fmla="*/ 7 h 824"/>
                <a:gd name="T102" fmla="*/ 1 w 826"/>
                <a:gd name="T103" fmla="*/ 7 h 824"/>
                <a:gd name="T104" fmla="*/ 0 w 826"/>
                <a:gd name="T105" fmla="*/ 6 h 8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26" h="824">
                  <a:moveTo>
                    <a:pt x="0" y="411"/>
                  </a:moveTo>
                  <a:lnTo>
                    <a:pt x="3" y="362"/>
                  </a:lnTo>
                  <a:lnTo>
                    <a:pt x="12" y="313"/>
                  </a:lnTo>
                  <a:lnTo>
                    <a:pt x="27" y="265"/>
                  </a:lnTo>
                  <a:lnTo>
                    <a:pt x="47" y="221"/>
                  </a:lnTo>
                  <a:lnTo>
                    <a:pt x="73" y="178"/>
                  </a:lnTo>
                  <a:lnTo>
                    <a:pt x="105" y="138"/>
                  </a:lnTo>
                  <a:lnTo>
                    <a:pt x="140" y="104"/>
                  </a:lnTo>
                  <a:lnTo>
                    <a:pt x="179" y="73"/>
                  </a:lnTo>
                  <a:lnTo>
                    <a:pt x="222" y="46"/>
                  </a:lnTo>
                  <a:lnTo>
                    <a:pt x="267" y="26"/>
                  </a:lnTo>
                  <a:lnTo>
                    <a:pt x="314" y="12"/>
                  </a:lnTo>
                  <a:lnTo>
                    <a:pt x="364" y="2"/>
                  </a:lnTo>
                  <a:lnTo>
                    <a:pt x="413" y="0"/>
                  </a:lnTo>
                  <a:lnTo>
                    <a:pt x="464" y="2"/>
                  </a:lnTo>
                  <a:lnTo>
                    <a:pt x="511" y="12"/>
                  </a:lnTo>
                  <a:lnTo>
                    <a:pt x="559" y="26"/>
                  </a:lnTo>
                  <a:lnTo>
                    <a:pt x="605" y="46"/>
                  </a:lnTo>
                  <a:lnTo>
                    <a:pt x="648" y="73"/>
                  </a:lnTo>
                  <a:lnTo>
                    <a:pt x="688" y="104"/>
                  </a:lnTo>
                  <a:lnTo>
                    <a:pt x="723" y="138"/>
                  </a:lnTo>
                  <a:lnTo>
                    <a:pt x="753" y="178"/>
                  </a:lnTo>
                  <a:lnTo>
                    <a:pt x="778" y="221"/>
                  </a:lnTo>
                  <a:lnTo>
                    <a:pt x="799" y="265"/>
                  </a:lnTo>
                  <a:lnTo>
                    <a:pt x="815" y="313"/>
                  </a:lnTo>
                  <a:lnTo>
                    <a:pt x="823" y="362"/>
                  </a:lnTo>
                  <a:lnTo>
                    <a:pt x="826" y="411"/>
                  </a:lnTo>
                  <a:lnTo>
                    <a:pt x="823" y="462"/>
                  </a:lnTo>
                  <a:lnTo>
                    <a:pt x="815" y="511"/>
                  </a:lnTo>
                  <a:lnTo>
                    <a:pt x="799" y="559"/>
                  </a:lnTo>
                  <a:lnTo>
                    <a:pt x="778" y="603"/>
                  </a:lnTo>
                  <a:lnTo>
                    <a:pt x="753" y="646"/>
                  </a:lnTo>
                  <a:lnTo>
                    <a:pt x="723" y="686"/>
                  </a:lnTo>
                  <a:lnTo>
                    <a:pt x="688" y="721"/>
                  </a:lnTo>
                  <a:lnTo>
                    <a:pt x="648" y="751"/>
                  </a:lnTo>
                  <a:lnTo>
                    <a:pt x="605" y="776"/>
                  </a:lnTo>
                  <a:lnTo>
                    <a:pt x="559" y="797"/>
                  </a:lnTo>
                  <a:lnTo>
                    <a:pt x="511" y="813"/>
                  </a:lnTo>
                  <a:lnTo>
                    <a:pt x="464" y="821"/>
                  </a:lnTo>
                  <a:lnTo>
                    <a:pt x="413" y="824"/>
                  </a:lnTo>
                  <a:lnTo>
                    <a:pt x="364" y="821"/>
                  </a:lnTo>
                  <a:lnTo>
                    <a:pt x="314" y="813"/>
                  </a:lnTo>
                  <a:lnTo>
                    <a:pt x="267" y="797"/>
                  </a:lnTo>
                  <a:lnTo>
                    <a:pt x="222" y="776"/>
                  </a:lnTo>
                  <a:lnTo>
                    <a:pt x="179" y="751"/>
                  </a:lnTo>
                  <a:lnTo>
                    <a:pt x="140" y="721"/>
                  </a:lnTo>
                  <a:lnTo>
                    <a:pt x="105" y="686"/>
                  </a:lnTo>
                  <a:lnTo>
                    <a:pt x="73" y="646"/>
                  </a:lnTo>
                  <a:lnTo>
                    <a:pt x="47" y="603"/>
                  </a:lnTo>
                  <a:lnTo>
                    <a:pt x="27" y="559"/>
                  </a:lnTo>
                  <a:lnTo>
                    <a:pt x="12" y="511"/>
                  </a:lnTo>
                  <a:lnTo>
                    <a:pt x="3" y="462"/>
                  </a:lnTo>
                  <a:lnTo>
                    <a:pt x="0" y="411"/>
                  </a:lnTo>
                  <a:close/>
                </a:path>
              </a:pathLst>
            </a:custGeom>
            <a:solidFill>
              <a:srgbClr val="FFFFFF"/>
            </a:solidFill>
            <a:ln w="7938">
              <a:solidFill>
                <a:srgbClr val="000000"/>
              </a:solidFill>
              <a:prstDash val="solid"/>
              <a:round/>
              <a:headEnd/>
              <a:tailEnd/>
            </a:ln>
          </p:spPr>
          <p:txBody>
            <a:bodyPr/>
            <a:lstStyle/>
            <a:p>
              <a:endParaRPr lang="zh-CN" altLang="en-US" i="1">
                <a:latin typeface="+mj-lt"/>
              </a:endParaRPr>
            </a:p>
          </p:txBody>
        </p:sp>
        <p:sp>
          <p:nvSpPr>
            <p:cNvPr id="51219" name="Rectangle 66"/>
            <p:cNvSpPr>
              <a:spLocks noChangeArrowheads="1"/>
            </p:cNvSpPr>
            <p:nvPr/>
          </p:nvSpPr>
          <p:spPr bwMode="auto">
            <a:xfrm>
              <a:off x="2365" y="2986"/>
              <a:ext cx="2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solidFill>
                    <a:srgbClr val="000000"/>
                  </a:solidFill>
                  <a:latin typeface="+mj-lt"/>
                </a:rPr>
                <a:t>2</a:t>
              </a:r>
              <a:r>
                <a:rPr lang="en-US" altLang="zh-CN" sz="1500" b="1" i="1" dirty="0">
                  <a:solidFill>
                    <a:srgbClr val="000000"/>
                  </a:solidFill>
                  <a:latin typeface="+mj-lt"/>
                </a:rPr>
                <a:t>i</a:t>
              </a:r>
              <a:r>
                <a:rPr lang="en-US" altLang="zh-CN" sz="1500" b="1" dirty="0">
                  <a:solidFill>
                    <a:srgbClr val="000000"/>
                  </a:solidFill>
                  <a:latin typeface="+mj-lt"/>
                </a:rPr>
                <a:t>+3</a:t>
              </a:r>
              <a:endParaRPr lang="en-US" altLang="zh-CN" b="1" dirty="0">
                <a:solidFill>
                  <a:srgbClr val="000000"/>
                </a:solidFill>
                <a:latin typeface="+mj-lt"/>
              </a:endParaRPr>
            </a:p>
          </p:txBody>
        </p:sp>
        <p:sp>
          <p:nvSpPr>
            <p:cNvPr id="51220" name="Freeform 67"/>
            <p:cNvSpPr>
              <a:spLocks/>
            </p:cNvSpPr>
            <p:nvPr/>
          </p:nvSpPr>
          <p:spPr bwMode="auto">
            <a:xfrm>
              <a:off x="1940" y="2209"/>
              <a:ext cx="413" cy="412"/>
            </a:xfrm>
            <a:custGeom>
              <a:avLst/>
              <a:gdLst>
                <a:gd name="T0" fmla="*/ 0 w 826"/>
                <a:gd name="T1" fmla="*/ 6 h 825"/>
                <a:gd name="T2" fmla="*/ 1 w 826"/>
                <a:gd name="T3" fmla="*/ 5 h 825"/>
                <a:gd name="T4" fmla="*/ 1 w 826"/>
                <a:gd name="T5" fmla="*/ 4 h 825"/>
                <a:gd name="T6" fmla="*/ 1 w 826"/>
                <a:gd name="T7" fmla="*/ 4 h 825"/>
                <a:gd name="T8" fmla="*/ 1 w 826"/>
                <a:gd name="T9" fmla="*/ 3 h 825"/>
                <a:gd name="T10" fmla="*/ 2 w 826"/>
                <a:gd name="T11" fmla="*/ 2 h 825"/>
                <a:gd name="T12" fmla="*/ 2 w 826"/>
                <a:gd name="T13" fmla="*/ 2 h 825"/>
                <a:gd name="T14" fmla="*/ 3 w 826"/>
                <a:gd name="T15" fmla="*/ 1 h 825"/>
                <a:gd name="T16" fmla="*/ 3 w 826"/>
                <a:gd name="T17" fmla="*/ 1 h 825"/>
                <a:gd name="T18" fmla="*/ 4 w 826"/>
                <a:gd name="T19" fmla="*/ 0 h 825"/>
                <a:gd name="T20" fmla="*/ 5 w 826"/>
                <a:gd name="T21" fmla="*/ 0 h 825"/>
                <a:gd name="T22" fmla="*/ 5 w 826"/>
                <a:gd name="T23" fmla="*/ 0 h 825"/>
                <a:gd name="T24" fmla="*/ 6 w 826"/>
                <a:gd name="T25" fmla="*/ 0 h 825"/>
                <a:gd name="T26" fmla="*/ 7 w 826"/>
                <a:gd name="T27" fmla="*/ 0 h 825"/>
                <a:gd name="T28" fmla="*/ 8 w 826"/>
                <a:gd name="T29" fmla="*/ 0 h 825"/>
                <a:gd name="T30" fmla="*/ 8 w 826"/>
                <a:gd name="T31" fmla="*/ 0 h 825"/>
                <a:gd name="T32" fmla="*/ 9 w 826"/>
                <a:gd name="T33" fmla="*/ 0 h 825"/>
                <a:gd name="T34" fmla="*/ 10 w 826"/>
                <a:gd name="T35" fmla="*/ 0 h 825"/>
                <a:gd name="T36" fmla="*/ 11 w 826"/>
                <a:gd name="T37" fmla="*/ 1 h 825"/>
                <a:gd name="T38" fmla="*/ 11 w 826"/>
                <a:gd name="T39" fmla="*/ 1 h 825"/>
                <a:gd name="T40" fmla="*/ 12 w 826"/>
                <a:gd name="T41" fmla="*/ 2 h 825"/>
                <a:gd name="T42" fmla="*/ 12 w 826"/>
                <a:gd name="T43" fmla="*/ 2 h 825"/>
                <a:gd name="T44" fmla="*/ 13 w 826"/>
                <a:gd name="T45" fmla="*/ 3 h 825"/>
                <a:gd name="T46" fmla="*/ 13 w 826"/>
                <a:gd name="T47" fmla="*/ 4 h 825"/>
                <a:gd name="T48" fmla="*/ 13 w 826"/>
                <a:gd name="T49" fmla="*/ 4 h 825"/>
                <a:gd name="T50" fmla="*/ 13 w 826"/>
                <a:gd name="T51" fmla="*/ 5 h 825"/>
                <a:gd name="T52" fmla="*/ 13 w 826"/>
                <a:gd name="T53" fmla="*/ 6 h 825"/>
                <a:gd name="T54" fmla="*/ 13 w 826"/>
                <a:gd name="T55" fmla="*/ 7 h 825"/>
                <a:gd name="T56" fmla="*/ 13 w 826"/>
                <a:gd name="T57" fmla="*/ 7 h 825"/>
                <a:gd name="T58" fmla="*/ 13 w 826"/>
                <a:gd name="T59" fmla="*/ 8 h 825"/>
                <a:gd name="T60" fmla="*/ 13 w 826"/>
                <a:gd name="T61" fmla="*/ 9 h 825"/>
                <a:gd name="T62" fmla="*/ 12 w 826"/>
                <a:gd name="T63" fmla="*/ 10 h 825"/>
                <a:gd name="T64" fmla="*/ 12 w 826"/>
                <a:gd name="T65" fmla="*/ 10 h 825"/>
                <a:gd name="T66" fmla="*/ 11 w 826"/>
                <a:gd name="T67" fmla="*/ 11 h 825"/>
                <a:gd name="T68" fmla="*/ 11 w 826"/>
                <a:gd name="T69" fmla="*/ 11 h 825"/>
                <a:gd name="T70" fmla="*/ 10 w 826"/>
                <a:gd name="T71" fmla="*/ 12 h 825"/>
                <a:gd name="T72" fmla="*/ 9 w 826"/>
                <a:gd name="T73" fmla="*/ 12 h 825"/>
                <a:gd name="T74" fmla="*/ 8 w 826"/>
                <a:gd name="T75" fmla="*/ 12 h 825"/>
                <a:gd name="T76" fmla="*/ 8 w 826"/>
                <a:gd name="T77" fmla="*/ 12 h 825"/>
                <a:gd name="T78" fmla="*/ 7 w 826"/>
                <a:gd name="T79" fmla="*/ 12 h 825"/>
                <a:gd name="T80" fmla="*/ 6 w 826"/>
                <a:gd name="T81" fmla="*/ 12 h 825"/>
                <a:gd name="T82" fmla="*/ 5 w 826"/>
                <a:gd name="T83" fmla="*/ 12 h 825"/>
                <a:gd name="T84" fmla="*/ 5 w 826"/>
                <a:gd name="T85" fmla="*/ 12 h 825"/>
                <a:gd name="T86" fmla="*/ 4 w 826"/>
                <a:gd name="T87" fmla="*/ 12 h 825"/>
                <a:gd name="T88" fmla="*/ 3 w 826"/>
                <a:gd name="T89" fmla="*/ 11 h 825"/>
                <a:gd name="T90" fmla="*/ 3 w 826"/>
                <a:gd name="T91" fmla="*/ 11 h 825"/>
                <a:gd name="T92" fmla="*/ 2 w 826"/>
                <a:gd name="T93" fmla="*/ 10 h 825"/>
                <a:gd name="T94" fmla="*/ 2 w 826"/>
                <a:gd name="T95" fmla="*/ 10 h 825"/>
                <a:gd name="T96" fmla="*/ 1 w 826"/>
                <a:gd name="T97" fmla="*/ 9 h 825"/>
                <a:gd name="T98" fmla="*/ 1 w 826"/>
                <a:gd name="T99" fmla="*/ 8 h 825"/>
                <a:gd name="T100" fmla="*/ 1 w 826"/>
                <a:gd name="T101" fmla="*/ 7 h 825"/>
                <a:gd name="T102" fmla="*/ 1 w 826"/>
                <a:gd name="T103" fmla="*/ 7 h 825"/>
                <a:gd name="T104" fmla="*/ 0 w 826"/>
                <a:gd name="T105" fmla="*/ 6 h 82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26" h="825">
                  <a:moveTo>
                    <a:pt x="0" y="412"/>
                  </a:moveTo>
                  <a:lnTo>
                    <a:pt x="3" y="363"/>
                  </a:lnTo>
                  <a:lnTo>
                    <a:pt x="12" y="314"/>
                  </a:lnTo>
                  <a:lnTo>
                    <a:pt x="27" y="266"/>
                  </a:lnTo>
                  <a:lnTo>
                    <a:pt x="47" y="220"/>
                  </a:lnTo>
                  <a:lnTo>
                    <a:pt x="73" y="179"/>
                  </a:lnTo>
                  <a:lnTo>
                    <a:pt x="104" y="139"/>
                  </a:lnTo>
                  <a:lnTo>
                    <a:pt x="139" y="104"/>
                  </a:lnTo>
                  <a:lnTo>
                    <a:pt x="177" y="73"/>
                  </a:lnTo>
                  <a:lnTo>
                    <a:pt x="220" y="47"/>
                  </a:lnTo>
                  <a:lnTo>
                    <a:pt x="266" y="27"/>
                  </a:lnTo>
                  <a:lnTo>
                    <a:pt x="314" y="12"/>
                  </a:lnTo>
                  <a:lnTo>
                    <a:pt x="363" y="3"/>
                  </a:lnTo>
                  <a:lnTo>
                    <a:pt x="413" y="0"/>
                  </a:lnTo>
                  <a:lnTo>
                    <a:pt x="462" y="3"/>
                  </a:lnTo>
                  <a:lnTo>
                    <a:pt x="511" y="12"/>
                  </a:lnTo>
                  <a:lnTo>
                    <a:pt x="559" y="27"/>
                  </a:lnTo>
                  <a:lnTo>
                    <a:pt x="605" y="47"/>
                  </a:lnTo>
                  <a:lnTo>
                    <a:pt x="648" y="73"/>
                  </a:lnTo>
                  <a:lnTo>
                    <a:pt x="686" y="104"/>
                  </a:lnTo>
                  <a:lnTo>
                    <a:pt x="722" y="139"/>
                  </a:lnTo>
                  <a:lnTo>
                    <a:pt x="753" y="179"/>
                  </a:lnTo>
                  <a:lnTo>
                    <a:pt x="778" y="220"/>
                  </a:lnTo>
                  <a:lnTo>
                    <a:pt x="799" y="266"/>
                  </a:lnTo>
                  <a:lnTo>
                    <a:pt x="813" y="314"/>
                  </a:lnTo>
                  <a:lnTo>
                    <a:pt x="823" y="363"/>
                  </a:lnTo>
                  <a:lnTo>
                    <a:pt x="826" y="412"/>
                  </a:lnTo>
                  <a:lnTo>
                    <a:pt x="823" y="463"/>
                  </a:lnTo>
                  <a:lnTo>
                    <a:pt x="813" y="511"/>
                  </a:lnTo>
                  <a:lnTo>
                    <a:pt x="799" y="558"/>
                  </a:lnTo>
                  <a:lnTo>
                    <a:pt x="778" y="604"/>
                  </a:lnTo>
                  <a:lnTo>
                    <a:pt x="753" y="647"/>
                  </a:lnTo>
                  <a:lnTo>
                    <a:pt x="722" y="687"/>
                  </a:lnTo>
                  <a:lnTo>
                    <a:pt x="686" y="722"/>
                  </a:lnTo>
                  <a:lnTo>
                    <a:pt x="648" y="752"/>
                  </a:lnTo>
                  <a:lnTo>
                    <a:pt x="605" y="777"/>
                  </a:lnTo>
                  <a:lnTo>
                    <a:pt x="559" y="798"/>
                  </a:lnTo>
                  <a:lnTo>
                    <a:pt x="511" y="814"/>
                  </a:lnTo>
                  <a:lnTo>
                    <a:pt x="462" y="822"/>
                  </a:lnTo>
                  <a:lnTo>
                    <a:pt x="413" y="825"/>
                  </a:lnTo>
                  <a:lnTo>
                    <a:pt x="363" y="822"/>
                  </a:lnTo>
                  <a:lnTo>
                    <a:pt x="314" y="814"/>
                  </a:lnTo>
                  <a:lnTo>
                    <a:pt x="266" y="798"/>
                  </a:lnTo>
                  <a:lnTo>
                    <a:pt x="220" y="777"/>
                  </a:lnTo>
                  <a:lnTo>
                    <a:pt x="177" y="752"/>
                  </a:lnTo>
                  <a:lnTo>
                    <a:pt x="139" y="722"/>
                  </a:lnTo>
                  <a:lnTo>
                    <a:pt x="104" y="687"/>
                  </a:lnTo>
                  <a:lnTo>
                    <a:pt x="73" y="647"/>
                  </a:lnTo>
                  <a:lnTo>
                    <a:pt x="47" y="604"/>
                  </a:lnTo>
                  <a:lnTo>
                    <a:pt x="27" y="558"/>
                  </a:lnTo>
                  <a:lnTo>
                    <a:pt x="12" y="511"/>
                  </a:lnTo>
                  <a:lnTo>
                    <a:pt x="3" y="463"/>
                  </a:lnTo>
                  <a:lnTo>
                    <a:pt x="0" y="412"/>
                  </a:lnTo>
                  <a:close/>
                </a:path>
              </a:pathLst>
            </a:custGeom>
            <a:solidFill>
              <a:srgbClr val="FFFFFF"/>
            </a:solidFill>
            <a:ln w="7938">
              <a:solidFill>
                <a:srgbClr val="000000"/>
              </a:solidFill>
              <a:prstDash val="solid"/>
              <a:round/>
              <a:headEnd/>
              <a:tailEnd/>
            </a:ln>
          </p:spPr>
          <p:txBody>
            <a:bodyPr/>
            <a:lstStyle/>
            <a:p>
              <a:endParaRPr lang="zh-CN" altLang="en-US" i="1">
                <a:latin typeface="+mj-lt"/>
              </a:endParaRPr>
            </a:p>
          </p:txBody>
        </p:sp>
        <p:sp>
          <p:nvSpPr>
            <p:cNvPr id="51221" name="Rectangle 68"/>
            <p:cNvSpPr>
              <a:spLocks noChangeArrowheads="1"/>
            </p:cNvSpPr>
            <p:nvPr/>
          </p:nvSpPr>
          <p:spPr bwMode="auto">
            <a:xfrm>
              <a:off x="2057" y="2349"/>
              <a:ext cx="16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a:solidFill>
                    <a:srgbClr val="000000"/>
                  </a:solidFill>
                  <a:latin typeface="+mj-lt"/>
                </a:rPr>
                <a:t>i</a:t>
              </a:r>
              <a:r>
                <a:rPr lang="en-US" altLang="zh-CN" sz="1500" b="1" dirty="0">
                  <a:solidFill>
                    <a:srgbClr val="000000"/>
                  </a:solidFill>
                  <a:latin typeface="+mj-lt"/>
                </a:rPr>
                <a:t>+1</a:t>
              </a:r>
              <a:endParaRPr lang="en-US" altLang="zh-CN" b="1" dirty="0">
                <a:solidFill>
                  <a:srgbClr val="000000"/>
                </a:solidFill>
                <a:latin typeface="+mj-lt"/>
              </a:endParaRPr>
            </a:p>
          </p:txBody>
        </p:sp>
        <p:sp>
          <p:nvSpPr>
            <p:cNvPr id="51222" name="Line 69"/>
            <p:cNvSpPr>
              <a:spLocks noChangeShapeType="1"/>
            </p:cNvSpPr>
            <p:nvPr/>
          </p:nvSpPr>
          <p:spPr bwMode="auto">
            <a:xfrm flipV="1">
              <a:off x="438" y="2575"/>
              <a:ext cx="216" cy="29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1">
                <a:latin typeface="+mj-lt"/>
              </a:endParaRPr>
            </a:p>
          </p:txBody>
        </p:sp>
        <p:sp>
          <p:nvSpPr>
            <p:cNvPr id="51223" name="Line 70"/>
            <p:cNvSpPr>
              <a:spLocks noChangeShapeType="1"/>
            </p:cNvSpPr>
            <p:nvPr/>
          </p:nvSpPr>
          <p:spPr bwMode="auto">
            <a:xfrm>
              <a:off x="851" y="2594"/>
              <a:ext cx="207" cy="27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1">
                <a:latin typeface="+mj-lt"/>
              </a:endParaRPr>
            </a:p>
          </p:txBody>
        </p:sp>
        <p:sp>
          <p:nvSpPr>
            <p:cNvPr id="51224" name="Line 71"/>
            <p:cNvSpPr>
              <a:spLocks noChangeShapeType="1"/>
            </p:cNvSpPr>
            <p:nvPr/>
          </p:nvSpPr>
          <p:spPr bwMode="auto">
            <a:xfrm flipV="1">
              <a:off x="1809" y="2584"/>
              <a:ext cx="206" cy="28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1">
                <a:latin typeface="+mj-lt"/>
              </a:endParaRPr>
            </a:p>
          </p:txBody>
        </p:sp>
        <p:sp>
          <p:nvSpPr>
            <p:cNvPr id="51225" name="Line 72"/>
            <p:cNvSpPr>
              <a:spLocks noChangeShapeType="1"/>
            </p:cNvSpPr>
            <p:nvPr/>
          </p:nvSpPr>
          <p:spPr bwMode="auto">
            <a:xfrm>
              <a:off x="2259" y="2594"/>
              <a:ext cx="207" cy="27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1">
                <a:latin typeface="+mj-lt"/>
              </a:endParaRPr>
            </a:p>
          </p:txBody>
        </p:sp>
        <p:sp>
          <p:nvSpPr>
            <p:cNvPr id="51226" name="Freeform 73"/>
            <p:cNvSpPr>
              <a:spLocks/>
            </p:cNvSpPr>
            <p:nvPr/>
          </p:nvSpPr>
          <p:spPr bwMode="auto">
            <a:xfrm>
              <a:off x="1302" y="1535"/>
              <a:ext cx="413" cy="412"/>
            </a:xfrm>
            <a:custGeom>
              <a:avLst/>
              <a:gdLst>
                <a:gd name="T0" fmla="*/ 0 w 826"/>
                <a:gd name="T1" fmla="*/ 6 h 825"/>
                <a:gd name="T2" fmla="*/ 1 w 826"/>
                <a:gd name="T3" fmla="*/ 5 h 825"/>
                <a:gd name="T4" fmla="*/ 1 w 826"/>
                <a:gd name="T5" fmla="*/ 4 h 825"/>
                <a:gd name="T6" fmla="*/ 1 w 826"/>
                <a:gd name="T7" fmla="*/ 4 h 825"/>
                <a:gd name="T8" fmla="*/ 1 w 826"/>
                <a:gd name="T9" fmla="*/ 3 h 825"/>
                <a:gd name="T10" fmla="*/ 2 w 826"/>
                <a:gd name="T11" fmla="*/ 2 h 825"/>
                <a:gd name="T12" fmla="*/ 2 w 826"/>
                <a:gd name="T13" fmla="*/ 2 h 825"/>
                <a:gd name="T14" fmla="*/ 3 w 826"/>
                <a:gd name="T15" fmla="*/ 1 h 825"/>
                <a:gd name="T16" fmla="*/ 3 w 826"/>
                <a:gd name="T17" fmla="*/ 1 h 825"/>
                <a:gd name="T18" fmla="*/ 4 w 826"/>
                <a:gd name="T19" fmla="*/ 0 h 825"/>
                <a:gd name="T20" fmla="*/ 5 w 826"/>
                <a:gd name="T21" fmla="*/ 0 h 825"/>
                <a:gd name="T22" fmla="*/ 5 w 826"/>
                <a:gd name="T23" fmla="*/ 0 h 825"/>
                <a:gd name="T24" fmla="*/ 6 w 826"/>
                <a:gd name="T25" fmla="*/ 0 h 825"/>
                <a:gd name="T26" fmla="*/ 7 w 826"/>
                <a:gd name="T27" fmla="*/ 0 h 825"/>
                <a:gd name="T28" fmla="*/ 8 w 826"/>
                <a:gd name="T29" fmla="*/ 0 h 825"/>
                <a:gd name="T30" fmla="*/ 8 w 826"/>
                <a:gd name="T31" fmla="*/ 0 h 825"/>
                <a:gd name="T32" fmla="*/ 9 w 826"/>
                <a:gd name="T33" fmla="*/ 0 h 825"/>
                <a:gd name="T34" fmla="*/ 10 w 826"/>
                <a:gd name="T35" fmla="*/ 0 h 825"/>
                <a:gd name="T36" fmla="*/ 11 w 826"/>
                <a:gd name="T37" fmla="*/ 1 h 825"/>
                <a:gd name="T38" fmla="*/ 11 w 826"/>
                <a:gd name="T39" fmla="*/ 1 h 825"/>
                <a:gd name="T40" fmla="*/ 12 w 826"/>
                <a:gd name="T41" fmla="*/ 2 h 825"/>
                <a:gd name="T42" fmla="*/ 12 w 826"/>
                <a:gd name="T43" fmla="*/ 2 h 825"/>
                <a:gd name="T44" fmla="*/ 13 w 826"/>
                <a:gd name="T45" fmla="*/ 3 h 825"/>
                <a:gd name="T46" fmla="*/ 13 w 826"/>
                <a:gd name="T47" fmla="*/ 4 h 825"/>
                <a:gd name="T48" fmla="*/ 13 w 826"/>
                <a:gd name="T49" fmla="*/ 4 h 825"/>
                <a:gd name="T50" fmla="*/ 13 w 826"/>
                <a:gd name="T51" fmla="*/ 5 h 825"/>
                <a:gd name="T52" fmla="*/ 13 w 826"/>
                <a:gd name="T53" fmla="*/ 6 h 825"/>
                <a:gd name="T54" fmla="*/ 13 w 826"/>
                <a:gd name="T55" fmla="*/ 7 h 825"/>
                <a:gd name="T56" fmla="*/ 13 w 826"/>
                <a:gd name="T57" fmla="*/ 7 h 825"/>
                <a:gd name="T58" fmla="*/ 13 w 826"/>
                <a:gd name="T59" fmla="*/ 8 h 825"/>
                <a:gd name="T60" fmla="*/ 13 w 826"/>
                <a:gd name="T61" fmla="*/ 9 h 825"/>
                <a:gd name="T62" fmla="*/ 12 w 826"/>
                <a:gd name="T63" fmla="*/ 10 h 825"/>
                <a:gd name="T64" fmla="*/ 12 w 826"/>
                <a:gd name="T65" fmla="*/ 10 h 825"/>
                <a:gd name="T66" fmla="*/ 11 w 826"/>
                <a:gd name="T67" fmla="*/ 11 h 825"/>
                <a:gd name="T68" fmla="*/ 11 w 826"/>
                <a:gd name="T69" fmla="*/ 11 h 825"/>
                <a:gd name="T70" fmla="*/ 10 w 826"/>
                <a:gd name="T71" fmla="*/ 12 h 825"/>
                <a:gd name="T72" fmla="*/ 9 w 826"/>
                <a:gd name="T73" fmla="*/ 12 h 825"/>
                <a:gd name="T74" fmla="*/ 8 w 826"/>
                <a:gd name="T75" fmla="*/ 12 h 825"/>
                <a:gd name="T76" fmla="*/ 8 w 826"/>
                <a:gd name="T77" fmla="*/ 12 h 825"/>
                <a:gd name="T78" fmla="*/ 7 w 826"/>
                <a:gd name="T79" fmla="*/ 12 h 825"/>
                <a:gd name="T80" fmla="*/ 6 w 826"/>
                <a:gd name="T81" fmla="*/ 12 h 825"/>
                <a:gd name="T82" fmla="*/ 5 w 826"/>
                <a:gd name="T83" fmla="*/ 12 h 825"/>
                <a:gd name="T84" fmla="*/ 5 w 826"/>
                <a:gd name="T85" fmla="*/ 12 h 825"/>
                <a:gd name="T86" fmla="*/ 4 w 826"/>
                <a:gd name="T87" fmla="*/ 12 h 825"/>
                <a:gd name="T88" fmla="*/ 3 w 826"/>
                <a:gd name="T89" fmla="*/ 11 h 825"/>
                <a:gd name="T90" fmla="*/ 3 w 826"/>
                <a:gd name="T91" fmla="*/ 11 h 825"/>
                <a:gd name="T92" fmla="*/ 2 w 826"/>
                <a:gd name="T93" fmla="*/ 10 h 825"/>
                <a:gd name="T94" fmla="*/ 2 w 826"/>
                <a:gd name="T95" fmla="*/ 10 h 825"/>
                <a:gd name="T96" fmla="*/ 1 w 826"/>
                <a:gd name="T97" fmla="*/ 9 h 825"/>
                <a:gd name="T98" fmla="*/ 1 w 826"/>
                <a:gd name="T99" fmla="*/ 8 h 825"/>
                <a:gd name="T100" fmla="*/ 1 w 826"/>
                <a:gd name="T101" fmla="*/ 7 h 825"/>
                <a:gd name="T102" fmla="*/ 1 w 826"/>
                <a:gd name="T103" fmla="*/ 7 h 825"/>
                <a:gd name="T104" fmla="*/ 0 w 826"/>
                <a:gd name="T105" fmla="*/ 6 h 82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26" h="825">
                  <a:moveTo>
                    <a:pt x="0" y="413"/>
                  </a:moveTo>
                  <a:lnTo>
                    <a:pt x="3" y="363"/>
                  </a:lnTo>
                  <a:lnTo>
                    <a:pt x="12" y="314"/>
                  </a:lnTo>
                  <a:lnTo>
                    <a:pt x="27" y="267"/>
                  </a:lnTo>
                  <a:lnTo>
                    <a:pt x="47" y="221"/>
                  </a:lnTo>
                  <a:lnTo>
                    <a:pt x="73" y="178"/>
                  </a:lnTo>
                  <a:lnTo>
                    <a:pt x="103" y="140"/>
                  </a:lnTo>
                  <a:lnTo>
                    <a:pt x="140" y="103"/>
                  </a:lnTo>
                  <a:lnTo>
                    <a:pt x="178" y="73"/>
                  </a:lnTo>
                  <a:lnTo>
                    <a:pt x="221" y="48"/>
                  </a:lnTo>
                  <a:lnTo>
                    <a:pt x="267" y="27"/>
                  </a:lnTo>
                  <a:lnTo>
                    <a:pt x="314" y="13"/>
                  </a:lnTo>
                  <a:lnTo>
                    <a:pt x="364" y="3"/>
                  </a:lnTo>
                  <a:lnTo>
                    <a:pt x="413" y="0"/>
                  </a:lnTo>
                  <a:lnTo>
                    <a:pt x="462" y="3"/>
                  </a:lnTo>
                  <a:lnTo>
                    <a:pt x="511" y="13"/>
                  </a:lnTo>
                  <a:lnTo>
                    <a:pt x="559" y="27"/>
                  </a:lnTo>
                  <a:lnTo>
                    <a:pt x="605" y="48"/>
                  </a:lnTo>
                  <a:lnTo>
                    <a:pt x="648" y="73"/>
                  </a:lnTo>
                  <a:lnTo>
                    <a:pt x="686" y="103"/>
                  </a:lnTo>
                  <a:lnTo>
                    <a:pt x="721" y="140"/>
                  </a:lnTo>
                  <a:lnTo>
                    <a:pt x="753" y="178"/>
                  </a:lnTo>
                  <a:lnTo>
                    <a:pt x="778" y="221"/>
                  </a:lnTo>
                  <a:lnTo>
                    <a:pt x="799" y="267"/>
                  </a:lnTo>
                  <a:lnTo>
                    <a:pt x="813" y="314"/>
                  </a:lnTo>
                  <a:lnTo>
                    <a:pt x="823" y="363"/>
                  </a:lnTo>
                  <a:lnTo>
                    <a:pt x="826" y="413"/>
                  </a:lnTo>
                  <a:lnTo>
                    <a:pt x="823" y="462"/>
                  </a:lnTo>
                  <a:lnTo>
                    <a:pt x="813" y="511"/>
                  </a:lnTo>
                  <a:lnTo>
                    <a:pt x="799" y="559"/>
                  </a:lnTo>
                  <a:lnTo>
                    <a:pt x="778" y="605"/>
                  </a:lnTo>
                  <a:lnTo>
                    <a:pt x="753" y="646"/>
                  </a:lnTo>
                  <a:lnTo>
                    <a:pt x="721" y="685"/>
                  </a:lnTo>
                  <a:lnTo>
                    <a:pt x="686" y="720"/>
                  </a:lnTo>
                  <a:lnTo>
                    <a:pt x="648" y="752"/>
                  </a:lnTo>
                  <a:lnTo>
                    <a:pt x="605" y="778"/>
                  </a:lnTo>
                  <a:lnTo>
                    <a:pt x="559" y="798"/>
                  </a:lnTo>
                  <a:lnTo>
                    <a:pt x="511" y="812"/>
                  </a:lnTo>
                  <a:lnTo>
                    <a:pt x="462" y="822"/>
                  </a:lnTo>
                  <a:lnTo>
                    <a:pt x="413" y="825"/>
                  </a:lnTo>
                  <a:lnTo>
                    <a:pt x="364" y="822"/>
                  </a:lnTo>
                  <a:lnTo>
                    <a:pt x="314" y="812"/>
                  </a:lnTo>
                  <a:lnTo>
                    <a:pt x="267" y="798"/>
                  </a:lnTo>
                  <a:lnTo>
                    <a:pt x="221" y="778"/>
                  </a:lnTo>
                  <a:lnTo>
                    <a:pt x="178" y="752"/>
                  </a:lnTo>
                  <a:lnTo>
                    <a:pt x="140" y="720"/>
                  </a:lnTo>
                  <a:lnTo>
                    <a:pt x="103" y="685"/>
                  </a:lnTo>
                  <a:lnTo>
                    <a:pt x="73" y="646"/>
                  </a:lnTo>
                  <a:lnTo>
                    <a:pt x="47" y="605"/>
                  </a:lnTo>
                  <a:lnTo>
                    <a:pt x="27" y="559"/>
                  </a:lnTo>
                  <a:lnTo>
                    <a:pt x="12" y="511"/>
                  </a:lnTo>
                  <a:lnTo>
                    <a:pt x="3" y="462"/>
                  </a:lnTo>
                  <a:lnTo>
                    <a:pt x="0" y="413"/>
                  </a:lnTo>
                  <a:close/>
                </a:path>
              </a:pathLst>
            </a:custGeom>
            <a:solidFill>
              <a:srgbClr val="FFFFFF"/>
            </a:solidFill>
            <a:ln w="7938">
              <a:solidFill>
                <a:srgbClr val="000000"/>
              </a:solidFill>
              <a:prstDash val="solid"/>
              <a:round/>
              <a:headEnd/>
              <a:tailEnd/>
            </a:ln>
          </p:spPr>
          <p:txBody>
            <a:bodyPr/>
            <a:lstStyle/>
            <a:p>
              <a:endParaRPr lang="zh-CN" altLang="en-US" i="1">
                <a:latin typeface="+mj-lt"/>
              </a:endParaRPr>
            </a:p>
          </p:txBody>
        </p:sp>
        <p:sp>
          <p:nvSpPr>
            <p:cNvPr id="51227" name="Line 74"/>
            <p:cNvSpPr>
              <a:spLocks noChangeShapeType="1"/>
            </p:cNvSpPr>
            <p:nvPr/>
          </p:nvSpPr>
          <p:spPr bwMode="auto">
            <a:xfrm flipV="1">
              <a:off x="927" y="1834"/>
              <a:ext cx="412" cy="39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1">
                <a:latin typeface="+mj-lt"/>
              </a:endParaRPr>
            </a:p>
          </p:txBody>
        </p:sp>
        <p:sp>
          <p:nvSpPr>
            <p:cNvPr id="51228" name="Line 75"/>
            <p:cNvSpPr>
              <a:spLocks noChangeShapeType="1"/>
            </p:cNvSpPr>
            <p:nvPr/>
          </p:nvSpPr>
          <p:spPr bwMode="auto">
            <a:xfrm>
              <a:off x="1678" y="1891"/>
              <a:ext cx="375" cy="33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1">
                <a:latin typeface="+mj-lt"/>
              </a:endParaRPr>
            </a:p>
          </p:txBody>
        </p:sp>
      </p:grpSp>
      <p:sp>
        <p:nvSpPr>
          <p:cNvPr id="279628" name="Rectangle 76"/>
          <p:cNvSpPr>
            <a:spLocks noChangeArrowheads="1"/>
          </p:cNvSpPr>
          <p:nvPr/>
        </p:nvSpPr>
        <p:spPr bwMode="auto">
          <a:xfrm>
            <a:off x="2169325" y="1907143"/>
            <a:ext cx="5001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solidFill>
                  <a:srgbClr val="000000"/>
                </a:solidFill>
                <a:latin typeface="+mj-lt"/>
                <a:ea typeface="黑体" pitchFamily="49" charset="-122"/>
                <a:sym typeface="Symbol" pitchFamily="18" charset="2"/>
              </a:rPr>
              <a:t>p</a:t>
            </a:r>
            <a:r>
              <a:rPr lang="en-US" altLang="zh-CN" sz="2400" b="1" dirty="0" smtClean="0">
                <a:solidFill>
                  <a:srgbClr val="000000"/>
                </a:solidFill>
                <a:latin typeface="+mj-lt"/>
                <a:ea typeface="黑体" pitchFamily="49" charset="-122"/>
                <a:sym typeface="Symbol" pitchFamily="18" charset="2"/>
              </a:rPr>
              <a:t>=?</a:t>
            </a:r>
            <a:endParaRPr lang="en-US" altLang="zh-CN" sz="2400" b="1" dirty="0">
              <a:solidFill>
                <a:srgbClr val="000000"/>
              </a:solidFill>
              <a:latin typeface="+mj-lt"/>
              <a:ea typeface="黑体" pitchFamily="49" charset="-122"/>
              <a:sym typeface="Symbol" pitchFamily="18" charset="2"/>
            </a:endParaRPr>
          </a:p>
        </p:txBody>
      </p:sp>
      <p:grpSp>
        <p:nvGrpSpPr>
          <p:cNvPr id="4" name="组合 3"/>
          <p:cNvGrpSpPr>
            <a:grpSpLocks/>
          </p:cNvGrpSpPr>
          <p:nvPr/>
        </p:nvGrpSpPr>
        <p:grpSpPr bwMode="auto">
          <a:xfrm>
            <a:off x="179388" y="4724400"/>
            <a:ext cx="8856662" cy="1728788"/>
            <a:chOff x="179388" y="4724400"/>
            <a:chExt cx="8856662" cy="1728788"/>
          </a:xfrm>
        </p:grpSpPr>
        <p:sp>
          <p:nvSpPr>
            <p:cNvPr id="51208" name="Rectangle 78"/>
            <p:cNvSpPr>
              <a:spLocks noChangeArrowheads="1"/>
            </p:cNvSpPr>
            <p:nvPr/>
          </p:nvSpPr>
          <p:spPr bwMode="auto">
            <a:xfrm>
              <a:off x="179388" y="4724400"/>
              <a:ext cx="8856662"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dirty="0">
                  <a:solidFill>
                    <a:srgbClr val="000000"/>
                  </a:solidFill>
                  <a:ea typeface="楷体_GB2312" pitchFamily="49" charset="-122"/>
                </a:rPr>
                <a:t>如果</a:t>
              </a:r>
              <a:r>
                <a:rPr lang="en-US" altLang="zh-CN" sz="3200" b="1" i="1" dirty="0">
                  <a:solidFill>
                    <a:srgbClr val="000000"/>
                  </a:solidFill>
                  <a:ea typeface="楷体_GB2312" pitchFamily="49" charset="-122"/>
                </a:rPr>
                <a:t>i</a:t>
              </a:r>
              <a:r>
                <a:rPr lang="zh-CN" altLang="en-US" sz="3200" b="1" dirty="0">
                  <a:solidFill>
                    <a:srgbClr val="000000"/>
                  </a:solidFill>
                  <a:ea typeface="楷体_GB2312" pitchFamily="49" charset="-122"/>
                </a:rPr>
                <a:t>为左孩子，即</a:t>
              </a:r>
              <a:r>
                <a:rPr lang="en-US" altLang="zh-CN" sz="3200" b="1" dirty="0">
                  <a:solidFill>
                    <a:srgbClr val="000000"/>
                  </a:solidFill>
                  <a:ea typeface="楷体_GB2312" pitchFamily="49" charset="-122"/>
                </a:rPr>
                <a:t>2</a:t>
              </a:r>
              <a:r>
                <a:rPr lang="en-US" altLang="zh-CN" sz="3200" b="1" i="1" dirty="0">
                  <a:solidFill>
                    <a:srgbClr val="000000"/>
                  </a:solidFill>
                  <a:ea typeface="楷体_GB2312" pitchFamily="49" charset="-122"/>
                </a:rPr>
                <a:t>p</a:t>
              </a:r>
              <a:r>
                <a:rPr lang="en-US" altLang="zh-CN" sz="3200" b="1" dirty="0">
                  <a:solidFill>
                    <a:srgbClr val="000000"/>
                  </a:solidFill>
                  <a:ea typeface="楷体_GB2312" pitchFamily="49" charset="-122"/>
                </a:rPr>
                <a:t>= </a:t>
              </a:r>
              <a:r>
                <a:rPr lang="en-US" altLang="zh-CN" sz="3200" b="1" i="1" dirty="0">
                  <a:solidFill>
                    <a:srgbClr val="000000"/>
                  </a:solidFill>
                  <a:ea typeface="楷体_GB2312" pitchFamily="49" charset="-122"/>
                </a:rPr>
                <a:t>i</a:t>
              </a:r>
              <a:r>
                <a:rPr lang="en-US" altLang="zh-CN" sz="3200" b="1" dirty="0">
                  <a:solidFill>
                    <a:srgbClr val="000000"/>
                  </a:solidFill>
                  <a:ea typeface="楷体_GB2312" pitchFamily="49" charset="-122"/>
                </a:rPr>
                <a:t>, </a:t>
              </a:r>
              <a:r>
                <a:rPr lang="zh-CN" altLang="en-US" sz="3200" b="1" dirty="0">
                  <a:solidFill>
                    <a:srgbClr val="000000"/>
                  </a:solidFill>
                  <a:ea typeface="楷体_GB2312" pitchFamily="49" charset="-122"/>
                </a:rPr>
                <a:t>则</a:t>
              </a:r>
              <a:r>
                <a:rPr lang="en-US" altLang="zh-CN" sz="3200" b="1" i="1" dirty="0">
                  <a:solidFill>
                    <a:srgbClr val="000000"/>
                  </a:solidFill>
                  <a:ea typeface="楷体_GB2312" pitchFamily="49" charset="-122"/>
                </a:rPr>
                <a:t>p</a:t>
              </a:r>
              <a:r>
                <a:rPr lang="en-US" altLang="zh-CN" sz="3200" b="1" dirty="0">
                  <a:solidFill>
                    <a:srgbClr val="000000"/>
                  </a:solidFill>
                  <a:ea typeface="楷体_GB2312" pitchFamily="49" charset="-122"/>
                </a:rPr>
                <a:t>= </a:t>
              </a:r>
              <a:r>
                <a:rPr lang="en-US" altLang="zh-CN" sz="3200" b="1" i="1" dirty="0">
                  <a:solidFill>
                    <a:srgbClr val="000000"/>
                  </a:solidFill>
                  <a:ea typeface="楷体_GB2312" pitchFamily="49" charset="-122"/>
                </a:rPr>
                <a:t>i</a:t>
              </a:r>
              <a:r>
                <a:rPr lang="en-US" altLang="zh-CN" sz="3200" b="1" dirty="0">
                  <a:solidFill>
                    <a:srgbClr val="000000"/>
                  </a:solidFill>
                  <a:ea typeface="楷体_GB2312" pitchFamily="49" charset="-122"/>
                </a:rPr>
                <a:t>/2</a:t>
              </a:r>
              <a:r>
                <a:rPr lang="zh-CN" altLang="en-US" sz="3200" b="1" dirty="0">
                  <a:solidFill>
                    <a:srgbClr val="000000"/>
                  </a:solidFill>
                  <a:ea typeface="楷体_GB2312" pitchFamily="49" charset="-122"/>
                </a:rPr>
                <a:t>是</a:t>
              </a:r>
              <a:r>
                <a:rPr lang="en-US" altLang="zh-CN" sz="3200" b="1" i="1" dirty="0">
                  <a:solidFill>
                    <a:srgbClr val="000000"/>
                  </a:solidFill>
                  <a:ea typeface="楷体_GB2312" pitchFamily="49" charset="-122"/>
                </a:rPr>
                <a:t>i</a:t>
              </a:r>
              <a:r>
                <a:rPr lang="zh-CN" altLang="en-US" sz="3200" b="1" dirty="0">
                  <a:solidFill>
                    <a:srgbClr val="000000"/>
                  </a:solidFill>
                  <a:ea typeface="楷体_GB2312" pitchFamily="49" charset="-122"/>
                </a:rPr>
                <a:t>的双亲；如果</a:t>
              </a:r>
              <a:r>
                <a:rPr lang="en-US" altLang="zh-CN" sz="3200" b="1" i="1" dirty="0">
                  <a:solidFill>
                    <a:srgbClr val="000000"/>
                  </a:solidFill>
                  <a:ea typeface="楷体_GB2312" pitchFamily="49" charset="-122"/>
                </a:rPr>
                <a:t>i</a:t>
              </a:r>
              <a:r>
                <a:rPr lang="zh-CN" altLang="en-US" sz="3200" b="1" dirty="0">
                  <a:solidFill>
                    <a:srgbClr val="000000"/>
                  </a:solidFill>
                  <a:ea typeface="楷体_GB2312" pitchFamily="49" charset="-122"/>
                </a:rPr>
                <a:t>为右孩子，</a:t>
              </a:r>
              <a:r>
                <a:rPr lang="en-US" altLang="zh-CN" sz="3200" b="1" i="1" dirty="0">
                  <a:solidFill>
                    <a:srgbClr val="000000"/>
                  </a:solidFill>
                  <a:ea typeface="楷体_GB2312" pitchFamily="49" charset="-122"/>
                </a:rPr>
                <a:t>i</a:t>
              </a:r>
              <a:r>
                <a:rPr lang="zh-CN" altLang="en-US" sz="3200" b="1" dirty="0">
                  <a:solidFill>
                    <a:srgbClr val="000000"/>
                  </a:solidFill>
                  <a:ea typeface="楷体_GB2312" pitchFamily="49" charset="-122"/>
                </a:rPr>
                <a:t>＝</a:t>
              </a:r>
              <a:r>
                <a:rPr lang="en-US" altLang="zh-CN" sz="3200" b="1" dirty="0">
                  <a:solidFill>
                    <a:srgbClr val="000000"/>
                  </a:solidFill>
                  <a:ea typeface="楷体_GB2312" pitchFamily="49" charset="-122"/>
                </a:rPr>
                <a:t>2</a:t>
              </a:r>
              <a:r>
                <a:rPr lang="en-US" altLang="zh-CN" sz="3200" b="1" i="1" dirty="0">
                  <a:solidFill>
                    <a:srgbClr val="000000"/>
                  </a:solidFill>
                  <a:ea typeface="楷体_GB2312" pitchFamily="49" charset="-122"/>
                </a:rPr>
                <a:t>p</a:t>
              </a:r>
              <a:r>
                <a:rPr lang="en-US" altLang="zh-CN" sz="3200" b="1" dirty="0">
                  <a:solidFill>
                    <a:srgbClr val="000000"/>
                  </a:solidFill>
                  <a:ea typeface="楷体_GB2312" pitchFamily="49" charset="-122"/>
                </a:rPr>
                <a:t>+1, </a:t>
              </a:r>
              <a:r>
                <a:rPr lang="en-US" altLang="zh-CN" sz="3200" b="1" i="1" dirty="0">
                  <a:solidFill>
                    <a:srgbClr val="000000"/>
                  </a:solidFill>
                  <a:ea typeface="楷体_GB2312" pitchFamily="49" charset="-122"/>
                </a:rPr>
                <a:t>i </a:t>
              </a:r>
              <a:r>
                <a:rPr lang="zh-CN" altLang="en-US" sz="3200" b="1" dirty="0">
                  <a:solidFill>
                    <a:srgbClr val="000000"/>
                  </a:solidFill>
                  <a:ea typeface="楷体_GB2312" pitchFamily="49" charset="-122"/>
                </a:rPr>
                <a:t>的双亲应为</a:t>
              </a:r>
              <a:r>
                <a:rPr lang="en-US" altLang="zh-CN" sz="3200" b="1" i="1" dirty="0">
                  <a:solidFill>
                    <a:srgbClr val="000000"/>
                  </a:solidFill>
                  <a:ea typeface="楷体_GB2312" pitchFamily="49" charset="-122"/>
                </a:rPr>
                <a:t>p</a:t>
              </a:r>
              <a:r>
                <a:rPr lang="zh-CN" altLang="en-US" sz="3200" b="1" dirty="0">
                  <a:solidFill>
                    <a:srgbClr val="000000"/>
                  </a:solidFill>
                  <a:ea typeface="楷体_GB2312" pitchFamily="49" charset="-122"/>
                </a:rPr>
                <a:t>＝</a:t>
              </a:r>
              <a:r>
                <a:rPr lang="en-US" altLang="zh-CN" sz="3200" b="1" dirty="0">
                  <a:solidFill>
                    <a:srgbClr val="000000"/>
                  </a:solidFill>
                  <a:ea typeface="楷体_GB2312" pitchFamily="49" charset="-122"/>
                </a:rPr>
                <a:t>(</a:t>
              </a:r>
              <a:r>
                <a:rPr lang="en-US" altLang="zh-CN" sz="3200" b="1" i="1" dirty="0">
                  <a:solidFill>
                    <a:srgbClr val="000000"/>
                  </a:solidFill>
                  <a:ea typeface="楷体_GB2312" pitchFamily="49" charset="-122"/>
                </a:rPr>
                <a:t>i</a:t>
              </a:r>
              <a:r>
                <a:rPr lang="zh-CN" altLang="en-US" sz="3200" b="1" dirty="0">
                  <a:solidFill>
                    <a:srgbClr val="000000"/>
                  </a:solidFill>
                  <a:ea typeface="楷体_GB2312" pitchFamily="49" charset="-122"/>
                </a:rPr>
                <a:t>－</a:t>
              </a:r>
              <a:r>
                <a:rPr lang="en-US" altLang="zh-CN" sz="3200" b="1" dirty="0">
                  <a:solidFill>
                    <a:srgbClr val="000000"/>
                  </a:solidFill>
                  <a:ea typeface="楷体_GB2312" pitchFamily="49" charset="-122"/>
                </a:rPr>
                <a:t>1)/2 </a:t>
              </a:r>
            </a:p>
            <a:p>
              <a:r>
                <a:rPr lang="zh-CN" altLang="en-US" sz="3200" b="1" dirty="0">
                  <a:solidFill>
                    <a:srgbClr val="000000"/>
                  </a:solidFill>
                  <a:ea typeface="楷体_GB2312" pitchFamily="49" charset="-122"/>
                </a:rPr>
                <a:t>所以取               。</a:t>
              </a:r>
              <a:endParaRPr lang="en-US" altLang="zh-CN" sz="3200" b="1" dirty="0">
                <a:solidFill>
                  <a:srgbClr val="000000"/>
                </a:solidFill>
                <a:ea typeface="楷体_GB2312" pitchFamily="49" charset="-122"/>
              </a:endParaRPr>
            </a:p>
          </p:txBody>
        </p:sp>
        <p:pic>
          <p:nvPicPr>
            <p:cNvPr id="51209" name="图片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9238" y="5711825"/>
              <a:ext cx="13970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mc:Choice xmlns:a14="http://schemas.microsoft.com/office/drawing/2010/main" Requires="a14">
          <p:sp>
            <p:nvSpPr>
              <p:cNvPr id="2" name="TextBox 1"/>
              <p:cNvSpPr txBox="1"/>
              <p:nvPr/>
            </p:nvSpPr>
            <p:spPr>
              <a:xfrm>
                <a:off x="2135927" y="1933120"/>
                <a:ext cx="502068" cy="338554"/>
              </a:xfrm>
              <a:prstGeom prst="rect">
                <a:avLst/>
              </a:prstGeom>
              <a:solidFill>
                <a:srgbClr val="FFFFFF"/>
              </a:solid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zh-CN" altLang="en-US" sz="1600" i="1" smtClean="0">
                              <a:latin typeface="+mj-lt"/>
                            </a:rPr>
                          </m:ctrlPr>
                        </m:dPr>
                        <m:e>
                          <m:f>
                            <m:fPr>
                              <m:type m:val="lin"/>
                              <m:ctrlPr>
                                <a:rPr lang="zh-CN" altLang="en-US" sz="1600" i="1" smtClean="0">
                                  <a:latin typeface="+mj-lt"/>
                                </a:rPr>
                              </m:ctrlPr>
                            </m:fPr>
                            <m:num>
                              <m:r>
                                <a:rPr lang="en-US" altLang="zh-CN" sz="1600" b="0" i="1" smtClean="0">
                                  <a:latin typeface="+mj-lt"/>
                                </a:rPr>
                                <m:t>𝑖</m:t>
                              </m:r>
                            </m:num>
                            <m:den>
                              <m:r>
                                <a:rPr lang="en-US" altLang="zh-CN" sz="1600" b="0" i="1" smtClean="0">
                                  <a:latin typeface="+mj-lt"/>
                                </a:rPr>
                                <m:t>2</m:t>
                              </m:r>
                            </m:den>
                          </m:f>
                        </m:e>
                      </m:d>
                    </m:oMath>
                  </m:oMathPara>
                </a14:m>
                <a:endParaRPr lang="zh-CN" altLang="en-US" sz="1600" i="1" dirty="0">
                  <a:latin typeface="+mj-lt"/>
                </a:endParaRPr>
              </a:p>
            </p:txBody>
          </p:sp>
        </mc:Choice>
        <mc:Fallback>
          <p:sp>
            <p:nvSpPr>
              <p:cNvPr id="2" name="TextBox 1"/>
              <p:cNvSpPr txBox="1">
                <a:spLocks noRot="1" noChangeAspect="1" noMove="1" noResize="1" noEditPoints="1" noAdjustHandles="1" noChangeArrowheads="1" noChangeShapeType="1" noTextEdit="1"/>
              </p:cNvSpPr>
              <p:nvPr/>
            </p:nvSpPr>
            <p:spPr>
              <a:xfrm>
                <a:off x="2135927" y="1933120"/>
                <a:ext cx="502068" cy="338554"/>
              </a:xfrm>
              <a:prstGeom prst="rect">
                <a:avLst/>
              </a:prstGeom>
              <a:blipFill rotWithShape="1">
                <a:blip r:embed="rId3"/>
                <a:stretch>
                  <a:fillRect l="-24096" t="-100000" r="-79518" b="-164286"/>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96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628" grpId="0"/>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ChangeArrowheads="1"/>
          </p:cNvSpPr>
          <p:nvPr/>
        </p:nvSpPr>
        <p:spPr bwMode="auto">
          <a:xfrm>
            <a:off x="107950" y="44450"/>
            <a:ext cx="17287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80808"/>
                </a:solidFill>
                <a:ea typeface="楷体_GB2312" pitchFamily="49" charset="-122"/>
              </a:rPr>
              <a:t>练习题</a:t>
            </a:r>
          </a:p>
        </p:txBody>
      </p:sp>
      <p:sp>
        <p:nvSpPr>
          <p:cNvPr id="52227" name="Rectangle 5"/>
          <p:cNvSpPr>
            <a:spLocks noChangeArrowheads="1"/>
          </p:cNvSpPr>
          <p:nvPr/>
        </p:nvSpPr>
        <p:spPr bwMode="auto">
          <a:xfrm>
            <a:off x="250825" y="692150"/>
            <a:ext cx="87852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080808"/>
                </a:solidFill>
                <a:ea typeface="楷体_GB2312" pitchFamily="49" charset="-122"/>
              </a:rPr>
              <a:t>1</a:t>
            </a:r>
            <a:r>
              <a:rPr lang="zh-CN" altLang="en-US" sz="3200" b="1">
                <a:solidFill>
                  <a:srgbClr val="080808"/>
                </a:solidFill>
                <a:ea typeface="楷体_GB2312" pitchFamily="49" charset="-122"/>
              </a:rPr>
              <a:t>、一颗二叉树在其第五层中有</a:t>
            </a:r>
            <a:r>
              <a:rPr lang="en-US" altLang="zh-CN" sz="3200" b="1">
                <a:solidFill>
                  <a:srgbClr val="080808"/>
                </a:solidFill>
                <a:ea typeface="楷体_GB2312" pitchFamily="49" charset="-122"/>
              </a:rPr>
              <a:t>17</a:t>
            </a:r>
            <a:r>
              <a:rPr lang="zh-CN" altLang="en-US" sz="3200" b="1">
                <a:solidFill>
                  <a:srgbClr val="080808"/>
                </a:solidFill>
                <a:ea typeface="楷体_GB2312" pitchFamily="49" charset="-122"/>
              </a:rPr>
              <a:t>个结点，可不可能？</a:t>
            </a:r>
          </a:p>
        </p:txBody>
      </p:sp>
      <p:sp>
        <p:nvSpPr>
          <p:cNvPr id="491526" name="Rectangle 6"/>
          <p:cNvSpPr>
            <a:spLocks noChangeArrowheads="1"/>
          </p:cNvSpPr>
          <p:nvPr/>
        </p:nvSpPr>
        <p:spPr bwMode="auto">
          <a:xfrm>
            <a:off x="755650" y="1785938"/>
            <a:ext cx="7921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80808"/>
                </a:solidFill>
                <a:ea typeface="楷体_GB2312" pitchFamily="49" charset="-122"/>
              </a:rPr>
              <a:t>答： 第</a:t>
            </a:r>
            <a:r>
              <a:rPr lang="en-US" altLang="zh-CN" sz="3200" b="1">
                <a:solidFill>
                  <a:srgbClr val="080808"/>
                </a:solidFill>
                <a:ea typeface="楷体_GB2312" pitchFamily="49" charset="-122"/>
              </a:rPr>
              <a:t>i</a:t>
            </a:r>
            <a:r>
              <a:rPr lang="zh-CN" altLang="en-US" sz="3200" b="1">
                <a:solidFill>
                  <a:srgbClr val="080808"/>
                </a:solidFill>
                <a:ea typeface="楷体_GB2312" pitchFamily="49" charset="-122"/>
              </a:rPr>
              <a:t>层上至多有</a:t>
            </a:r>
            <a:r>
              <a:rPr lang="en-US" altLang="zh-CN" sz="3200" b="1">
                <a:solidFill>
                  <a:srgbClr val="080808"/>
                </a:solidFill>
                <a:ea typeface="楷体_GB2312" pitchFamily="49" charset="-122"/>
              </a:rPr>
              <a:t>2</a:t>
            </a:r>
            <a:r>
              <a:rPr lang="en-US" altLang="zh-CN" sz="3200" b="1" baseline="30000">
                <a:solidFill>
                  <a:srgbClr val="080808"/>
                </a:solidFill>
                <a:ea typeface="楷体_GB2312" pitchFamily="49" charset="-122"/>
              </a:rPr>
              <a:t>i</a:t>
            </a:r>
            <a:r>
              <a:rPr lang="en-US" altLang="en-US" sz="3200" b="1" baseline="30000">
                <a:solidFill>
                  <a:srgbClr val="080808"/>
                </a:solidFill>
                <a:ea typeface="楷体_GB2312" pitchFamily="49" charset="-122"/>
              </a:rPr>
              <a:t>－</a:t>
            </a:r>
            <a:r>
              <a:rPr lang="en-US" altLang="zh-CN" sz="3200" b="1" baseline="30000">
                <a:solidFill>
                  <a:srgbClr val="080808"/>
                </a:solidFill>
                <a:ea typeface="楷体_GB2312" pitchFamily="49" charset="-122"/>
              </a:rPr>
              <a:t>1</a:t>
            </a:r>
            <a:r>
              <a:rPr lang="zh-CN" altLang="en-US" sz="3200" b="1">
                <a:solidFill>
                  <a:srgbClr val="080808"/>
                </a:solidFill>
                <a:ea typeface="楷体_GB2312" pitchFamily="49" charset="-122"/>
              </a:rPr>
              <a:t>个结点，则</a:t>
            </a:r>
            <a:r>
              <a:rPr lang="en-US" altLang="zh-CN" sz="3200" b="1">
                <a:solidFill>
                  <a:srgbClr val="080808"/>
                </a:solidFill>
                <a:ea typeface="楷体_GB2312" pitchFamily="49" charset="-122"/>
              </a:rPr>
              <a:t>2</a:t>
            </a:r>
            <a:r>
              <a:rPr lang="en-US" altLang="zh-CN" sz="3200" b="1" baseline="30000">
                <a:solidFill>
                  <a:srgbClr val="080808"/>
                </a:solidFill>
                <a:ea typeface="楷体_GB2312" pitchFamily="49" charset="-122"/>
              </a:rPr>
              <a:t>5</a:t>
            </a:r>
            <a:r>
              <a:rPr lang="en-US" altLang="en-US" sz="3200" b="1" baseline="30000">
                <a:solidFill>
                  <a:srgbClr val="080808"/>
                </a:solidFill>
                <a:ea typeface="楷体_GB2312" pitchFamily="49" charset="-122"/>
              </a:rPr>
              <a:t>－</a:t>
            </a:r>
            <a:r>
              <a:rPr lang="en-US" altLang="zh-CN" sz="3200" b="1" baseline="30000">
                <a:solidFill>
                  <a:srgbClr val="080808"/>
                </a:solidFill>
                <a:ea typeface="楷体_GB2312" pitchFamily="49" charset="-122"/>
              </a:rPr>
              <a:t>1 </a:t>
            </a:r>
            <a:r>
              <a:rPr lang="en-US" altLang="zh-CN" sz="3200" b="1">
                <a:solidFill>
                  <a:srgbClr val="080808"/>
                </a:solidFill>
                <a:ea typeface="楷体_GB2312" pitchFamily="49" charset="-122"/>
              </a:rPr>
              <a:t>=16</a:t>
            </a:r>
            <a:r>
              <a:rPr lang="zh-CN" altLang="en-US" sz="3200" b="1">
                <a:solidFill>
                  <a:srgbClr val="080808"/>
                </a:solidFill>
                <a:ea typeface="楷体_GB2312" pitchFamily="49" charset="-122"/>
              </a:rPr>
              <a:t>。</a:t>
            </a:r>
          </a:p>
        </p:txBody>
      </p:sp>
      <p:sp>
        <p:nvSpPr>
          <p:cNvPr id="52229" name="Rectangle 7"/>
          <p:cNvSpPr>
            <a:spLocks noChangeArrowheads="1"/>
          </p:cNvSpPr>
          <p:nvPr/>
        </p:nvSpPr>
        <p:spPr bwMode="auto">
          <a:xfrm>
            <a:off x="179388" y="2492375"/>
            <a:ext cx="8785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080808"/>
                </a:solidFill>
                <a:ea typeface="楷体_GB2312" pitchFamily="49" charset="-122"/>
              </a:rPr>
              <a:t>2</a:t>
            </a:r>
            <a:r>
              <a:rPr lang="zh-CN" altLang="en-US" sz="3200" b="1">
                <a:solidFill>
                  <a:srgbClr val="080808"/>
                </a:solidFill>
                <a:ea typeface="楷体_GB2312" pitchFamily="49" charset="-122"/>
              </a:rPr>
              <a:t>、二叉树的根结点属于第</a:t>
            </a:r>
            <a:r>
              <a:rPr lang="en-US" altLang="zh-CN" sz="3200" b="1">
                <a:solidFill>
                  <a:srgbClr val="080808"/>
                </a:solidFill>
                <a:ea typeface="楷体_GB2312" pitchFamily="49" charset="-122"/>
              </a:rPr>
              <a:t>0</a:t>
            </a:r>
            <a:r>
              <a:rPr lang="zh-CN" altLang="en-US" sz="3200" b="1">
                <a:solidFill>
                  <a:srgbClr val="080808"/>
                </a:solidFill>
                <a:ea typeface="楷体_GB2312" pitchFamily="49" charset="-122"/>
              </a:rPr>
              <a:t>层还是第</a:t>
            </a:r>
            <a:r>
              <a:rPr lang="en-US" altLang="zh-CN" sz="3200" b="1">
                <a:solidFill>
                  <a:srgbClr val="080808"/>
                </a:solidFill>
                <a:ea typeface="楷体_GB2312" pitchFamily="49" charset="-122"/>
              </a:rPr>
              <a:t>1</a:t>
            </a:r>
            <a:r>
              <a:rPr lang="zh-CN" altLang="en-US" sz="3200" b="1">
                <a:solidFill>
                  <a:srgbClr val="080808"/>
                </a:solidFill>
                <a:ea typeface="楷体_GB2312" pitchFamily="49" charset="-122"/>
              </a:rPr>
              <a:t>层？</a:t>
            </a:r>
          </a:p>
        </p:txBody>
      </p:sp>
      <p:sp>
        <p:nvSpPr>
          <p:cNvPr id="491528" name="Rectangle 8"/>
          <p:cNvSpPr>
            <a:spLocks noChangeArrowheads="1"/>
          </p:cNvSpPr>
          <p:nvPr/>
        </p:nvSpPr>
        <p:spPr bwMode="auto">
          <a:xfrm>
            <a:off x="755650" y="3197225"/>
            <a:ext cx="29511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80808"/>
                </a:solidFill>
                <a:ea typeface="楷体_GB2312" pitchFamily="49" charset="-122"/>
              </a:rPr>
              <a:t>答： 第</a:t>
            </a:r>
            <a:r>
              <a:rPr lang="en-US" altLang="zh-CN" sz="3200" b="1">
                <a:solidFill>
                  <a:srgbClr val="080808"/>
                </a:solidFill>
                <a:ea typeface="楷体_GB2312" pitchFamily="49" charset="-122"/>
              </a:rPr>
              <a:t>1</a:t>
            </a:r>
            <a:r>
              <a:rPr lang="zh-CN" altLang="en-US" sz="3200" b="1">
                <a:solidFill>
                  <a:srgbClr val="080808"/>
                </a:solidFill>
                <a:ea typeface="楷体_GB2312" pitchFamily="49" charset="-122"/>
              </a:rPr>
              <a:t>层。</a:t>
            </a:r>
          </a:p>
        </p:txBody>
      </p:sp>
      <p:sp>
        <p:nvSpPr>
          <p:cNvPr id="52231" name="Rectangle 9"/>
          <p:cNvSpPr>
            <a:spLocks noChangeArrowheads="1"/>
          </p:cNvSpPr>
          <p:nvPr/>
        </p:nvSpPr>
        <p:spPr bwMode="auto">
          <a:xfrm>
            <a:off x="107950" y="3860800"/>
            <a:ext cx="8785225"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080808"/>
                </a:solidFill>
                <a:ea typeface="楷体_GB2312" pitchFamily="49" charset="-122"/>
              </a:rPr>
              <a:t>3</a:t>
            </a:r>
            <a:r>
              <a:rPr lang="zh-CN" altLang="en-US" sz="3200" b="1">
                <a:solidFill>
                  <a:srgbClr val="080808"/>
                </a:solidFill>
                <a:ea typeface="楷体_GB2312" pitchFamily="49" charset="-122"/>
              </a:rPr>
              <a:t>、已知一颗二叉树有</a:t>
            </a:r>
            <a:r>
              <a:rPr lang="en-US" altLang="zh-CN" sz="3200" b="1">
                <a:solidFill>
                  <a:srgbClr val="080808"/>
                </a:solidFill>
                <a:ea typeface="楷体_GB2312" pitchFamily="49" charset="-122"/>
              </a:rPr>
              <a:t>20</a:t>
            </a:r>
            <a:r>
              <a:rPr lang="zh-CN" altLang="en-US" sz="3200" b="1">
                <a:solidFill>
                  <a:srgbClr val="080808"/>
                </a:solidFill>
                <a:ea typeface="楷体_GB2312" pitchFamily="49" charset="-122"/>
              </a:rPr>
              <a:t>个结点，其中</a:t>
            </a:r>
            <a:r>
              <a:rPr lang="en-US" altLang="zh-CN" sz="3200" b="1">
                <a:solidFill>
                  <a:srgbClr val="080808"/>
                </a:solidFill>
                <a:ea typeface="楷体_GB2312" pitchFamily="49" charset="-122"/>
              </a:rPr>
              <a:t>6</a:t>
            </a:r>
            <a:r>
              <a:rPr lang="zh-CN" altLang="en-US" sz="3200" b="1">
                <a:solidFill>
                  <a:srgbClr val="080808"/>
                </a:solidFill>
                <a:ea typeface="楷体_GB2312" pitchFamily="49" charset="-122"/>
              </a:rPr>
              <a:t>个叶子结点，则该树中度为</a:t>
            </a:r>
            <a:r>
              <a:rPr lang="en-US" altLang="zh-CN" sz="3200" b="1">
                <a:solidFill>
                  <a:srgbClr val="080808"/>
                </a:solidFill>
                <a:ea typeface="楷体_GB2312" pitchFamily="49" charset="-122"/>
              </a:rPr>
              <a:t>2</a:t>
            </a:r>
            <a:r>
              <a:rPr lang="zh-CN" altLang="en-US" sz="3200" b="1">
                <a:solidFill>
                  <a:srgbClr val="080808"/>
                </a:solidFill>
                <a:ea typeface="楷体_GB2312" pitchFamily="49" charset="-122"/>
              </a:rPr>
              <a:t>的结点数为？</a:t>
            </a:r>
            <a:endParaRPr lang="zh-CN" altLang="en-US" sz="3200" b="1" u="sng">
              <a:solidFill>
                <a:srgbClr val="080808"/>
              </a:solidFill>
              <a:ea typeface="楷体_GB2312" pitchFamily="49" charset="-122"/>
            </a:endParaRPr>
          </a:p>
        </p:txBody>
      </p:sp>
      <p:sp>
        <p:nvSpPr>
          <p:cNvPr id="491530" name="Rectangle 10"/>
          <p:cNvSpPr>
            <a:spLocks noChangeArrowheads="1"/>
          </p:cNvSpPr>
          <p:nvPr/>
        </p:nvSpPr>
        <p:spPr bwMode="auto">
          <a:xfrm>
            <a:off x="192088" y="5229225"/>
            <a:ext cx="84121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80808"/>
                </a:solidFill>
                <a:ea typeface="楷体_GB2312" pitchFamily="49" charset="-122"/>
              </a:rPr>
              <a:t>答： 由性质</a:t>
            </a:r>
            <a:r>
              <a:rPr lang="en-US" altLang="zh-CN" sz="3200" b="1">
                <a:solidFill>
                  <a:srgbClr val="080808"/>
                </a:solidFill>
                <a:ea typeface="楷体_GB2312" pitchFamily="49" charset="-122"/>
              </a:rPr>
              <a:t>3</a:t>
            </a:r>
            <a:r>
              <a:rPr lang="zh-CN" altLang="en-US" sz="3200" b="1">
                <a:solidFill>
                  <a:srgbClr val="080808"/>
                </a:solidFill>
                <a:ea typeface="楷体_GB2312" pitchFamily="49" charset="-122"/>
              </a:rPr>
              <a:t>：</a:t>
            </a:r>
            <a:r>
              <a:rPr lang="en-US" altLang="zh-CN" sz="3200" b="1">
                <a:solidFill>
                  <a:srgbClr val="080808"/>
                </a:solidFill>
                <a:ea typeface="楷体_GB2312" pitchFamily="49" charset="-122"/>
              </a:rPr>
              <a:t>n</a:t>
            </a:r>
            <a:r>
              <a:rPr lang="en-US" altLang="zh-CN" sz="3200" b="1" baseline="-25000">
                <a:solidFill>
                  <a:srgbClr val="080808"/>
                </a:solidFill>
                <a:ea typeface="楷体_GB2312" pitchFamily="49" charset="-122"/>
              </a:rPr>
              <a:t>0 </a:t>
            </a:r>
            <a:r>
              <a:rPr lang="en-US" altLang="zh-CN" sz="3200" b="1">
                <a:solidFill>
                  <a:srgbClr val="080808"/>
                </a:solidFill>
                <a:ea typeface="楷体_GB2312" pitchFamily="49" charset="-122"/>
              </a:rPr>
              <a:t>=n</a:t>
            </a:r>
            <a:r>
              <a:rPr lang="en-US" altLang="zh-CN" sz="3200" b="1" baseline="-25000">
                <a:solidFill>
                  <a:srgbClr val="080808"/>
                </a:solidFill>
                <a:ea typeface="楷体_GB2312" pitchFamily="49" charset="-122"/>
              </a:rPr>
              <a:t>2</a:t>
            </a:r>
            <a:r>
              <a:rPr lang="en-US" altLang="zh-CN" sz="3200" b="1">
                <a:solidFill>
                  <a:srgbClr val="080808"/>
                </a:solidFill>
                <a:ea typeface="楷体_GB2312" pitchFamily="49" charset="-122"/>
              </a:rPr>
              <a:t>+1</a:t>
            </a:r>
            <a:r>
              <a:rPr lang="zh-CN" altLang="en-US" sz="3200" b="1">
                <a:solidFill>
                  <a:srgbClr val="080808"/>
                </a:solidFill>
                <a:ea typeface="楷体_GB2312" pitchFamily="49" charset="-122"/>
              </a:rPr>
              <a:t>，则</a:t>
            </a:r>
            <a:r>
              <a:rPr lang="en-US" altLang="zh-CN" sz="3200" b="1">
                <a:solidFill>
                  <a:srgbClr val="080808"/>
                </a:solidFill>
                <a:ea typeface="楷体_GB2312" pitchFamily="49" charset="-122"/>
              </a:rPr>
              <a:t>n</a:t>
            </a:r>
            <a:r>
              <a:rPr lang="en-US" altLang="zh-CN" sz="3200" b="1" baseline="-25000">
                <a:solidFill>
                  <a:srgbClr val="080808"/>
                </a:solidFill>
                <a:ea typeface="楷体_GB2312" pitchFamily="49" charset="-122"/>
              </a:rPr>
              <a:t>2</a:t>
            </a:r>
            <a:r>
              <a:rPr lang="en-US" altLang="zh-CN" sz="3200" b="1">
                <a:solidFill>
                  <a:srgbClr val="080808"/>
                </a:solidFill>
                <a:ea typeface="楷体_GB2312" pitchFamily="49" charset="-122"/>
              </a:rPr>
              <a:t>=n</a:t>
            </a:r>
            <a:r>
              <a:rPr lang="en-US" altLang="zh-CN" sz="3200" b="1" baseline="-25000">
                <a:solidFill>
                  <a:srgbClr val="080808"/>
                </a:solidFill>
                <a:ea typeface="楷体_GB2312" pitchFamily="49" charset="-122"/>
              </a:rPr>
              <a:t>0</a:t>
            </a:r>
            <a:r>
              <a:rPr lang="zh-CN" altLang="en-US" sz="3200" b="1">
                <a:solidFill>
                  <a:srgbClr val="080808"/>
                </a:solidFill>
                <a:latin typeface="宋体" pitchFamily="2" charset="-122"/>
              </a:rPr>
              <a:t>－</a:t>
            </a:r>
            <a:r>
              <a:rPr lang="en-US" altLang="zh-CN" sz="3200" b="1">
                <a:solidFill>
                  <a:srgbClr val="080808"/>
                </a:solidFill>
                <a:ea typeface="楷体_GB2312" pitchFamily="49" charset="-122"/>
              </a:rPr>
              <a:t>1=6</a:t>
            </a:r>
            <a:r>
              <a:rPr lang="zh-CN" altLang="en-US" sz="3200" b="1">
                <a:solidFill>
                  <a:srgbClr val="080808"/>
                </a:solidFill>
                <a:latin typeface="宋体" pitchFamily="2" charset="-122"/>
              </a:rPr>
              <a:t>－</a:t>
            </a:r>
            <a:r>
              <a:rPr lang="en-US" altLang="zh-CN" sz="3200" b="1">
                <a:solidFill>
                  <a:srgbClr val="080808"/>
                </a:solidFill>
                <a:ea typeface="楷体_GB2312" pitchFamily="49" charset="-122"/>
              </a:rPr>
              <a:t>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26"/>
                                        </p:tgtEl>
                                        <p:attrNameLst>
                                          <p:attrName>style.visibility</p:attrName>
                                        </p:attrNameLst>
                                      </p:cBhvr>
                                      <p:to>
                                        <p:strVal val="visible"/>
                                      </p:to>
                                    </p:set>
                                    <p:animEffect transition="in" filter="blinds(horizontal)">
                                      <p:cBhvr>
                                        <p:cTn id="7" dur="500"/>
                                        <p:tgtEl>
                                          <p:spTgt spid="4915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91528"/>
                                        </p:tgtEl>
                                        <p:attrNameLst>
                                          <p:attrName>style.visibility</p:attrName>
                                        </p:attrNameLst>
                                      </p:cBhvr>
                                      <p:to>
                                        <p:strVal val="visible"/>
                                      </p:to>
                                    </p:set>
                                    <p:animEffect transition="in" filter="wipe(down)">
                                      <p:cBhvr>
                                        <p:cTn id="12" dur="500"/>
                                        <p:tgtEl>
                                          <p:spTgt spid="4915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91530"/>
                                        </p:tgtEl>
                                        <p:attrNameLst>
                                          <p:attrName>style.visibility</p:attrName>
                                        </p:attrNameLst>
                                      </p:cBhvr>
                                      <p:to>
                                        <p:strVal val="visible"/>
                                      </p:to>
                                    </p:set>
                                    <p:animEffect transition="in" filter="wipe(down)">
                                      <p:cBhvr>
                                        <p:cTn id="17" dur="500"/>
                                        <p:tgtEl>
                                          <p:spTgt spid="491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6" grpId="0"/>
      <p:bldP spid="491528" grpId="0"/>
      <p:bldP spid="4915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Text Box 2"/>
          <p:cNvSpPr txBox="1">
            <a:spLocks noChangeArrowheads="1"/>
          </p:cNvSpPr>
          <p:nvPr/>
        </p:nvSpPr>
        <p:spPr bwMode="auto">
          <a:xfrm>
            <a:off x="250825" y="333375"/>
            <a:ext cx="3744913" cy="579438"/>
          </a:xfrm>
          <a:prstGeom prst="rect">
            <a:avLst/>
          </a:prstGeom>
          <a:noFill/>
          <a:ln>
            <a:noFill/>
          </a:ln>
          <a:effectLst/>
          <a:extLst>
            <a:ext uri="{909E8E84-426E-40DD-AFC4-6F175D3DCCD1}">
              <a14:hiddenFill xmlns:a14="http://schemas.microsoft.com/office/drawing/2010/main">
                <a:gradFill rotWithShape="0">
                  <a:gsLst>
                    <a:gs pos="0">
                      <a:schemeClr val="hlink"/>
                    </a:gs>
                    <a:gs pos="100000">
                      <a:schemeClr val="hlink">
                        <a:gamma/>
                        <a:shade val="46275"/>
                        <a:invGamma/>
                      </a:schemeClr>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defRPr/>
            </a:pPr>
            <a:r>
              <a:rPr lang="en-US" altLang="zh-CN" sz="3200" b="1">
                <a:solidFill>
                  <a:srgbClr val="000000"/>
                </a:solidFill>
                <a:effectLst>
                  <a:outerShdw blurRad="38100" dist="38100" dir="2700000" algn="tl">
                    <a:srgbClr val="C0C0C0"/>
                  </a:outerShdw>
                </a:effectLst>
                <a:ea typeface="楷体_GB2312" pitchFamily="49" charset="-122"/>
              </a:rPr>
              <a:t>2</a:t>
            </a:r>
            <a:r>
              <a:rPr lang="zh-CN" altLang="en-US" sz="3200" b="1">
                <a:solidFill>
                  <a:srgbClr val="000000"/>
                </a:solidFill>
                <a:effectLst>
                  <a:outerShdw blurRad="38100" dist="38100" dir="2700000" algn="tl">
                    <a:srgbClr val="C0C0C0"/>
                  </a:outerShdw>
                </a:effectLst>
                <a:ea typeface="楷体_GB2312" pitchFamily="49" charset="-122"/>
              </a:rPr>
              <a:t>．书的目录结构</a:t>
            </a:r>
            <a:r>
              <a:rPr lang="zh-CN" altLang="en-US" sz="2400" b="1">
                <a:effectLst>
                  <a:outerShdw blurRad="38100" dist="38100" dir="2700000" algn="tl">
                    <a:srgbClr val="C0C0C0"/>
                  </a:outerShdw>
                </a:effectLst>
              </a:rPr>
              <a:t> </a:t>
            </a:r>
          </a:p>
        </p:txBody>
      </p:sp>
      <p:graphicFrame>
        <p:nvGraphicFramePr>
          <p:cNvPr id="7171" name="Object 3"/>
          <p:cNvGraphicFramePr>
            <a:graphicFrameLocks noChangeAspect="1"/>
          </p:cNvGraphicFramePr>
          <p:nvPr/>
        </p:nvGraphicFramePr>
        <p:xfrm>
          <a:off x="539750" y="660400"/>
          <a:ext cx="7613650" cy="3273425"/>
        </p:xfrm>
        <a:graphic>
          <a:graphicData uri="http://schemas.openxmlformats.org/presentationml/2006/ole">
            <mc:AlternateContent xmlns:mc="http://schemas.openxmlformats.org/markup-compatibility/2006">
              <mc:Choice xmlns:v="urn:schemas-microsoft-com:vml" Requires="v">
                <p:oleObj spid="_x0000_s7196" r:id="rId3" imgW="2921760" imgH="1262880" progId="Visio.Drawing.11">
                  <p:embed/>
                </p:oleObj>
              </mc:Choice>
              <mc:Fallback>
                <p:oleObj r:id="rId3" imgW="2921760" imgH="126288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660400"/>
                        <a:ext cx="761365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8692" name="Text Box 4"/>
          <p:cNvSpPr txBox="1">
            <a:spLocks noChangeArrowheads="1"/>
          </p:cNvSpPr>
          <p:nvPr/>
        </p:nvSpPr>
        <p:spPr bwMode="auto">
          <a:xfrm>
            <a:off x="3159125" y="4035425"/>
            <a:ext cx="2133600" cy="4730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just">
              <a:lnSpc>
                <a:spcPct val="125000"/>
              </a:lnSpc>
              <a:spcBef>
                <a:spcPct val="50000"/>
              </a:spcBef>
              <a:defRPr/>
            </a:pPr>
            <a:r>
              <a:rPr lang="zh-CN" altLang="en-US" sz="2000" b="1">
                <a:solidFill>
                  <a:srgbClr val="000000"/>
                </a:solidFill>
                <a:effectLst>
                  <a:outerShdw blurRad="38100" dist="38100" dir="2700000" algn="tl">
                    <a:srgbClr val="C0C0C0"/>
                  </a:outerShdw>
                </a:effectLst>
                <a:latin typeface="宋体" pitchFamily="2" charset="-122"/>
              </a:rPr>
              <a:t>图</a:t>
            </a:r>
            <a:r>
              <a:rPr lang="en-US" altLang="zh-CN" sz="2000" b="1">
                <a:solidFill>
                  <a:srgbClr val="000000"/>
                </a:solidFill>
                <a:effectLst>
                  <a:outerShdw blurRad="38100" dist="38100" dir="2700000" algn="tl">
                    <a:srgbClr val="C0C0C0"/>
                  </a:outerShdw>
                </a:effectLst>
              </a:rPr>
              <a:t>6-2  </a:t>
            </a:r>
            <a:r>
              <a:rPr lang="zh-CN" altLang="en-US" sz="2000" b="1">
                <a:solidFill>
                  <a:srgbClr val="000000"/>
                </a:solidFill>
                <a:effectLst>
                  <a:outerShdw blurRad="38100" dist="38100" dir="2700000" algn="tl">
                    <a:srgbClr val="C0C0C0"/>
                  </a:outerShdw>
                </a:effectLst>
                <a:latin typeface="宋体" pitchFamily="2" charset="-122"/>
              </a:rPr>
              <a:t>书的目录</a:t>
            </a:r>
            <a:r>
              <a:rPr lang="zh-CN" altLang="en-US" sz="2000" b="1">
                <a:effectLst>
                  <a:outerShdw blurRad="38100" dist="38100" dir="2700000" algn="tl">
                    <a:srgbClr val="C0C0C0"/>
                  </a:outerShdw>
                </a:effectLst>
              </a:rPr>
              <a:t> </a:t>
            </a:r>
          </a:p>
        </p:txBody>
      </p:sp>
      <p:sp>
        <p:nvSpPr>
          <p:cNvPr id="7173" name="Rectangle 5"/>
          <p:cNvSpPr>
            <a:spLocks noChangeArrowheads="1"/>
          </p:cNvSpPr>
          <p:nvPr/>
        </p:nvSpPr>
        <p:spPr bwMode="auto">
          <a:xfrm>
            <a:off x="142875" y="4748213"/>
            <a:ext cx="88931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20000"/>
              </a:spcBef>
              <a:buClr>
                <a:schemeClr val="tx2"/>
              </a:buClr>
            </a:pPr>
            <a:r>
              <a:rPr lang="zh-CN" altLang="en-US" sz="3200" b="1">
                <a:solidFill>
                  <a:srgbClr val="000000"/>
                </a:solidFill>
                <a:latin typeface="楷体_GB2312" pitchFamily="49" charset="-122"/>
                <a:ea typeface="楷体_GB2312" pitchFamily="49" charset="-122"/>
                <a:cs typeface="Times New Roman" pitchFamily="18" charset="0"/>
              </a:rPr>
              <a:t>树的逻辑结构表示数据之间的关系是一对多，或者多对一的关系。它的结构特点具有明显的层次关系，是一种十分重要的非线性的数据结构。 </a:t>
            </a:r>
          </a:p>
        </p:txBody>
      </p:sp>
    </p:spTree>
  </p:cSld>
  <p:clrMapOvr>
    <a:masterClrMapping/>
  </p:clrMapOvr>
  <p:transition spd="med">
    <p:pull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ChangeArrowheads="1"/>
          </p:cNvSpPr>
          <p:nvPr/>
        </p:nvSpPr>
        <p:spPr bwMode="auto">
          <a:xfrm>
            <a:off x="323850" y="115888"/>
            <a:ext cx="8640763" cy="206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080808"/>
                </a:solidFill>
                <a:ea typeface="楷体_GB2312" pitchFamily="49" charset="-122"/>
              </a:rPr>
              <a:t>4</a:t>
            </a:r>
            <a:r>
              <a:rPr lang="zh-CN" altLang="en-US" sz="3200" b="1">
                <a:solidFill>
                  <a:srgbClr val="080808"/>
                </a:solidFill>
                <a:ea typeface="楷体_GB2312" pitchFamily="49" charset="-122"/>
              </a:rPr>
              <a:t>、一颗完全二叉树有</a:t>
            </a:r>
            <a:r>
              <a:rPr lang="en-US" altLang="zh-CN" sz="3200" b="1">
                <a:solidFill>
                  <a:srgbClr val="080808"/>
                </a:solidFill>
                <a:ea typeface="楷体_GB2312" pitchFamily="49" charset="-122"/>
              </a:rPr>
              <a:t>1000</a:t>
            </a:r>
            <a:r>
              <a:rPr lang="zh-CN" altLang="en-US" sz="3200" b="1">
                <a:solidFill>
                  <a:srgbClr val="080808"/>
                </a:solidFill>
                <a:ea typeface="楷体_GB2312" pitchFamily="49" charset="-122"/>
              </a:rPr>
              <a:t>个结点，则它必有</a:t>
            </a:r>
            <a:r>
              <a:rPr lang="zh-CN" altLang="en-US" sz="3200" b="1" u="sng">
                <a:solidFill>
                  <a:srgbClr val="080808"/>
                </a:solidFill>
                <a:ea typeface="楷体_GB2312" pitchFamily="49" charset="-122"/>
              </a:rPr>
              <a:t>     </a:t>
            </a:r>
            <a:r>
              <a:rPr lang="zh-CN" altLang="en-US" sz="3200" b="1">
                <a:solidFill>
                  <a:srgbClr val="080808"/>
                </a:solidFill>
                <a:ea typeface="楷体_GB2312" pitchFamily="49" charset="-122"/>
              </a:rPr>
              <a:t>   </a:t>
            </a:r>
          </a:p>
          <a:p>
            <a:r>
              <a:rPr lang="zh-CN" altLang="en-US" sz="3200" b="1">
                <a:solidFill>
                  <a:srgbClr val="080808"/>
                </a:solidFill>
                <a:ea typeface="楷体_GB2312" pitchFamily="49" charset="-122"/>
              </a:rPr>
              <a:t> </a:t>
            </a:r>
            <a:r>
              <a:rPr lang="zh-CN" altLang="en-US" sz="3200" b="1" u="sng">
                <a:solidFill>
                  <a:srgbClr val="080808"/>
                </a:solidFill>
                <a:ea typeface="楷体_GB2312" pitchFamily="49" charset="-122"/>
              </a:rPr>
              <a:t>         </a:t>
            </a:r>
            <a:r>
              <a:rPr lang="zh-CN" altLang="en-US" sz="3200" b="1">
                <a:solidFill>
                  <a:srgbClr val="080808"/>
                </a:solidFill>
                <a:ea typeface="楷体_GB2312" pitchFamily="49" charset="-122"/>
              </a:rPr>
              <a:t>个叶子结点，有</a:t>
            </a:r>
            <a:r>
              <a:rPr lang="zh-CN" altLang="en-US" sz="3200" b="1" u="sng">
                <a:solidFill>
                  <a:srgbClr val="080808"/>
                </a:solidFill>
                <a:ea typeface="楷体_GB2312" pitchFamily="49" charset="-122"/>
              </a:rPr>
              <a:t>      </a:t>
            </a:r>
            <a:r>
              <a:rPr lang="zh-CN" altLang="en-US" sz="3200" b="1">
                <a:solidFill>
                  <a:srgbClr val="080808"/>
                </a:solidFill>
                <a:ea typeface="楷体_GB2312" pitchFamily="49" charset="-122"/>
              </a:rPr>
              <a:t>个度为</a:t>
            </a:r>
            <a:r>
              <a:rPr lang="en-US" altLang="zh-CN" sz="3200" b="1">
                <a:solidFill>
                  <a:srgbClr val="080808"/>
                </a:solidFill>
                <a:ea typeface="楷体_GB2312" pitchFamily="49" charset="-122"/>
              </a:rPr>
              <a:t>2</a:t>
            </a:r>
            <a:r>
              <a:rPr lang="zh-CN" altLang="en-US" sz="3200" b="1">
                <a:solidFill>
                  <a:srgbClr val="080808"/>
                </a:solidFill>
                <a:ea typeface="楷体_GB2312" pitchFamily="49" charset="-122"/>
              </a:rPr>
              <a:t>的结点，有</a:t>
            </a:r>
          </a:p>
          <a:p>
            <a:r>
              <a:rPr lang="zh-CN" altLang="en-US" sz="3200" b="1" u="sng">
                <a:solidFill>
                  <a:srgbClr val="080808"/>
                </a:solidFill>
                <a:ea typeface="楷体_GB2312" pitchFamily="49" charset="-122"/>
              </a:rPr>
              <a:t>     </a:t>
            </a:r>
            <a:r>
              <a:rPr lang="zh-CN" altLang="en-US" sz="3200" b="1">
                <a:solidFill>
                  <a:srgbClr val="080808"/>
                </a:solidFill>
                <a:ea typeface="楷体_GB2312" pitchFamily="49" charset="-122"/>
              </a:rPr>
              <a:t>个结点只有非空左子树，有</a:t>
            </a:r>
            <a:r>
              <a:rPr lang="zh-CN" altLang="en-US" sz="3200" b="1" u="sng">
                <a:solidFill>
                  <a:srgbClr val="080808"/>
                </a:solidFill>
                <a:ea typeface="楷体_GB2312" pitchFamily="49" charset="-122"/>
              </a:rPr>
              <a:t>      </a:t>
            </a:r>
            <a:r>
              <a:rPr lang="zh-CN" altLang="en-US" sz="3200" b="1">
                <a:solidFill>
                  <a:srgbClr val="080808"/>
                </a:solidFill>
                <a:ea typeface="楷体_GB2312" pitchFamily="49" charset="-122"/>
              </a:rPr>
              <a:t>个结点只有非空右子树。</a:t>
            </a:r>
            <a:endParaRPr lang="zh-CN" altLang="en-US" sz="3200" b="1" u="sng">
              <a:solidFill>
                <a:srgbClr val="080808"/>
              </a:solidFill>
              <a:ea typeface="楷体_GB2312" pitchFamily="49" charset="-122"/>
            </a:endParaRPr>
          </a:p>
        </p:txBody>
      </p:sp>
      <p:sp>
        <p:nvSpPr>
          <p:cNvPr id="515078" name="Rectangle 6"/>
          <p:cNvSpPr>
            <a:spLocks noChangeArrowheads="1"/>
          </p:cNvSpPr>
          <p:nvPr/>
        </p:nvSpPr>
        <p:spPr bwMode="auto">
          <a:xfrm>
            <a:off x="2699740" y="1845742"/>
            <a:ext cx="6264873" cy="719138"/>
          </a:xfrm>
          <a:prstGeom prst="rect">
            <a:avLst/>
          </a:prstGeom>
          <a:noFill/>
          <a:ln w="38100" cap="sq">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3200" b="1">
                <a:solidFill>
                  <a:srgbClr val="080808"/>
                </a:solidFill>
                <a:ea typeface="楷体_GB2312" pitchFamily="49" charset="-122"/>
              </a:rPr>
              <a:t>注意：叶子结点总数≠末层叶子数</a:t>
            </a:r>
          </a:p>
        </p:txBody>
      </p:sp>
      <p:sp>
        <p:nvSpPr>
          <p:cNvPr id="3" name="矩形 2"/>
          <p:cNvSpPr>
            <a:spLocks noChangeArrowheads="1"/>
          </p:cNvSpPr>
          <p:nvPr/>
        </p:nvSpPr>
        <p:spPr bwMode="auto">
          <a:xfrm>
            <a:off x="466725" y="550863"/>
            <a:ext cx="8778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000000"/>
                </a:solidFill>
              </a:rPr>
              <a:t>500</a:t>
            </a:r>
          </a:p>
        </p:txBody>
      </p:sp>
      <p:sp>
        <p:nvSpPr>
          <p:cNvPr id="5" name="矩形 4"/>
          <p:cNvSpPr>
            <a:spLocks noChangeArrowheads="1"/>
          </p:cNvSpPr>
          <p:nvPr/>
        </p:nvSpPr>
        <p:spPr bwMode="auto">
          <a:xfrm>
            <a:off x="4171950" y="611188"/>
            <a:ext cx="8001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a:solidFill>
                  <a:srgbClr val="080808"/>
                </a:solidFill>
                <a:ea typeface="楷体_GB2312" pitchFamily="49" charset="-122"/>
              </a:rPr>
              <a:t>499</a:t>
            </a:r>
          </a:p>
        </p:txBody>
      </p:sp>
      <p:sp>
        <p:nvSpPr>
          <p:cNvPr id="7" name="矩形 6"/>
          <p:cNvSpPr>
            <a:spLocks noChangeArrowheads="1"/>
          </p:cNvSpPr>
          <p:nvPr/>
        </p:nvSpPr>
        <p:spPr bwMode="auto">
          <a:xfrm>
            <a:off x="490538" y="1123950"/>
            <a:ext cx="3905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a:solidFill>
                  <a:srgbClr val="080808"/>
                </a:solidFill>
                <a:ea typeface="楷体_GB2312" pitchFamily="49" charset="-122"/>
              </a:rPr>
              <a:t>1</a:t>
            </a:r>
            <a:endParaRPr lang="zh-CN" altLang="en-US"/>
          </a:p>
        </p:txBody>
      </p:sp>
      <p:sp>
        <p:nvSpPr>
          <p:cNvPr id="9" name="矩形 8"/>
          <p:cNvSpPr>
            <a:spLocks noChangeArrowheads="1"/>
          </p:cNvSpPr>
          <p:nvPr/>
        </p:nvSpPr>
        <p:spPr bwMode="auto">
          <a:xfrm>
            <a:off x="5940425" y="1052513"/>
            <a:ext cx="4159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000000"/>
                </a:solidFill>
              </a:rPr>
              <a:t>0</a:t>
            </a:r>
          </a:p>
        </p:txBody>
      </p:sp>
      <p:grpSp>
        <p:nvGrpSpPr>
          <p:cNvPr id="6" name="组合 5"/>
          <p:cNvGrpSpPr>
            <a:grpSpLocks/>
          </p:cNvGrpSpPr>
          <p:nvPr/>
        </p:nvGrpSpPr>
        <p:grpSpPr bwMode="auto">
          <a:xfrm>
            <a:off x="290928" y="2708900"/>
            <a:ext cx="8640762" cy="1571625"/>
            <a:chOff x="251750" y="3225093"/>
            <a:chExt cx="8640849" cy="1572097"/>
          </a:xfrm>
        </p:grpSpPr>
        <p:sp>
          <p:nvSpPr>
            <p:cNvPr id="53264" name="Rectangle 5"/>
            <p:cNvSpPr>
              <a:spLocks noChangeArrowheads="1"/>
            </p:cNvSpPr>
            <p:nvPr/>
          </p:nvSpPr>
          <p:spPr bwMode="auto">
            <a:xfrm>
              <a:off x="306635" y="3297214"/>
              <a:ext cx="8424862" cy="1499976"/>
            </a:xfrm>
            <a:prstGeom prst="rect">
              <a:avLst/>
            </a:prstGeom>
            <a:noFill/>
            <a:ln w="38100" cap="sq">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solidFill>
                  <a:srgbClr val="080808"/>
                </a:solidFill>
                <a:ea typeface="楷体_GB2312" pitchFamily="49" charset="-122"/>
              </a:endParaRPr>
            </a:p>
          </p:txBody>
        </p:sp>
        <p:sp>
          <p:nvSpPr>
            <p:cNvPr id="4" name="矩形 3"/>
            <p:cNvSpPr>
              <a:spLocks noRot="1" noChangeAspect="1" noMove="1" noResize="1" noEditPoints="1" noAdjustHandles="1" noChangeArrowheads="1" noChangeShapeType="1" noTextEdit="1"/>
            </p:cNvSpPr>
            <p:nvPr/>
          </p:nvSpPr>
          <p:spPr>
            <a:xfrm>
              <a:off x="251750" y="3225093"/>
              <a:ext cx="8640849" cy="1572097"/>
            </a:xfrm>
            <a:prstGeom prst="rect">
              <a:avLst/>
            </a:prstGeom>
            <a:blipFill rotWithShape="1">
              <a:blip r:embed="rId2"/>
              <a:stretch>
                <a:fillRect l="-1835" t="-6589" r="-1200" b="-10078"/>
              </a:stretch>
            </a:blipFill>
          </p:spPr>
          <p:txBody>
            <a:bodyPr/>
            <a:lstStyle/>
            <a:p>
              <a:pPr>
                <a:defRPr/>
              </a:pPr>
              <a:r>
                <a:rPr lang="zh-CN" altLang="en-US">
                  <a:noFill/>
                </a:rPr>
                <a:t> </a:t>
              </a:r>
            </a:p>
          </p:txBody>
        </p:sp>
      </p:grpSp>
      <p:sp>
        <p:nvSpPr>
          <p:cNvPr id="20" name="Rectangle 8"/>
          <p:cNvSpPr>
            <a:spLocks noChangeArrowheads="1"/>
          </p:cNvSpPr>
          <p:nvPr/>
        </p:nvSpPr>
        <p:spPr bwMode="auto">
          <a:xfrm>
            <a:off x="183588" y="4421548"/>
            <a:ext cx="81329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a:solidFill>
                  <a:srgbClr val="000000"/>
                </a:solidFill>
                <a:ea typeface="楷体_GB2312" pitchFamily="49" charset="-122"/>
              </a:rPr>
              <a:t>叶子结点</a:t>
            </a:r>
            <a:r>
              <a:rPr lang="zh-CN" altLang="en-US" sz="3200" b="1" dirty="0" smtClean="0">
                <a:solidFill>
                  <a:srgbClr val="000000"/>
                </a:solidFill>
                <a:ea typeface="楷体_GB2312" pitchFamily="49" charset="-122"/>
              </a:rPr>
              <a:t>总数</a:t>
            </a:r>
            <a:r>
              <a:rPr lang="en-US" altLang="zh-CN" sz="3200" b="1" dirty="0">
                <a:solidFill>
                  <a:srgbClr val="000000"/>
                </a:solidFill>
                <a:ea typeface="楷体_GB2312" pitchFamily="49" charset="-122"/>
              </a:rPr>
              <a:t>=</a:t>
            </a:r>
            <a:endParaRPr lang="en-US" altLang="zh-CN" b="1" dirty="0">
              <a:solidFill>
                <a:srgbClr val="000000"/>
              </a:solidFill>
            </a:endParaRPr>
          </a:p>
        </p:txBody>
      </p:sp>
      <p:sp>
        <p:nvSpPr>
          <p:cNvPr id="24" name="Rectangle 12"/>
          <p:cNvSpPr>
            <a:spLocks noChangeArrowheads="1"/>
          </p:cNvSpPr>
          <p:nvPr/>
        </p:nvSpPr>
        <p:spPr bwMode="auto">
          <a:xfrm>
            <a:off x="183588" y="5157240"/>
            <a:ext cx="76342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dirty="0">
                <a:solidFill>
                  <a:srgbClr val="080808"/>
                </a:solidFill>
                <a:ea typeface="楷体_GB2312" pitchFamily="49" charset="-122"/>
              </a:rPr>
              <a:t>度为</a:t>
            </a:r>
            <a:r>
              <a:rPr lang="en-US" altLang="zh-CN" sz="3200" b="1" dirty="0">
                <a:solidFill>
                  <a:srgbClr val="080808"/>
                </a:solidFill>
                <a:ea typeface="楷体_GB2312" pitchFamily="49" charset="-122"/>
              </a:rPr>
              <a:t>2</a:t>
            </a:r>
            <a:r>
              <a:rPr lang="zh-CN" altLang="en-US" sz="3200" b="1" dirty="0">
                <a:solidFill>
                  <a:srgbClr val="080808"/>
                </a:solidFill>
                <a:ea typeface="楷体_GB2312" pitchFamily="49" charset="-122"/>
              </a:rPr>
              <a:t>的结点数</a:t>
            </a:r>
            <a:r>
              <a:rPr lang="en-US" altLang="zh-CN" sz="3200" b="1" dirty="0">
                <a:solidFill>
                  <a:srgbClr val="080808"/>
                </a:solidFill>
                <a:ea typeface="楷体_GB2312" pitchFamily="49" charset="-122"/>
              </a:rPr>
              <a:t>=</a:t>
            </a:r>
            <a:r>
              <a:rPr lang="zh-CN" altLang="en-US" sz="3200" b="1" dirty="0">
                <a:solidFill>
                  <a:srgbClr val="080808"/>
                </a:solidFill>
                <a:ea typeface="楷体_GB2312" pitchFamily="49" charset="-122"/>
              </a:rPr>
              <a:t>叶子结点数－</a:t>
            </a:r>
            <a:r>
              <a:rPr lang="en-US" altLang="zh-CN" sz="3200" b="1" dirty="0">
                <a:solidFill>
                  <a:srgbClr val="080808"/>
                </a:solidFill>
                <a:ea typeface="楷体_GB2312" pitchFamily="49" charset="-122"/>
              </a:rPr>
              <a:t>1= 499</a:t>
            </a:r>
          </a:p>
        </p:txBody>
      </p:sp>
      <p:sp>
        <p:nvSpPr>
          <p:cNvPr id="26" name="Rectangle 14"/>
          <p:cNvSpPr>
            <a:spLocks noChangeArrowheads="1"/>
          </p:cNvSpPr>
          <p:nvPr/>
        </p:nvSpPr>
        <p:spPr bwMode="auto">
          <a:xfrm>
            <a:off x="144463" y="5877340"/>
            <a:ext cx="90360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dirty="0">
                <a:solidFill>
                  <a:srgbClr val="080808"/>
                </a:solidFill>
                <a:ea typeface="楷体_GB2312" pitchFamily="49" charset="-122"/>
              </a:rPr>
              <a:t>因为最后一个结点编号是偶数，所以必为左子树</a:t>
            </a:r>
            <a:endParaRPr lang="zh-CN" altLang="en-US" sz="3200" b="1" u="sng" dirty="0">
              <a:solidFill>
                <a:srgbClr val="080808"/>
              </a:solidFill>
              <a:ea typeface="楷体_GB2312" pitchFamily="49" charset="-122"/>
            </a:endParaRPr>
          </a:p>
        </p:txBody>
      </p:sp>
      <mc:AlternateContent xmlns:mc="http://schemas.openxmlformats.org/markup-compatibility/2006" xmlns:a14="http://schemas.microsoft.com/office/drawing/2010/main">
        <mc:Choice Requires="a14">
          <p:sp>
            <p:nvSpPr>
              <p:cNvPr id="2" name="TextBox 1"/>
              <p:cNvSpPr txBox="1"/>
              <p:nvPr/>
            </p:nvSpPr>
            <p:spPr>
              <a:xfrm>
                <a:off x="3059790" y="4390771"/>
                <a:ext cx="4671728" cy="646331"/>
              </a:xfrm>
              <a:prstGeom prst="rect">
                <a:avLst/>
              </a:prstGeom>
              <a:noFill/>
            </p:spPr>
            <p:txBody>
              <a:bodyPr wrap="none" rtlCol="0">
                <a:spAutoFit/>
              </a:bodyPr>
              <a:lstStyle/>
              <a:p>
                <a:r>
                  <a:rPr lang="en-US" altLang="zh-CN" dirty="0" smtClean="0"/>
                  <a:t>1000</a:t>
                </a:r>
                <a14:m>
                  <m:oMath xmlns:m="http://schemas.openxmlformats.org/officeDocument/2006/math">
                    <m:r>
                      <a:rPr lang="en-US" altLang="zh-CN" i="1" smtClean="0">
                        <a:latin typeface="Cambria Math"/>
                        <a:ea typeface="Cambria Math"/>
                      </a:rPr>
                      <m:t>−</m:t>
                    </m:r>
                    <m:d>
                      <m:dPr>
                        <m:begChr m:val="⌊"/>
                        <m:endChr m:val="⌋"/>
                        <m:ctrlPr>
                          <a:rPr lang="en-US" altLang="zh-CN" i="1" smtClean="0">
                            <a:latin typeface="Cambria Math"/>
                            <a:ea typeface="Cambria Math"/>
                          </a:rPr>
                        </m:ctrlPr>
                      </m:dPr>
                      <m:e>
                        <m:f>
                          <m:fPr>
                            <m:type m:val="lin"/>
                            <m:ctrlPr>
                              <a:rPr lang="en-US" altLang="zh-CN" i="1" smtClean="0">
                                <a:latin typeface="Cambria Math"/>
                                <a:ea typeface="Cambria Math"/>
                              </a:rPr>
                            </m:ctrlPr>
                          </m:fPr>
                          <m:num>
                            <m:r>
                              <a:rPr lang="en-US" altLang="zh-CN" b="0" i="1" smtClean="0">
                                <a:latin typeface="Cambria Math"/>
                                <a:ea typeface="Cambria Math"/>
                              </a:rPr>
                              <m:t>1000</m:t>
                            </m:r>
                          </m:num>
                          <m:den>
                            <m:r>
                              <a:rPr lang="en-US" altLang="zh-CN" b="0" i="1" smtClean="0">
                                <a:latin typeface="Cambria Math"/>
                                <a:ea typeface="Cambria Math"/>
                              </a:rPr>
                              <m:t>2</m:t>
                            </m:r>
                          </m:den>
                        </m:f>
                      </m:e>
                    </m:d>
                    <m:r>
                      <a:rPr lang="en-US" altLang="zh-CN" b="0" i="1" smtClean="0">
                        <a:latin typeface="Cambria Math"/>
                        <a:ea typeface="Cambria Math"/>
                      </a:rPr>
                      <m:t>=500</m:t>
                    </m:r>
                  </m:oMath>
                </a14:m>
                <a:endParaRPr lang="zh-CN"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059790" y="4390771"/>
                <a:ext cx="4671728" cy="646331"/>
              </a:xfrm>
              <a:prstGeom prst="rect">
                <a:avLst/>
              </a:prstGeom>
              <a:blipFill rotWithShape="1">
                <a:blip r:embed="rId3"/>
                <a:stretch>
                  <a:fillRect l="-4047" t="-15094" b="-33962"/>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0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8" grpId="0" animBg="1"/>
      <p:bldP spid="3" grpId="0"/>
      <p:bldP spid="5" grpId="0"/>
      <p:bldP spid="7" grpId="0"/>
      <p:bldP spid="9" grpId="0"/>
      <p:bldP spid="20" grpId="0"/>
      <p:bldP spid="24" grpId="0"/>
      <p:bldP spid="26" grpId="0"/>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Text Box 1026"/>
          <p:cNvSpPr txBox="1">
            <a:spLocks noChangeArrowheads="1"/>
          </p:cNvSpPr>
          <p:nvPr/>
        </p:nvSpPr>
        <p:spPr bwMode="auto">
          <a:xfrm>
            <a:off x="250825" y="2506663"/>
            <a:ext cx="8736013" cy="272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sz="3200" b="1">
                <a:solidFill>
                  <a:srgbClr val="000000"/>
                </a:solidFill>
                <a:ea typeface="楷体_GB2312" pitchFamily="49" charset="-122"/>
              </a:rPr>
              <a:t>#define</a:t>
            </a:r>
            <a:r>
              <a:rPr lang="en-US" altLang="zh-CN" sz="3200">
                <a:solidFill>
                  <a:srgbClr val="000000"/>
                </a:solidFill>
                <a:ea typeface="楷体_GB2312" pitchFamily="49" charset="-122"/>
              </a:rPr>
              <a:t>  MAX_TREE_SIZE  100   </a:t>
            </a:r>
          </a:p>
          <a:p>
            <a:pPr eaLnBrk="1" hangingPunct="1">
              <a:lnSpc>
                <a:spcPct val="120000"/>
              </a:lnSpc>
            </a:pPr>
            <a:r>
              <a:rPr lang="en-US" altLang="zh-CN" sz="3200">
                <a:solidFill>
                  <a:srgbClr val="000000"/>
                </a:solidFill>
                <a:ea typeface="楷体_GB2312" pitchFamily="49" charset="-122"/>
              </a:rPr>
              <a:t>                               // </a:t>
            </a:r>
            <a:r>
              <a:rPr lang="zh-CN" altLang="en-US" sz="3200">
                <a:solidFill>
                  <a:srgbClr val="000000"/>
                </a:solidFill>
                <a:ea typeface="楷体_GB2312" pitchFamily="49" charset="-122"/>
              </a:rPr>
              <a:t>二叉树的最大结点数</a:t>
            </a:r>
          </a:p>
          <a:p>
            <a:pPr eaLnBrk="1" hangingPunct="1"/>
            <a:r>
              <a:rPr lang="en-US" altLang="zh-CN" sz="3200">
                <a:solidFill>
                  <a:srgbClr val="000000"/>
                </a:solidFill>
                <a:ea typeface="楷体_GB2312" pitchFamily="49" charset="-122"/>
              </a:rPr>
              <a:t>typedef TElemType SqBiTree[MAX_TREE_SIZE]; </a:t>
            </a:r>
          </a:p>
          <a:p>
            <a:pPr eaLnBrk="1" hangingPunct="1"/>
            <a:r>
              <a:rPr lang="en-US" altLang="zh-CN" sz="3200">
                <a:solidFill>
                  <a:srgbClr val="000000"/>
                </a:solidFill>
                <a:ea typeface="楷体_GB2312" pitchFamily="49" charset="-122"/>
              </a:rPr>
              <a:t>                               // 0</a:t>
            </a:r>
            <a:r>
              <a:rPr lang="zh-CN" altLang="en-US" sz="3200">
                <a:solidFill>
                  <a:srgbClr val="000000"/>
                </a:solidFill>
                <a:ea typeface="楷体_GB2312" pitchFamily="49" charset="-122"/>
              </a:rPr>
              <a:t>号单元存放根结点；</a:t>
            </a:r>
          </a:p>
          <a:p>
            <a:pPr eaLnBrk="1" hangingPunct="1"/>
            <a:r>
              <a:rPr lang="en-US" altLang="zh-CN" sz="3200">
                <a:solidFill>
                  <a:srgbClr val="000000"/>
                </a:solidFill>
                <a:ea typeface="楷体_GB2312" pitchFamily="49" charset="-122"/>
              </a:rPr>
              <a:t>SqBiTree  bt;</a:t>
            </a:r>
          </a:p>
        </p:txBody>
      </p:sp>
      <p:sp>
        <p:nvSpPr>
          <p:cNvPr id="54275" name="Text Box 1027"/>
          <p:cNvSpPr txBox="1">
            <a:spLocks noChangeArrowheads="1"/>
          </p:cNvSpPr>
          <p:nvPr/>
        </p:nvSpPr>
        <p:spPr bwMode="auto">
          <a:xfrm>
            <a:off x="111125" y="1557338"/>
            <a:ext cx="5181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一、 二叉树的顺序存储表示</a:t>
            </a:r>
          </a:p>
        </p:txBody>
      </p:sp>
      <p:sp>
        <p:nvSpPr>
          <p:cNvPr id="54276" name="Rectangle 1030"/>
          <p:cNvSpPr>
            <a:spLocks noChangeArrowheads="1"/>
          </p:cNvSpPr>
          <p:nvPr/>
        </p:nvSpPr>
        <p:spPr bwMode="auto">
          <a:xfrm>
            <a:off x="1960109" y="260560"/>
            <a:ext cx="5213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80808"/>
                </a:solidFill>
                <a:latin typeface="隶书" pitchFamily="49" charset="-122"/>
                <a:ea typeface="隶书" pitchFamily="49" charset="-122"/>
              </a:rPr>
              <a:t>6.2.3 </a:t>
            </a:r>
            <a:r>
              <a:rPr lang="zh-CN" altLang="en-US" dirty="0">
                <a:solidFill>
                  <a:srgbClr val="080808"/>
                </a:solidFill>
                <a:latin typeface="隶书" pitchFamily="49" charset="-122"/>
                <a:ea typeface="隶书" pitchFamily="49" charset="-122"/>
              </a:rPr>
              <a:t>二叉树的存储结构</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4"/>
          <p:cNvSpPr txBox="1">
            <a:spLocks noChangeArrowheads="1"/>
          </p:cNvSpPr>
          <p:nvPr/>
        </p:nvSpPr>
        <p:spPr bwMode="auto">
          <a:xfrm>
            <a:off x="179388" y="984250"/>
            <a:ext cx="8818562"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en-US" altLang="zh-CN" sz="3200" b="1" dirty="0">
                <a:solidFill>
                  <a:srgbClr val="000000"/>
                </a:solidFill>
                <a:ea typeface="楷体_GB2312" pitchFamily="49" charset="-122"/>
              </a:rPr>
              <a:t>     </a:t>
            </a:r>
            <a:r>
              <a:rPr lang="zh-CN" altLang="en-US" sz="3200" b="1" dirty="0">
                <a:solidFill>
                  <a:srgbClr val="000000"/>
                </a:solidFill>
                <a:ea typeface="楷体_GB2312" pitchFamily="49" charset="-122"/>
              </a:rPr>
              <a:t>所谓二叉树的顺序存储，就是用一组地址连续的存储单元依次自上而下、自左至右存储</a:t>
            </a:r>
            <a:r>
              <a:rPr lang="zh-CN" altLang="en-US" sz="3200" b="1" dirty="0">
                <a:solidFill>
                  <a:srgbClr val="FF0066"/>
                </a:solidFill>
                <a:ea typeface="楷体_GB2312" pitchFamily="49" charset="-122"/>
              </a:rPr>
              <a:t>完全二叉树</a:t>
            </a:r>
            <a:r>
              <a:rPr lang="zh-CN" altLang="en-US" sz="3200" b="1" dirty="0">
                <a:solidFill>
                  <a:srgbClr val="000000"/>
                </a:solidFill>
                <a:ea typeface="楷体_GB2312" pitchFamily="49" charset="-122"/>
              </a:rPr>
              <a:t>上的结点元素，即，将完全二叉树上编号为 </a:t>
            </a:r>
            <a:r>
              <a:rPr lang="en-US" altLang="zh-CN" sz="3200" b="1" dirty="0">
                <a:solidFill>
                  <a:srgbClr val="000000"/>
                </a:solidFill>
                <a:ea typeface="楷体_GB2312" pitchFamily="49" charset="-122"/>
              </a:rPr>
              <a:t>i </a:t>
            </a:r>
            <a:r>
              <a:rPr lang="zh-CN" altLang="en-US" sz="3200" b="1" dirty="0">
                <a:solidFill>
                  <a:srgbClr val="000000"/>
                </a:solidFill>
                <a:ea typeface="楷体_GB2312" pitchFamily="49" charset="-122"/>
              </a:rPr>
              <a:t>的结点元素存储在一维数组</a:t>
            </a:r>
            <a:r>
              <a:rPr lang="en-US" altLang="zh-CN" sz="3200" b="1" dirty="0" err="1">
                <a:solidFill>
                  <a:srgbClr val="000000"/>
                </a:solidFill>
                <a:ea typeface="楷体_GB2312" pitchFamily="49" charset="-122"/>
              </a:rPr>
              <a:t>SqBiTree</a:t>
            </a:r>
            <a:r>
              <a:rPr lang="en-US" altLang="zh-CN" sz="3200" b="1" dirty="0">
                <a:solidFill>
                  <a:srgbClr val="000000"/>
                </a:solidFill>
                <a:ea typeface="楷体_GB2312" pitchFamily="49" charset="-122"/>
              </a:rPr>
              <a:t>[MAX_TREE_SIZE]</a:t>
            </a:r>
            <a:r>
              <a:rPr lang="zh-CN" altLang="en-US" sz="3200" b="1" dirty="0">
                <a:solidFill>
                  <a:srgbClr val="000000"/>
                </a:solidFill>
                <a:ea typeface="楷体_GB2312" pitchFamily="49" charset="-122"/>
              </a:rPr>
              <a:t>中下标为</a:t>
            </a:r>
            <a:r>
              <a:rPr lang="en-US" altLang="zh-CN" sz="3200" b="1" dirty="0">
                <a:solidFill>
                  <a:srgbClr val="000000"/>
                </a:solidFill>
                <a:ea typeface="楷体_GB2312" pitchFamily="49" charset="-122"/>
              </a:rPr>
              <a:t>i</a:t>
            </a:r>
            <a:r>
              <a:rPr lang="zh-CN" altLang="en-US" sz="2400" b="1" dirty="0">
                <a:solidFill>
                  <a:srgbClr val="000000"/>
                </a:solidFill>
                <a:latin typeface="宋体" pitchFamily="2" charset="-122"/>
              </a:rPr>
              <a:t>－</a:t>
            </a:r>
            <a:r>
              <a:rPr lang="en-US" altLang="zh-CN" sz="3200" b="1" dirty="0">
                <a:solidFill>
                  <a:srgbClr val="000000"/>
                </a:solidFill>
                <a:ea typeface="楷体_GB2312" pitchFamily="49" charset="-122"/>
              </a:rPr>
              <a:t>1 </a:t>
            </a:r>
            <a:r>
              <a:rPr lang="zh-CN" altLang="en-US" sz="3200" b="1" dirty="0">
                <a:solidFill>
                  <a:srgbClr val="000000"/>
                </a:solidFill>
                <a:ea typeface="楷体_GB2312" pitchFamily="49" charset="-122"/>
              </a:rPr>
              <a:t>的分量中。 </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3332" name="Object 4"/>
          <p:cNvGraphicFramePr>
            <a:graphicFrameLocks noChangeAspect="1"/>
          </p:cNvGraphicFramePr>
          <p:nvPr/>
        </p:nvGraphicFramePr>
        <p:xfrm>
          <a:off x="755650" y="5084763"/>
          <a:ext cx="7416800" cy="774700"/>
        </p:xfrm>
        <a:graphic>
          <a:graphicData uri="http://schemas.openxmlformats.org/presentationml/2006/ole">
            <mc:AlternateContent xmlns:mc="http://schemas.openxmlformats.org/markup-compatibility/2006">
              <mc:Choice xmlns:v="urn:schemas-microsoft-com:vml" Requires="v">
                <p:oleObj spid="_x0000_s56370" name="VISIO" r:id="rId3" imgW="6516624" imgH="396240" progId="Visio.Drawing.5">
                  <p:embed/>
                </p:oleObj>
              </mc:Choice>
              <mc:Fallback>
                <p:oleObj name="VISIO" r:id="rId3" imgW="6516624" imgH="396240" progId="Visio.Drawing.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5084763"/>
                        <a:ext cx="74168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6323" name="Group 8"/>
          <p:cNvGrpSpPr>
            <a:grpSpLocks/>
          </p:cNvGrpSpPr>
          <p:nvPr/>
        </p:nvGrpSpPr>
        <p:grpSpPr bwMode="auto">
          <a:xfrm>
            <a:off x="1258888" y="333375"/>
            <a:ext cx="6265862" cy="4195763"/>
            <a:chOff x="793" y="210"/>
            <a:chExt cx="3947" cy="2643"/>
          </a:xfrm>
        </p:grpSpPr>
        <p:graphicFrame>
          <p:nvGraphicFramePr>
            <p:cNvPr id="56324" name="Object 6"/>
            <p:cNvGraphicFramePr>
              <a:graphicFrameLocks noChangeAspect="1"/>
            </p:cNvGraphicFramePr>
            <p:nvPr/>
          </p:nvGraphicFramePr>
          <p:xfrm>
            <a:off x="793" y="210"/>
            <a:ext cx="3947" cy="2239"/>
          </p:xfrm>
          <a:graphic>
            <a:graphicData uri="http://schemas.openxmlformats.org/presentationml/2006/ole">
              <mc:AlternateContent xmlns:mc="http://schemas.openxmlformats.org/markup-compatibility/2006">
                <mc:Choice xmlns:v="urn:schemas-microsoft-com:vml" Requires="v">
                  <p:oleObj spid="_x0000_s56371" name="VISIO" r:id="rId5" imgW="5076444" imgH="2557272" progId="Visio.Drawing.5">
                    <p:embed/>
                  </p:oleObj>
                </mc:Choice>
                <mc:Fallback>
                  <p:oleObj name="VISIO" r:id="rId5" imgW="5076444" imgH="2557272" progId="Visio.Drawing.5">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 y="210"/>
                          <a:ext cx="3947" cy="2239"/>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5" name="Text Box 7"/>
            <p:cNvSpPr txBox="1">
              <a:spLocks noChangeArrowheads="1"/>
            </p:cNvSpPr>
            <p:nvPr/>
          </p:nvSpPr>
          <p:spPr bwMode="auto">
            <a:xfrm>
              <a:off x="1928" y="2523"/>
              <a:ext cx="1252" cy="330"/>
            </a:xfrm>
            <a:prstGeom prst="rect">
              <a:avLst/>
            </a:prstGeom>
            <a:solidFill>
              <a:srgbClr val="FF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2800" b="1">
                  <a:solidFill>
                    <a:srgbClr val="000000"/>
                  </a:solidFill>
                </a:rPr>
                <a:t>完全二叉树</a:t>
              </a:r>
              <a:endParaRPr lang="zh-CN" altLang="en-US" sz="2400" b="1">
                <a:solidFill>
                  <a:srgbClr val="0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83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8" name="Text Box 4"/>
          <p:cNvSpPr txBox="1">
            <a:spLocks noChangeArrowheads="1"/>
          </p:cNvSpPr>
          <p:nvPr/>
        </p:nvSpPr>
        <p:spPr bwMode="auto">
          <a:xfrm>
            <a:off x="466725" y="3141663"/>
            <a:ext cx="8066088"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en-US" altLang="zh-CN" sz="3200" b="1" dirty="0">
                <a:solidFill>
                  <a:srgbClr val="000000"/>
                </a:solidFill>
                <a:ea typeface="楷体_GB2312" pitchFamily="49" charset="-122"/>
              </a:rPr>
              <a:t> </a:t>
            </a:r>
            <a:r>
              <a:rPr lang="zh-CN" altLang="en-US" sz="3200" b="1" dirty="0">
                <a:solidFill>
                  <a:srgbClr val="000000"/>
                </a:solidFill>
                <a:ea typeface="楷体_GB2312" pitchFamily="49" charset="-122"/>
              </a:rPr>
              <a:t>顺序存储结构中，为了能够反映出结点之间的逻辑关系，必须将它“修补”成完全二叉树，对修补后的完全二叉树，用一维数组进行存储，原二叉树中空缺的结点在数组中的</a:t>
            </a:r>
            <a:r>
              <a:rPr lang="zh-CN" altLang="en-US" sz="3200" b="1" dirty="0" smtClean="0">
                <a:solidFill>
                  <a:srgbClr val="000000"/>
                </a:solidFill>
                <a:ea typeface="楷体_GB2312" pitchFamily="49" charset="-122"/>
              </a:rPr>
              <a:t>相应存储单元则用“</a:t>
            </a:r>
            <a:r>
              <a:rPr lang="en-US" altLang="zh-CN" sz="3200" b="1" dirty="0" smtClean="0">
                <a:solidFill>
                  <a:srgbClr val="000000"/>
                </a:solidFill>
                <a:ea typeface="楷体_GB2312" pitchFamily="49" charset="-122"/>
              </a:rPr>
              <a:t>0</a:t>
            </a:r>
            <a:r>
              <a:rPr lang="zh-CN" altLang="en-US" sz="3200" b="1" dirty="0" smtClean="0">
                <a:solidFill>
                  <a:srgbClr val="000000"/>
                </a:solidFill>
                <a:ea typeface="楷体_GB2312" pitchFamily="49" charset="-122"/>
              </a:rPr>
              <a:t>”表示。</a:t>
            </a:r>
            <a:endParaRPr lang="zh-CN" altLang="en-US" sz="3200" b="1" dirty="0">
              <a:solidFill>
                <a:srgbClr val="000000"/>
              </a:solidFill>
              <a:ea typeface="楷体_GB2312" pitchFamily="49" charset="-122"/>
            </a:endParaRPr>
          </a:p>
        </p:txBody>
      </p:sp>
      <p:sp>
        <p:nvSpPr>
          <p:cNvPr id="57347" name="Text Box 5"/>
          <p:cNvSpPr txBox="1">
            <a:spLocks noChangeArrowheads="1"/>
          </p:cNvSpPr>
          <p:nvPr/>
        </p:nvSpPr>
        <p:spPr bwMode="auto">
          <a:xfrm>
            <a:off x="539750" y="700088"/>
            <a:ext cx="2665413"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如果不是完全二叉树呢？</a:t>
            </a:r>
          </a:p>
        </p:txBody>
      </p:sp>
      <p:graphicFrame>
        <p:nvGraphicFramePr>
          <p:cNvPr id="482310" name="Object 6"/>
          <p:cNvGraphicFramePr>
            <a:graphicFrameLocks noChangeAspect="1"/>
          </p:cNvGraphicFramePr>
          <p:nvPr/>
        </p:nvGraphicFramePr>
        <p:xfrm>
          <a:off x="3708400" y="168275"/>
          <a:ext cx="4535488" cy="2900363"/>
        </p:xfrm>
        <a:graphic>
          <a:graphicData uri="http://schemas.openxmlformats.org/presentationml/2006/ole">
            <mc:AlternateContent xmlns:mc="http://schemas.openxmlformats.org/markup-compatibility/2006">
              <mc:Choice xmlns:v="urn:schemas-microsoft-com:vml" Requires="v">
                <p:oleObj spid="_x0000_s57371" name="VISIO" r:id="rId3" imgW="3995928" imgH="2557272" progId="Visio.Drawing.5">
                  <p:embed/>
                </p:oleObj>
              </mc:Choice>
              <mc:Fallback>
                <p:oleObj name="VISIO" r:id="rId3" imgW="3995928" imgH="2557272" progId="Visio.Drawing.5">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168275"/>
                        <a:ext cx="4535488" cy="2900363"/>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23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2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8"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81609" name="Object 9"/>
          <p:cNvGraphicFramePr>
            <a:graphicFrameLocks noChangeAspect="1"/>
          </p:cNvGraphicFramePr>
          <p:nvPr/>
        </p:nvGraphicFramePr>
        <p:xfrm>
          <a:off x="1476375" y="4824413"/>
          <a:ext cx="6626225" cy="765175"/>
        </p:xfrm>
        <a:graphic>
          <a:graphicData uri="http://schemas.openxmlformats.org/presentationml/2006/ole">
            <mc:AlternateContent xmlns:mc="http://schemas.openxmlformats.org/markup-compatibility/2006">
              <mc:Choice xmlns:v="urn:schemas-microsoft-com:vml" Requires="v">
                <p:oleObj spid="_x0000_s58443" name="VISIO" r:id="rId3" imgW="6004410" imgH="382877" progId="Visio.Drawing.5">
                  <p:embed/>
                </p:oleObj>
              </mc:Choice>
              <mc:Fallback>
                <p:oleObj name="VISIO" r:id="rId3" imgW="6004410" imgH="382877" progId="Visio.Drawing.5">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4824413"/>
                        <a:ext cx="6626225"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8371" name="Group 19"/>
          <p:cNvGrpSpPr>
            <a:grpSpLocks/>
          </p:cNvGrpSpPr>
          <p:nvPr/>
        </p:nvGrpSpPr>
        <p:grpSpPr bwMode="auto">
          <a:xfrm>
            <a:off x="466725" y="44450"/>
            <a:ext cx="5761038" cy="4268788"/>
            <a:chOff x="294" y="28"/>
            <a:chExt cx="3629" cy="2689"/>
          </a:xfrm>
        </p:grpSpPr>
        <p:graphicFrame>
          <p:nvGraphicFramePr>
            <p:cNvPr id="58375" name="Object 11"/>
            <p:cNvGraphicFramePr>
              <a:graphicFrameLocks noChangeAspect="1"/>
            </p:cNvGraphicFramePr>
            <p:nvPr/>
          </p:nvGraphicFramePr>
          <p:xfrm>
            <a:off x="294" y="28"/>
            <a:ext cx="3629" cy="2321"/>
          </p:xfrm>
          <a:graphic>
            <a:graphicData uri="http://schemas.openxmlformats.org/presentationml/2006/ole">
              <mc:AlternateContent xmlns:mc="http://schemas.openxmlformats.org/markup-compatibility/2006">
                <mc:Choice xmlns:v="urn:schemas-microsoft-com:vml" Requires="v">
                  <p:oleObj spid="_x0000_s58444" name="VISIO" r:id="rId5" imgW="3995928" imgH="2557272" progId="Visio.Drawing.5">
                    <p:embed/>
                  </p:oleObj>
                </mc:Choice>
                <mc:Fallback>
                  <p:oleObj name="VISIO" r:id="rId5" imgW="3995928" imgH="2557272" progId="Visio.Drawing.5">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 y="28"/>
                          <a:ext cx="3629" cy="2321"/>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6" name="Text Box 12"/>
            <p:cNvSpPr txBox="1">
              <a:spLocks noChangeArrowheads="1"/>
            </p:cNvSpPr>
            <p:nvPr/>
          </p:nvSpPr>
          <p:spPr bwMode="auto">
            <a:xfrm>
              <a:off x="1247" y="2387"/>
              <a:ext cx="1480" cy="330"/>
            </a:xfrm>
            <a:prstGeom prst="rect">
              <a:avLst/>
            </a:prstGeom>
            <a:solidFill>
              <a:srgbClr val="FF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2800" b="1">
                  <a:solidFill>
                    <a:srgbClr val="000000"/>
                  </a:solidFill>
                </a:rPr>
                <a:t>非完全二叉树</a:t>
              </a:r>
              <a:endParaRPr lang="zh-CN" altLang="en-US" sz="2400" b="1">
                <a:solidFill>
                  <a:srgbClr val="000000"/>
                </a:solidFill>
              </a:endParaRPr>
            </a:p>
          </p:txBody>
        </p:sp>
      </p:grpSp>
      <p:graphicFrame>
        <p:nvGraphicFramePr>
          <p:cNvPr id="281613" name="Object 13"/>
          <p:cNvGraphicFramePr>
            <a:graphicFrameLocks noChangeAspect="1"/>
          </p:cNvGraphicFramePr>
          <p:nvPr/>
        </p:nvGraphicFramePr>
        <p:xfrm>
          <a:off x="1187450" y="5918200"/>
          <a:ext cx="7129463" cy="823913"/>
        </p:xfrm>
        <a:graphic>
          <a:graphicData uri="http://schemas.openxmlformats.org/presentationml/2006/ole">
            <mc:AlternateContent xmlns:mc="http://schemas.openxmlformats.org/markup-compatibility/2006">
              <mc:Choice xmlns:v="urn:schemas-microsoft-com:vml" Requires="v">
                <p:oleObj spid="_x0000_s58445" name="VISIO" r:id="rId7" imgW="5977128" imgH="396240" progId="Visio.Drawing.5">
                  <p:embed/>
                </p:oleObj>
              </mc:Choice>
              <mc:Fallback>
                <p:oleObj name="VISIO" r:id="rId7" imgW="5977128" imgH="396240" progId="Visio.Drawing.5">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5918200"/>
                        <a:ext cx="712946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1614" name="Text Box 14"/>
          <p:cNvSpPr txBox="1">
            <a:spLocks noChangeArrowheads="1"/>
          </p:cNvSpPr>
          <p:nvPr/>
        </p:nvSpPr>
        <p:spPr bwMode="auto">
          <a:xfrm>
            <a:off x="3165475" y="4437063"/>
            <a:ext cx="1301750"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8800">
                <a:solidFill>
                  <a:srgbClr val="FF0000"/>
                </a:solidFill>
              </a:rPr>
              <a:t>×</a:t>
            </a:r>
          </a:p>
        </p:txBody>
      </p:sp>
      <p:sp>
        <p:nvSpPr>
          <p:cNvPr id="281620" name="Text Box 20"/>
          <p:cNvSpPr txBox="1">
            <a:spLocks noChangeArrowheads="1"/>
          </p:cNvSpPr>
          <p:nvPr/>
        </p:nvSpPr>
        <p:spPr bwMode="auto">
          <a:xfrm>
            <a:off x="6011863" y="5424488"/>
            <a:ext cx="1301750"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8800">
                <a:solidFill>
                  <a:srgbClr val="FF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816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281614"/>
                                        </p:tgtEl>
                                        <p:attrNameLst>
                                          <p:attrName>style.visibility</p:attrName>
                                        </p:attrNameLst>
                                      </p:cBhvr>
                                      <p:to>
                                        <p:strVal val="visible"/>
                                      </p:to>
                                    </p:set>
                                    <p:anim calcmode="lin" valueType="num">
                                      <p:cBhvr>
                                        <p:cTn id="11" dur="500" fill="hold"/>
                                        <p:tgtEl>
                                          <p:spTgt spid="281614"/>
                                        </p:tgtEl>
                                        <p:attrNameLst>
                                          <p:attrName>ppt_w</p:attrName>
                                        </p:attrNameLst>
                                      </p:cBhvr>
                                      <p:tavLst>
                                        <p:tav tm="0">
                                          <p:val>
                                            <p:fltVal val="0"/>
                                          </p:val>
                                        </p:tav>
                                        <p:tav tm="100000">
                                          <p:val>
                                            <p:strVal val="#ppt_w"/>
                                          </p:val>
                                        </p:tav>
                                      </p:tavLst>
                                    </p:anim>
                                    <p:anim calcmode="lin" valueType="num">
                                      <p:cBhvr>
                                        <p:cTn id="12" dur="500" fill="hold"/>
                                        <p:tgtEl>
                                          <p:spTgt spid="281614"/>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2816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281620"/>
                                        </p:tgtEl>
                                        <p:attrNameLst>
                                          <p:attrName>style.visibility</p:attrName>
                                        </p:attrNameLst>
                                      </p:cBhvr>
                                      <p:to>
                                        <p:strVal val="visible"/>
                                      </p:to>
                                    </p:set>
                                    <p:anim calcmode="lin" valueType="num">
                                      <p:cBhvr>
                                        <p:cTn id="21" dur="500" fill="hold"/>
                                        <p:tgtEl>
                                          <p:spTgt spid="281620"/>
                                        </p:tgtEl>
                                        <p:attrNameLst>
                                          <p:attrName>ppt_w</p:attrName>
                                        </p:attrNameLst>
                                      </p:cBhvr>
                                      <p:tavLst>
                                        <p:tav tm="0">
                                          <p:val>
                                            <p:fltVal val="0"/>
                                          </p:val>
                                        </p:tav>
                                        <p:tav tm="100000">
                                          <p:val>
                                            <p:strVal val="#ppt_w"/>
                                          </p:val>
                                        </p:tav>
                                      </p:tavLst>
                                    </p:anim>
                                    <p:anim calcmode="lin" valueType="num">
                                      <p:cBhvr>
                                        <p:cTn id="22" dur="500" fill="hold"/>
                                        <p:tgtEl>
                                          <p:spTgt spid="2816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14" grpId="0" autoUpdateAnimBg="0"/>
      <p:bldP spid="28162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381000" y="152400"/>
            <a:ext cx="14970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4400" b="1">
                <a:solidFill>
                  <a:srgbClr val="3333CC"/>
                </a:solidFill>
                <a:ea typeface="隶书" pitchFamily="49" charset="-122"/>
              </a:rPr>
              <a:t>例如</a:t>
            </a:r>
            <a:r>
              <a:rPr lang="en-US" altLang="zh-CN" sz="4400" b="1">
                <a:solidFill>
                  <a:srgbClr val="3333CC"/>
                </a:solidFill>
                <a:ea typeface="隶书" pitchFamily="49" charset="-122"/>
              </a:rPr>
              <a:t>:</a:t>
            </a:r>
            <a:endParaRPr lang="en-US" altLang="zh-CN" sz="2400"/>
          </a:p>
        </p:txBody>
      </p:sp>
      <p:sp>
        <p:nvSpPr>
          <p:cNvPr id="114706" name="Text Box 18"/>
          <p:cNvSpPr txBox="1">
            <a:spLocks noChangeArrowheads="1"/>
          </p:cNvSpPr>
          <p:nvPr/>
        </p:nvSpPr>
        <p:spPr bwMode="auto">
          <a:xfrm>
            <a:off x="304800" y="4470400"/>
            <a:ext cx="1797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400"/>
              <a:t> </a:t>
            </a:r>
            <a:r>
              <a:rPr lang="en-US" altLang="zh-CN" b="1">
                <a:solidFill>
                  <a:srgbClr val="990033"/>
                </a:solidFill>
              </a:rPr>
              <a:t>A  B   D</a:t>
            </a:r>
          </a:p>
        </p:txBody>
      </p:sp>
      <p:grpSp>
        <p:nvGrpSpPr>
          <p:cNvPr id="114750" name="Group 62"/>
          <p:cNvGrpSpPr>
            <a:grpSpLocks/>
          </p:cNvGrpSpPr>
          <p:nvPr/>
        </p:nvGrpSpPr>
        <p:grpSpPr bwMode="auto">
          <a:xfrm>
            <a:off x="304800" y="3860800"/>
            <a:ext cx="8534400" cy="1295400"/>
            <a:chOff x="192" y="2832"/>
            <a:chExt cx="5376" cy="816"/>
          </a:xfrm>
        </p:grpSpPr>
        <p:sp>
          <p:nvSpPr>
            <p:cNvPr id="59427" name="Line 13"/>
            <p:cNvSpPr>
              <a:spLocks noChangeShapeType="1"/>
            </p:cNvSpPr>
            <p:nvPr/>
          </p:nvSpPr>
          <p:spPr bwMode="auto">
            <a:xfrm>
              <a:off x="240" y="3216"/>
              <a:ext cx="532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28" name="Line 14"/>
            <p:cNvSpPr>
              <a:spLocks noChangeShapeType="1"/>
            </p:cNvSpPr>
            <p:nvPr/>
          </p:nvSpPr>
          <p:spPr bwMode="auto">
            <a:xfrm>
              <a:off x="240" y="3648"/>
              <a:ext cx="532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9429" name="Group 59"/>
            <p:cNvGrpSpPr>
              <a:grpSpLocks/>
            </p:cNvGrpSpPr>
            <p:nvPr/>
          </p:nvGrpSpPr>
          <p:grpSpPr bwMode="auto">
            <a:xfrm>
              <a:off x="192" y="2832"/>
              <a:ext cx="5376" cy="816"/>
              <a:chOff x="192" y="2832"/>
              <a:chExt cx="5376" cy="816"/>
            </a:xfrm>
          </p:grpSpPr>
          <p:sp>
            <p:nvSpPr>
              <p:cNvPr id="59430" name="Line 15"/>
              <p:cNvSpPr>
                <a:spLocks noChangeShapeType="1"/>
              </p:cNvSpPr>
              <p:nvPr/>
            </p:nvSpPr>
            <p:spPr bwMode="auto">
              <a:xfrm>
                <a:off x="576" y="3216"/>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1" name="Line 19"/>
              <p:cNvSpPr>
                <a:spLocks noChangeShapeType="1"/>
              </p:cNvSpPr>
              <p:nvPr/>
            </p:nvSpPr>
            <p:spPr bwMode="auto">
              <a:xfrm>
                <a:off x="960" y="3216"/>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2" name="Line 22"/>
              <p:cNvSpPr>
                <a:spLocks noChangeShapeType="1"/>
              </p:cNvSpPr>
              <p:nvPr/>
            </p:nvSpPr>
            <p:spPr bwMode="auto">
              <a:xfrm>
                <a:off x="1344" y="3216"/>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3" name="Line 24"/>
              <p:cNvSpPr>
                <a:spLocks noChangeShapeType="1"/>
              </p:cNvSpPr>
              <p:nvPr/>
            </p:nvSpPr>
            <p:spPr bwMode="auto">
              <a:xfrm>
                <a:off x="1728" y="3216"/>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4" name="Line 27"/>
              <p:cNvSpPr>
                <a:spLocks noChangeShapeType="1"/>
              </p:cNvSpPr>
              <p:nvPr/>
            </p:nvSpPr>
            <p:spPr bwMode="auto">
              <a:xfrm>
                <a:off x="2112" y="3216"/>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5" name="Line 28"/>
              <p:cNvSpPr>
                <a:spLocks noChangeShapeType="1"/>
              </p:cNvSpPr>
              <p:nvPr/>
            </p:nvSpPr>
            <p:spPr bwMode="auto">
              <a:xfrm>
                <a:off x="2544" y="3216"/>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6" name="Line 29"/>
              <p:cNvSpPr>
                <a:spLocks noChangeShapeType="1"/>
              </p:cNvSpPr>
              <p:nvPr/>
            </p:nvSpPr>
            <p:spPr bwMode="auto">
              <a:xfrm>
                <a:off x="2976" y="3216"/>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7" name="Line 30"/>
              <p:cNvSpPr>
                <a:spLocks noChangeShapeType="1"/>
              </p:cNvSpPr>
              <p:nvPr/>
            </p:nvSpPr>
            <p:spPr bwMode="auto">
              <a:xfrm>
                <a:off x="3360" y="3216"/>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8" name="Line 31"/>
              <p:cNvSpPr>
                <a:spLocks noChangeShapeType="1"/>
              </p:cNvSpPr>
              <p:nvPr/>
            </p:nvSpPr>
            <p:spPr bwMode="auto">
              <a:xfrm>
                <a:off x="3744" y="3216"/>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9" name="Line 33"/>
              <p:cNvSpPr>
                <a:spLocks noChangeShapeType="1"/>
              </p:cNvSpPr>
              <p:nvPr/>
            </p:nvSpPr>
            <p:spPr bwMode="auto">
              <a:xfrm>
                <a:off x="4080" y="3216"/>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40" name="Line 34"/>
              <p:cNvSpPr>
                <a:spLocks noChangeShapeType="1"/>
              </p:cNvSpPr>
              <p:nvPr/>
            </p:nvSpPr>
            <p:spPr bwMode="auto">
              <a:xfrm>
                <a:off x="4464" y="3216"/>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41" name="Line 36"/>
              <p:cNvSpPr>
                <a:spLocks noChangeShapeType="1"/>
              </p:cNvSpPr>
              <p:nvPr/>
            </p:nvSpPr>
            <p:spPr bwMode="auto">
              <a:xfrm>
                <a:off x="4848" y="3216"/>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42" name="Line 37"/>
              <p:cNvSpPr>
                <a:spLocks noChangeShapeType="1"/>
              </p:cNvSpPr>
              <p:nvPr/>
            </p:nvSpPr>
            <p:spPr bwMode="auto">
              <a:xfrm>
                <a:off x="5184" y="3216"/>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43" name="Line 41"/>
              <p:cNvSpPr>
                <a:spLocks noChangeShapeType="1"/>
              </p:cNvSpPr>
              <p:nvPr/>
            </p:nvSpPr>
            <p:spPr bwMode="auto">
              <a:xfrm>
                <a:off x="5568" y="3216"/>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44" name="Line 42"/>
              <p:cNvSpPr>
                <a:spLocks noChangeShapeType="1"/>
              </p:cNvSpPr>
              <p:nvPr/>
            </p:nvSpPr>
            <p:spPr bwMode="auto">
              <a:xfrm>
                <a:off x="240" y="3216"/>
                <a:ext cx="0"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45" name="Text Box 43"/>
              <p:cNvSpPr txBox="1">
                <a:spLocks noChangeArrowheads="1"/>
              </p:cNvSpPr>
              <p:nvPr/>
            </p:nvSpPr>
            <p:spPr bwMode="auto">
              <a:xfrm>
                <a:off x="192" y="2832"/>
                <a:ext cx="534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400"/>
                  <a:t> </a:t>
                </a:r>
                <a:r>
                  <a:rPr lang="en-US" altLang="zh-CN"/>
                  <a:t>0   1   2    3   4    5    6    7   8   9  10 11 12 13</a:t>
                </a:r>
              </a:p>
            </p:txBody>
          </p:sp>
        </p:grpSp>
      </p:grpSp>
      <p:grpSp>
        <p:nvGrpSpPr>
          <p:cNvPr id="59397" name="Group 61"/>
          <p:cNvGrpSpPr>
            <a:grpSpLocks/>
          </p:cNvGrpSpPr>
          <p:nvPr/>
        </p:nvGrpSpPr>
        <p:grpSpPr bwMode="auto">
          <a:xfrm>
            <a:off x="2209800" y="381000"/>
            <a:ext cx="6553200" cy="3657600"/>
            <a:chOff x="1392" y="240"/>
            <a:chExt cx="4128" cy="2304"/>
          </a:xfrm>
        </p:grpSpPr>
        <p:sp useBgFill="1">
          <p:nvSpPr>
            <p:cNvPr id="59416" name="Oval 4"/>
            <p:cNvSpPr>
              <a:spLocks noChangeArrowheads="1"/>
            </p:cNvSpPr>
            <p:nvPr/>
          </p:nvSpPr>
          <p:spPr bwMode="auto">
            <a:xfrm>
              <a:off x="2640" y="240"/>
              <a:ext cx="480" cy="480"/>
            </a:xfrm>
            <a:prstGeom prst="ellipse">
              <a:avLst/>
            </a:prstGeom>
            <a:ln w="38100" cap="sq">
              <a:solidFill>
                <a:srgbClr val="0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990033"/>
                  </a:solidFill>
                </a:rPr>
                <a:t>A</a:t>
              </a:r>
              <a:endParaRPr lang="en-US" altLang="zh-CN" sz="2400"/>
            </a:p>
          </p:txBody>
        </p:sp>
        <p:sp useBgFill="1">
          <p:nvSpPr>
            <p:cNvPr id="59417" name="Oval 7"/>
            <p:cNvSpPr>
              <a:spLocks noChangeArrowheads="1"/>
            </p:cNvSpPr>
            <p:nvPr/>
          </p:nvSpPr>
          <p:spPr bwMode="auto">
            <a:xfrm>
              <a:off x="1392" y="768"/>
              <a:ext cx="528" cy="528"/>
            </a:xfrm>
            <a:prstGeom prst="ellipse">
              <a:avLst/>
            </a:prstGeom>
            <a:ln w="38100" cap="sq">
              <a:solidFill>
                <a:srgbClr val="0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990033"/>
                  </a:solidFill>
                </a:rPr>
                <a:t>B</a:t>
              </a:r>
              <a:endParaRPr lang="en-US" altLang="zh-CN" sz="2400"/>
            </a:p>
          </p:txBody>
        </p:sp>
        <p:sp useBgFill="1">
          <p:nvSpPr>
            <p:cNvPr id="59418" name="Oval 8"/>
            <p:cNvSpPr>
              <a:spLocks noChangeArrowheads="1"/>
            </p:cNvSpPr>
            <p:nvPr/>
          </p:nvSpPr>
          <p:spPr bwMode="auto">
            <a:xfrm>
              <a:off x="2016" y="1440"/>
              <a:ext cx="480" cy="480"/>
            </a:xfrm>
            <a:prstGeom prst="ellipse">
              <a:avLst/>
            </a:prstGeom>
            <a:ln w="38100" cap="sq">
              <a:solidFill>
                <a:srgbClr val="0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990033"/>
                  </a:solidFill>
                </a:rPr>
                <a:t>C</a:t>
              </a:r>
              <a:endParaRPr lang="en-US" altLang="zh-CN" sz="2400"/>
            </a:p>
          </p:txBody>
        </p:sp>
        <p:sp useBgFill="1">
          <p:nvSpPr>
            <p:cNvPr id="59419" name="Oval 9"/>
            <p:cNvSpPr>
              <a:spLocks noChangeArrowheads="1"/>
            </p:cNvSpPr>
            <p:nvPr/>
          </p:nvSpPr>
          <p:spPr bwMode="auto">
            <a:xfrm>
              <a:off x="3840" y="768"/>
              <a:ext cx="528" cy="528"/>
            </a:xfrm>
            <a:prstGeom prst="ellipse">
              <a:avLst/>
            </a:prstGeom>
            <a:ln w="38100" cap="sq">
              <a:solidFill>
                <a:srgbClr val="0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990033"/>
                  </a:solidFill>
                </a:rPr>
                <a:t>D</a:t>
              </a:r>
              <a:endParaRPr lang="en-US" altLang="zh-CN" sz="2400"/>
            </a:p>
          </p:txBody>
        </p:sp>
        <p:sp useBgFill="1">
          <p:nvSpPr>
            <p:cNvPr id="59420" name="Oval 10"/>
            <p:cNvSpPr>
              <a:spLocks noChangeArrowheads="1"/>
            </p:cNvSpPr>
            <p:nvPr/>
          </p:nvSpPr>
          <p:spPr bwMode="auto">
            <a:xfrm>
              <a:off x="4992" y="1392"/>
              <a:ext cx="528" cy="528"/>
            </a:xfrm>
            <a:prstGeom prst="ellipse">
              <a:avLst/>
            </a:prstGeom>
            <a:ln w="38100" cap="sq">
              <a:solidFill>
                <a:srgbClr val="0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990033"/>
                  </a:solidFill>
                </a:rPr>
                <a:t>E</a:t>
              </a:r>
              <a:endParaRPr lang="en-US" altLang="zh-CN" sz="2400" b="1"/>
            </a:p>
          </p:txBody>
        </p:sp>
        <p:sp useBgFill="1">
          <p:nvSpPr>
            <p:cNvPr id="59421" name="Oval 11"/>
            <p:cNvSpPr>
              <a:spLocks noChangeArrowheads="1"/>
            </p:cNvSpPr>
            <p:nvPr/>
          </p:nvSpPr>
          <p:spPr bwMode="auto">
            <a:xfrm>
              <a:off x="4416" y="2064"/>
              <a:ext cx="528" cy="480"/>
            </a:xfrm>
            <a:prstGeom prst="ellipse">
              <a:avLst/>
            </a:prstGeom>
            <a:ln w="38100" cap="sq">
              <a:solidFill>
                <a:srgbClr val="0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990033"/>
                  </a:solidFill>
                </a:rPr>
                <a:t>F</a:t>
              </a:r>
              <a:endParaRPr lang="en-US" altLang="zh-CN" sz="2400"/>
            </a:p>
          </p:txBody>
        </p:sp>
        <p:sp>
          <p:nvSpPr>
            <p:cNvPr id="59422" name="Line 44"/>
            <p:cNvSpPr>
              <a:spLocks noChangeShapeType="1"/>
            </p:cNvSpPr>
            <p:nvPr/>
          </p:nvSpPr>
          <p:spPr bwMode="auto">
            <a:xfrm flipH="1">
              <a:off x="1680" y="480"/>
              <a:ext cx="960" cy="288"/>
            </a:xfrm>
            <a:prstGeom prst="line">
              <a:avLst/>
            </a:prstGeom>
            <a:noFill/>
            <a:ln w="38100" cap="sq">
              <a:solidFill>
                <a:srgbClr val="AE68A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23" name="Line 45"/>
            <p:cNvSpPr>
              <a:spLocks noChangeShapeType="1"/>
            </p:cNvSpPr>
            <p:nvPr/>
          </p:nvSpPr>
          <p:spPr bwMode="auto">
            <a:xfrm>
              <a:off x="1920" y="1008"/>
              <a:ext cx="336" cy="432"/>
            </a:xfrm>
            <a:prstGeom prst="line">
              <a:avLst/>
            </a:prstGeom>
            <a:noFill/>
            <a:ln w="38100" cap="sq">
              <a:solidFill>
                <a:srgbClr val="AE68A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24" name="Line 46"/>
            <p:cNvSpPr>
              <a:spLocks noChangeShapeType="1"/>
            </p:cNvSpPr>
            <p:nvPr/>
          </p:nvSpPr>
          <p:spPr bwMode="auto">
            <a:xfrm>
              <a:off x="3120" y="480"/>
              <a:ext cx="960" cy="288"/>
            </a:xfrm>
            <a:prstGeom prst="line">
              <a:avLst/>
            </a:prstGeom>
            <a:noFill/>
            <a:ln w="38100" cap="sq">
              <a:solidFill>
                <a:srgbClr val="AE68A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25" name="Line 47"/>
            <p:cNvSpPr>
              <a:spLocks noChangeShapeType="1"/>
            </p:cNvSpPr>
            <p:nvPr/>
          </p:nvSpPr>
          <p:spPr bwMode="auto">
            <a:xfrm>
              <a:off x="4368" y="1008"/>
              <a:ext cx="912" cy="384"/>
            </a:xfrm>
            <a:prstGeom prst="line">
              <a:avLst/>
            </a:prstGeom>
            <a:noFill/>
            <a:ln w="38100" cap="sq">
              <a:solidFill>
                <a:srgbClr val="AE68A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26" name="Line 48"/>
            <p:cNvSpPr>
              <a:spLocks noChangeShapeType="1"/>
            </p:cNvSpPr>
            <p:nvPr/>
          </p:nvSpPr>
          <p:spPr bwMode="auto">
            <a:xfrm flipH="1">
              <a:off x="4704" y="1632"/>
              <a:ext cx="288" cy="432"/>
            </a:xfrm>
            <a:prstGeom prst="line">
              <a:avLst/>
            </a:prstGeom>
            <a:noFill/>
            <a:ln w="38100" cap="sq">
              <a:solidFill>
                <a:srgbClr val="AE68A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4738" name="Text Box 50"/>
          <p:cNvSpPr txBox="1">
            <a:spLocks noChangeArrowheads="1"/>
          </p:cNvSpPr>
          <p:nvPr/>
        </p:nvSpPr>
        <p:spPr bwMode="auto">
          <a:xfrm>
            <a:off x="2025650" y="8382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a:t>1</a:t>
            </a:r>
          </a:p>
        </p:txBody>
      </p:sp>
      <p:sp>
        <p:nvSpPr>
          <p:cNvPr id="114739" name="Text Box 51"/>
          <p:cNvSpPr txBox="1">
            <a:spLocks noChangeArrowheads="1"/>
          </p:cNvSpPr>
          <p:nvPr/>
        </p:nvSpPr>
        <p:spPr bwMode="auto">
          <a:xfrm>
            <a:off x="3048000" y="18732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a:t>4</a:t>
            </a:r>
          </a:p>
        </p:txBody>
      </p:sp>
      <p:sp>
        <p:nvSpPr>
          <p:cNvPr id="114740" name="Text Box 52"/>
          <p:cNvSpPr txBox="1">
            <a:spLocks noChangeArrowheads="1"/>
          </p:cNvSpPr>
          <p:nvPr/>
        </p:nvSpPr>
        <p:spPr bwMode="auto">
          <a:xfrm>
            <a:off x="4006850" y="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a:t>0</a:t>
            </a:r>
          </a:p>
        </p:txBody>
      </p:sp>
      <p:sp>
        <p:nvSpPr>
          <p:cNvPr id="114741" name="Text Box 53"/>
          <p:cNvSpPr txBox="1">
            <a:spLocks noChangeArrowheads="1"/>
          </p:cNvSpPr>
          <p:nvPr/>
        </p:nvSpPr>
        <p:spPr bwMode="auto">
          <a:xfrm>
            <a:off x="6826250" y="27876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a:t>13</a:t>
            </a:r>
          </a:p>
        </p:txBody>
      </p:sp>
      <p:sp>
        <p:nvSpPr>
          <p:cNvPr id="114743" name="Text Box 55"/>
          <p:cNvSpPr txBox="1">
            <a:spLocks noChangeArrowheads="1"/>
          </p:cNvSpPr>
          <p:nvPr/>
        </p:nvSpPr>
        <p:spPr bwMode="auto">
          <a:xfrm>
            <a:off x="6705600" y="7620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a:t>2</a:t>
            </a:r>
          </a:p>
        </p:txBody>
      </p:sp>
      <p:sp>
        <p:nvSpPr>
          <p:cNvPr id="114744" name="Text Box 56"/>
          <p:cNvSpPr txBox="1">
            <a:spLocks noChangeArrowheads="1"/>
          </p:cNvSpPr>
          <p:nvPr/>
        </p:nvSpPr>
        <p:spPr bwMode="auto">
          <a:xfrm>
            <a:off x="8382000" y="16764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a:t>6</a:t>
            </a:r>
          </a:p>
        </p:txBody>
      </p:sp>
      <p:sp>
        <p:nvSpPr>
          <p:cNvPr id="114751" name="Text Box 63"/>
          <p:cNvSpPr txBox="1">
            <a:spLocks noChangeArrowheads="1"/>
          </p:cNvSpPr>
          <p:nvPr/>
        </p:nvSpPr>
        <p:spPr bwMode="auto">
          <a:xfrm>
            <a:off x="250825" y="5734050"/>
            <a:ext cx="7921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solidFill>
                  <a:srgbClr val="000000"/>
                </a:solidFill>
                <a:ea typeface="楷体_GB2312" pitchFamily="49" charset="-122"/>
              </a:rPr>
              <a:t>顺序存储结构仅适用于完全二叉树。</a:t>
            </a:r>
          </a:p>
        </p:txBody>
      </p:sp>
      <p:sp>
        <p:nvSpPr>
          <p:cNvPr id="114752" name="Rectangle 64"/>
          <p:cNvSpPr>
            <a:spLocks noChangeArrowheads="1"/>
          </p:cNvSpPr>
          <p:nvPr/>
        </p:nvSpPr>
        <p:spPr bwMode="auto">
          <a:xfrm>
            <a:off x="2825750" y="4470400"/>
            <a:ext cx="51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33"/>
                </a:solidFill>
              </a:rPr>
              <a:t>C</a:t>
            </a:r>
          </a:p>
        </p:txBody>
      </p:sp>
      <p:sp>
        <p:nvSpPr>
          <p:cNvPr id="114753" name="Rectangle 65"/>
          <p:cNvSpPr>
            <a:spLocks noChangeArrowheads="1"/>
          </p:cNvSpPr>
          <p:nvPr/>
        </p:nvSpPr>
        <p:spPr bwMode="auto">
          <a:xfrm>
            <a:off x="4108450" y="4470400"/>
            <a:ext cx="488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33"/>
                </a:solidFill>
              </a:rPr>
              <a:t>E</a:t>
            </a:r>
          </a:p>
        </p:txBody>
      </p:sp>
      <p:sp>
        <p:nvSpPr>
          <p:cNvPr id="114754" name="Rectangle 66"/>
          <p:cNvSpPr>
            <a:spLocks noChangeArrowheads="1"/>
          </p:cNvSpPr>
          <p:nvPr/>
        </p:nvSpPr>
        <p:spPr bwMode="auto">
          <a:xfrm>
            <a:off x="8185150" y="4470400"/>
            <a:ext cx="577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33"/>
                </a:solidFill>
              </a:rPr>
              <a:t> F</a:t>
            </a:r>
          </a:p>
        </p:txBody>
      </p:sp>
      <p:sp>
        <p:nvSpPr>
          <p:cNvPr id="177222" name="Rectangle 70"/>
          <p:cNvSpPr>
            <a:spLocks noChangeArrowheads="1"/>
          </p:cNvSpPr>
          <p:nvPr/>
        </p:nvSpPr>
        <p:spPr bwMode="auto">
          <a:xfrm>
            <a:off x="2124075" y="453707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33"/>
                </a:solidFill>
              </a:rPr>
              <a:t>0</a:t>
            </a:r>
          </a:p>
        </p:txBody>
      </p:sp>
      <p:sp>
        <p:nvSpPr>
          <p:cNvPr id="177223" name="Rectangle 71"/>
          <p:cNvSpPr>
            <a:spLocks noChangeArrowheads="1"/>
          </p:cNvSpPr>
          <p:nvPr/>
        </p:nvSpPr>
        <p:spPr bwMode="auto">
          <a:xfrm>
            <a:off x="3348038" y="453707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33"/>
                </a:solidFill>
              </a:rPr>
              <a:t>0</a:t>
            </a:r>
          </a:p>
        </p:txBody>
      </p:sp>
      <p:sp>
        <p:nvSpPr>
          <p:cNvPr id="177224" name="Rectangle 72"/>
          <p:cNvSpPr>
            <a:spLocks noChangeArrowheads="1"/>
          </p:cNvSpPr>
          <p:nvPr/>
        </p:nvSpPr>
        <p:spPr bwMode="auto">
          <a:xfrm>
            <a:off x="4716463" y="4508500"/>
            <a:ext cx="644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990033"/>
                </a:solidFill>
              </a:rPr>
              <a:t>0</a:t>
            </a:r>
          </a:p>
        </p:txBody>
      </p:sp>
      <p:sp>
        <p:nvSpPr>
          <p:cNvPr id="177225" name="Rectangle 73"/>
          <p:cNvSpPr>
            <a:spLocks noChangeArrowheads="1"/>
          </p:cNvSpPr>
          <p:nvPr/>
        </p:nvSpPr>
        <p:spPr bwMode="auto">
          <a:xfrm>
            <a:off x="5292725" y="453707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33"/>
                </a:solidFill>
              </a:rPr>
              <a:t>0</a:t>
            </a:r>
          </a:p>
        </p:txBody>
      </p:sp>
      <p:sp>
        <p:nvSpPr>
          <p:cNvPr id="177226" name="Rectangle 74"/>
          <p:cNvSpPr>
            <a:spLocks noChangeArrowheads="1"/>
          </p:cNvSpPr>
          <p:nvPr/>
        </p:nvSpPr>
        <p:spPr bwMode="auto">
          <a:xfrm>
            <a:off x="5867400" y="453707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33"/>
                </a:solidFill>
              </a:rPr>
              <a:t>0</a:t>
            </a:r>
          </a:p>
        </p:txBody>
      </p:sp>
      <p:sp>
        <p:nvSpPr>
          <p:cNvPr id="177227" name="Rectangle 75"/>
          <p:cNvSpPr>
            <a:spLocks noChangeArrowheads="1"/>
          </p:cNvSpPr>
          <p:nvPr/>
        </p:nvSpPr>
        <p:spPr bwMode="auto">
          <a:xfrm>
            <a:off x="6443663" y="4508500"/>
            <a:ext cx="644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990033"/>
                </a:solidFill>
              </a:rPr>
              <a:t>0</a:t>
            </a:r>
          </a:p>
        </p:txBody>
      </p:sp>
      <p:sp>
        <p:nvSpPr>
          <p:cNvPr id="177228" name="Rectangle 76"/>
          <p:cNvSpPr>
            <a:spLocks noChangeArrowheads="1"/>
          </p:cNvSpPr>
          <p:nvPr/>
        </p:nvSpPr>
        <p:spPr bwMode="auto">
          <a:xfrm>
            <a:off x="7092950" y="453707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33"/>
                </a:solidFill>
              </a:rPr>
              <a:t>0</a:t>
            </a:r>
          </a:p>
        </p:txBody>
      </p:sp>
      <p:sp>
        <p:nvSpPr>
          <p:cNvPr id="177229" name="Rectangle 77"/>
          <p:cNvSpPr>
            <a:spLocks noChangeArrowheads="1"/>
          </p:cNvSpPr>
          <p:nvPr/>
        </p:nvSpPr>
        <p:spPr bwMode="auto">
          <a:xfrm>
            <a:off x="7667625" y="453707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33"/>
                </a:solidFill>
              </a:rPr>
              <a:t>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4740"/>
                                        </p:tgtEl>
                                        <p:attrNameLst>
                                          <p:attrName>style.visibility</p:attrName>
                                        </p:attrNameLst>
                                      </p:cBhvr>
                                      <p:to>
                                        <p:strVal val="visible"/>
                                      </p:to>
                                    </p:set>
                                    <p:animEffect transition="in" filter="wipe(up)">
                                      <p:cBhvr>
                                        <p:cTn id="7" dur="500"/>
                                        <p:tgtEl>
                                          <p:spTgt spid="114740"/>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4738"/>
                                        </p:tgtEl>
                                        <p:attrNameLst>
                                          <p:attrName>style.visibility</p:attrName>
                                        </p:attrNameLst>
                                      </p:cBhvr>
                                      <p:to>
                                        <p:strVal val="visible"/>
                                      </p:to>
                                    </p:set>
                                    <p:animEffect transition="in" filter="wipe(up)">
                                      <p:cBhvr>
                                        <p:cTn id="11" dur="500"/>
                                        <p:tgtEl>
                                          <p:spTgt spid="114738"/>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4743"/>
                                        </p:tgtEl>
                                        <p:attrNameLst>
                                          <p:attrName>style.visibility</p:attrName>
                                        </p:attrNameLst>
                                      </p:cBhvr>
                                      <p:to>
                                        <p:strVal val="visible"/>
                                      </p:to>
                                    </p:set>
                                    <p:animEffect transition="in" filter="wipe(up)">
                                      <p:cBhvr>
                                        <p:cTn id="15" dur="500"/>
                                        <p:tgtEl>
                                          <p:spTgt spid="11474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14739"/>
                                        </p:tgtEl>
                                        <p:attrNameLst>
                                          <p:attrName>style.visibility</p:attrName>
                                        </p:attrNameLst>
                                      </p:cBhvr>
                                      <p:to>
                                        <p:strVal val="visible"/>
                                      </p:to>
                                    </p:set>
                                    <p:animEffect transition="in" filter="wipe(up)">
                                      <p:cBhvr>
                                        <p:cTn id="20" dur="500"/>
                                        <p:tgtEl>
                                          <p:spTgt spid="11473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14750"/>
                                        </p:tgtEl>
                                        <p:attrNameLst>
                                          <p:attrName>style.visibility</p:attrName>
                                        </p:attrNameLst>
                                      </p:cBhvr>
                                      <p:to>
                                        <p:strVal val="visible"/>
                                      </p:to>
                                    </p:set>
                                    <p:animEffect transition="in" filter="wipe(left)">
                                      <p:cBhvr>
                                        <p:cTn id="25" dur="500"/>
                                        <p:tgtEl>
                                          <p:spTgt spid="11475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iterate type="wd">
                                    <p:tmPct val="100000"/>
                                  </p:iterate>
                                  <p:childTnLst>
                                    <p:set>
                                      <p:cBhvr>
                                        <p:cTn id="29" dur="1" fill="hold">
                                          <p:stCondLst>
                                            <p:cond delay="0"/>
                                          </p:stCondLst>
                                        </p:cTn>
                                        <p:tgtEl>
                                          <p:spTgt spid="114706"/>
                                        </p:tgtEl>
                                        <p:attrNameLst>
                                          <p:attrName>style.visibility</p:attrName>
                                        </p:attrNameLst>
                                      </p:cBhvr>
                                      <p:to>
                                        <p:strVal val="visible"/>
                                      </p:to>
                                    </p:set>
                                    <p:animEffect transition="in" filter="wipe(left)">
                                      <p:cBhvr>
                                        <p:cTn id="30" dur="300"/>
                                        <p:tgtEl>
                                          <p:spTgt spid="11470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14744"/>
                                        </p:tgtEl>
                                        <p:attrNameLst>
                                          <p:attrName>style.visibility</p:attrName>
                                        </p:attrNameLst>
                                      </p:cBhvr>
                                      <p:to>
                                        <p:strVal val="visible"/>
                                      </p:to>
                                    </p:set>
                                    <p:animEffect transition="in" filter="wipe(up)">
                                      <p:cBhvr>
                                        <p:cTn id="35" dur="500"/>
                                        <p:tgtEl>
                                          <p:spTgt spid="11474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14741"/>
                                        </p:tgtEl>
                                        <p:attrNameLst>
                                          <p:attrName>style.visibility</p:attrName>
                                        </p:attrNameLst>
                                      </p:cBhvr>
                                      <p:to>
                                        <p:strVal val="visible"/>
                                      </p:to>
                                    </p:set>
                                    <p:animEffect transition="in" filter="wipe(up)">
                                      <p:cBhvr>
                                        <p:cTn id="40" dur="500"/>
                                        <p:tgtEl>
                                          <p:spTgt spid="11474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1" fill="hold" grpId="0" nodeType="clickEffect">
                                  <p:stCondLst>
                                    <p:cond delay="0"/>
                                  </p:stCondLst>
                                  <p:childTnLst>
                                    <p:set>
                                      <p:cBhvr>
                                        <p:cTn id="44" dur="1" fill="hold">
                                          <p:stCondLst>
                                            <p:cond delay="0"/>
                                          </p:stCondLst>
                                        </p:cTn>
                                        <p:tgtEl>
                                          <p:spTgt spid="114752"/>
                                        </p:tgtEl>
                                        <p:attrNameLst>
                                          <p:attrName>style.visibility</p:attrName>
                                        </p:attrNameLst>
                                      </p:cBhvr>
                                      <p:to>
                                        <p:strVal val="visible"/>
                                      </p:to>
                                    </p:set>
                                    <p:animEffect transition="in" filter="slide(fromTop)">
                                      <p:cBhvr>
                                        <p:cTn id="45" dur="500"/>
                                        <p:tgtEl>
                                          <p:spTgt spid="11475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1" fill="hold" grpId="0" nodeType="clickEffect">
                                  <p:stCondLst>
                                    <p:cond delay="0"/>
                                  </p:stCondLst>
                                  <p:childTnLst>
                                    <p:set>
                                      <p:cBhvr>
                                        <p:cTn id="49" dur="1" fill="hold">
                                          <p:stCondLst>
                                            <p:cond delay="0"/>
                                          </p:stCondLst>
                                        </p:cTn>
                                        <p:tgtEl>
                                          <p:spTgt spid="114753"/>
                                        </p:tgtEl>
                                        <p:attrNameLst>
                                          <p:attrName>style.visibility</p:attrName>
                                        </p:attrNameLst>
                                      </p:cBhvr>
                                      <p:to>
                                        <p:strVal val="visible"/>
                                      </p:to>
                                    </p:set>
                                    <p:animEffect transition="in" filter="slide(fromTop)">
                                      <p:cBhvr>
                                        <p:cTn id="50" dur="500"/>
                                        <p:tgtEl>
                                          <p:spTgt spid="11475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1" fill="hold" grpId="0" nodeType="clickEffect">
                                  <p:stCondLst>
                                    <p:cond delay="0"/>
                                  </p:stCondLst>
                                  <p:childTnLst>
                                    <p:set>
                                      <p:cBhvr>
                                        <p:cTn id="54" dur="1" fill="hold">
                                          <p:stCondLst>
                                            <p:cond delay="0"/>
                                          </p:stCondLst>
                                        </p:cTn>
                                        <p:tgtEl>
                                          <p:spTgt spid="114754"/>
                                        </p:tgtEl>
                                        <p:attrNameLst>
                                          <p:attrName>style.visibility</p:attrName>
                                        </p:attrNameLst>
                                      </p:cBhvr>
                                      <p:to>
                                        <p:strVal val="visible"/>
                                      </p:to>
                                    </p:set>
                                    <p:animEffect transition="in" filter="slide(fromTop)">
                                      <p:cBhvr>
                                        <p:cTn id="55" dur="500"/>
                                        <p:tgtEl>
                                          <p:spTgt spid="11475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1" fill="hold" grpId="0" nodeType="clickEffect">
                                  <p:stCondLst>
                                    <p:cond delay="0"/>
                                  </p:stCondLst>
                                  <p:childTnLst>
                                    <p:set>
                                      <p:cBhvr>
                                        <p:cTn id="59" dur="1" fill="hold">
                                          <p:stCondLst>
                                            <p:cond delay="0"/>
                                          </p:stCondLst>
                                        </p:cTn>
                                        <p:tgtEl>
                                          <p:spTgt spid="177222"/>
                                        </p:tgtEl>
                                        <p:attrNameLst>
                                          <p:attrName>style.visibility</p:attrName>
                                        </p:attrNameLst>
                                      </p:cBhvr>
                                      <p:to>
                                        <p:strVal val="visible"/>
                                      </p:to>
                                    </p:set>
                                    <p:animEffect transition="in" filter="slide(fromTop)">
                                      <p:cBhvr>
                                        <p:cTn id="60" dur="500"/>
                                        <p:tgtEl>
                                          <p:spTgt spid="177222"/>
                                        </p:tgtEl>
                                      </p:cBhvr>
                                    </p:animEffect>
                                  </p:childTnLst>
                                </p:cTn>
                              </p:par>
                              <p:par>
                                <p:cTn id="61" presetID="12" presetClass="entr" presetSubtype="1" fill="hold" grpId="0" nodeType="withEffect">
                                  <p:stCondLst>
                                    <p:cond delay="0"/>
                                  </p:stCondLst>
                                  <p:childTnLst>
                                    <p:set>
                                      <p:cBhvr>
                                        <p:cTn id="62" dur="1" fill="hold">
                                          <p:stCondLst>
                                            <p:cond delay="0"/>
                                          </p:stCondLst>
                                        </p:cTn>
                                        <p:tgtEl>
                                          <p:spTgt spid="177223"/>
                                        </p:tgtEl>
                                        <p:attrNameLst>
                                          <p:attrName>style.visibility</p:attrName>
                                        </p:attrNameLst>
                                      </p:cBhvr>
                                      <p:to>
                                        <p:strVal val="visible"/>
                                      </p:to>
                                    </p:set>
                                    <p:animEffect transition="in" filter="slide(fromTop)">
                                      <p:cBhvr>
                                        <p:cTn id="63" dur="500"/>
                                        <p:tgtEl>
                                          <p:spTgt spid="177223"/>
                                        </p:tgtEl>
                                      </p:cBhvr>
                                    </p:animEffect>
                                  </p:childTnLst>
                                </p:cTn>
                              </p:par>
                              <p:par>
                                <p:cTn id="64" presetID="12" presetClass="entr" presetSubtype="1" fill="hold" grpId="0" nodeType="withEffect">
                                  <p:stCondLst>
                                    <p:cond delay="0"/>
                                  </p:stCondLst>
                                  <p:childTnLst>
                                    <p:set>
                                      <p:cBhvr>
                                        <p:cTn id="65" dur="1" fill="hold">
                                          <p:stCondLst>
                                            <p:cond delay="0"/>
                                          </p:stCondLst>
                                        </p:cTn>
                                        <p:tgtEl>
                                          <p:spTgt spid="177224"/>
                                        </p:tgtEl>
                                        <p:attrNameLst>
                                          <p:attrName>style.visibility</p:attrName>
                                        </p:attrNameLst>
                                      </p:cBhvr>
                                      <p:to>
                                        <p:strVal val="visible"/>
                                      </p:to>
                                    </p:set>
                                    <p:animEffect transition="in" filter="slide(fromTop)">
                                      <p:cBhvr>
                                        <p:cTn id="66" dur="500"/>
                                        <p:tgtEl>
                                          <p:spTgt spid="177224"/>
                                        </p:tgtEl>
                                      </p:cBhvr>
                                    </p:animEffect>
                                  </p:childTnLst>
                                </p:cTn>
                              </p:par>
                              <p:par>
                                <p:cTn id="67" presetID="12" presetClass="entr" presetSubtype="1" fill="hold" grpId="0" nodeType="withEffect">
                                  <p:stCondLst>
                                    <p:cond delay="0"/>
                                  </p:stCondLst>
                                  <p:childTnLst>
                                    <p:set>
                                      <p:cBhvr>
                                        <p:cTn id="68" dur="1" fill="hold">
                                          <p:stCondLst>
                                            <p:cond delay="0"/>
                                          </p:stCondLst>
                                        </p:cTn>
                                        <p:tgtEl>
                                          <p:spTgt spid="177225"/>
                                        </p:tgtEl>
                                        <p:attrNameLst>
                                          <p:attrName>style.visibility</p:attrName>
                                        </p:attrNameLst>
                                      </p:cBhvr>
                                      <p:to>
                                        <p:strVal val="visible"/>
                                      </p:to>
                                    </p:set>
                                    <p:animEffect transition="in" filter="slide(fromTop)">
                                      <p:cBhvr>
                                        <p:cTn id="69" dur="500"/>
                                        <p:tgtEl>
                                          <p:spTgt spid="177225"/>
                                        </p:tgtEl>
                                      </p:cBhvr>
                                    </p:animEffect>
                                  </p:childTnLst>
                                </p:cTn>
                              </p:par>
                              <p:par>
                                <p:cTn id="70" presetID="12" presetClass="entr" presetSubtype="1" fill="hold" grpId="0" nodeType="withEffect">
                                  <p:stCondLst>
                                    <p:cond delay="0"/>
                                  </p:stCondLst>
                                  <p:childTnLst>
                                    <p:set>
                                      <p:cBhvr>
                                        <p:cTn id="71" dur="1" fill="hold">
                                          <p:stCondLst>
                                            <p:cond delay="0"/>
                                          </p:stCondLst>
                                        </p:cTn>
                                        <p:tgtEl>
                                          <p:spTgt spid="177226"/>
                                        </p:tgtEl>
                                        <p:attrNameLst>
                                          <p:attrName>style.visibility</p:attrName>
                                        </p:attrNameLst>
                                      </p:cBhvr>
                                      <p:to>
                                        <p:strVal val="visible"/>
                                      </p:to>
                                    </p:set>
                                    <p:animEffect transition="in" filter="slide(fromTop)">
                                      <p:cBhvr>
                                        <p:cTn id="72" dur="500"/>
                                        <p:tgtEl>
                                          <p:spTgt spid="177226"/>
                                        </p:tgtEl>
                                      </p:cBhvr>
                                    </p:animEffect>
                                  </p:childTnLst>
                                </p:cTn>
                              </p:par>
                              <p:par>
                                <p:cTn id="73" presetID="12" presetClass="entr" presetSubtype="1" fill="hold" grpId="0" nodeType="withEffect">
                                  <p:stCondLst>
                                    <p:cond delay="0"/>
                                  </p:stCondLst>
                                  <p:childTnLst>
                                    <p:set>
                                      <p:cBhvr>
                                        <p:cTn id="74" dur="1" fill="hold">
                                          <p:stCondLst>
                                            <p:cond delay="0"/>
                                          </p:stCondLst>
                                        </p:cTn>
                                        <p:tgtEl>
                                          <p:spTgt spid="177227"/>
                                        </p:tgtEl>
                                        <p:attrNameLst>
                                          <p:attrName>style.visibility</p:attrName>
                                        </p:attrNameLst>
                                      </p:cBhvr>
                                      <p:to>
                                        <p:strVal val="visible"/>
                                      </p:to>
                                    </p:set>
                                    <p:animEffect transition="in" filter="slide(fromTop)">
                                      <p:cBhvr>
                                        <p:cTn id="75" dur="500"/>
                                        <p:tgtEl>
                                          <p:spTgt spid="177227"/>
                                        </p:tgtEl>
                                      </p:cBhvr>
                                    </p:animEffect>
                                  </p:childTnLst>
                                </p:cTn>
                              </p:par>
                              <p:par>
                                <p:cTn id="76" presetID="12" presetClass="entr" presetSubtype="1" fill="hold" grpId="0" nodeType="withEffect">
                                  <p:stCondLst>
                                    <p:cond delay="0"/>
                                  </p:stCondLst>
                                  <p:childTnLst>
                                    <p:set>
                                      <p:cBhvr>
                                        <p:cTn id="77" dur="1" fill="hold">
                                          <p:stCondLst>
                                            <p:cond delay="0"/>
                                          </p:stCondLst>
                                        </p:cTn>
                                        <p:tgtEl>
                                          <p:spTgt spid="177228"/>
                                        </p:tgtEl>
                                        <p:attrNameLst>
                                          <p:attrName>style.visibility</p:attrName>
                                        </p:attrNameLst>
                                      </p:cBhvr>
                                      <p:to>
                                        <p:strVal val="visible"/>
                                      </p:to>
                                    </p:set>
                                    <p:animEffect transition="in" filter="slide(fromTop)">
                                      <p:cBhvr>
                                        <p:cTn id="78" dur="500"/>
                                        <p:tgtEl>
                                          <p:spTgt spid="177228"/>
                                        </p:tgtEl>
                                      </p:cBhvr>
                                    </p:animEffect>
                                  </p:childTnLst>
                                </p:cTn>
                              </p:par>
                              <p:par>
                                <p:cTn id="79" presetID="12" presetClass="entr" presetSubtype="1" fill="hold" grpId="0" nodeType="withEffect">
                                  <p:stCondLst>
                                    <p:cond delay="0"/>
                                  </p:stCondLst>
                                  <p:childTnLst>
                                    <p:set>
                                      <p:cBhvr>
                                        <p:cTn id="80" dur="1" fill="hold">
                                          <p:stCondLst>
                                            <p:cond delay="0"/>
                                          </p:stCondLst>
                                        </p:cTn>
                                        <p:tgtEl>
                                          <p:spTgt spid="177229"/>
                                        </p:tgtEl>
                                        <p:attrNameLst>
                                          <p:attrName>style.visibility</p:attrName>
                                        </p:attrNameLst>
                                      </p:cBhvr>
                                      <p:to>
                                        <p:strVal val="visible"/>
                                      </p:to>
                                    </p:set>
                                    <p:animEffect transition="in" filter="slide(fromTop)">
                                      <p:cBhvr>
                                        <p:cTn id="81" dur="500"/>
                                        <p:tgtEl>
                                          <p:spTgt spid="177229"/>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iterate type="wd">
                                    <p:tmPct val="100000"/>
                                  </p:iterate>
                                  <p:childTnLst>
                                    <p:set>
                                      <p:cBhvr>
                                        <p:cTn id="85" dur="1" fill="hold">
                                          <p:stCondLst>
                                            <p:cond delay="0"/>
                                          </p:stCondLst>
                                        </p:cTn>
                                        <p:tgtEl>
                                          <p:spTgt spid="114751"/>
                                        </p:tgtEl>
                                        <p:attrNameLst>
                                          <p:attrName>style.visibility</p:attrName>
                                        </p:attrNameLst>
                                      </p:cBhvr>
                                      <p:to>
                                        <p:strVal val="visible"/>
                                      </p:to>
                                    </p:set>
                                    <p:animEffect transition="in" filter="wipe(left)">
                                      <p:cBhvr>
                                        <p:cTn id="86" dur="300"/>
                                        <p:tgtEl>
                                          <p:spTgt spid="114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06" grpId="0" autoUpdateAnimBg="0"/>
      <p:bldP spid="114738" grpId="0" autoUpdateAnimBg="0"/>
      <p:bldP spid="114739" grpId="0" autoUpdateAnimBg="0"/>
      <p:bldP spid="114740" grpId="0" autoUpdateAnimBg="0"/>
      <p:bldP spid="114741" grpId="0" autoUpdateAnimBg="0"/>
      <p:bldP spid="114743" grpId="0" autoUpdateAnimBg="0"/>
      <p:bldP spid="114744" grpId="0" autoUpdateAnimBg="0"/>
      <p:bldP spid="114751" grpId="0" autoUpdateAnimBg="0"/>
      <p:bldP spid="114752" grpId="0" autoUpdateAnimBg="0"/>
      <p:bldP spid="114753" grpId="0" autoUpdateAnimBg="0"/>
      <p:bldP spid="114754" grpId="0" autoUpdateAnimBg="0"/>
      <p:bldP spid="177222" grpId="0" autoUpdateAnimBg="0"/>
      <p:bldP spid="177223" grpId="0" autoUpdateAnimBg="0"/>
      <p:bldP spid="177224" grpId="0" autoUpdateAnimBg="0"/>
      <p:bldP spid="177225" grpId="0" autoUpdateAnimBg="0"/>
      <p:bldP spid="177226" grpId="0" autoUpdateAnimBg="0"/>
      <p:bldP spid="177227" grpId="0" autoUpdateAnimBg="0"/>
      <p:bldP spid="177228" grpId="0" autoUpdateAnimBg="0"/>
      <p:bldP spid="177229"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Text Box 1026"/>
          <p:cNvSpPr txBox="1">
            <a:spLocks noChangeArrowheads="1"/>
          </p:cNvSpPr>
          <p:nvPr/>
        </p:nvSpPr>
        <p:spPr bwMode="auto">
          <a:xfrm>
            <a:off x="179388" y="404813"/>
            <a:ext cx="5080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333399"/>
                </a:solidFill>
                <a:ea typeface="楷体_GB2312" pitchFamily="49" charset="-122"/>
              </a:rPr>
              <a:t>二、二叉树的链式存储表示</a:t>
            </a:r>
          </a:p>
        </p:txBody>
      </p:sp>
      <p:sp>
        <p:nvSpPr>
          <p:cNvPr id="60419" name="Text Box 1027">
            <a:hlinkClick r:id="rId2" action="ppaction://hlinksldjump" highlightClick="1"/>
          </p:cNvPr>
          <p:cNvSpPr txBox="1">
            <a:spLocks noChangeArrowheads="1"/>
          </p:cNvSpPr>
          <p:nvPr/>
        </p:nvSpPr>
        <p:spPr bwMode="auto">
          <a:xfrm>
            <a:off x="2195513" y="1773238"/>
            <a:ext cx="3124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rgbClr val="FF00FF"/>
                </a:solidFill>
                <a:ea typeface="黑体" pitchFamily="49" charset="-122"/>
              </a:rPr>
              <a:t>1. </a:t>
            </a:r>
            <a:r>
              <a:rPr lang="zh-CN" altLang="en-US" sz="4000" b="1">
                <a:solidFill>
                  <a:srgbClr val="FF00FF"/>
                </a:solidFill>
                <a:ea typeface="黑体" pitchFamily="49" charset="-122"/>
              </a:rPr>
              <a:t>二叉链表</a:t>
            </a:r>
            <a:endParaRPr lang="zh-CN" altLang="en-US" sz="2400">
              <a:ea typeface="黑体" pitchFamily="49" charset="-122"/>
            </a:endParaRPr>
          </a:p>
        </p:txBody>
      </p:sp>
      <p:sp>
        <p:nvSpPr>
          <p:cNvPr id="60420" name="Text Box 1028">
            <a:hlinkClick r:id="rId3" action="ppaction://hlinksldjump" highlightClick="1"/>
          </p:cNvPr>
          <p:cNvSpPr txBox="1">
            <a:spLocks noChangeArrowheads="1"/>
          </p:cNvSpPr>
          <p:nvPr/>
        </p:nvSpPr>
        <p:spPr bwMode="auto">
          <a:xfrm>
            <a:off x="2124075" y="3284538"/>
            <a:ext cx="3124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rgbClr val="FF00FF"/>
                </a:solidFill>
                <a:ea typeface="黑体" pitchFamily="49" charset="-122"/>
              </a:rPr>
              <a:t>2</a:t>
            </a:r>
            <a:r>
              <a:rPr lang="zh-CN" altLang="en-US" sz="4000" b="1">
                <a:solidFill>
                  <a:srgbClr val="FF00FF"/>
                </a:solidFill>
                <a:ea typeface="黑体" pitchFamily="49" charset="-122"/>
              </a:rPr>
              <a:t>．三叉链表</a:t>
            </a:r>
            <a:endParaRPr lang="zh-CN" altLang="en-US" sz="2400">
              <a:ea typeface="黑体" pitchFamily="49" charset="-122"/>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6173" name="Group 45"/>
          <p:cNvGrpSpPr>
            <a:grpSpLocks/>
          </p:cNvGrpSpPr>
          <p:nvPr/>
        </p:nvGrpSpPr>
        <p:grpSpPr bwMode="auto">
          <a:xfrm>
            <a:off x="762000" y="2346325"/>
            <a:ext cx="7391400" cy="3978275"/>
            <a:chOff x="480" y="1478"/>
            <a:chExt cx="4656" cy="2506"/>
          </a:xfrm>
        </p:grpSpPr>
        <p:sp>
          <p:nvSpPr>
            <p:cNvPr id="61458" name="Rectangle 4"/>
            <p:cNvSpPr>
              <a:spLocks noChangeArrowheads="1"/>
            </p:cNvSpPr>
            <p:nvPr/>
          </p:nvSpPr>
          <p:spPr bwMode="auto">
            <a:xfrm>
              <a:off x="1728" y="1478"/>
              <a:ext cx="960" cy="336"/>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5400"/>
                  </a:solidFill>
                </a:rPr>
                <a:t>A</a:t>
              </a:r>
              <a:endParaRPr lang="en-US" altLang="zh-CN" sz="2400"/>
            </a:p>
          </p:txBody>
        </p:sp>
        <p:sp>
          <p:nvSpPr>
            <p:cNvPr id="61459" name="Line 5"/>
            <p:cNvSpPr>
              <a:spLocks noChangeShapeType="1"/>
            </p:cNvSpPr>
            <p:nvPr/>
          </p:nvSpPr>
          <p:spPr bwMode="auto">
            <a:xfrm>
              <a:off x="1968" y="147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0" name="Line 6"/>
            <p:cNvSpPr>
              <a:spLocks noChangeShapeType="1"/>
            </p:cNvSpPr>
            <p:nvPr/>
          </p:nvSpPr>
          <p:spPr bwMode="auto">
            <a:xfrm>
              <a:off x="2448" y="147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1" name="Rectangle 8"/>
            <p:cNvSpPr>
              <a:spLocks noChangeArrowheads="1"/>
            </p:cNvSpPr>
            <p:nvPr/>
          </p:nvSpPr>
          <p:spPr bwMode="auto">
            <a:xfrm>
              <a:off x="2928" y="2198"/>
              <a:ext cx="960" cy="336"/>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5400"/>
                  </a:solidFill>
                </a:rPr>
                <a:t>D</a:t>
              </a:r>
              <a:endParaRPr lang="en-US" altLang="zh-CN" sz="2400"/>
            </a:p>
          </p:txBody>
        </p:sp>
        <p:sp>
          <p:nvSpPr>
            <p:cNvPr id="61462" name="Line 9"/>
            <p:cNvSpPr>
              <a:spLocks noChangeShapeType="1"/>
            </p:cNvSpPr>
            <p:nvPr/>
          </p:nvSpPr>
          <p:spPr bwMode="auto">
            <a:xfrm>
              <a:off x="3168" y="219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3" name="Line 10"/>
            <p:cNvSpPr>
              <a:spLocks noChangeShapeType="1"/>
            </p:cNvSpPr>
            <p:nvPr/>
          </p:nvSpPr>
          <p:spPr bwMode="auto">
            <a:xfrm>
              <a:off x="3648" y="219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4" name="Rectangle 11"/>
            <p:cNvSpPr>
              <a:spLocks noChangeArrowheads="1"/>
            </p:cNvSpPr>
            <p:nvPr/>
          </p:nvSpPr>
          <p:spPr bwMode="auto">
            <a:xfrm>
              <a:off x="4128" y="2918"/>
              <a:ext cx="960" cy="336"/>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5400"/>
                  </a:solidFill>
                </a:rPr>
                <a:t>E</a:t>
              </a:r>
              <a:endParaRPr lang="en-US" altLang="zh-CN" sz="2400"/>
            </a:p>
          </p:txBody>
        </p:sp>
        <p:sp>
          <p:nvSpPr>
            <p:cNvPr id="61465" name="Line 12"/>
            <p:cNvSpPr>
              <a:spLocks noChangeShapeType="1"/>
            </p:cNvSpPr>
            <p:nvPr/>
          </p:nvSpPr>
          <p:spPr bwMode="auto">
            <a:xfrm>
              <a:off x="4368" y="291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6" name="Line 13"/>
            <p:cNvSpPr>
              <a:spLocks noChangeShapeType="1"/>
            </p:cNvSpPr>
            <p:nvPr/>
          </p:nvSpPr>
          <p:spPr bwMode="auto">
            <a:xfrm>
              <a:off x="4848" y="291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7" name="Rectangle 14"/>
            <p:cNvSpPr>
              <a:spLocks noChangeArrowheads="1"/>
            </p:cNvSpPr>
            <p:nvPr/>
          </p:nvSpPr>
          <p:spPr bwMode="auto">
            <a:xfrm>
              <a:off x="528" y="2198"/>
              <a:ext cx="960" cy="336"/>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5400"/>
                  </a:solidFill>
                </a:rPr>
                <a:t>B</a:t>
              </a:r>
              <a:endParaRPr lang="en-US" altLang="zh-CN" sz="2400"/>
            </a:p>
          </p:txBody>
        </p:sp>
        <p:sp>
          <p:nvSpPr>
            <p:cNvPr id="61468" name="Line 15"/>
            <p:cNvSpPr>
              <a:spLocks noChangeShapeType="1"/>
            </p:cNvSpPr>
            <p:nvPr/>
          </p:nvSpPr>
          <p:spPr bwMode="auto">
            <a:xfrm>
              <a:off x="768" y="219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9" name="Line 16"/>
            <p:cNvSpPr>
              <a:spLocks noChangeShapeType="1"/>
            </p:cNvSpPr>
            <p:nvPr/>
          </p:nvSpPr>
          <p:spPr bwMode="auto">
            <a:xfrm>
              <a:off x="1248" y="219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0" name="Rectangle 17"/>
            <p:cNvSpPr>
              <a:spLocks noChangeArrowheads="1"/>
            </p:cNvSpPr>
            <p:nvPr/>
          </p:nvSpPr>
          <p:spPr bwMode="auto">
            <a:xfrm>
              <a:off x="1104" y="2918"/>
              <a:ext cx="960" cy="336"/>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5400"/>
                  </a:solidFill>
                </a:rPr>
                <a:t>C</a:t>
              </a:r>
              <a:endParaRPr lang="en-US" altLang="zh-CN" sz="2400"/>
            </a:p>
          </p:txBody>
        </p:sp>
        <p:sp>
          <p:nvSpPr>
            <p:cNvPr id="61471" name="Line 18"/>
            <p:cNvSpPr>
              <a:spLocks noChangeShapeType="1"/>
            </p:cNvSpPr>
            <p:nvPr/>
          </p:nvSpPr>
          <p:spPr bwMode="auto">
            <a:xfrm>
              <a:off x="1344" y="291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2" name="Line 19"/>
            <p:cNvSpPr>
              <a:spLocks noChangeShapeType="1"/>
            </p:cNvSpPr>
            <p:nvPr/>
          </p:nvSpPr>
          <p:spPr bwMode="auto">
            <a:xfrm>
              <a:off x="1824" y="291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3" name="Rectangle 20"/>
            <p:cNvSpPr>
              <a:spLocks noChangeArrowheads="1"/>
            </p:cNvSpPr>
            <p:nvPr/>
          </p:nvSpPr>
          <p:spPr bwMode="auto">
            <a:xfrm>
              <a:off x="3552" y="3638"/>
              <a:ext cx="960" cy="336"/>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5400"/>
                  </a:solidFill>
                </a:rPr>
                <a:t>F</a:t>
              </a:r>
              <a:endParaRPr lang="en-US" altLang="zh-CN" sz="2400"/>
            </a:p>
          </p:txBody>
        </p:sp>
        <p:sp>
          <p:nvSpPr>
            <p:cNvPr id="61474" name="Line 21"/>
            <p:cNvSpPr>
              <a:spLocks noChangeShapeType="1"/>
            </p:cNvSpPr>
            <p:nvPr/>
          </p:nvSpPr>
          <p:spPr bwMode="auto">
            <a:xfrm>
              <a:off x="3792" y="363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5" name="Line 22"/>
            <p:cNvSpPr>
              <a:spLocks noChangeShapeType="1"/>
            </p:cNvSpPr>
            <p:nvPr/>
          </p:nvSpPr>
          <p:spPr bwMode="auto">
            <a:xfrm>
              <a:off x="4272" y="3638"/>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6" name="Text Box 23"/>
            <p:cNvSpPr txBox="1">
              <a:spLocks noChangeArrowheads="1"/>
            </p:cNvSpPr>
            <p:nvPr/>
          </p:nvSpPr>
          <p:spPr bwMode="auto">
            <a:xfrm>
              <a:off x="3531" y="3542"/>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rgbClr val="FF3300"/>
                  </a:solidFill>
                  <a:sym typeface="Symbol" pitchFamily="18" charset="2"/>
                </a:rPr>
                <a:t></a:t>
              </a:r>
              <a:endParaRPr lang="en-US" altLang="zh-CN" sz="2400"/>
            </a:p>
          </p:txBody>
        </p:sp>
        <p:sp>
          <p:nvSpPr>
            <p:cNvPr id="61477" name="Text Box 24"/>
            <p:cNvSpPr txBox="1">
              <a:spLocks noChangeArrowheads="1"/>
            </p:cNvSpPr>
            <p:nvPr/>
          </p:nvSpPr>
          <p:spPr bwMode="auto">
            <a:xfrm>
              <a:off x="4251" y="3542"/>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rgbClr val="FF3300"/>
                  </a:solidFill>
                  <a:sym typeface="Symbol" pitchFamily="18" charset="2"/>
                </a:rPr>
                <a:t></a:t>
              </a:r>
              <a:endParaRPr lang="en-US" altLang="zh-CN" sz="2400"/>
            </a:p>
          </p:txBody>
        </p:sp>
        <p:sp>
          <p:nvSpPr>
            <p:cNvPr id="61478" name="Text Box 25"/>
            <p:cNvSpPr txBox="1">
              <a:spLocks noChangeArrowheads="1"/>
            </p:cNvSpPr>
            <p:nvPr/>
          </p:nvSpPr>
          <p:spPr bwMode="auto">
            <a:xfrm>
              <a:off x="4827" y="2822"/>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rgbClr val="FF3300"/>
                  </a:solidFill>
                  <a:sym typeface="Symbol" pitchFamily="18" charset="2"/>
                </a:rPr>
                <a:t></a:t>
              </a:r>
              <a:endParaRPr lang="en-US" altLang="zh-CN" sz="2400"/>
            </a:p>
          </p:txBody>
        </p:sp>
        <p:sp>
          <p:nvSpPr>
            <p:cNvPr id="61479" name="Text Box 26"/>
            <p:cNvSpPr txBox="1">
              <a:spLocks noChangeArrowheads="1"/>
            </p:cNvSpPr>
            <p:nvPr/>
          </p:nvSpPr>
          <p:spPr bwMode="auto">
            <a:xfrm>
              <a:off x="2880" y="2102"/>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rgbClr val="FF3300"/>
                  </a:solidFill>
                  <a:sym typeface="Symbol" pitchFamily="18" charset="2"/>
                </a:rPr>
                <a:t></a:t>
              </a:r>
              <a:endParaRPr lang="en-US" altLang="zh-CN" sz="2400"/>
            </a:p>
          </p:txBody>
        </p:sp>
        <p:sp>
          <p:nvSpPr>
            <p:cNvPr id="61480" name="Text Box 27"/>
            <p:cNvSpPr txBox="1">
              <a:spLocks noChangeArrowheads="1"/>
            </p:cNvSpPr>
            <p:nvPr/>
          </p:nvSpPr>
          <p:spPr bwMode="auto">
            <a:xfrm>
              <a:off x="1056" y="2812"/>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rgbClr val="FF3300"/>
                  </a:solidFill>
                  <a:sym typeface="Symbol" pitchFamily="18" charset="2"/>
                </a:rPr>
                <a:t></a:t>
              </a:r>
              <a:endParaRPr lang="en-US" altLang="zh-CN" sz="2400"/>
            </a:p>
          </p:txBody>
        </p:sp>
        <p:sp>
          <p:nvSpPr>
            <p:cNvPr id="61481" name="Text Box 28"/>
            <p:cNvSpPr txBox="1">
              <a:spLocks noChangeArrowheads="1"/>
            </p:cNvSpPr>
            <p:nvPr/>
          </p:nvSpPr>
          <p:spPr bwMode="auto">
            <a:xfrm>
              <a:off x="1803" y="2822"/>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rgbClr val="FF3300"/>
                  </a:solidFill>
                  <a:sym typeface="Symbol" pitchFamily="18" charset="2"/>
                </a:rPr>
                <a:t></a:t>
              </a:r>
              <a:endParaRPr lang="en-US" altLang="zh-CN" sz="2400"/>
            </a:p>
          </p:txBody>
        </p:sp>
        <p:sp>
          <p:nvSpPr>
            <p:cNvPr id="61482" name="Text Box 29"/>
            <p:cNvSpPr txBox="1">
              <a:spLocks noChangeArrowheads="1"/>
            </p:cNvSpPr>
            <p:nvPr/>
          </p:nvSpPr>
          <p:spPr bwMode="auto">
            <a:xfrm>
              <a:off x="480" y="2102"/>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rgbClr val="FF3300"/>
                  </a:solidFill>
                  <a:sym typeface="Symbol" pitchFamily="18" charset="2"/>
                </a:rPr>
                <a:t></a:t>
              </a:r>
              <a:endParaRPr lang="en-US" altLang="zh-CN" sz="2400"/>
            </a:p>
          </p:txBody>
        </p:sp>
        <p:sp>
          <p:nvSpPr>
            <p:cNvPr id="61483" name="Line 30"/>
            <p:cNvSpPr>
              <a:spLocks noChangeShapeType="1"/>
            </p:cNvSpPr>
            <p:nvPr/>
          </p:nvSpPr>
          <p:spPr bwMode="auto">
            <a:xfrm flipH="1">
              <a:off x="1008" y="1622"/>
              <a:ext cx="816" cy="576"/>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4" name="Line 31"/>
            <p:cNvSpPr>
              <a:spLocks noChangeShapeType="1"/>
            </p:cNvSpPr>
            <p:nvPr/>
          </p:nvSpPr>
          <p:spPr bwMode="auto">
            <a:xfrm>
              <a:off x="2544" y="1622"/>
              <a:ext cx="864" cy="576"/>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5" name="Line 32"/>
            <p:cNvSpPr>
              <a:spLocks noChangeShapeType="1"/>
            </p:cNvSpPr>
            <p:nvPr/>
          </p:nvSpPr>
          <p:spPr bwMode="auto">
            <a:xfrm>
              <a:off x="1344" y="2342"/>
              <a:ext cx="240" cy="576"/>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6" name="Line 33"/>
            <p:cNvSpPr>
              <a:spLocks noChangeShapeType="1"/>
            </p:cNvSpPr>
            <p:nvPr/>
          </p:nvSpPr>
          <p:spPr bwMode="auto">
            <a:xfrm>
              <a:off x="3744" y="2342"/>
              <a:ext cx="864" cy="576"/>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7" name="Line 34"/>
            <p:cNvSpPr>
              <a:spLocks noChangeShapeType="1"/>
            </p:cNvSpPr>
            <p:nvPr/>
          </p:nvSpPr>
          <p:spPr bwMode="auto">
            <a:xfrm flipH="1">
              <a:off x="4032" y="3062"/>
              <a:ext cx="192" cy="576"/>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6163" name="Freeform 35"/>
          <p:cNvSpPr>
            <a:spLocks/>
          </p:cNvSpPr>
          <p:nvPr/>
        </p:nvSpPr>
        <p:spPr bwMode="auto">
          <a:xfrm>
            <a:off x="2209800" y="1295400"/>
            <a:ext cx="1295400" cy="990600"/>
          </a:xfrm>
          <a:custGeom>
            <a:avLst/>
            <a:gdLst>
              <a:gd name="T0" fmla="*/ 0 w 720"/>
              <a:gd name="T1" fmla="*/ 0 h 528"/>
              <a:gd name="T2" fmla="*/ 2147483647 w 720"/>
              <a:gd name="T3" fmla="*/ 2147483647 h 528"/>
              <a:gd name="T4" fmla="*/ 2147483647 w 720"/>
              <a:gd name="T5" fmla="*/ 2147483647 h 528"/>
              <a:gd name="T6" fmla="*/ 2147483647 w 720"/>
              <a:gd name="T7" fmla="*/ 2147483647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64" name="Text Box 36"/>
          <p:cNvSpPr txBox="1">
            <a:spLocks noChangeArrowheads="1"/>
          </p:cNvSpPr>
          <p:nvPr/>
        </p:nvSpPr>
        <p:spPr bwMode="auto">
          <a:xfrm>
            <a:off x="1066800" y="898525"/>
            <a:ext cx="1087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rgbClr val="FF3300"/>
                </a:solidFill>
              </a:rPr>
              <a:t>root</a:t>
            </a:r>
            <a:endParaRPr lang="en-US" altLang="zh-CN" sz="2400"/>
          </a:p>
        </p:txBody>
      </p:sp>
      <p:grpSp>
        <p:nvGrpSpPr>
          <p:cNvPr id="176172" name="Group 44"/>
          <p:cNvGrpSpPr>
            <a:grpSpLocks/>
          </p:cNvGrpSpPr>
          <p:nvPr/>
        </p:nvGrpSpPr>
        <p:grpSpPr bwMode="auto">
          <a:xfrm>
            <a:off x="5181600" y="1143000"/>
            <a:ext cx="3638550" cy="641350"/>
            <a:chOff x="3264" y="720"/>
            <a:chExt cx="2292" cy="404"/>
          </a:xfrm>
        </p:grpSpPr>
        <p:sp>
          <p:nvSpPr>
            <p:cNvPr id="61454" name="Text Box 38"/>
            <p:cNvSpPr txBox="1">
              <a:spLocks noChangeArrowheads="1"/>
            </p:cNvSpPr>
            <p:nvPr/>
          </p:nvSpPr>
          <p:spPr bwMode="auto">
            <a:xfrm>
              <a:off x="3312" y="720"/>
              <a:ext cx="224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080808"/>
                  </a:solidFill>
                </a:rPr>
                <a:t>l</a:t>
              </a:r>
              <a:r>
                <a:rPr lang="en-US" altLang="zh-CN">
                  <a:solidFill>
                    <a:srgbClr val="080808"/>
                  </a:solidFill>
                </a:rPr>
                <a:t>child  data  </a:t>
              </a:r>
              <a:r>
                <a:rPr lang="en-US" altLang="zh-CN" b="1">
                  <a:solidFill>
                    <a:srgbClr val="080808"/>
                  </a:solidFill>
                </a:rPr>
                <a:t>r</a:t>
              </a:r>
              <a:r>
                <a:rPr lang="en-US" altLang="zh-CN">
                  <a:solidFill>
                    <a:srgbClr val="080808"/>
                  </a:solidFill>
                </a:rPr>
                <a:t>child</a:t>
              </a:r>
              <a:endParaRPr lang="en-US" altLang="zh-CN" sz="2400">
                <a:solidFill>
                  <a:srgbClr val="080808"/>
                </a:solidFill>
              </a:endParaRPr>
            </a:p>
          </p:txBody>
        </p:sp>
        <p:sp>
          <p:nvSpPr>
            <p:cNvPr id="61455" name="Rectangle 39"/>
            <p:cNvSpPr>
              <a:spLocks noChangeArrowheads="1"/>
            </p:cNvSpPr>
            <p:nvPr/>
          </p:nvSpPr>
          <p:spPr bwMode="auto">
            <a:xfrm>
              <a:off x="3264" y="768"/>
              <a:ext cx="2256" cy="33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solidFill>
                  <a:srgbClr val="080808"/>
                </a:solidFill>
              </a:endParaRPr>
            </a:p>
          </p:txBody>
        </p:sp>
        <p:sp>
          <p:nvSpPr>
            <p:cNvPr id="61456" name="Line 40"/>
            <p:cNvSpPr>
              <a:spLocks noChangeShapeType="1"/>
            </p:cNvSpPr>
            <p:nvPr/>
          </p:nvSpPr>
          <p:spPr bwMode="auto">
            <a:xfrm>
              <a:off x="4080" y="768"/>
              <a:ext cx="0"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7" name="Line 41"/>
            <p:cNvSpPr>
              <a:spLocks noChangeShapeType="1"/>
            </p:cNvSpPr>
            <p:nvPr/>
          </p:nvSpPr>
          <p:spPr bwMode="auto">
            <a:xfrm>
              <a:off x="4704" y="768"/>
              <a:ext cx="0"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6170" name="Text Box 42"/>
          <p:cNvSpPr txBox="1">
            <a:spLocks noChangeArrowheads="1"/>
          </p:cNvSpPr>
          <p:nvPr/>
        </p:nvSpPr>
        <p:spPr bwMode="auto">
          <a:xfrm>
            <a:off x="5772150" y="457200"/>
            <a:ext cx="2171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b="1">
                <a:solidFill>
                  <a:srgbClr val="080808"/>
                </a:solidFill>
                <a:ea typeface="楷体_GB2312" pitchFamily="49" charset="-122"/>
              </a:rPr>
              <a:t>结点结构</a:t>
            </a:r>
            <a:r>
              <a:rPr lang="en-US" altLang="zh-CN" b="1">
                <a:solidFill>
                  <a:srgbClr val="080808"/>
                </a:solidFill>
                <a:ea typeface="楷体_GB2312" pitchFamily="49" charset="-122"/>
              </a:rPr>
              <a:t>:</a:t>
            </a:r>
            <a:endParaRPr lang="en-US" altLang="zh-CN" sz="2400">
              <a:solidFill>
                <a:srgbClr val="080808"/>
              </a:solidFill>
            </a:endParaRPr>
          </a:p>
        </p:txBody>
      </p:sp>
      <p:sp>
        <p:nvSpPr>
          <p:cNvPr id="61447" name="Text Box 43"/>
          <p:cNvSpPr txBox="1">
            <a:spLocks noChangeArrowheads="1"/>
          </p:cNvSpPr>
          <p:nvPr/>
        </p:nvSpPr>
        <p:spPr bwMode="auto">
          <a:xfrm>
            <a:off x="250825" y="127000"/>
            <a:ext cx="2709863"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b="1">
                <a:solidFill>
                  <a:srgbClr val="FF00FF"/>
                </a:solidFill>
                <a:latin typeface="楷体_GB2312" pitchFamily="49" charset="-122"/>
                <a:ea typeface="楷体_GB2312" pitchFamily="49" charset="-122"/>
              </a:rPr>
              <a:t>1. </a:t>
            </a:r>
            <a:r>
              <a:rPr lang="zh-CN" altLang="en-US" b="1">
                <a:solidFill>
                  <a:srgbClr val="FF00FF"/>
                </a:solidFill>
                <a:latin typeface="楷体_GB2312" pitchFamily="49" charset="-122"/>
                <a:ea typeface="楷体_GB2312" pitchFamily="49" charset="-122"/>
              </a:rPr>
              <a:t>二叉链表</a:t>
            </a:r>
            <a:endParaRPr lang="zh-CN" altLang="en-US"/>
          </a:p>
        </p:txBody>
      </p:sp>
      <p:grpSp>
        <p:nvGrpSpPr>
          <p:cNvPr id="284688" name="Group 16"/>
          <p:cNvGrpSpPr>
            <a:grpSpLocks/>
          </p:cNvGrpSpPr>
          <p:nvPr/>
        </p:nvGrpSpPr>
        <p:grpSpPr bwMode="auto">
          <a:xfrm>
            <a:off x="6119813" y="1916113"/>
            <a:ext cx="2268537" cy="1322387"/>
            <a:chOff x="3855" y="1207"/>
            <a:chExt cx="1429" cy="833"/>
          </a:xfrm>
        </p:grpSpPr>
        <p:sp>
          <p:nvSpPr>
            <p:cNvPr id="61450" name="Oval 11"/>
            <p:cNvSpPr>
              <a:spLocks noChangeArrowheads="1"/>
            </p:cNvSpPr>
            <p:nvPr/>
          </p:nvSpPr>
          <p:spPr bwMode="auto">
            <a:xfrm>
              <a:off x="4377" y="1207"/>
              <a:ext cx="432" cy="384"/>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00"/>
                  </a:solidFill>
                  <a:latin typeface="Tahoma" pitchFamily="34" charset="0"/>
                </a:rPr>
                <a:t>data</a:t>
              </a:r>
            </a:p>
          </p:txBody>
        </p:sp>
        <p:sp>
          <p:nvSpPr>
            <p:cNvPr id="61451" name="Line 12"/>
            <p:cNvSpPr>
              <a:spLocks noChangeShapeType="1"/>
            </p:cNvSpPr>
            <p:nvPr/>
          </p:nvSpPr>
          <p:spPr bwMode="auto">
            <a:xfrm flipH="1">
              <a:off x="4133" y="1484"/>
              <a:ext cx="288" cy="336"/>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52" name="Line 13"/>
            <p:cNvSpPr>
              <a:spLocks noChangeShapeType="1"/>
            </p:cNvSpPr>
            <p:nvPr/>
          </p:nvSpPr>
          <p:spPr bwMode="auto">
            <a:xfrm>
              <a:off x="4757" y="1484"/>
              <a:ext cx="288" cy="336"/>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53" name="Text Box 14"/>
            <p:cNvSpPr txBox="1">
              <a:spLocks noChangeArrowheads="1"/>
            </p:cNvSpPr>
            <p:nvPr/>
          </p:nvSpPr>
          <p:spPr bwMode="auto">
            <a:xfrm>
              <a:off x="3855" y="1752"/>
              <a:ext cx="1429" cy="288"/>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400">
                  <a:solidFill>
                    <a:srgbClr val="000000"/>
                  </a:solidFill>
                  <a:latin typeface="Tahoma" pitchFamily="34" charset="0"/>
                </a:rPr>
                <a:t>lchild       rchild</a:t>
              </a:r>
            </a:p>
          </p:txBody>
        </p:sp>
      </p:grpSp>
      <p:sp>
        <p:nvSpPr>
          <p:cNvPr id="284687" name="Text Box 15"/>
          <p:cNvSpPr txBox="1">
            <a:spLocks noChangeArrowheads="1"/>
          </p:cNvSpPr>
          <p:nvPr/>
        </p:nvSpPr>
        <p:spPr bwMode="auto">
          <a:xfrm>
            <a:off x="35370" y="5657953"/>
            <a:ext cx="5487988" cy="57943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dirty="0">
                <a:solidFill>
                  <a:srgbClr val="000000"/>
                </a:solidFill>
                <a:latin typeface="Tahoma" pitchFamily="34" charset="0"/>
                <a:ea typeface="隶书" pitchFamily="49" charset="-122"/>
              </a:rPr>
              <a:t>找孩子容易，但不利于找双亲</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6170"/>
                                        </p:tgtEl>
                                        <p:attrNameLst>
                                          <p:attrName>style.visibility</p:attrName>
                                        </p:attrNameLst>
                                      </p:cBhvr>
                                      <p:to>
                                        <p:strVal val="visible"/>
                                      </p:to>
                                    </p:set>
                                    <p:anim calcmode="lin" valueType="num">
                                      <p:cBhvr additive="base">
                                        <p:cTn id="7" dur="500" fill="hold"/>
                                        <p:tgtEl>
                                          <p:spTgt spid="176170"/>
                                        </p:tgtEl>
                                        <p:attrNameLst>
                                          <p:attrName>ppt_x</p:attrName>
                                        </p:attrNameLst>
                                      </p:cBhvr>
                                      <p:tavLst>
                                        <p:tav tm="0">
                                          <p:val>
                                            <p:strVal val="#ppt_x"/>
                                          </p:val>
                                        </p:tav>
                                        <p:tav tm="100000">
                                          <p:val>
                                            <p:strVal val="#ppt_x"/>
                                          </p:val>
                                        </p:tav>
                                      </p:tavLst>
                                    </p:anim>
                                    <p:anim calcmode="lin" valueType="num">
                                      <p:cBhvr additive="base">
                                        <p:cTn id="8" dur="500" fill="hold"/>
                                        <p:tgtEl>
                                          <p:spTgt spid="17617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284688"/>
                                        </p:tgtEl>
                                        <p:attrNameLst>
                                          <p:attrName>style.visibility</p:attrName>
                                        </p:attrNameLst>
                                      </p:cBhvr>
                                      <p:to>
                                        <p:strVal val="visible"/>
                                      </p:to>
                                    </p:set>
                                    <p:animEffect transition="in" filter="wipe(down)">
                                      <p:cBhvr>
                                        <p:cTn id="13" dur="500"/>
                                        <p:tgtEl>
                                          <p:spTgt spid="284688"/>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176172"/>
                                        </p:tgtEl>
                                        <p:attrNameLst>
                                          <p:attrName>style.visibility</p:attrName>
                                        </p:attrNameLst>
                                      </p:cBhvr>
                                      <p:to>
                                        <p:strVal val="visible"/>
                                      </p:to>
                                    </p:set>
                                    <p:animEffect transition="in" filter="wipe(left)">
                                      <p:cBhvr>
                                        <p:cTn id="17" dur="500"/>
                                        <p:tgtEl>
                                          <p:spTgt spid="1761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76173"/>
                                        </p:tgtEl>
                                        <p:attrNameLst>
                                          <p:attrName>style.visibility</p:attrName>
                                        </p:attrNameLst>
                                      </p:cBhvr>
                                      <p:to>
                                        <p:strVal val="visible"/>
                                      </p:to>
                                    </p:set>
                                    <p:animEffect transition="in" filter="wipe(up)">
                                      <p:cBhvr>
                                        <p:cTn id="22" dur="500"/>
                                        <p:tgtEl>
                                          <p:spTgt spid="176173"/>
                                        </p:tgtEl>
                                      </p:cBhvr>
                                    </p:animEffect>
                                  </p:childTnLst>
                                </p:cTn>
                              </p:par>
                            </p:childTnLst>
                          </p:cTn>
                        </p:par>
                        <p:par>
                          <p:cTn id="23" fill="hold" nodeType="with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76164">
                                            <p:txEl>
                                              <p:pRg st="0" end="0"/>
                                            </p:txEl>
                                          </p:spTgt>
                                        </p:tgtEl>
                                        <p:attrNameLst>
                                          <p:attrName>style.visibility</p:attrName>
                                        </p:attrNameLst>
                                      </p:cBhvr>
                                      <p:to>
                                        <p:strVal val="visible"/>
                                      </p:to>
                                    </p:set>
                                    <p:animEffect transition="in" filter="wipe(left)">
                                      <p:cBhvr>
                                        <p:cTn id="26" dur="500"/>
                                        <p:tgtEl>
                                          <p:spTgt spid="176164">
                                            <p:txEl>
                                              <p:pRg st="0" end="0"/>
                                            </p:txEl>
                                          </p:spTgt>
                                        </p:tgtEl>
                                      </p:cBhvr>
                                    </p:animEffect>
                                  </p:childTnLst>
                                </p:cTn>
                              </p:par>
                            </p:childTnLst>
                          </p:cTn>
                        </p:par>
                        <p:par>
                          <p:cTn id="27" fill="hold" nodeType="afterGroup">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176163"/>
                                        </p:tgtEl>
                                        <p:attrNameLst>
                                          <p:attrName>style.visibility</p:attrName>
                                        </p:attrNameLst>
                                      </p:cBhvr>
                                      <p:to>
                                        <p:strVal val="visible"/>
                                      </p:to>
                                    </p:set>
                                    <p:animEffect transition="in" filter="wipe(up)">
                                      <p:cBhvr>
                                        <p:cTn id="30" dur="500"/>
                                        <p:tgtEl>
                                          <p:spTgt spid="17616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284687">
                                            <p:txEl>
                                              <p:pRg st="0" end="0"/>
                                            </p:txEl>
                                          </p:spTgt>
                                        </p:tgtEl>
                                        <p:attrNameLst>
                                          <p:attrName>style.visibility</p:attrName>
                                        </p:attrNameLst>
                                      </p:cBhvr>
                                      <p:to>
                                        <p:strVal val="visible"/>
                                      </p:to>
                                    </p:set>
                                    <p:animEffect transition="in" filter="box(out)">
                                      <p:cBhvr>
                                        <p:cTn id="35" dur="500"/>
                                        <p:tgtEl>
                                          <p:spTgt spid="2846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63" grpId="0" animBg="1"/>
      <p:bldP spid="176164" grpId="0" build="p" autoUpdateAnimBg="0"/>
      <p:bldP spid="176170" grpId="0" autoUpdateAnimBg="0"/>
      <p:bldP spid="284687"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107950" y="1049338"/>
            <a:ext cx="9036050" cy="245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sz="3200" b="1">
                <a:solidFill>
                  <a:srgbClr val="000000"/>
                </a:solidFill>
              </a:rPr>
              <a:t>typedef struct</a:t>
            </a:r>
            <a:r>
              <a:rPr lang="en-US" altLang="zh-CN" sz="3200">
                <a:solidFill>
                  <a:srgbClr val="000000"/>
                </a:solidFill>
              </a:rPr>
              <a:t> </a:t>
            </a:r>
            <a:r>
              <a:rPr lang="en-US" altLang="zh-CN" sz="3200" b="1">
                <a:solidFill>
                  <a:srgbClr val="000000"/>
                </a:solidFill>
              </a:rPr>
              <a:t>{</a:t>
            </a:r>
            <a:r>
              <a:rPr lang="en-US" altLang="zh-CN" sz="3200">
                <a:solidFill>
                  <a:srgbClr val="000000"/>
                </a:solidFill>
              </a:rPr>
              <a:t> // </a:t>
            </a:r>
            <a:r>
              <a:rPr lang="zh-CN" altLang="en-US" sz="3200" b="1">
                <a:solidFill>
                  <a:srgbClr val="000000"/>
                </a:solidFill>
                <a:ea typeface="楷体_GB2312" pitchFamily="49" charset="-122"/>
              </a:rPr>
              <a:t>结点结构</a:t>
            </a:r>
            <a:endParaRPr lang="zh-CN" altLang="en-US" sz="3200" b="1">
              <a:solidFill>
                <a:srgbClr val="000000"/>
              </a:solidFill>
            </a:endParaRPr>
          </a:p>
          <a:p>
            <a:pPr eaLnBrk="1" hangingPunct="1">
              <a:lnSpc>
                <a:spcPct val="120000"/>
              </a:lnSpc>
            </a:pPr>
            <a:r>
              <a:rPr lang="zh-CN" altLang="en-US" sz="3200">
                <a:solidFill>
                  <a:srgbClr val="000000"/>
                </a:solidFill>
              </a:rPr>
              <a:t>    </a:t>
            </a:r>
            <a:r>
              <a:rPr lang="en-US" altLang="zh-CN" sz="3200">
                <a:solidFill>
                  <a:srgbClr val="000000"/>
                </a:solidFill>
              </a:rPr>
              <a:t>TElemType      data;</a:t>
            </a:r>
          </a:p>
          <a:p>
            <a:pPr eaLnBrk="1" hangingPunct="1">
              <a:lnSpc>
                <a:spcPct val="120000"/>
              </a:lnSpc>
            </a:pPr>
            <a:r>
              <a:rPr lang="en-US" altLang="zh-CN" sz="3200">
                <a:solidFill>
                  <a:srgbClr val="000000"/>
                </a:solidFill>
              </a:rPr>
              <a:t>    </a:t>
            </a:r>
            <a:r>
              <a:rPr lang="en-US" altLang="zh-CN" sz="3200" b="1">
                <a:solidFill>
                  <a:srgbClr val="000000"/>
                </a:solidFill>
              </a:rPr>
              <a:t>struct</a:t>
            </a:r>
            <a:r>
              <a:rPr lang="en-US" altLang="zh-CN" sz="3200">
                <a:solidFill>
                  <a:srgbClr val="000000"/>
                </a:solidFill>
              </a:rPr>
              <a:t> BiTNode  </a:t>
            </a:r>
            <a:r>
              <a:rPr lang="en-US" altLang="zh-CN" sz="3200" b="1">
                <a:solidFill>
                  <a:srgbClr val="000000"/>
                </a:solidFill>
              </a:rPr>
              <a:t>*l</a:t>
            </a:r>
            <a:r>
              <a:rPr lang="en-US" altLang="zh-CN" sz="3200">
                <a:solidFill>
                  <a:srgbClr val="000000"/>
                </a:solidFill>
              </a:rPr>
              <a:t>child, </a:t>
            </a:r>
            <a:r>
              <a:rPr lang="en-US" altLang="zh-CN" sz="3200" b="1">
                <a:solidFill>
                  <a:srgbClr val="000000"/>
                </a:solidFill>
              </a:rPr>
              <a:t>*r</a:t>
            </a:r>
            <a:r>
              <a:rPr lang="en-US" altLang="zh-CN" sz="3200">
                <a:solidFill>
                  <a:srgbClr val="000000"/>
                </a:solidFill>
              </a:rPr>
              <a:t>child; // </a:t>
            </a:r>
            <a:r>
              <a:rPr lang="zh-CN" altLang="en-US" sz="3200">
                <a:solidFill>
                  <a:srgbClr val="000000"/>
                </a:solidFill>
                <a:ea typeface="楷体_GB2312" pitchFamily="49" charset="-122"/>
              </a:rPr>
              <a:t>左右孩子指针</a:t>
            </a:r>
            <a:endParaRPr lang="zh-CN" altLang="en-US" sz="3200">
              <a:solidFill>
                <a:srgbClr val="000000"/>
              </a:solidFill>
            </a:endParaRPr>
          </a:p>
          <a:p>
            <a:pPr eaLnBrk="1" hangingPunct="1">
              <a:lnSpc>
                <a:spcPct val="120000"/>
              </a:lnSpc>
            </a:pPr>
            <a:r>
              <a:rPr lang="en-US" altLang="zh-CN" sz="3200" b="1">
                <a:solidFill>
                  <a:srgbClr val="000000"/>
                </a:solidFill>
              </a:rPr>
              <a:t>}</a:t>
            </a:r>
            <a:r>
              <a:rPr lang="en-US" altLang="zh-CN" sz="3200">
                <a:solidFill>
                  <a:srgbClr val="000000"/>
                </a:solidFill>
              </a:rPr>
              <a:t> BiTNode, </a:t>
            </a:r>
            <a:r>
              <a:rPr lang="en-US" altLang="zh-CN" sz="3200" b="1">
                <a:solidFill>
                  <a:srgbClr val="000000"/>
                </a:solidFill>
              </a:rPr>
              <a:t>*</a:t>
            </a:r>
            <a:r>
              <a:rPr lang="en-US" altLang="zh-CN" sz="3200">
                <a:solidFill>
                  <a:srgbClr val="000000"/>
                </a:solidFill>
              </a:rPr>
              <a:t>BiTree;</a:t>
            </a:r>
          </a:p>
        </p:txBody>
      </p:sp>
      <p:grpSp>
        <p:nvGrpSpPr>
          <p:cNvPr id="62467" name="Group 13"/>
          <p:cNvGrpSpPr>
            <a:grpSpLocks/>
          </p:cNvGrpSpPr>
          <p:nvPr/>
        </p:nvGrpSpPr>
        <p:grpSpPr bwMode="auto">
          <a:xfrm>
            <a:off x="2771775" y="3940175"/>
            <a:ext cx="3638550" cy="641350"/>
            <a:chOff x="1968" y="3436"/>
            <a:chExt cx="2292" cy="404"/>
          </a:xfrm>
        </p:grpSpPr>
        <p:sp>
          <p:nvSpPr>
            <p:cNvPr id="62470" name="Text Box 4"/>
            <p:cNvSpPr txBox="1">
              <a:spLocks noChangeArrowheads="1"/>
            </p:cNvSpPr>
            <p:nvPr/>
          </p:nvSpPr>
          <p:spPr bwMode="auto">
            <a:xfrm>
              <a:off x="2016" y="3436"/>
              <a:ext cx="224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000000"/>
                  </a:solidFill>
                </a:rPr>
                <a:t>l</a:t>
              </a:r>
              <a:r>
                <a:rPr lang="en-US" altLang="zh-CN">
                  <a:solidFill>
                    <a:srgbClr val="000000"/>
                  </a:solidFill>
                </a:rPr>
                <a:t>child  data  </a:t>
              </a:r>
              <a:r>
                <a:rPr lang="en-US" altLang="zh-CN" b="1">
                  <a:solidFill>
                    <a:srgbClr val="000000"/>
                  </a:solidFill>
                </a:rPr>
                <a:t>r</a:t>
              </a:r>
              <a:r>
                <a:rPr lang="en-US" altLang="zh-CN">
                  <a:solidFill>
                    <a:srgbClr val="000000"/>
                  </a:solidFill>
                </a:rPr>
                <a:t>child</a:t>
              </a:r>
              <a:endParaRPr lang="en-US" altLang="zh-CN" sz="2400">
                <a:solidFill>
                  <a:srgbClr val="000000"/>
                </a:solidFill>
              </a:endParaRPr>
            </a:p>
          </p:txBody>
        </p:sp>
        <p:sp>
          <p:nvSpPr>
            <p:cNvPr id="62471" name="Rectangle 5"/>
            <p:cNvSpPr>
              <a:spLocks noChangeArrowheads="1"/>
            </p:cNvSpPr>
            <p:nvPr/>
          </p:nvSpPr>
          <p:spPr bwMode="auto">
            <a:xfrm>
              <a:off x="1968" y="3484"/>
              <a:ext cx="2256" cy="33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solidFill>
                  <a:srgbClr val="000000"/>
                </a:solidFill>
              </a:endParaRPr>
            </a:p>
          </p:txBody>
        </p:sp>
        <p:sp>
          <p:nvSpPr>
            <p:cNvPr id="62472" name="Line 8"/>
            <p:cNvSpPr>
              <a:spLocks noChangeShapeType="1"/>
            </p:cNvSpPr>
            <p:nvPr/>
          </p:nvSpPr>
          <p:spPr bwMode="auto">
            <a:xfrm>
              <a:off x="2784" y="3484"/>
              <a:ext cx="0"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3" name="Line 9"/>
            <p:cNvSpPr>
              <a:spLocks noChangeShapeType="1"/>
            </p:cNvSpPr>
            <p:nvPr/>
          </p:nvSpPr>
          <p:spPr bwMode="auto">
            <a:xfrm>
              <a:off x="3408" y="3484"/>
              <a:ext cx="0"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2468" name="Text Box 10"/>
          <p:cNvSpPr txBox="1">
            <a:spLocks noChangeArrowheads="1"/>
          </p:cNvSpPr>
          <p:nvPr/>
        </p:nvSpPr>
        <p:spPr bwMode="auto">
          <a:xfrm>
            <a:off x="323850" y="3940175"/>
            <a:ext cx="2171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结点结构</a:t>
            </a:r>
            <a:r>
              <a:rPr lang="en-US" altLang="zh-CN" b="1">
                <a:solidFill>
                  <a:srgbClr val="000000"/>
                </a:solidFill>
                <a:ea typeface="楷体_GB2312" pitchFamily="49" charset="-122"/>
              </a:rPr>
              <a:t>:</a:t>
            </a:r>
            <a:endParaRPr lang="en-US" altLang="zh-CN" sz="2400">
              <a:solidFill>
                <a:srgbClr val="000000"/>
              </a:solidFill>
            </a:endParaRPr>
          </a:p>
        </p:txBody>
      </p:sp>
      <p:sp>
        <p:nvSpPr>
          <p:cNvPr id="62469" name="Text Box 12"/>
          <p:cNvSpPr txBox="1">
            <a:spLocks noChangeArrowheads="1"/>
          </p:cNvSpPr>
          <p:nvPr/>
        </p:nvSpPr>
        <p:spPr bwMode="auto">
          <a:xfrm>
            <a:off x="288925" y="247650"/>
            <a:ext cx="4433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a:solidFill>
                  <a:srgbClr val="000000"/>
                </a:solidFill>
              </a:rPr>
              <a:t>C </a:t>
            </a:r>
            <a:r>
              <a:rPr lang="zh-CN" altLang="zh-CN" sz="3200" b="1">
                <a:solidFill>
                  <a:srgbClr val="000000"/>
                </a:solidFill>
                <a:latin typeface="楷体_GB2312" pitchFamily="49" charset="-122"/>
                <a:ea typeface="楷体_GB2312" pitchFamily="49" charset="-122"/>
              </a:rPr>
              <a:t>语言的类型描述如下:</a:t>
            </a:r>
            <a:endParaRPr lang="en-US" altLang="zh-CN" sz="3200">
              <a:solidFill>
                <a:srgbClr val="000000"/>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250825" y="185738"/>
            <a:ext cx="3960813" cy="579437"/>
          </a:xfrm>
          <a:extLst>
            <a:ext uri="{909E8E84-426E-40DD-AFC4-6F175D3DCCD1}">
              <a14:hiddenFill xmlns:a14="http://schemas.microsoft.com/office/drawing/2010/main">
                <a:gradFill rotWithShape="0">
                  <a:gsLst>
                    <a:gs pos="0">
                      <a:schemeClr val="hlink"/>
                    </a:gs>
                    <a:gs pos="100000">
                      <a:schemeClr val="hlink">
                        <a:gamma/>
                        <a:shade val="46275"/>
                        <a:invGamma/>
                      </a:schemeClr>
                    </a:gs>
                  </a:gsLst>
                  <a:path path="shape">
                    <a:fillToRect l="50000" t="50000" r="50000" b="50000"/>
                  </a:path>
                </a:gra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t">
            <a:spAutoFit/>
          </a:bodyPr>
          <a:lstStyle/>
          <a:p>
            <a:pPr eaLnBrk="1" hangingPunct="1">
              <a:spcBef>
                <a:spcPct val="50000"/>
              </a:spcBef>
              <a:defRPr/>
            </a:pPr>
            <a:r>
              <a:rPr lang="en-US" altLang="zh-CN" sz="3200" b="1" smtClean="0">
                <a:solidFill>
                  <a:srgbClr val="000000"/>
                </a:solidFill>
                <a:effectLst>
                  <a:outerShdw blurRad="38100" dist="38100" dir="2700000" algn="tl">
                    <a:srgbClr val="C0C0C0"/>
                  </a:outerShdw>
                </a:effectLst>
                <a:ea typeface="楷体_GB2312" pitchFamily="49" charset="-122"/>
              </a:rPr>
              <a:t>6.1.2 </a:t>
            </a:r>
            <a:r>
              <a:rPr lang="zh-CN" altLang="en-US" sz="3200" b="1" smtClean="0">
                <a:solidFill>
                  <a:srgbClr val="000000"/>
                </a:solidFill>
                <a:effectLst>
                  <a:outerShdw blurRad="38100" dist="38100" dir="2700000" algn="tl">
                    <a:srgbClr val="C0C0C0"/>
                  </a:outerShdw>
                </a:effectLst>
                <a:ea typeface="楷体_GB2312" pitchFamily="49" charset="-122"/>
              </a:rPr>
              <a:t>树定义 </a:t>
            </a:r>
          </a:p>
        </p:txBody>
      </p:sp>
      <p:sp>
        <p:nvSpPr>
          <p:cNvPr id="8195" name="Rectangle 3"/>
          <p:cNvSpPr>
            <a:spLocks noGrp="1" noChangeArrowheads="1"/>
          </p:cNvSpPr>
          <p:nvPr>
            <p:ph type="body" idx="1"/>
          </p:nvPr>
        </p:nvSpPr>
        <p:spPr>
          <a:xfrm>
            <a:off x="250825" y="836613"/>
            <a:ext cx="8713788" cy="1152525"/>
          </a:xfrm>
        </p:spPr>
        <p:txBody>
          <a:bodyPr/>
          <a:lstStyle/>
          <a:p>
            <a:pPr algn="just" eaLnBrk="1" hangingPunct="1">
              <a:buFont typeface="Monotype Sorts" pitchFamily="2" charset="2"/>
              <a:buNone/>
            </a:pPr>
            <a:r>
              <a:rPr lang="zh-CN" altLang="en-US" b="1" smtClean="0">
                <a:solidFill>
                  <a:srgbClr val="080808"/>
                </a:solidFill>
                <a:latin typeface="楷体_GB2312" pitchFamily="49" charset="-122"/>
                <a:ea typeface="楷体_GB2312" pitchFamily="49" charset="-122"/>
              </a:rPr>
              <a:t>树</a:t>
            </a:r>
            <a:r>
              <a:rPr lang="en-US" altLang="zh-CN" b="1" smtClean="0">
                <a:solidFill>
                  <a:srgbClr val="080808"/>
                </a:solidFill>
                <a:latin typeface="楷体_GB2312" pitchFamily="49" charset="-122"/>
                <a:ea typeface="楷体_GB2312" pitchFamily="49" charset="-122"/>
              </a:rPr>
              <a:t>(Tree)</a:t>
            </a:r>
            <a:r>
              <a:rPr lang="zh-CN" altLang="en-US" b="1" smtClean="0">
                <a:solidFill>
                  <a:srgbClr val="080808"/>
                </a:solidFill>
                <a:latin typeface="楷体_GB2312" pitchFamily="49" charset="-122"/>
                <a:ea typeface="楷体_GB2312" pitchFamily="49" charset="-122"/>
              </a:rPr>
              <a:t>是</a:t>
            </a:r>
            <a:r>
              <a:rPr lang="en-US" altLang="zh-CN" b="1" smtClean="0">
                <a:solidFill>
                  <a:srgbClr val="080808"/>
                </a:solidFill>
                <a:latin typeface="楷体_GB2312" pitchFamily="49" charset="-122"/>
                <a:ea typeface="楷体_GB2312" pitchFamily="49" charset="-122"/>
              </a:rPr>
              <a:t>n(n&gt;=0)</a:t>
            </a:r>
            <a:r>
              <a:rPr lang="zh-CN" altLang="en-US" b="1" smtClean="0">
                <a:solidFill>
                  <a:srgbClr val="080808"/>
                </a:solidFill>
                <a:latin typeface="楷体_GB2312" pitchFamily="49" charset="-122"/>
                <a:ea typeface="楷体_GB2312" pitchFamily="49" charset="-122"/>
              </a:rPr>
              <a:t>个结点的有限集</a:t>
            </a:r>
            <a:r>
              <a:rPr lang="en-US" altLang="zh-CN" b="1" smtClean="0">
                <a:solidFill>
                  <a:srgbClr val="080808"/>
                </a:solidFill>
                <a:latin typeface="楷体_GB2312" pitchFamily="49" charset="-122"/>
                <a:ea typeface="楷体_GB2312" pitchFamily="49" charset="-122"/>
              </a:rPr>
              <a:t>T</a:t>
            </a:r>
            <a:r>
              <a:rPr lang="zh-CN" altLang="en-US" b="1" smtClean="0">
                <a:solidFill>
                  <a:srgbClr val="080808"/>
                </a:solidFill>
                <a:latin typeface="楷体_GB2312" pitchFamily="49" charset="-122"/>
                <a:ea typeface="楷体_GB2312" pitchFamily="49" charset="-122"/>
              </a:rPr>
              <a:t>。</a:t>
            </a:r>
            <a:r>
              <a:rPr lang="en-US" altLang="zh-CN" b="1" smtClean="0">
                <a:solidFill>
                  <a:srgbClr val="080808"/>
                </a:solidFill>
                <a:latin typeface="楷体_GB2312" pitchFamily="49" charset="-122"/>
                <a:ea typeface="楷体_GB2312" pitchFamily="49" charset="-122"/>
              </a:rPr>
              <a:t>n=0</a:t>
            </a:r>
            <a:r>
              <a:rPr lang="zh-CN" altLang="en-US" b="1" smtClean="0">
                <a:solidFill>
                  <a:srgbClr val="080808"/>
                </a:solidFill>
                <a:latin typeface="楷体_GB2312" pitchFamily="49" charset="-122"/>
                <a:ea typeface="楷体_GB2312" pitchFamily="49" charset="-122"/>
              </a:rPr>
              <a:t>时称为空树。在一颗非空树中</a:t>
            </a:r>
          </a:p>
        </p:txBody>
      </p:sp>
      <p:sp>
        <p:nvSpPr>
          <p:cNvPr id="8196" name="Rectangle 5"/>
          <p:cNvSpPr>
            <a:spLocks noChangeArrowheads="1"/>
          </p:cNvSpPr>
          <p:nvPr/>
        </p:nvSpPr>
        <p:spPr bwMode="auto">
          <a:xfrm>
            <a:off x="-36513" y="1989138"/>
            <a:ext cx="8569326"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742950" lvl="1" indent="-285750" algn="just">
              <a:spcBef>
                <a:spcPct val="20000"/>
              </a:spcBef>
              <a:buClr>
                <a:schemeClr val="bg2"/>
              </a:buClr>
              <a:buSzPct val="50000"/>
              <a:buFont typeface="Monotype Sorts" pitchFamily="2" charset="2"/>
              <a:buChar char="l"/>
            </a:pPr>
            <a:r>
              <a:rPr lang="zh-CN" altLang="en-US" sz="3200" b="1">
                <a:solidFill>
                  <a:srgbClr val="080808"/>
                </a:solidFill>
                <a:ea typeface="楷体_GB2312" pitchFamily="49" charset="-122"/>
              </a:rPr>
              <a:t>有且仅有一个称为根（</a:t>
            </a:r>
            <a:r>
              <a:rPr lang="en-US" altLang="zh-CN" sz="3200" b="1">
                <a:solidFill>
                  <a:srgbClr val="080808"/>
                </a:solidFill>
                <a:ea typeface="楷体_GB2312" pitchFamily="49" charset="-122"/>
              </a:rPr>
              <a:t>Root</a:t>
            </a:r>
            <a:r>
              <a:rPr lang="zh-CN" altLang="en-US" sz="3200" b="1">
                <a:solidFill>
                  <a:srgbClr val="080808"/>
                </a:solidFill>
                <a:ea typeface="楷体_GB2312" pitchFamily="49" charset="-122"/>
              </a:rPr>
              <a:t>）的结点；</a:t>
            </a:r>
          </a:p>
        </p:txBody>
      </p:sp>
      <p:sp>
        <p:nvSpPr>
          <p:cNvPr id="8197" name="Rectangle 42"/>
          <p:cNvSpPr>
            <a:spLocks noChangeArrowheads="1"/>
          </p:cNvSpPr>
          <p:nvPr/>
        </p:nvSpPr>
        <p:spPr bwMode="auto">
          <a:xfrm>
            <a:off x="-36513" y="2636838"/>
            <a:ext cx="9001126"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20000"/>
              </a:spcBef>
              <a:buClr>
                <a:schemeClr val="bg2"/>
              </a:buClr>
              <a:buSzPct val="50000"/>
              <a:buFont typeface="Monotype Sorts" pitchFamily="2" charset="2"/>
              <a:buChar char="l"/>
            </a:pPr>
            <a:r>
              <a:rPr lang="en-US" altLang="zh-CN" sz="3200" b="1">
                <a:solidFill>
                  <a:srgbClr val="080808"/>
                </a:solidFill>
                <a:ea typeface="楷体_GB2312" pitchFamily="49" charset="-122"/>
              </a:rPr>
              <a:t> n&gt;1</a:t>
            </a:r>
            <a:r>
              <a:rPr lang="zh-CN" altLang="en-US" sz="3200" b="1">
                <a:solidFill>
                  <a:srgbClr val="080808"/>
                </a:solidFill>
                <a:ea typeface="楷体_GB2312" pitchFamily="49" charset="-122"/>
              </a:rPr>
              <a:t>时，其余结点可分为</a:t>
            </a:r>
            <a:r>
              <a:rPr lang="en-US" altLang="zh-CN" sz="3200" b="1">
                <a:solidFill>
                  <a:srgbClr val="080808"/>
                </a:solidFill>
                <a:ea typeface="楷体_GB2312" pitchFamily="49" charset="-122"/>
              </a:rPr>
              <a:t>m (m&gt;0)</a:t>
            </a:r>
            <a:r>
              <a:rPr lang="zh-CN" altLang="en-US" sz="3200" b="1">
                <a:solidFill>
                  <a:srgbClr val="080808"/>
                </a:solidFill>
                <a:ea typeface="楷体_GB2312" pitchFamily="49" charset="-122"/>
              </a:rPr>
              <a:t>个互不相交的有限集</a:t>
            </a:r>
            <a:r>
              <a:rPr lang="en-US" altLang="zh-CN" sz="3200" b="1">
                <a:solidFill>
                  <a:srgbClr val="080808"/>
                </a:solidFill>
                <a:ea typeface="楷体_GB2312" pitchFamily="49" charset="-122"/>
              </a:rPr>
              <a:t>T1…Tm</a:t>
            </a:r>
            <a:r>
              <a:rPr lang="zh-CN" altLang="en-US" sz="3200" b="1">
                <a:solidFill>
                  <a:srgbClr val="080808"/>
                </a:solidFill>
                <a:ea typeface="楷体_GB2312" pitchFamily="49" charset="-122"/>
              </a:rPr>
              <a:t>，其中每个集合又是一棵树，称为根的子树</a:t>
            </a:r>
            <a:r>
              <a:rPr lang="en-US" altLang="zh-CN" sz="3200" b="1">
                <a:solidFill>
                  <a:srgbClr val="080808"/>
                </a:solidFill>
                <a:ea typeface="楷体_GB2312" pitchFamily="49" charset="-122"/>
              </a:rPr>
              <a:t>(SubTree)</a:t>
            </a:r>
            <a:r>
              <a:rPr lang="zh-CN" altLang="en-US" sz="3200" b="1">
                <a:solidFill>
                  <a:srgbClr val="080808"/>
                </a:solidFill>
                <a:ea typeface="楷体_GB2312" pitchFamily="49" charset="-122"/>
              </a:rPr>
              <a:t>。</a:t>
            </a:r>
          </a:p>
        </p:txBody>
      </p:sp>
      <p:sp>
        <p:nvSpPr>
          <p:cNvPr id="267307" name="Rectangle 43"/>
          <p:cNvSpPr>
            <a:spLocks noChangeArrowheads="1"/>
          </p:cNvSpPr>
          <p:nvPr/>
        </p:nvSpPr>
        <p:spPr bwMode="auto">
          <a:xfrm>
            <a:off x="179388" y="4365625"/>
            <a:ext cx="8713787" cy="576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bg2"/>
              </a:buClr>
              <a:buFont typeface="Monotype Sorts" pitchFamily="2" charset="2"/>
              <a:buNone/>
            </a:pPr>
            <a:r>
              <a:rPr lang="zh-CN" altLang="en-US" sz="3200" b="1">
                <a:solidFill>
                  <a:srgbClr val="080808"/>
                </a:solidFill>
                <a:latin typeface="楷体_GB2312" pitchFamily="49" charset="-122"/>
                <a:ea typeface="楷体_GB2312" pitchFamily="49" charset="-122"/>
              </a:rPr>
              <a:t>注</a:t>
            </a:r>
            <a:r>
              <a:rPr lang="en-US" altLang="zh-CN" sz="3200" b="1">
                <a:solidFill>
                  <a:srgbClr val="080808"/>
                </a:solidFill>
                <a:latin typeface="楷体_GB2312" pitchFamily="49" charset="-122"/>
                <a:ea typeface="楷体_GB2312" pitchFamily="49" charset="-122"/>
              </a:rPr>
              <a:t>1</a:t>
            </a:r>
            <a:r>
              <a:rPr lang="zh-CN" altLang="en-US" sz="3200" b="1">
                <a:solidFill>
                  <a:srgbClr val="080808"/>
                </a:solidFill>
                <a:latin typeface="楷体_GB2312" pitchFamily="49" charset="-122"/>
                <a:ea typeface="楷体_GB2312" pitchFamily="49" charset="-122"/>
              </a:rPr>
              <a:t>：树的定义具有递归性，即</a:t>
            </a:r>
            <a:r>
              <a:rPr lang="zh-CN" altLang="en-US" sz="3200" b="1">
                <a:solidFill>
                  <a:srgbClr val="080808"/>
                </a:solidFill>
                <a:ea typeface="楷体_GB2312" pitchFamily="49" charset="-122"/>
              </a:rPr>
              <a:t>“</a:t>
            </a:r>
            <a:r>
              <a:rPr lang="zh-CN" altLang="en-US" sz="3200" b="1">
                <a:solidFill>
                  <a:srgbClr val="080808"/>
                </a:solidFill>
                <a:latin typeface="楷体_GB2312" pitchFamily="49" charset="-122"/>
                <a:ea typeface="楷体_GB2312" pitchFamily="49" charset="-122"/>
              </a:rPr>
              <a:t>树中还有树</a:t>
            </a:r>
            <a:r>
              <a:rPr lang="zh-CN" altLang="en-US" sz="3200" b="1">
                <a:solidFill>
                  <a:srgbClr val="080808"/>
                </a:solidFill>
                <a:ea typeface="楷体_GB2312" pitchFamily="49" charset="-122"/>
              </a:rPr>
              <a:t>”</a:t>
            </a:r>
            <a:r>
              <a:rPr lang="zh-CN" altLang="en-US" sz="3200" b="1">
                <a:solidFill>
                  <a:srgbClr val="080808"/>
                </a:solidFill>
                <a:latin typeface="楷体_GB2312" pitchFamily="49" charset="-122"/>
                <a:ea typeface="楷体_GB2312" pitchFamily="49" charset="-122"/>
              </a:rPr>
              <a:t>。</a:t>
            </a:r>
          </a:p>
        </p:txBody>
      </p:sp>
      <p:sp>
        <p:nvSpPr>
          <p:cNvPr id="267308" name="Rectangle 44"/>
          <p:cNvSpPr>
            <a:spLocks noChangeArrowheads="1"/>
          </p:cNvSpPr>
          <p:nvPr/>
        </p:nvSpPr>
        <p:spPr bwMode="auto">
          <a:xfrm>
            <a:off x="179388" y="5013325"/>
            <a:ext cx="8713787"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bg2"/>
              </a:buClr>
              <a:buFont typeface="Monotype Sorts" pitchFamily="2" charset="2"/>
              <a:buNone/>
            </a:pPr>
            <a:r>
              <a:rPr lang="zh-CN" altLang="en-US" sz="3200" b="1">
                <a:solidFill>
                  <a:srgbClr val="080808"/>
                </a:solidFill>
                <a:latin typeface="楷体_GB2312" pitchFamily="49" charset="-122"/>
                <a:ea typeface="楷体_GB2312" pitchFamily="49" charset="-122"/>
              </a:rPr>
              <a:t>注</a:t>
            </a:r>
            <a:r>
              <a:rPr lang="en-US" altLang="zh-CN" sz="3200" b="1">
                <a:solidFill>
                  <a:srgbClr val="080808"/>
                </a:solidFill>
                <a:latin typeface="楷体_GB2312" pitchFamily="49" charset="-122"/>
                <a:ea typeface="楷体_GB2312" pitchFamily="49" charset="-122"/>
              </a:rPr>
              <a:t>2</a:t>
            </a:r>
            <a:r>
              <a:rPr lang="zh-CN" altLang="en-US" sz="3200" b="1">
                <a:solidFill>
                  <a:srgbClr val="080808"/>
                </a:solidFill>
                <a:latin typeface="楷体_GB2312" pitchFamily="49" charset="-122"/>
                <a:ea typeface="楷体_GB2312" pitchFamily="49" charset="-122"/>
              </a:rPr>
              <a:t>：树中至少有</a:t>
            </a:r>
            <a:r>
              <a:rPr lang="en-US" altLang="zh-CN" sz="3200" b="1">
                <a:solidFill>
                  <a:srgbClr val="080808"/>
                </a:solidFill>
                <a:latin typeface="楷体_GB2312" pitchFamily="49" charset="-122"/>
                <a:ea typeface="楷体_GB2312" pitchFamily="49" charset="-122"/>
              </a:rPr>
              <a:t>1</a:t>
            </a:r>
            <a:r>
              <a:rPr lang="zh-CN" altLang="en-US" sz="3200" b="1">
                <a:solidFill>
                  <a:srgbClr val="080808"/>
                </a:solidFill>
                <a:latin typeface="楷体_GB2312" pitchFamily="49" charset="-122"/>
                <a:ea typeface="楷体_GB2312" pitchFamily="49" charset="-122"/>
              </a:rPr>
              <a:t>个结点</a:t>
            </a:r>
            <a:r>
              <a:rPr lang="en-US" altLang="zh-CN" sz="3200" b="1">
                <a:solidFill>
                  <a:srgbClr val="080808"/>
                </a:solidFill>
                <a:ea typeface="楷体_GB2312" pitchFamily="49" charset="-122"/>
              </a:rPr>
              <a:t>——</a:t>
            </a:r>
            <a:r>
              <a:rPr lang="zh-CN" altLang="en-US" sz="3200" b="1">
                <a:solidFill>
                  <a:srgbClr val="080808"/>
                </a:solidFill>
                <a:latin typeface="楷体_GB2312" pitchFamily="49" charset="-122"/>
                <a:ea typeface="楷体_GB2312" pitchFamily="49" charset="-122"/>
              </a:rPr>
              <a:t>根</a:t>
            </a:r>
          </a:p>
          <a:p>
            <a:pPr marL="342900" indent="-342900">
              <a:spcBef>
                <a:spcPct val="20000"/>
              </a:spcBef>
              <a:buClr>
                <a:schemeClr val="bg2"/>
              </a:buClr>
              <a:buFont typeface="Monotype Sorts" pitchFamily="2" charset="2"/>
              <a:buNone/>
            </a:pPr>
            <a:r>
              <a:rPr lang="zh-CN" altLang="en-US" sz="3200" b="1">
                <a:solidFill>
                  <a:srgbClr val="080808"/>
                </a:solidFill>
                <a:latin typeface="楷体_GB2312" pitchFamily="49" charset="-122"/>
                <a:ea typeface="楷体_GB2312" pitchFamily="49" charset="-122"/>
              </a:rPr>
              <a:t>     树中各子树是互不相交的集合</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730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730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307" grpId="0" build="p"/>
      <p:bldP spid="267308"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79388" y="404813"/>
            <a:ext cx="3856037" cy="579437"/>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spAutoFit/>
          </a:bodyPr>
          <a:lstStyle/>
          <a:p>
            <a:pPr eaLnBrk="1" hangingPunct="1"/>
            <a:r>
              <a:rPr lang="zh-CN" altLang="en-US" sz="3200" b="1" smtClean="0">
                <a:solidFill>
                  <a:srgbClr val="000000"/>
                </a:solidFill>
                <a:latin typeface="楷体_GB2312" pitchFamily="49" charset="-122"/>
                <a:ea typeface="楷体_GB2312" pitchFamily="49" charset="-122"/>
              </a:rPr>
              <a:t>二叉链表存储结构例</a:t>
            </a:r>
          </a:p>
        </p:txBody>
      </p:sp>
      <p:sp>
        <p:nvSpPr>
          <p:cNvPr id="63491" name="Oval 3"/>
          <p:cNvSpPr>
            <a:spLocks noChangeArrowheads="1"/>
          </p:cNvSpPr>
          <p:nvPr/>
        </p:nvSpPr>
        <p:spPr bwMode="auto">
          <a:xfrm>
            <a:off x="1295400" y="2133600"/>
            <a:ext cx="533400" cy="533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A</a:t>
            </a:r>
          </a:p>
        </p:txBody>
      </p:sp>
      <p:sp>
        <p:nvSpPr>
          <p:cNvPr id="63492" name="Oval 4"/>
          <p:cNvSpPr>
            <a:spLocks noChangeArrowheads="1"/>
          </p:cNvSpPr>
          <p:nvPr/>
        </p:nvSpPr>
        <p:spPr bwMode="auto">
          <a:xfrm>
            <a:off x="685800" y="2971800"/>
            <a:ext cx="533400" cy="533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B</a:t>
            </a:r>
          </a:p>
        </p:txBody>
      </p:sp>
      <p:sp>
        <p:nvSpPr>
          <p:cNvPr id="63493" name="Oval 5"/>
          <p:cNvSpPr>
            <a:spLocks noChangeArrowheads="1"/>
          </p:cNvSpPr>
          <p:nvPr/>
        </p:nvSpPr>
        <p:spPr bwMode="auto">
          <a:xfrm>
            <a:off x="228600" y="3810000"/>
            <a:ext cx="533400" cy="533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C</a:t>
            </a:r>
          </a:p>
        </p:txBody>
      </p:sp>
      <p:sp>
        <p:nvSpPr>
          <p:cNvPr id="63494" name="Oval 6"/>
          <p:cNvSpPr>
            <a:spLocks noChangeArrowheads="1"/>
          </p:cNvSpPr>
          <p:nvPr/>
        </p:nvSpPr>
        <p:spPr bwMode="auto">
          <a:xfrm>
            <a:off x="1447800" y="3810000"/>
            <a:ext cx="533400" cy="533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D</a:t>
            </a:r>
          </a:p>
        </p:txBody>
      </p:sp>
      <p:sp>
        <p:nvSpPr>
          <p:cNvPr id="63495" name="Oval 7"/>
          <p:cNvSpPr>
            <a:spLocks noChangeArrowheads="1"/>
          </p:cNvSpPr>
          <p:nvPr/>
        </p:nvSpPr>
        <p:spPr bwMode="auto">
          <a:xfrm>
            <a:off x="914400" y="4724400"/>
            <a:ext cx="533400" cy="533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E</a:t>
            </a:r>
          </a:p>
        </p:txBody>
      </p:sp>
      <p:sp>
        <p:nvSpPr>
          <p:cNvPr id="63496" name="Oval 8"/>
          <p:cNvSpPr>
            <a:spLocks noChangeArrowheads="1"/>
          </p:cNvSpPr>
          <p:nvPr/>
        </p:nvSpPr>
        <p:spPr bwMode="auto">
          <a:xfrm>
            <a:off x="2133600" y="4724400"/>
            <a:ext cx="533400" cy="533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F</a:t>
            </a:r>
          </a:p>
        </p:txBody>
      </p:sp>
      <p:sp>
        <p:nvSpPr>
          <p:cNvPr id="63497" name="Oval 9"/>
          <p:cNvSpPr>
            <a:spLocks noChangeArrowheads="1"/>
          </p:cNvSpPr>
          <p:nvPr/>
        </p:nvSpPr>
        <p:spPr bwMode="auto">
          <a:xfrm>
            <a:off x="1524000" y="5562600"/>
            <a:ext cx="533400" cy="533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G</a:t>
            </a:r>
          </a:p>
        </p:txBody>
      </p:sp>
      <p:sp>
        <p:nvSpPr>
          <p:cNvPr id="63498" name="Line 10"/>
          <p:cNvSpPr>
            <a:spLocks noChangeShapeType="1"/>
          </p:cNvSpPr>
          <p:nvPr/>
        </p:nvSpPr>
        <p:spPr bwMode="auto">
          <a:xfrm flipH="1">
            <a:off x="1066800" y="2590800"/>
            <a:ext cx="3048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499" name="Line 11"/>
          <p:cNvSpPr>
            <a:spLocks noChangeShapeType="1"/>
          </p:cNvSpPr>
          <p:nvPr/>
        </p:nvSpPr>
        <p:spPr bwMode="auto">
          <a:xfrm flipH="1">
            <a:off x="609600" y="3505200"/>
            <a:ext cx="2286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00" name="Line 12"/>
          <p:cNvSpPr>
            <a:spLocks noChangeShapeType="1"/>
          </p:cNvSpPr>
          <p:nvPr/>
        </p:nvSpPr>
        <p:spPr bwMode="auto">
          <a:xfrm>
            <a:off x="1143000" y="3429000"/>
            <a:ext cx="3810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01" name="Line 13"/>
          <p:cNvSpPr>
            <a:spLocks noChangeShapeType="1"/>
          </p:cNvSpPr>
          <p:nvPr/>
        </p:nvSpPr>
        <p:spPr bwMode="auto">
          <a:xfrm flipH="1">
            <a:off x="1371600" y="4343400"/>
            <a:ext cx="2286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02" name="Line 14"/>
          <p:cNvSpPr>
            <a:spLocks noChangeShapeType="1"/>
          </p:cNvSpPr>
          <p:nvPr/>
        </p:nvSpPr>
        <p:spPr bwMode="auto">
          <a:xfrm>
            <a:off x="1905000" y="4191000"/>
            <a:ext cx="3810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03" name="Line 15"/>
          <p:cNvSpPr>
            <a:spLocks noChangeShapeType="1"/>
          </p:cNvSpPr>
          <p:nvPr/>
        </p:nvSpPr>
        <p:spPr bwMode="auto">
          <a:xfrm>
            <a:off x="1371600" y="5181600"/>
            <a:ext cx="3048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04" name="Rectangle 16"/>
          <p:cNvSpPr>
            <a:spLocks noChangeArrowheads="1"/>
          </p:cNvSpPr>
          <p:nvPr/>
        </p:nvSpPr>
        <p:spPr bwMode="auto">
          <a:xfrm>
            <a:off x="5562600" y="2590800"/>
            <a:ext cx="609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A</a:t>
            </a:r>
          </a:p>
        </p:txBody>
      </p:sp>
      <p:sp>
        <p:nvSpPr>
          <p:cNvPr id="63505" name="Rectangle 17"/>
          <p:cNvSpPr>
            <a:spLocks noChangeArrowheads="1"/>
          </p:cNvSpPr>
          <p:nvPr/>
        </p:nvSpPr>
        <p:spPr bwMode="auto">
          <a:xfrm>
            <a:off x="6172200" y="2590800"/>
            <a:ext cx="3810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ar-SA" altLang="en-US" sz="2000">
                <a:solidFill>
                  <a:srgbClr val="000000"/>
                </a:solidFill>
                <a:latin typeface="Tahoma" pitchFamily="34" charset="0"/>
                <a:cs typeface="Tahoma" pitchFamily="34" charset="0"/>
              </a:rPr>
              <a:t>۸</a:t>
            </a:r>
            <a:endParaRPr lang="en-US" altLang="zh-CN" sz="2000">
              <a:solidFill>
                <a:srgbClr val="000000"/>
              </a:solidFill>
              <a:latin typeface="Tahoma" pitchFamily="34" charset="0"/>
              <a:cs typeface="Tahoma" pitchFamily="34" charset="0"/>
            </a:endParaRPr>
          </a:p>
        </p:txBody>
      </p:sp>
      <p:sp>
        <p:nvSpPr>
          <p:cNvPr id="63506" name="Rectangle 18"/>
          <p:cNvSpPr>
            <a:spLocks noChangeArrowheads="1"/>
          </p:cNvSpPr>
          <p:nvPr/>
        </p:nvSpPr>
        <p:spPr bwMode="auto">
          <a:xfrm>
            <a:off x="5181600" y="2590800"/>
            <a:ext cx="3810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7" name="Rectangle 19"/>
          <p:cNvSpPr>
            <a:spLocks noChangeArrowheads="1"/>
          </p:cNvSpPr>
          <p:nvPr/>
        </p:nvSpPr>
        <p:spPr bwMode="auto">
          <a:xfrm>
            <a:off x="5181600" y="3352800"/>
            <a:ext cx="609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B</a:t>
            </a:r>
          </a:p>
        </p:txBody>
      </p:sp>
      <p:sp>
        <p:nvSpPr>
          <p:cNvPr id="63508" name="Rectangle 20"/>
          <p:cNvSpPr>
            <a:spLocks noChangeArrowheads="1"/>
          </p:cNvSpPr>
          <p:nvPr/>
        </p:nvSpPr>
        <p:spPr bwMode="auto">
          <a:xfrm>
            <a:off x="5791200" y="3352800"/>
            <a:ext cx="3810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9" name="Rectangle 21"/>
          <p:cNvSpPr>
            <a:spLocks noChangeArrowheads="1"/>
          </p:cNvSpPr>
          <p:nvPr/>
        </p:nvSpPr>
        <p:spPr bwMode="auto">
          <a:xfrm>
            <a:off x="4800600" y="3352800"/>
            <a:ext cx="3810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0" name="Rectangle 22"/>
          <p:cNvSpPr>
            <a:spLocks noChangeArrowheads="1"/>
          </p:cNvSpPr>
          <p:nvPr/>
        </p:nvSpPr>
        <p:spPr bwMode="auto">
          <a:xfrm>
            <a:off x="4495800" y="4114800"/>
            <a:ext cx="609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C</a:t>
            </a:r>
          </a:p>
        </p:txBody>
      </p:sp>
      <p:sp>
        <p:nvSpPr>
          <p:cNvPr id="63511" name="Rectangle 23"/>
          <p:cNvSpPr>
            <a:spLocks noChangeArrowheads="1"/>
          </p:cNvSpPr>
          <p:nvPr/>
        </p:nvSpPr>
        <p:spPr bwMode="auto">
          <a:xfrm>
            <a:off x="5105400" y="4114800"/>
            <a:ext cx="3810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ar-SA" altLang="en-US" sz="2000">
                <a:solidFill>
                  <a:srgbClr val="000000"/>
                </a:solidFill>
                <a:latin typeface="Tahoma" pitchFamily="34" charset="0"/>
                <a:cs typeface="Tahoma" pitchFamily="34" charset="0"/>
              </a:rPr>
              <a:t>۸</a:t>
            </a:r>
            <a:endParaRPr lang="en-US" altLang="zh-CN" sz="2000">
              <a:solidFill>
                <a:srgbClr val="000000"/>
              </a:solidFill>
              <a:latin typeface="Tahoma" pitchFamily="34" charset="0"/>
              <a:cs typeface="Tahoma" pitchFamily="34" charset="0"/>
            </a:endParaRPr>
          </a:p>
        </p:txBody>
      </p:sp>
      <p:sp>
        <p:nvSpPr>
          <p:cNvPr id="63512" name="Rectangle 24"/>
          <p:cNvSpPr>
            <a:spLocks noChangeArrowheads="1"/>
          </p:cNvSpPr>
          <p:nvPr/>
        </p:nvSpPr>
        <p:spPr bwMode="auto">
          <a:xfrm>
            <a:off x="4114800" y="4114800"/>
            <a:ext cx="3810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ar-SA" altLang="en-US" sz="2000">
                <a:solidFill>
                  <a:srgbClr val="000000"/>
                </a:solidFill>
                <a:latin typeface="Tahoma" pitchFamily="34" charset="0"/>
                <a:cs typeface="Tahoma" pitchFamily="34" charset="0"/>
              </a:rPr>
              <a:t>۸</a:t>
            </a:r>
            <a:endParaRPr lang="en-US" altLang="zh-CN" sz="2000">
              <a:solidFill>
                <a:srgbClr val="000000"/>
              </a:solidFill>
              <a:latin typeface="Tahoma" pitchFamily="34" charset="0"/>
              <a:cs typeface="Tahoma" pitchFamily="34" charset="0"/>
            </a:endParaRPr>
          </a:p>
        </p:txBody>
      </p:sp>
      <p:sp>
        <p:nvSpPr>
          <p:cNvPr id="63513" name="Rectangle 25"/>
          <p:cNvSpPr>
            <a:spLocks noChangeArrowheads="1"/>
          </p:cNvSpPr>
          <p:nvPr/>
        </p:nvSpPr>
        <p:spPr bwMode="auto">
          <a:xfrm>
            <a:off x="6172200" y="4114800"/>
            <a:ext cx="609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D</a:t>
            </a:r>
          </a:p>
        </p:txBody>
      </p:sp>
      <p:sp>
        <p:nvSpPr>
          <p:cNvPr id="63514" name="Rectangle 26"/>
          <p:cNvSpPr>
            <a:spLocks noChangeArrowheads="1"/>
          </p:cNvSpPr>
          <p:nvPr/>
        </p:nvSpPr>
        <p:spPr bwMode="auto">
          <a:xfrm>
            <a:off x="6781800" y="4114800"/>
            <a:ext cx="3810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5" name="Rectangle 27"/>
          <p:cNvSpPr>
            <a:spLocks noChangeArrowheads="1"/>
          </p:cNvSpPr>
          <p:nvPr/>
        </p:nvSpPr>
        <p:spPr bwMode="auto">
          <a:xfrm>
            <a:off x="5791200" y="4114800"/>
            <a:ext cx="3810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6" name="Rectangle 28"/>
          <p:cNvSpPr>
            <a:spLocks noChangeArrowheads="1"/>
          </p:cNvSpPr>
          <p:nvPr/>
        </p:nvSpPr>
        <p:spPr bwMode="auto">
          <a:xfrm>
            <a:off x="5334000" y="5029200"/>
            <a:ext cx="609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E</a:t>
            </a:r>
          </a:p>
        </p:txBody>
      </p:sp>
      <p:sp>
        <p:nvSpPr>
          <p:cNvPr id="63517" name="Rectangle 29"/>
          <p:cNvSpPr>
            <a:spLocks noChangeArrowheads="1"/>
          </p:cNvSpPr>
          <p:nvPr/>
        </p:nvSpPr>
        <p:spPr bwMode="auto">
          <a:xfrm>
            <a:off x="5943600" y="5029200"/>
            <a:ext cx="3810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8" name="Rectangle 30"/>
          <p:cNvSpPr>
            <a:spLocks noChangeArrowheads="1"/>
          </p:cNvSpPr>
          <p:nvPr/>
        </p:nvSpPr>
        <p:spPr bwMode="auto">
          <a:xfrm>
            <a:off x="4953000" y="5029200"/>
            <a:ext cx="3810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ar-SA" altLang="en-US" sz="2000">
                <a:solidFill>
                  <a:srgbClr val="000000"/>
                </a:solidFill>
                <a:latin typeface="Tahoma" pitchFamily="34" charset="0"/>
                <a:cs typeface="Tahoma" pitchFamily="34" charset="0"/>
              </a:rPr>
              <a:t>۸</a:t>
            </a:r>
            <a:endParaRPr lang="en-US" altLang="zh-CN" sz="2000">
              <a:solidFill>
                <a:srgbClr val="000000"/>
              </a:solidFill>
              <a:latin typeface="Tahoma" pitchFamily="34" charset="0"/>
              <a:cs typeface="Tahoma" pitchFamily="34" charset="0"/>
            </a:endParaRPr>
          </a:p>
        </p:txBody>
      </p:sp>
      <p:sp>
        <p:nvSpPr>
          <p:cNvPr id="63519" name="Rectangle 31"/>
          <p:cNvSpPr>
            <a:spLocks noChangeArrowheads="1"/>
          </p:cNvSpPr>
          <p:nvPr/>
        </p:nvSpPr>
        <p:spPr bwMode="auto">
          <a:xfrm>
            <a:off x="7010400" y="5029200"/>
            <a:ext cx="609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F</a:t>
            </a:r>
          </a:p>
        </p:txBody>
      </p:sp>
      <p:sp>
        <p:nvSpPr>
          <p:cNvPr id="63520" name="Rectangle 32"/>
          <p:cNvSpPr>
            <a:spLocks noChangeArrowheads="1"/>
          </p:cNvSpPr>
          <p:nvPr/>
        </p:nvSpPr>
        <p:spPr bwMode="auto">
          <a:xfrm>
            <a:off x="7620000" y="5029200"/>
            <a:ext cx="3810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ar-SA" altLang="en-US" sz="2000">
                <a:solidFill>
                  <a:srgbClr val="000000"/>
                </a:solidFill>
                <a:latin typeface="Tahoma" pitchFamily="34" charset="0"/>
                <a:cs typeface="Tahoma" pitchFamily="34" charset="0"/>
              </a:rPr>
              <a:t>۸</a:t>
            </a:r>
            <a:endParaRPr lang="en-US" altLang="zh-CN" sz="2000">
              <a:solidFill>
                <a:srgbClr val="000000"/>
              </a:solidFill>
              <a:latin typeface="Tahoma" pitchFamily="34" charset="0"/>
              <a:cs typeface="Tahoma" pitchFamily="34" charset="0"/>
            </a:endParaRPr>
          </a:p>
        </p:txBody>
      </p:sp>
      <p:sp>
        <p:nvSpPr>
          <p:cNvPr id="63521" name="Rectangle 33"/>
          <p:cNvSpPr>
            <a:spLocks noChangeArrowheads="1"/>
          </p:cNvSpPr>
          <p:nvPr/>
        </p:nvSpPr>
        <p:spPr bwMode="auto">
          <a:xfrm>
            <a:off x="6629400" y="5029200"/>
            <a:ext cx="3810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ar-SA" altLang="en-US" sz="2000">
                <a:solidFill>
                  <a:srgbClr val="000000"/>
                </a:solidFill>
                <a:latin typeface="Tahoma" pitchFamily="34" charset="0"/>
                <a:cs typeface="Tahoma" pitchFamily="34" charset="0"/>
              </a:rPr>
              <a:t>۸</a:t>
            </a:r>
            <a:endParaRPr lang="en-US" altLang="zh-CN" sz="2000">
              <a:solidFill>
                <a:srgbClr val="000000"/>
              </a:solidFill>
              <a:latin typeface="Tahoma" pitchFamily="34" charset="0"/>
              <a:cs typeface="Tahoma" pitchFamily="34" charset="0"/>
            </a:endParaRPr>
          </a:p>
        </p:txBody>
      </p:sp>
      <p:sp>
        <p:nvSpPr>
          <p:cNvPr id="63522" name="Rectangle 34"/>
          <p:cNvSpPr>
            <a:spLocks noChangeArrowheads="1"/>
          </p:cNvSpPr>
          <p:nvPr/>
        </p:nvSpPr>
        <p:spPr bwMode="auto">
          <a:xfrm>
            <a:off x="5943600" y="5943600"/>
            <a:ext cx="609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G</a:t>
            </a:r>
          </a:p>
        </p:txBody>
      </p:sp>
      <p:sp>
        <p:nvSpPr>
          <p:cNvPr id="63523" name="Rectangle 35"/>
          <p:cNvSpPr>
            <a:spLocks noChangeArrowheads="1"/>
          </p:cNvSpPr>
          <p:nvPr/>
        </p:nvSpPr>
        <p:spPr bwMode="auto">
          <a:xfrm>
            <a:off x="6553200" y="5943600"/>
            <a:ext cx="3810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ar-SA" altLang="en-US" sz="2000">
                <a:solidFill>
                  <a:srgbClr val="000000"/>
                </a:solidFill>
                <a:latin typeface="Tahoma" pitchFamily="34" charset="0"/>
                <a:cs typeface="Tahoma" pitchFamily="34" charset="0"/>
              </a:rPr>
              <a:t>۸</a:t>
            </a:r>
            <a:endParaRPr lang="en-US" altLang="zh-CN" sz="2000">
              <a:solidFill>
                <a:srgbClr val="000000"/>
              </a:solidFill>
              <a:latin typeface="Tahoma" pitchFamily="34" charset="0"/>
              <a:cs typeface="Tahoma" pitchFamily="34" charset="0"/>
            </a:endParaRPr>
          </a:p>
        </p:txBody>
      </p:sp>
      <p:sp>
        <p:nvSpPr>
          <p:cNvPr id="63524" name="Rectangle 36"/>
          <p:cNvSpPr>
            <a:spLocks noChangeArrowheads="1"/>
          </p:cNvSpPr>
          <p:nvPr/>
        </p:nvSpPr>
        <p:spPr bwMode="auto">
          <a:xfrm>
            <a:off x="5562600" y="5943600"/>
            <a:ext cx="3810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ar-SA" altLang="en-US" sz="2000">
                <a:solidFill>
                  <a:srgbClr val="000000"/>
                </a:solidFill>
                <a:latin typeface="Tahoma" pitchFamily="34" charset="0"/>
                <a:cs typeface="Tahoma" pitchFamily="34" charset="0"/>
              </a:rPr>
              <a:t>۸</a:t>
            </a:r>
            <a:endParaRPr lang="en-US" altLang="zh-CN" sz="2000">
              <a:solidFill>
                <a:srgbClr val="000000"/>
              </a:solidFill>
              <a:latin typeface="Tahoma" pitchFamily="34" charset="0"/>
              <a:cs typeface="Tahoma" pitchFamily="34" charset="0"/>
            </a:endParaRPr>
          </a:p>
        </p:txBody>
      </p:sp>
      <p:sp>
        <p:nvSpPr>
          <p:cNvPr id="63525" name="Line 37"/>
          <p:cNvSpPr>
            <a:spLocks noChangeShapeType="1"/>
          </p:cNvSpPr>
          <p:nvPr/>
        </p:nvSpPr>
        <p:spPr bwMode="auto">
          <a:xfrm flipH="1">
            <a:off x="5334000" y="2819400"/>
            <a:ext cx="762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26" name="Line 38"/>
          <p:cNvSpPr>
            <a:spLocks noChangeShapeType="1"/>
          </p:cNvSpPr>
          <p:nvPr/>
        </p:nvSpPr>
        <p:spPr bwMode="auto">
          <a:xfrm flipH="1">
            <a:off x="4724400" y="3505200"/>
            <a:ext cx="22860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27" name="Line 39"/>
          <p:cNvSpPr>
            <a:spLocks noChangeShapeType="1"/>
          </p:cNvSpPr>
          <p:nvPr/>
        </p:nvSpPr>
        <p:spPr bwMode="auto">
          <a:xfrm>
            <a:off x="5943600" y="3505200"/>
            <a:ext cx="45720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28" name="Line 40"/>
          <p:cNvSpPr>
            <a:spLocks noChangeShapeType="1"/>
          </p:cNvSpPr>
          <p:nvPr/>
        </p:nvSpPr>
        <p:spPr bwMode="auto">
          <a:xfrm flipH="1">
            <a:off x="5638800" y="4267200"/>
            <a:ext cx="38100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29" name="Line 41"/>
          <p:cNvSpPr>
            <a:spLocks noChangeShapeType="1"/>
          </p:cNvSpPr>
          <p:nvPr/>
        </p:nvSpPr>
        <p:spPr bwMode="auto">
          <a:xfrm>
            <a:off x="6096000" y="5181600"/>
            <a:ext cx="22860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30" name="Line 42"/>
          <p:cNvSpPr>
            <a:spLocks noChangeShapeType="1"/>
          </p:cNvSpPr>
          <p:nvPr/>
        </p:nvSpPr>
        <p:spPr bwMode="auto">
          <a:xfrm>
            <a:off x="6934200" y="4191000"/>
            <a:ext cx="4572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31" name="Line 43"/>
          <p:cNvSpPr>
            <a:spLocks noChangeShapeType="1"/>
          </p:cNvSpPr>
          <p:nvPr/>
        </p:nvSpPr>
        <p:spPr bwMode="auto">
          <a:xfrm>
            <a:off x="5486400" y="2057400"/>
            <a:ext cx="3810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4"/>
          <p:cNvSpPr txBox="1">
            <a:spLocks noChangeArrowheads="1"/>
          </p:cNvSpPr>
          <p:nvPr/>
        </p:nvSpPr>
        <p:spPr bwMode="auto">
          <a:xfrm>
            <a:off x="323850" y="188913"/>
            <a:ext cx="8642350" cy="1554162"/>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dirty="0">
                <a:solidFill>
                  <a:srgbClr val="000000"/>
                </a:solidFill>
                <a:ea typeface="楷体_GB2312" pitchFamily="49" charset="-122"/>
              </a:rPr>
              <a:t>结论：若二叉树含有</a:t>
            </a:r>
            <a:r>
              <a:rPr lang="en-US" altLang="zh-CN" sz="3200" b="1" dirty="0">
                <a:solidFill>
                  <a:srgbClr val="000000"/>
                </a:solidFill>
                <a:ea typeface="楷体_GB2312" pitchFamily="49" charset="-122"/>
              </a:rPr>
              <a:t>n</a:t>
            </a:r>
            <a:r>
              <a:rPr lang="zh-CN" altLang="en-US" sz="3200" b="1" dirty="0">
                <a:solidFill>
                  <a:srgbClr val="000000"/>
                </a:solidFill>
                <a:ea typeface="楷体_GB2312" pitchFamily="49" charset="-122"/>
              </a:rPr>
              <a:t>个结点，则它的二叉链表中必有</a:t>
            </a:r>
            <a:r>
              <a:rPr lang="en-US" altLang="zh-CN" sz="3200" b="1" dirty="0">
                <a:solidFill>
                  <a:srgbClr val="000000"/>
                </a:solidFill>
                <a:ea typeface="楷体_GB2312" pitchFamily="49" charset="-122"/>
              </a:rPr>
              <a:t>2n</a:t>
            </a:r>
            <a:r>
              <a:rPr lang="zh-CN" altLang="en-US" sz="3200" b="1" dirty="0">
                <a:solidFill>
                  <a:srgbClr val="000000"/>
                </a:solidFill>
                <a:ea typeface="楷体_GB2312" pitchFamily="49" charset="-122"/>
              </a:rPr>
              <a:t>个指针域，其中只有</a:t>
            </a:r>
            <a:r>
              <a:rPr lang="en-US" altLang="zh-CN" sz="3200" b="1" dirty="0">
                <a:solidFill>
                  <a:srgbClr val="000000"/>
                </a:solidFill>
                <a:ea typeface="楷体_GB2312" pitchFamily="49" charset="-122"/>
              </a:rPr>
              <a:t>n</a:t>
            </a:r>
            <a:r>
              <a:rPr lang="en-US" altLang="en-US" sz="3200" b="1" dirty="0">
                <a:solidFill>
                  <a:srgbClr val="000000"/>
                </a:solidFill>
                <a:ea typeface="楷体_GB2312" pitchFamily="49" charset="-122"/>
              </a:rPr>
              <a:t>－</a:t>
            </a:r>
            <a:r>
              <a:rPr lang="en-US" altLang="zh-CN" sz="3200" b="1" dirty="0">
                <a:solidFill>
                  <a:srgbClr val="000000"/>
                </a:solidFill>
                <a:ea typeface="楷体_GB2312" pitchFamily="49" charset="-122"/>
              </a:rPr>
              <a:t>1</a:t>
            </a:r>
            <a:r>
              <a:rPr lang="zh-CN" altLang="en-US" sz="3200" b="1" dirty="0">
                <a:solidFill>
                  <a:srgbClr val="000000"/>
                </a:solidFill>
                <a:ea typeface="楷体_GB2312" pitchFamily="49" charset="-122"/>
              </a:rPr>
              <a:t>个用来指示结点的左、右孩子，必有</a:t>
            </a:r>
            <a:r>
              <a:rPr lang="en-US" altLang="zh-CN" sz="3200" b="1" dirty="0">
                <a:solidFill>
                  <a:srgbClr val="000000"/>
                </a:solidFill>
                <a:ea typeface="楷体_GB2312" pitchFamily="49" charset="-122"/>
              </a:rPr>
              <a:t>n+1</a:t>
            </a:r>
            <a:r>
              <a:rPr lang="zh-CN" altLang="en-US" sz="3200" b="1" dirty="0">
                <a:solidFill>
                  <a:srgbClr val="000000"/>
                </a:solidFill>
                <a:ea typeface="楷体_GB2312" pitchFamily="49" charset="-122"/>
              </a:rPr>
              <a:t>个空链域。</a:t>
            </a:r>
          </a:p>
        </p:txBody>
      </p:sp>
      <p:sp>
        <p:nvSpPr>
          <p:cNvPr id="64515" name="Text Box 5"/>
          <p:cNvSpPr txBox="1">
            <a:spLocks noChangeArrowheads="1"/>
          </p:cNvSpPr>
          <p:nvPr/>
        </p:nvSpPr>
        <p:spPr bwMode="auto">
          <a:xfrm>
            <a:off x="250825" y="1912938"/>
            <a:ext cx="2016125" cy="57943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dirty="0">
                <a:solidFill>
                  <a:srgbClr val="000000"/>
                </a:solidFill>
                <a:ea typeface="楷体_GB2312" pitchFamily="49" charset="-122"/>
              </a:rPr>
              <a:t>证明：</a:t>
            </a:r>
          </a:p>
        </p:txBody>
      </p:sp>
      <p:sp>
        <p:nvSpPr>
          <p:cNvPr id="487430" name="Text Box 6"/>
          <p:cNvSpPr txBox="1">
            <a:spLocks noChangeArrowheads="1"/>
          </p:cNvSpPr>
          <p:nvPr/>
        </p:nvSpPr>
        <p:spPr bwMode="auto">
          <a:xfrm>
            <a:off x="242421" y="2492375"/>
            <a:ext cx="8642350" cy="10668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dirty="0" smtClean="0">
                <a:solidFill>
                  <a:srgbClr val="000000"/>
                </a:solidFill>
                <a:ea typeface="楷体_GB2312" pitchFamily="49" charset="-122"/>
              </a:rPr>
              <a:t>法一：</a:t>
            </a:r>
            <a:r>
              <a:rPr lang="zh-CN" altLang="en-US" sz="3200" b="1" dirty="0" smtClean="0">
                <a:solidFill>
                  <a:srgbClr val="000000"/>
                </a:solidFill>
                <a:ea typeface="楷体_GB2312" pitchFamily="49" charset="-122"/>
              </a:rPr>
              <a:t>分支</a:t>
            </a:r>
            <a:r>
              <a:rPr lang="zh-CN" altLang="en-US" sz="3200" b="1" dirty="0">
                <a:solidFill>
                  <a:srgbClr val="000000"/>
                </a:solidFill>
                <a:ea typeface="楷体_GB2312" pitchFamily="49" charset="-122"/>
              </a:rPr>
              <a:t>数目</a:t>
            </a:r>
            <a:r>
              <a:rPr lang="en-US" altLang="zh-CN" sz="3200" b="1" dirty="0">
                <a:solidFill>
                  <a:srgbClr val="000000"/>
                </a:solidFill>
                <a:ea typeface="楷体_GB2312" pitchFamily="49" charset="-122"/>
              </a:rPr>
              <a:t>b =n</a:t>
            </a:r>
            <a:r>
              <a:rPr lang="en-US" altLang="en-US" sz="3200" b="1" dirty="0">
                <a:solidFill>
                  <a:srgbClr val="000000"/>
                </a:solidFill>
                <a:ea typeface="楷体_GB2312" pitchFamily="49" charset="-122"/>
              </a:rPr>
              <a:t>－</a:t>
            </a:r>
            <a:r>
              <a:rPr lang="en-US" altLang="zh-CN" sz="3200" b="1" dirty="0">
                <a:solidFill>
                  <a:srgbClr val="000000"/>
                </a:solidFill>
                <a:ea typeface="楷体_GB2312" pitchFamily="49" charset="-122"/>
              </a:rPr>
              <a:t>1</a:t>
            </a:r>
            <a:r>
              <a:rPr lang="zh-CN" altLang="en-US" sz="3200" b="1" dirty="0">
                <a:solidFill>
                  <a:srgbClr val="000000"/>
                </a:solidFill>
                <a:ea typeface="楷体_GB2312" pitchFamily="49" charset="-122"/>
              </a:rPr>
              <a:t>，即非空链域有</a:t>
            </a:r>
            <a:r>
              <a:rPr lang="en-US" altLang="zh-CN" sz="3200" b="1" dirty="0">
                <a:solidFill>
                  <a:srgbClr val="000000"/>
                </a:solidFill>
                <a:ea typeface="楷体_GB2312" pitchFamily="49" charset="-122"/>
              </a:rPr>
              <a:t>n</a:t>
            </a:r>
            <a:r>
              <a:rPr lang="en-US" altLang="en-US" sz="3200" b="1" dirty="0">
                <a:solidFill>
                  <a:srgbClr val="000000"/>
                </a:solidFill>
                <a:ea typeface="楷体_GB2312" pitchFamily="49" charset="-122"/>
              </a:rPr>
              <a:t>－</a:t>
            </a:r>
            <a:r>
              <a:rPr lang="en-US" altLang="zh-CN" sz="3200" b="1" dirty="0">
                <a:solidFill>
                  <a:srgbClr val="000000"/>
                </a:solidFill>
                <a:ea typeface="楷体_GB2312" pitchFamily="49" charset="-122"/>
              </a:rPr>
              <a:t>1</a:t>
            </a:r>
            <a:r>
              <a:rPr lang="zh-CN" altLang="en-US" sz="3200" b="1" dirty="0">
                <a:solidFill>
                  <a:srgbClr val="000000"/>
                </a:solidFill>
                <a:ea typeface="楷体_GB2312" pitchFamily="49" charset="-122"/>
              </a:rPr>
              <a:t>个，所以，空链域有</a:t>
            </a:r>
            <a:r>
              <a:rPr lang="en-US" altLang="zh-CN" sz="3200" b="1" dirty="0">
                <a:solidFill>
                  <a:srgbClr val="000000"/>
                </a:solidFill>
                <a:ea typeface="楷体_GB2312" pitchFamily="49" charset="-122"/>
              </a:rPr>
              <a:t>2n</a:t>
            </a:r>
            <a:r>
              <a:rPr lang="en-US" altLang="en-US" sz="3200" b="1" dirty="0">
                <a:solidFill>
                  <a:srgbClr val="000000"/>
                </a:solidFill>
                <a:ea typeface="楷体_GB2312" pitchFamily="49" charset="-122"/>
              </a:rPr>
              <a:t>－</a:t>
            </a:r>
            <a:r>
              <a:rPr lang="zh-CN" altLang="en-US" sz="3200" b="1" dirty="0">
                <a:solidFill>
                  <a:srgbClr val="000000"/>
                </a:solidFill>
                <a:ea typeface="楷体_GB2312" pitchFamily="49" charset="-122"/>
              </a:rPr>
              <a:t> </a:t>
            </a:r>
            <a:r>
              <a:rPr lang="en-US" altLang="zh-CN" sz="3200" b="1" dirty="0">
                <a:solidFill>
                  <a:srgbClr val="000000"/>
                </a:solidFill>
                <a:ea typeface="楷体_GB2312" pitchFamily="49" charset="-122"/>
              </a:rPr>
              <a:t>(n</a:t>
            </a:r>
            <a:r>
              <a:rPr lang="en-US" altLang="en-US" sz="3200" b="1" dirty="0">
                <a:solidFill>
                  <a:srgbClr val="000000"/>
                </a:solidFill>
                <a:ea typeface="楷体_GB2312" pitchFamily="49" charset="-122"/>
              </a:rPr>
              <a:t>－</a:t>
            </a:r>
            <a:r>
              <a:rPr lang="en-US" altLang="zh-CN" sz="3200" b="1" dirty="0">
                <a:solidFill>
                  <a:srgbClr val="000000"/>
                </a:solidFill>
                <a:ea typeface="楷体_GB2312" pitchFamily="49" charset="-122"/>
              </a:rPr>
              <a:t>1)</a:t>
            </a:r>
            <a:r>
              <a:rPr lang="zh-CN" altLang="en-US" sz="3200" b="1" dirty="0">
                <a:solidFill>
                  <a:srgbClr val="000000"/>
                </a:solidFill>
                <a:ea typeface="楷体_GB2312" pitchFamily="49" charset="-122"/>
              </a:rPr>
              <a:t>个</a:t>
            </a:r>
          </a:p>
        </p:txBody>
      </p:sp>
      <p:sp>
        <p:nvSpPr>
          <p:cNvPr id="487431" name="Text Box 7"/>
          <p:cNvSpPr txBox="1">
            <a:spLocks noChangeArrowheads="1"/>
          </p:cNvSpPr>
          <p:nvPr/>
        </p:nvSpPr>
        <p:spPr bwMode="auto">
          <a:xfrm>
            <a:off x="395288" y="3687029"/>
            <a:ext cx="3960812" cy="3046988"/>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dirty="0" smtClean="0">
                <a:solidFill>
                  <a:srgbClr val="000000"/>
                </a:solidFill>
                <a:ea typeface="楷体_GB2312" pitchFamily="49" charset="-122"/>
              </a:rPr>
              <a:t>法二：</a:t>
            </a:r>
            <a:r>
              <a:rPr lang="en-US" altLang="zh-CN" sz="3200" b="1" dirty="0" smtClean="0">
                <a:solidFill>
                  <a:srgbClr val="000000"/>
                </a:solidFill>
                <a:ea typeface="楷体_GB2312" pitchFamily="49" charset="-122"/>
              </a:rPr>
              <a:t>  </a:t>
            </a:r>
          </a:p>
          <a:p>
            <a:pPr eaLnBrk="1" hangingPunct="1"/>
            <a:r>
              <a:rPr lang="en-US" altLang="zh-CN" sz="3200" b="1" dirty="0" smtClean="0">
                <a:solidFill>
                  <a:srgbClr val="000000"/>
                </a:solidFill>
                <a:ea typeface="楷体_GB2312" pitchFamily="49" charset="-122"/>
              </a:rPr>
              <a:t>   2*n</a:t>
            </a:r>
            <a:r>
              <a:rPr lang="en-US" altLang="zh-CN" sz="3200" b="1" baseline="-25000" dirty="0" smtClean="0">
                <a:solidFill>
                  <a:srgbClr val="000000"/>
                </a:solidFill>
                <a:ea typeface="楷体_GB2312" pitchFamily="49" charset="-122"/>
              </a:rPr>
              <a:t>0</a:t>
            </a:r>
            <a:r>
              <a:rPr lang="en-US" altLang="zh-CN" sz="3200" b="1" dirty="0" smtClean="0">
                <a:solidFill>
                  <a:srgbClr val="000000"/>
                </a:solidFill>
                <a:ea typeface="楷体_GB2312" pitchFamily="49" charset="-122"/>
              </a:rPr>
              <a:t>+1*n</a:t>
            </a:r>
            <a:r>
              <a:rPr lang="en-US" altLang="zh-CN" sz="3200" b="1" baseline="-25000" dirty="0" smtClean="0">
                <a:solidFill>
                  <a:srgbClr val="000000"/>
                </a:solidFill>
                <a:ea typeface="楷体_GB2312" pitchFamily="49" charset="-122"/>
              </a:rPr>
              <a:t>1</a:t>
            </a:r>
            <a:r>
              <a:rPr lang="en-US" altLang="zh-CN" sz="3200" b="1" dirty="0" smtClean="0">
                <a:solidFill>
                  <a:srgbClr val="000000"/>
                </a:solidFill>
                <a:ea typeface="楷体_GB2312" pitchFamily="49" charset="-122"/>
              </a:rPr>
              <a:t>+0*n</a:t>
            </a:r>
            <a:r>
              <a:rPr lang="en-US" altLang="zh-CN" sz="3200" b="1" baseline="-25000" dirty="0" smtClean="0">
                <a:solidFill>
                  <a:srgbClr val="000000"/>
                </a:solidFill>
                <a:ea typeface="楷体_GB2312" pitchFamily="49" charset="-122"/>
              </a:rPr>
              <a:t>2</a:t>
            </a:r>
            <a:endParaRPr lang="en-US" altLang="zh-CN" sz="3200" b="1" baseline="-25000" dirty="0">
              <a:solidFill>
                <a:srgbClr val="000000"/>
              </a:solidFill>
              <a:ea typeface="楷体_GB2312" pitchFamily="49" charset="-122"/>
            </a:endParaRPr>
          </a:p>
          <a:p>
            <a:pPr eaLnBrk="1" hangingPunct="1"/>
            <a:r>
              <a:rPr lang="en-US" altLang="zh-CN" sz="3200" b="1" dirty="0">
                <a:solidFill>
                  <a:srgbClr val="000000"/>
                </a:solidFill>
                <a:ea typeface="楷体_GB2312" pitchFamily="49" charset="-122"/>
              </a:rPr>
              <a:t>= 2n</a:t>
            </a:r>
            <a:r>
              <a:rPr lang="en-US" altLang="zh-CN" sz="3200" b="1" baseline="-25000" dirty="0">
                <a:solidFill>
                  <a:srgbClr val="000000"/>
                </a:solidFill>
                <a:ea typeface="楷体_GB2312" pitchFamily="49" charset="-122"/>
              </a:rPr>
              <a:t>0</a:t>
            </a:r>
            <a:r>
              <a:rPr lang="en-US" altLang="zh-CN" sz="3200" b="1" dirty="0">
                <a:solidFill>
                  <a:srgbClr val="000000"/>
                </a:solidFill>
                <a:ea typeface="楷体_GB2312" pitchFamily="49" charset="-122"/>
              </a:rPr>
              <a:t>+n</a:t>
            </a:r>
            <a:r>
              <a:rPr lang="en-US" altLang="zh-CN" sz="3200" b="1" baseline="-25000" dirty="0">
                <a:solidFill>
                  <a:srgbClr val="000000"/>
                </a:solidFill>
                <a:ea typeface="楷体_GB2312" pitchFamily="49" charset="-122"/>
              </a:rPr>
              <a:t>1</a:t>
            </a:r>
          </a:p>
          <a:p>
            <a:pPr eaLnBrk="1" hangingPunct="1"/>
            <a:r>
              <a:rPr lang="en-US" altLang="zh-CN" sz="3200" b="1" dirty="0">
                <a:solidFill>
                  <a:srgbClr val="000000"/>
                </a:solidFill>
                <a:ea typeface="楷体_GB2312" pitchFamily="49" charset="-122"/>
              </a:rPr>
              <a:t>= n</a:t>
            </a:r>
            <a:r>
              <a:rPr lang="en-US" altLang="zh-CN" sz="3200" b="1" baseline="-25000" dirty="0">
                <a:solidFill>
                  <a:srgbClr val="000000"/>
                </a:solidFill>
                <a:ea typeface="楷体_GB2312" pitchFamily="49" charset="-122"/>
              </a:rPr>
              <a:t>0</a:t>
            </a:r>
            <a:r>
              <a:rPr lang="en-US" altLang="zh-CN" sz="3200" b="1" dirty="0">
                <a:solidFill>
                  <a:srgbClr val="000000"/>
                </a:solidFill>
                <a:ea typeface="楷体_GB2312" pitchFamily="49" charset="-122"/>
              </a:rPr>
              <a:t>+n</a:t>
            </a:r>
            <a:r>
              <a:rPr lang="en-US" altLang="zh-CN" sz="3200" b="1" baseline="-25000" dirty="0">
                <a:solidFill>
                  <a:srgbClr val="000000"/>
                </a:solidFill>
                <a:ea typeface="楷体_GB2312" pitchFamily="49" charset="-122"/>
              </a:rPr>
              <a:t>1</a:t>
            </a:r>
            <a:r>
              <a:rPr lang="en-US" altLang="zh-CN" sz="3200" b="1" dirty="0">
                <a:solidFill>
                  <a:srgbClr val="000000"/>
                </a:solidFill>
                <a:ea typeface="楷体_GB2312" pitchFamily="49" charset="-122"/>
              </a:rPr>
              <a:t>+n</a:t>
            </a:r>
            <a:r>
              <a:rPr lang="en-US" altLang="zh-CN" sz="3200" b="1" baseline="-25000" dirty="0">
                <a:solidFill>
                  <a:srgbClr val="000000"/>
                </a:solidFill>
                <a:ea typeface="楷体_GB2312" pitchFamily="49" charset="-122"/>
              </a:rPr>
              <a:t>0</a:t>
            </a:r>
          </a:p>
          <a:p>
            <a:pPr eaLnBrk="1" hangingPunct="1"/>
            <a:r>
              <a:rPr lang="en-US" altLang="zh-CN" sz="3200" b="1" dirty="0">
                <a:solidFill>
                  <a:srgbClr val="000000"/>
                </a:solidFill>
                <a:ea typeface="楷体_GB2312" pitchFamily="49" charset="-122"/>
              </a:rPr>
              <a:t>= n</a:t>
            </a:r>
            <a:r>
              <a:rPr lang="en-US" altLang="zh-CN" sz="3200" b="1" baseline="-25000" dirty="0">
                <a:solidFill>
                  <a:srgbClr val="000000"/>
                </a:solidFill>
                <a:ea typeface="楷体_GB2312" pitchFamily="49" charset="-122"/>
              </a:rPr>
              <a:t>0</a:t>
            </a:r>
            <a:r>
              <a:rPr lang="en-US" altLang="zh-CN" sz="3200" b="1" dirty="0">
                <a:solidFill>
                  <a:srgbClr val="000000"/>
                </a:solidFill>
                <a:ea typeface="楷体_GB2312" pitchFamily="49" charset="-122"/>
              </a:rPr>
              <a:t>+n</a:t>
            </a:r>
            <a:r>
              <a:rPr lang="en-US" altLang="zh-CN" sz="3200" b="1" baseline="-25000" dirty="0">
                <a:solidFill>
                  <a:srgbClr val="000000"/>
                </a:solidFill>
                <a:ea typeface="楷体_GB2312" pitchFamily="49" charset="-122"/>
              </a:rPr>
              <a:t>1</a:t>
            </a:r>
            <a:r>
              <a:rPr lang="en-US" altLang="zh-CN" sz="3200" b="1" dirty="0">
                <a:solidFill>
                  <a:srgbClr val="000000"/>
                </a:solidFill>
                <a:ea typeface="楷体_GB2312" pitchFamily="49" charset="-122"/>
              </a:rPr>
              <a:t>+n</a:t>
            </a:r>
            <a:r>
              <a:rPr lang="en-US" altLang="zh-CN" sz="3200" b="1" baseline="-25000" dirty="0">
                <a:solidFill>
                  <a:srgbClr val="000000"/>
                </a:solidFill>
                <a:ea typeface="楷体_GB2312" pitchFamily="49" charset="-122"/>
              </a:rPr>
              <a:t>2</a:t>
            </a:r>
            <a:r>
              <a:rPr lang="en-US" altLang="zh-CN" sz="3200" b="1" dirty="0">
                <a:solidFill>
                  <a:srgbClr val="000000"/>
                </a:solidFill>
                <a:ea typeface="楷体_GB2312" pitchFamily="49" charset="-122"/>
              </a:rPr>
              <a:t>+1</a:t>
            </a:r>
          </a:p>
          <a:p>
            <a:pPr eaLnBrk="1" hangingPunct="1"/>
            <a:r>
              <a:rPr lang="en-US" altLang="zh-CN" sz="3200" b="1" dirty="0">
                <a:solidFill>
                  <a:srgbClr val="000000"/>
                </a:solidFill>
                <a:ea typeface="楷体_GB2312" pitchFamily="49" charset="-122"/>
              </a:rPr>
              <a:t>= n+1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87430">
                                            <p:txEl>
                                              <p:pRg st="0" end="0"/>
                                            </p:txEl>
                                          </p:spTgt>
                                        </p:tgtEl>
                                        <p:attrNameLst>
                                          <p:attrName>style.visibility</p:attrName>
                                        </p:attrNameLst>
                                      </p:cBhvr>
                                      <p:to>
                                        <p:strVal val="visible"/>
                                      </p:to>
                                    </p:set>
                                    <p:animEffect transition="in" filter="box(out)">
                                      <p:cBhvr>
                                        <p:cTn id="7" dur="500"/>
                                        <p:tgtEl>
                                          <p:spTgt spid="4874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87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30" grpId="0" build="p" autoUpdateAnimBg="0"/>
      <p:bldP spid="487431" grpId="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7184" name="Freeform 32"/>
          <p:cNvSpPr>
            <a:spLocks/>
          </p:cNvSpPr>
          <p:nvPr/>
        </p:nvSpPr>
        <p:spPr bwMode="auto">
          <a:xfrm>
            <a:off x="1905000" y="1447800"/>
            <a:ext cx="1600200" cy="1050925"/>
          </a:xfrm>
          <a:custGeom>
            <a:avLst/>
            <a:gdLst>
              <a:gd name="T0" fmla="*/ 0 w 720"/>
              <a:gd name="T1" fmla="*/ 0 h 528"/>
              <a:gd name="T2" fmla="*/ 2147483647 w 720"/>
              <a:gd name="T3" fmla="*/ 2147483647 h 528"/>
              <a:gd name="T4" fmla="*/ 2147483647 w 720"/>
              <a:gd name="T5" fmla="*/ 2147483647 h 528"/>
              <a:gd name="T6" fmla="*/ 2147483647 w 720"/>
              <a:gd name="T7" fmla="*/ 2147483647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85" name="Text Box 33"/>
          <p:cNvSpPr txBox="1">
            <a:spLocks noChangeArrowheads="1"/>
          </p:cNvSpPr>
          <p:nvPr/>
        </p:nvSpPr>
        <p:spPr bwMode="auto">
          <a:xfrm>
            <a:off x="762000" y="1050925"/>
            <a:ext cx="1087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rgbClr val="FF3300"/>
                </a:solidFill>
              </a:rPr>
              <a:t>root</a:t>
            </a:r>
            <a:endParaRPr lang="en-US" altLang="zh-CN" sz="2400"/>
          </a:p>
        </p:txBody>
      </p:sp>
      <p:sp>
        <p:nvSpPr>
          <p:cNvPr id="177186" name="Rectangle 34"/>
          <p:cNvSpPr>
            <a:spLocks noChangeArrowheads="1"/>
          </p:cNvSpPr>
          <p:nvPr/>
        </p:nvSpPr>
        <p:spPr bwMode="auto">
          <a:xfrm>
            <a:off x="2438400" y="2498725"/>
            <a:ext cx="381000" cy="533400"/>
          </a:xfrm>
          <a:prstGeom prst="rect">
            <a:avLst/>
          </a:prstGeom>
          <a:solidFill>
            <a:srgbClr val="FBE2DF"/>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7217" name="Group 65"/>
          <p:cNvGrpSpPr>
            <a:grpSpLocks/>
          </p:cNvGrpSpPr>
          <p:nvPr/>
        </p:nvGrpSpPr>
        <p:grpSpPr bwMode="auto">
          <a:xfrm>
            <a:off x="838200" y="2498725"/>
            <a:ext cx="7391400" cy="3978275"/>
            <a:chOff x="528" y="1574"/>
            <a:chExt cx="4656" cy="2506"/>
          </a:xfrm>
        </p:grpSpPr>
        <p:sp>
          <p:nvSpPr>
            <p:cNvPr id="65561" name="Rectangle 2"/>
            <p:cNvSpPr>
              <a:spLocks noChangeArrowheads="1"/>
            </p:cNvSpPr>
            <p:nvPr/>
          </p:nvSpPr>
          <p:spPr bwMode="auto">
            <a:xfrm>
              <a:off x="1776" y="1574"/>
              <a:ext cx="960" cy="336"/>
            </a:xfrm>
            <a:prstGeom prst="rect">
              <a:avLst/>
            </a:prstGeom>
            <a:solidFill>
              <a:srgbClr val="CAF2CE">
                <a:alpha val="50195"/>
              </a:srgbClr>
            </a:solidFill>
            <a:ln w="28575"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5400"/>
                  </a:solidFill>
                </a:rPr>
                <a:t>A</a:t>
              </a:r>
              <a:endParaRPr lang="en-US" altLang="zh-CN" sz="2400"/>
            </a:p>
          </p:txBody>
        </p:sp>
        <p:sp>
          <p:nvSpPr>
            <p:cNvPr id="65562" name="Line 3"/>
            <p:cNvSpPr>
              <a:spLocks noChangeShapeType="1"/>
            </p:cNvSpPr>
            <p:nvPr/>
          </p:nvSpPr>
          <p:spPr bwMode="auto">
            <a:xfrm>
              <a:off x="2016" y="1574"/>
              <a:ext cx="0" cy="33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63" name="Line 4"/>
            <p:cNvSpPr>
              <a:spLocks noChangeShapeType="1"/>
            </p:cNvSpPr>
            <p:nvPr/>
          </p:nvSpPr>
          <p:spPr bwMode="auto">
            <a:xfrm>
              <a:off x="2496" y="1574"/>
              <a:ext cx="0" cy="33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64" name="Rectangle 5"/>
            <p:cNvSpPr>
              <a:spLocks noChangeArrowheads="1"/>
            </p:cNvSpPr>
            <p:nvPr/>
          </p:nvSpPr>
          <p:spPr bwMode="auto">
            <a:xfrm>
              <a:off x="2976" y="2294"/>
              <a:ext cx="960" cy="336"/>
            </a:xfrm>
            <a:prstGeom prst="rect">
              <a:avLst/>
            </a:prstGeom>
            <a:solidFill>
              <a:srgbClr val="CAF2CE">
                <a:alpha val="50195"/>
              </a:srgbClr>
            </a:solidFill>
            <a:ln w="28575"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5400"/>
                  </a:solidFill>
                </a:rPr>
                <a:t>D</a:t>
              </a:r>
              <a:endParaRPr lang="en-US" altLang="zh-CN" sz="2400"/>
            </a:p>
          </p:txBody>
        </p:sp>
        <p:sp>
          <p:nvSpPr>
            <p:cNvPr id="65565" name="Line 6"/>
            <p:cNvSpPr>
              <a:spLocks noChangeShapeType="1"/>
            </p:cNvSpPr>
            <p:nvPr/>
          </p:nvSpPr>
          <p:spPr bwMode="auto">
            <a:xfrm>
              <a:off x="3216" y="2294"/>
              <a:ext cx="0" cy="33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66" name="Line 7"/>
            <p:cNvSpPr>
              <a:spLocks noChangeShapeType="1"/>
            </p:cNvSpPr>
            <p:nvPr/>
          </p:nvSpPr>
          <p:spPr bwMode="auto">
            <a:xfrm>
              <a:off x="3696" y="2294"/>
              <a:ext cx="0" cy="33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67" name="Rectangle 8"/>
            <p:cNvSpPr>
              <a:spLocks noChangeArrowheads="1"/>
            </p:cNvSpPr>
            <p:nvPr/>
          </p:nvSpPr>
          <p:spPr bwMode="auto">
            <a:xfrm>
              <a:off x="4176" y="3014"/>
              <a:ext cx="960" cy="336"/>
            </a:xfrm>
            <a:prstGeom prst="rect">
              <a:avLst/>
            </a:prstGeom>
            <a:solidFill>
              <a:srgbClr val="CAF2CE">
                <a:alpha val="50195"/>
              </a:srgbClr>
            </a:solidFill>
            <a:ln w="28575"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5400"/>
                  </a:solidFill>
                </a:rPr>
                <a:t>E</a:t>
              </a:r>
              <a:endParaRPr lang="en-US" altLang="zh-CN" sz="2400"/>
            </a:p>
          </p:txBody>
        </p:sp>
        <p:sp>
          <p:nvSpPr>
            <p:cNvPr id="65568" name="Line 9"/>
            <p:cNvSpPr>
              <a:spLocks noChangeShapeType="1"/>
            </p:cNvSpPr>
            <p:nvPr/>
          </p:nvSpPr>
          <p:spPr bwMode="auto">
            <a:xfrm>
              <a:off x="4416" y="3014"/>
              <a:ext cx="0" cy="33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69" name="Line 10"/>
            <p:cNvSpPr>
              <a:spLocks noChangeShapeType="1"/>
            </p:cNvSpPr>
            <p:nvPr/>
          </p:nvSpPr>
          <p:spPr bwMode="auto">
            <a:xfrm>
              <a:off x="4896" y="3014"/>
              <a:ext cx="0" cy="33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70" name="Rectangle 11"/>
            <p:cNvSpPr>
              <a:spLocks noChangeArrowheads="1"/>
            </p:cNvSpPr>
            <p:nvPr/>
          </p:nvSpPr>
          <p:spPr bwMode="auto">
            <a:xfrm>
              <a:off x="576" y="2294"/>
              <a:ext cx="960" cy="336"/>
            </a:xfrm>
            <a:prstGeom prst="rect">
              <a:avLst/>
            </a:prstGeom>
            <a:solidFill>
              <a:srgbClr val="CAF2CE">
                <a:alpha val="50195"/>
              </a:srgbClr>
            </a:solidFill>
            <a:ln w="28575"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5400"/>
                  </a:solidFill>
                </a:rPr>
                <a:t>B</a:t>
              </a:r>
              <a:endParaRPr lang="en-US" altLang="zh-CN" sz="2400"/>
            </a:p>
          </p:txBody>
        </p:sp>
        <p:sp>
          <p:nvSpPr>
            <p:cNvPr id="65571" name="Line 12"/>
            <p:cNvSpPr>
              <a:spLocks noChangeShapeType="1"/>
            </p:cNvSpPr>
            <p:nvPr/>
          </p:nvSpPr>
          <p:spPr bwMode="auto">
            <a:xfrm>
              <a:off x="816" y="2294"/>
              <a:ext cx="0" cy="33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72" name="Line 13"/>
            <p:cNvSpPr>
              <a:spLocks noChangeShapeType="1"/>
            </p:cNvSpPr>
            <p:nvPr/>
          </p:nvSpPr>
          <p:spPr bwMode="auto">
            <a:xfrm>
              <a:off x="1296" y="2294"/>
              <a:ext cx="0" cy="33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73" name="Rectangle 14"/>
            <p:cNvSpPr>
              <a:spLocks noChangeArrowheads="1"/>
            </p:cNvSpPr>
            <p:nvPr/>
          </p:nvSpPr>
          <p:spPr bwMode="auto">
            <a:xfrm>
              <a:off x="1152" y="3014"/>
              <a:ext cx="960" cy="336"/>
            </a:xfrm>
            <a:prstGeom prst="rect">
              <a:avLst/>
            </a:prstGeom>
            <a:solidFill>
              <a:srgbClr val="CAF2CE">
                <a:alpha val="50195"/>
              </a:srgbClr>
            </a:solidFill>
            <a:ln w="28575"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5400"/>
                  </a:solidFill>
                </a:rPr>
                <a:t>C</a:t>
              </a:r>
              <a:endParaRPr lang="en-US" altLang="zh-CN" sz="2400"/>
            </a:p>
          </p:txBody>
        </p:sp>
        <p:sp>
          <p:nvSpPr>
            <p:cNvPr id="65574" name="Line 15"/>
            <p:cNvSpPr>
              <a:spLocks noChangeShapeType="1"/>
            </p:cNvSpPr>
            <p:nvPr/>
          </p:nvSpPr>
          <p:spPr bwMode="auto">
            <a:xfrm>
              <a:off x="1392" y="3014"/>
              <a:ext cx="0" cy="33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75" name="Line 16"/>
            <p:cNvSpPr>
              <a:spLocks noChangeShapeType="1"/>
            </p:cNvSpPr>
            <p:nvPr/>
          </p:nvSpPr>
          <p:spPr bwMode="auto">
            <a:xfrm>
              <a:off x="1872" y="3014"/>
              <a:ext cx="0" cy="33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76" name="Rectangle 17"/>
            <p:cNvSpPr>
              <a:spLocks noChangeArrowheads="1"/>
            </p:cNvSpPr>
            <p:nvPr/>
          </p:nvSpPr>
          <p:spPr bwMode="auto">
            <a:xfrm>
              <a:off x="3600" y="3734"/>
              <a:ext cx="960" cy="336"/>
            </a:xfrm>
            <a:prstGeom prst="rect">
              <a:avLst/>
            </a:prstGeom>
            <a:solidFill>
              <a:srgbClr val="CAF2CE">
                <a:alpha val="50195"/>
              </a:srgbClr>
            </a:solidFill>
            <a:ln w="28575"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5400"/>
                  </a:solidFill>
                </a:rPr>
                <a:t>F</a:t>
              </a:r>
              <a:endParaRPr lang="en-US" altLang="zh-CN" sz="2400"/>
            </a:p>
          </p:txBody>
        </p:sp>
        <p:sp>
          <p:nvSpPr>
            <p:cNvPr id="65577" name="Line 18"/>
            <p:cNvSpPr>
              <a:spLocks noChangeShapeType="1"/>
            </p:cNvSpPr>
            <p:nvPr/>
          </p:nvSpPr>
          <p:spPr bwMode="auto">
            <a:xfrm>
              <a:off x="3840" y="3734"/>
              <a:ext cx="0" cy="33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78" name="Line 19"/>
            <p:cNvSpPr>
              <a:spLocks noChangeShapeType="1"/>
            </p:cNvSpPr>
            <p:nvPr/>
          </p:nvSpPr>
          <p:spPr bwMode="auto">
            <a:xfrm>
              <a:off x="4320" y="3734"/>
              <a:ext cx="0" cy="33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79" name="Text Box 20"/>
            <p:cNvSpPr txBox="1">
              <a:spLocks noChangeArrowheads="1"/>
            </p:cNvSpPr>
            <p:nvPr/>
          </p:nvSpPr>
          <p:spPr bwMode="auto">
            <a:xfrm>
              <a:off x="3579" y="3638"/>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chemeClr val="bg2"/>
                  </a:solidFill>
                  <a:sym typeface="Symbol" pitchFamily="18" charset="2"/>
                </a:rPr>
                <a:t></a:t>
              </a:r>
              <a:endParaRPr lang="en-US" altLang="zh-CN" sz="2400">
                <a:solidFill>
                  <a:schemeClr val="bg2"/>
                </a:solidFill>
              </a:endParaRPr>
            </a:p>
          </p:txBody>
        </p:sp>
        <p:sp>
          <p:nvSpPr>
            <p:cNvPr id="65580" name="Text Box 21"/>
            <p:cNvSpPr txBox="1">
              <a:spLocks noChangeArrowheads="1"/>
            </p:cNvSpPr>
            <p:nvPr/>
          </p:nvSpPr>
          <p:spPr bwMode="auto">
            <a:xfrm>
              <a:off x="4299" y="3638"/>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chemeClr val="bg2"/>
                  </a:solidFill>
                  <a:sym typeface="Symbol" pitchFamily="18" charset="2"/>
                </a:rPr>
                <a:t></a:t>
              </a:r>
              <a:endParaRPr lang="en-US" altLang="zh-CN" sz="2400">
                <a:solidFill>
                  <a:schemeClr val="bg2"/>
                </a:solidFill>
              </a:endParaRPr>
            </a:p>
          </p:txBody>
        </p:sp>
        <p:sp>
          <p:nvSpPr>
            <p:cNvPr id="65581" name="Text Box 22"/>
            <p:cNvSpPr txBox="1">
              <a:spLocks noChangeArrowheads="1"/>
            </p:cNvSpPr>
            <p:nvPr/>
          </p:nvSpPr>
          <p:spPr bwMode="auto">
            <a:xfrm>
              <a:off x="4875" y="2918"/>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chemeClr val="bg2"/>
                  </a:solidFill>
                  <a:sym typeface="Symbol" pitchFamily="18" charset="2"/>
                </a:rPr>
                <a:t></a:t>
              </a:r>
              <a:endParaRPr lang="en-US" altLang="zh-CN" sz="2400">
                <a:solidFill>
                  <a:schemeClr val="bg2"/>
                </a:solidFill>
              </a:endParaRPr>
            </a:p>
          </p:txBody>
        </p:sp>
        <p:sp>
          <p:nvSpPr>
            <p:cNvPr id="65582" name="Text Box 23"/>
            <p:cNvSpPr txBox="1">
              <a:spLocks noChangeArrowheads="1"/>
            </p:cNvSpPr>
            <p:nvPr/>
          </p:nvSpPr>
          <p:spPr bwMode="auto">
            <a:xfrm>
              <a:off x="2928" y="2198"/>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chemeClr val="bg2"/>
                  </a:solidFill>
                  <a:sym typeface="Symbol" pitchFamily="18" charset="2"/>
                </a:rPr>
                <a:t></a:t>
              </a:r>
              <a:endParaRPr lang="en-US" altLang="zh-CN" sz="2400">
                <a:solidFill>
                  <a:schemeClr val="bg2"/>
                </a:solidFill>
              </a:endParaRPr>
            </a:p>
          </p:txBody>
        </p:sp>
        <p:sp>
          <p:nvSpPr>
            <p:cNvPr id="65583" name="Text Box 24"/>
            <p:cNvSpPr txBox="1">
              <a:spLocks noChangeArrowheads="1"/>
            </p:cNvSpPr>
            <p:nvPr/>
          </p:nvSpPr>
          <p:spPr bwMode="auto">
            <a:xfrm>
              <a:off x="1104" y="2908"/>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chemeClr val="bg2"/>
                  </a:solidFill>
                  <a:sym typeface="Symbol" pitchFamily="18" charset="2"/>
                </a:rPr>
                <a:t></a:t>
              </a:r>
              <a:endParaRPr lang="en-US" altLang="zh-CN" sz="2400">
                <a:solidFill>
                  <a:schemeClr val="bg2"/>
                </a:solidFill>
              </a:endParaRPr>
            </a:p>
          </p:txBody>
        </p:sp>
        <p:sp>
          <p:nvSpPr>
            <p:cNvPr id="65584" name="Text Box 25"/>
            <p:cNvSpPr txBox="1">
              <a:spLocks noChangeArrowheads="1"/>
            </p:cNvSpPr>
            <p:nvPr/>
          </p:nvSpPr>
          <p:spPr bwMode="auto">
            <a:xfrm>
              <a:off x="1851" y="2918"/>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chemeClr val="bg2"/>
                  </a:solidFill>
                  <a:sym typeface="Symbol" pitchFamily="18" charset="2"/>
                </a:rPr>
                <a:t></a:t>
              </a:r>
              <a:endParaRPr lang="en-US" altLang="zh-CN" sz="2400">
                <a:solidFill>
                  <a:schemeClr val="bg2"/>
                </a:solidFill>
              </a:endParaRPr>
            </a:p>
          </p:txBody>
        </p:sp>
        <p:sp>
          <p:nvSpPr>
            <p:cNvPr id="65585" name="Text Box 26"/>
            <p:cNvSpPr txBox="1">
              <a:spLocks noChangeArrowheads="1"/>
            </p:cNvSpPr>
            <p:nvPr/>
          </p:nvSpPr>
          <p:spPr bwMode="auto">
            <a:xfrm>
              <a:off x="528" y="2198"/>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chemeClr val="bg2"/>
                  </a:solidFill>
                  <a:sym typeface="Symbol" pitchFamily="18" charset="2"/>
                </a:rPr>
                <a:t></a:t>
              </a:r>
              <a:endParaRPr lang="en-US" altLang="zh-CN" sz="2400">
                <a:solidFill>
                  <a:schemeClr val="bg2"/>
                </a:solidFill>
              </a:endParaRPr>
            </a:p>
          </p:txBody>
        </p:sp>
        <p:sp>
          <p:nvSpPr>
            <p:cNvPr id="65586" name="Line 28"/>
            <p:cNvSpPr>
              <a:spLocks noChangeShapeType="1"/>
            </p:cNvSpPr>
            <p:nvPr/>
          </p:nvSpPr>
          <p:spPr bwMode="auto">
            <a:xfrm>
              <a:off x="2592" y="1766"/>
              <a:ext cx="864" cy="528"/>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87" name="Line 29"/>
            <p:cNvSpPr>
              <a:spLocks noChangeShapeType="1"/>
            </p:cNvSpPr>
            <p:nvPr/>
          </p:nvSpPr>
          <p:spPr bwMode="auto">
            <a:xfrm>
              <a:off x="1392" y="2438"/>
              <a:ext cx="240" cy="57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88" name="Line 30"/>
            <p:cNvSpPr>
              <a:spLocks noChangeShapeType="1"/>
            </p:cNvSpPr>
            <p:nvPr/>
          </p:nvSpPr>
          <p:spPr bwMode="auto">
            <a:xfrm>
              <a:off x="3792" y="2438"/>
              <a:ext cx="864" cy="57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89" name="Line 31"/>
            <p:cNvSpPr>
              <a:spLocks noChangeShapeType="1"/>
            </p:cNvSpPr>
            <p:nvPr/>
          </p:nvSpPr>
          <p:spPr bwMode="auto">
            <a:xfrm flipH="1">
              <a:off x="4080" y="3158"/>
              <a:ext cx="192" cy="576"/>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90" name="Line 35"/>
            <p:cNvSpPr>
              <a:spLocks noChangeShapeType="1"/>
            </p:cNvSpPr>
            <p:nvPr/>
          </p:nvSpPr>
          <p:spPr bwMode="auto">
            <a:xfrm flipH="1">
              <a:off x="1056" y="1766"/>
              <a:ext cx="864" cy="528"/>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7188" name="Rectangle 36"/>
          <p:cNvSpPr>
            <a:spLocks noChangeArrowheads="1"/>
          </p:cNvSpPr>
          <p:nvPr/>
        </p:nvSpPr>
        <p:spPr bwMode="auto">
          <a:xfrm>
            <a:off x="533400" y="3641725"/>
            <a:ext cx="381000" cy="533400"/>
          </a:xfrm>
          <a:prstGeom prst="rect">
            <a:avLst/>
          </a:prstGeom>
          <a:solidFill>
            <a:srgbClr val="FBE2DF"/>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89" name="Rectangle 37"/>
          <p:cNvSpPr>
            <a:spLocks noChangeArrowheads="1"/>
          </p:cNvSpPr>
          <p:nvPr/>
        </p:nvSpPr>
        <p:spPr bwMode="auto">
          <a:xfrm>
            <a:off x="4343400" y="3641725"/>
            <a:ext cx="381000" cy="533400"/>
          </a:xfrm>
          <a:prstGeom prst="rect">
            <a:avLst/>
          </a:prstGeom>
          <a:solidFill>
            <a:srgbClr val="FBE2DF"/>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90" name="Rectangle 38"/>
          <p:cNvSpPr>
            <a:spLocks noChangeArrowheads="1"/>
          </p:cNvSpPr>
          <p:nvPr/>
        </p:nvSpPr>
        <p:spPr bwMode="auto">
          <a:xfrm>
            <a:off x="1447800" y="4784725"/>
            <a:ext cx="381000" cy="533400"/>
          </a:xfrm>
          <a:prstGeom prst="rect">
            <a:avLst/>
          </a:prstGeom>
          <a:solidFill>
            <a:srgbClr val="FBE2DF"/>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91" name="Rectangle 39"/>
          <p:cNvSpPr>
            <a:spLocks noChangeArrowheads="1"/>
          </p:cNvSpPr>
          <p:nvPr/>
        </p:nvSpPr>
        <p:spPr bwMode="auto">
          <a:xfrm>
            <a:off x="6248400" y="4784725"/>
            <a:ext cx="381000" cy="533400"/>
          </a:xfrm>
          <a:prstGeom prst="rect">
            <a:avLst/>
          </a:prstGeom>
          <a:solidFill>
            <a:srgbClr val="FBE2DF"/>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92" name="Rectangle 40"/>
          <p:cNvSpPr>
            <a:spLocks noChangeArrowheads="1"/>
          </p:cNvSpPr>
          <p:nvPr/>
        </p:nvSpPr>
        <p:spPr bwMode="auto">
          <a:xfrm>
            <a:off x="5334000" y="5927725"/>
            <a:ext cx="381000" cy="533400"/>
          </a:xfrm>
          <a:prstGeom prst="rect">
            <a:avLst/>
          </a:prstGeom>
          <a:solidFill>
            <a:srgbClr val="FBE2DF"/>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93" name="Text Box 41"/>
          <p:cNvSpPr txBox="1">
            <a:spLocks noChangeArrowheads="1"/>
          </p:cNvSpPr>
          <p:nvPr/>
        </p:nvSpPr>
        <p:spPr bwMode="auto">
          <a:xfrm>
            <a:off x="2362200" y="23463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rgbClr val="990000"/>
                </a:solidFill>
                <a:sym typeface="Symbol" pitchFamily="18" charset="2"/>
              </a:rPr>
              <a:t></a:t>
            </a:r>
            <a:endParaRPr lang="en-US" altLang="zh-CN" sz="2400">
              <a:solidFill>
                <a:srgbClr val="990000"/>
              </a:solidFill>
            </a:endParaRPr>
          </a:p>
        </p:txBody>
      </p:sp>
      <p:sp>
        <p:nvSpPr>
          <p:cNvPr id="177196" name="Freeform 44"/>
          <p:cNvSpPr>
            <a:spLocks/>
          </p:cNvSpPr>
          <p:nvPr/>
        </p:nvSpPr>
        <p:spPr bwMode="auto">
          <a:xfrm>
            <a:off x="723900" y="2822575"/>
            <a:ext cx="1695450" cy="1143000"/>
          </a:xfrm>
          <a:custGeom>
            <a:avLst/>
            <a:gdLst>
              <a:gd name="T0" fmla="*/ 0 w 1068"/>
              <a:gd name="T1" fmla="*/ 2147483647 h 720"/>
              <a:gd name="T2" fmla="*/ 2147483647 w 1068"/>
              <a:gd name="T3" fmla="*/ 2147483647 h 720"/>
              <a:gd name="T4" fmla="*/ 2147483647 w 1068"/>
              <a:gd name="T5" fmla="*/ 2147483647 h 720"/>
              <a:gd name="T6" fmla="*/ 2147483647 w 1068"/>
              <a:gd name="T7" fmla="*/ 2147483647 h 720"/>
              <a:gd name="T8" fmla="*/ 2147483647 w 1068"/>
              <a:gd name="T9" fmla="*/ 2147483647 h 720"/>
              <a:gd name="T10" fmla="*/ 2147483647 w 1068"/>
              <a:gd name="T11" fmla="*/ 2147483647 h 720"/>
              <a:gd name="T12" fmla="*/ 2147483647 w 1068"/>
              <a:gd name="T13" fmla="*/ 2147483647 h 720"/>
              <a:gd name="T14" fmla="*/ 2147483647 w 1068"/>
              <a:gd name="T15" fmla="*/ 2147483647 h 720"/>
              <a:gd name="T16" fmla="*/ 2147483647 w 1068"/>
              <a:gd name="T17" fmla="*/ 2147483647 h 720"/>
              <a:gd name="T18" fmla="*/ 2147483647 w 1068"/>
              <a:gd name="T19" fmla="*/ 2147483647 h 720"/>
              <a:gd name="T20" fmla="*/ 2147483647 w 1068"/>
              <a:gd name="T21" fmla="*/ 0 h 7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68" h="720">
                <a:moveTo>
                  <a:pt x="0" y="720"/>
                </a:moveTo>
                <a:cubicBezTo>
                  <a:pt x="19" y="662"/>
                  <a:pt x="44" y="534"/>
                  <a:pt x="72" y="492"/>
                </a:cubicBezTo>
                <a:cubicBezTo>
                  <a:pt x="80" y="480"/>
                  <a:pt x="90" y="469"/>
                  <a:pt x="96" y="456"/>
                </a:cubicBezTo>
                <a:cubicBezTo>
                  <a:pt x="119" y="410"/>
                  <a:pt x="123" y="390"/>
                  <a:pt x="168" y="360"/>
                </a:cubicBezTo>
                <a:cubicBezTo>
                  <a:pt x="189" y="297"/>
                  <a:pt x="165" y="346"/>
                  <a:pt x="216" y="300"/>
                </a:cubicBezTo>
                <a:cubicBezTo>
                  <a:pt x="303" y="223"/>
                  <a:pt x="271" y="237"/>
                  <a:pt x="360" y="192"/>
                </a:cubicBezTo>
                <a:cubicBezTo>
                  <a:pt x="396" y="174"/>
                  <a:pt x="431" y="148"/>
                  <a:pt x="468" y="132"/>
                </a:cubicBezTo>
                <a:cubicBezTo>
                  <a:pt x="546" y="97"/>
                  <a:pt x="637" y="78"/>
                  <a:pt x="720" y="60"/>
                </a:cubicBezTo>
                <a:cubicBezTo>
                  <a:pt x="761" y="51"/>
                  <a:pt x="798" y="27"/>
                  <a:pt x="840" y="24"/>
                </a:cubicBezTo>
                <a:cubicBezTo>
                  <a:pt x="896" y="20"/>
                  <a:pt x="952" y="16"/>
                  <a:pt x="1008" y="12"/>
                </a:cubicBezTo>
                <a:cubicBezTo>
                  <a:pt x="1028" y="8"/>
                  <a:pt x="1068" y="0"/>
                  <a:pt x="1068" y="0"/>
                </a:cubicBezTo>
              </a:path>
            </a:pathLst>
          </a:custGeom>
          <a:noFill/>
          <a:ln w="28575" cap="sq" cmpd="sng">
            <a:solidFill>
              <a:srgbClr val="990000"/>
            </a:solidFill>
            <a:prstDash val="solid"/>
            <a:round/>
            <a:headEnd type="oval"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9" name="Text Box 57"/>
          <p:cNvSpPr txBox="1">
            <a:spLocks noChangeArrowheads="1"/>
          </p:cNvSpPr>
          <p:nvPr/>
        </p:nvSpPr>
        <p:spPr bwMode="auto">
          <a:xfrm>
            <a:off x="250825" y="209550"/>
            <a:ext cx="27066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FF00FF"/>
                </a:solidFill>
                <a:ea typeface="楷体_GB2312" pitchFamily="49" charset="-122"/>
              </a:rPr>
              <a:t>2</a:t>
            </a:r>
            <a:r>
              <a:rPr lang="zh-CN" altLang="en-US" b="1">
                <a:solidFill>
                  <a:srgbClr val="FF00FF"/>
                </a:solidFill>
                <a:ea typeface="楷体_GB2312" pitchFamily="49" charset="-122"/>
              </a:rPr>
              <a:t>．</a:t>
            </a:r>
            <a:r>
              <a:rPr lang="zh-CN" altLang="en-US" b="1">
                <a:solidFill>
                  <a:srgbClr val="FF00FF"/>
                </a:solidFill>
                <a:latin typeface="楷体_GB2312" pitchFamily="49" charset="-122"/>
                <a:ea typeface="楷体_GB2312" pitchFamily="49" charset="-122"/>
              </a:rPr>
              <a:t>三叉链表</a:t>
            </a:r>
          </a:p>
        </p:txBody>
      </p:sp>
      <p:grpSp>
        <p:nvGrpSpPr>
          <p:cNvPr id="177216" name="Group 64"/>
          <p:cNvGrpSpPr>
            <a:grpSpLocks/>
          </p:cNvGrpSpPr>
          <p:nvPr/>
        </p:nvGrpSpPr>
        <p:grpSpPr bwMode="auto">
          <a:xfrm>
            <a:off x="3733800" y="1173163"/>
            <a:ext cx="5334000" cy="579437"/>
            <a:chOff x="2352" y="739"/>
            <a:chExt cx="3360" cy="365"/>
          </a:xfrm>
        </p:grpSpPr>
        <p:sp>
          <p:nvSpPr>
            <p:cNvPr id="65556" name="Text Box 58"/>
            <p:cNvSpPr txBox="1">
              <a:spLocks noChangeArrowheads="1"/>
            </p:cNvSpPr>
            <p:nvPr/>
          </p:nvSpPr>
          <p:spPr bwMode="auto">
            <a:xfrm>
              <a:off x="2400" y="739"/>
              <a:ext cx="329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990000"/>
                  </a:solidFill>
                </a:rPr>
                <a:t>parent</a:t>
              </a:r>
              <a:r>
                <a:rPr lang="en-US" altLang="zh-CN" sz="3200" b="1">
                  <a:solidFill>
                    <a:srgbClr val="333399"/>
                  </a:solidFill>
                </a:rPr>
                <a:t>   </a:t>
              </a:r>
              <a:r>
                <a:rPr lang="en-US" altLang="zh-CN" sz="3200" b="1">
                  <a:solidFill>
                    <a:schemeClr val="tx2"/>
                  </a:solidFill>
                </a:rPr>
                <a:t>lchild    data    rchild</a:t>
              </a:r>
              <a:endParaRPr lang="en-US" altLang="zh-CN" sz="2400">
                <a:solidFill>
                  <a:schemeClr val="tx2"/>
                </a:solidFill>
              </a:endParaRPr>
            </a:p>
          </p:txBody>
        </p:sp>
        <p:sp>
          <p:nvSpPr>
            <p:cNvPr id="65557" name="Rectangle 59"/>
            <p:cNvSpPr>
              <a:spLocks noChangeArrowheads="1"/>
            </p:cNvSpPr>
            <p:nvPr/>
          </p:nvSpPr>
          <p:spPr bwMode="auto">
            <a:xfrm>
              <a:off x="2352" y="768"/>
              <a:ext cx="3360" cy="33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8" name="Line 60"/>
            <p:cNvSpPr>
              <a:spLocks noChangeShapeType="1"/>
            </p:cNvSpPr>
            <p:nvPr/>
          </p:nvSpPr>
          <p:spPr bwMode="auto">
            <a:xfrm>
              <a:off x="3264" y="768"/>
              <a:ext cx="1"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9" name="Line 61"/>
            <p:cNvSpPr>
              <a:spLocks noChangeShapeType="1"/>
            </p:cNvSpPr>
            <p:nvPr/>
          </p:nvSpPr>
          <p:spPr bwMode="auto">
            <a:xfrm>
              <a:off x="4080" y="768"/>
              <a:ext cx="0"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60" name="Line 62"/>
            <p:cNvSpPr>
              <a:spLocks noChangeShapeType="1"/>
            </p:cNvSpPr>
            <p:nvPr/>
          </p:nvSpPr>
          <p:spPr bwMode="auto">
            <a:xfrm>
              <a:off x="4848" y="768"/>
              <a:ext cx="1"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7215" name="Text Box 63"/>
          <p:cNvSpPr txBox="1">
            <a:spLocks noChangeArrowheads="1"/>
          </p:cNvSpPr>
          <p:nvPr/>
        </p:nvSpPr>
        <p:spPr bwMode="auto">
          <a:xfrm>
            <a:off x="5219700" y="333375"/>
            <a:ext cx="2171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b="1">
                <a:solidFill>
                  <a:schemeClr val="tx2"/>
                </a:solidFill>
                <a:ea typeface="楷体_GB2312" pitchFamily="49" charset="-122"/>
              </a:rPr>
              <a:t>结点结构</a:t>
            </a:r>
            <a:r>
              <a:rPr lang="en-US" altLang="zh-CN" b="1">
                <a:solidFill>
                  <a:schemeClr val="tx2"/>
                </a:solidFill>
                <a:ea typeface="楷体_GB2312" pitchFamily="49" charset="-122"/>
              </a:rPr>
              <a:t>:</a:t>
            </a:r>
            <a:endParaRPr lang="en-US" altLang="zh-CN" sz="2400"/>
          </a:p>
        </p:txBody>
      </p:sp>
      <p:sp>
        <p:nvSpPr>
          <p:cNvPr id="177218" name="Freeform 66"/>
          <p:cNvSpPr>
            <a:spLocks/>
          </p:cNvSpPr>
          <p:nvPr/>
        </p:nvSpPr>
        <p:spPr bwMode="auto">
          <a:xfrm>
            <a:off x="3530600" y="3048000"/>
            <a:ext cx="965200" cy="914400"/>
          </a:xfrm>
          <a:custGeom>
            <a:avLst/>
            <a:gdLst>
              <a:gd name="T0" fmla="*/ 2147483647 w 608"/>
              <a:gd name="T1" fmla="*/ 0 h 576"/>
              <a:gd name="T2" fmla="*/ 2147483647 w 608"/>
              <a:gd name="T3" fmla="*/ 2147483647 h 576"/>
              <a:gd name="T4" fmla="*/ 2147483647 w 608"/>
              <a:gd name="T5" fmla="*/ 2147483647 h 576"/>
              <a:gd name="T6" fmla="*/ 2147483647 w 608"/>
              <a:gd name="T7" fmla="*/ 2147483647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8" h="576">
                <a:moveTo>
                  <a:pt x="32" y="0"/>
                </a:moveTo>
                <a:cubicBezTo>
                  <a:pt x="16" y="124"/>
                  <a:pt x="0" y="248"/>
                  <a:pt x="32" y="336"/>
                </a:cubicBezTo>
                <a:cubicBezTo>
                  <a:pt x="64" y="424"/>
                  <a:pt x="128" y="488"/>
                  <a:pt x="224" y="528"/>
                </a:cubicBezTo>
                <a:cubicBezTo>
                  <a:pt x="320" y="568"/>
                  <a:pt x="464" y="572"/>
                  <a:pt x="608" y="576"/>
                </a:cubicBezTo>
              </a:path>
            </a:pathLst>
          </a:custGeom>
          <a:noFill/>
          <a:ln w="28575" cap="sq" cmpd="sng">
            <a:solidFill>
              <a:srgbClr val="990000"/>
            </a:solidFill>
            <a:prstDash val="solid"/>
            <a:round/>
            <a:headEnd type="stealth" w="med" len="lg"/>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219" name="Freeform 67"/>
          <p:cNvSpPr>
            <a:spLocks/>
          </p:cNvSpPr>
          <p:nvPr/>
        </p:nvSpPr>
        <p:spPr bwMode="auto">
          <a:xfrm>
            <a:off x="1181100" y="4191000"/>
            <a:ext cx="495300" cy="914400"/>
          </a:xfrm>
          <a:custGeom>
            <a:avLst/>
            <a:gdLst>
              <a:gd name="T0" fmla="*/ 2147483647 w 312"/>
              <a:gd name="T1" fmla="*/ 0 h 576"/>
              <a:gd name="T2" fmla="*/ 2147483647 w 312"/>
              <a:gd name="T3" fmla="*/ 2147483647 h 576"/>
              <a:gd name="T4" fmla="*/ 2147483647 w 312"/>
              <a:gd name="T5" fmla="*/ 2147483647 h 576"/>
              <a:gd name="T6" fmla="*/ 2147483647 w 312"/>
              <a:gd name="T7" fmla="*/ 2147483647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2" h="576">
                <a:moveTo>
                  <a:pt x="312" y="0"/>
                </a:moveTo>
                <a:cubicBezTo>
                  <a:pt x="240" y="56"/>
                  <a:pt x="168" y="112"/>
                  <a:pt x="120" y="192"/>
                </a:cubicBezTo>
                <a:cubicBezTo>
                  <a:pt x="72" y="272"/>
                  <a:pt x="0" y="416"/>
                  <a:pt x="24" y="480"/>
                </a:cubicBezTo>
                <a:cubicBezTo>
                  <a:pt x="48" y="544"/>
                  <a:pt x="156" y="560"/>
                  <a:pt x="264" y="576"/>
                </a:cubicBezTo>
              </a:path>
            </a:pathLst>
          </a:custGeom>
          <a:noFill/>
          <a:ln w="28575" cap="sq" cmpd="sng">
            <a:solidFill>
              <a:srgbClr val="990000"/>
            </a:solidFill>
            <a:prstDash val="solid"/>
            <a:round/>
            <a:headEnd type="stealth" w="med" len="lg"/>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220" name="Freeform 68"/>
          <p:cNvSpPr>
            <a:spLocks/>
          </p:cNvSpPr>
          <p:nvPr/>
        </p:nvSpPr>
        <p:spPr bwMode="auto">
          <a:xfrm>
            <a:off x="5473700" y="4191000"/>
            <a:ext cx="1003300" cy="914400"/>
          </a:xfrm>
          <a:custGeom>
            <a:avLst/>
            <a:gdLst>
              <a:gd name="T0" fmla="*/ 2147483647 w 632"/>
              <a:gd name="T1" fmla="*/ 0 h 576"/>
              <a:gd name="T2" fmla="*/ 2147483647 w 632"/>
              <a:gd name="T3" fmla="*/ 2147483647 h 576"/>
              <a:gd name="T4" fmla="*/ 2147483647 w 632"/>
              <a:gd name="T5" fmla="*/ 2147483647 h 576"/>
              <a:gd name="T6" fmla="*/ 2147483647 w 632"/>
              <a:gd name="T7" fmla="*/ 2147483647 h 576"/>
              <a:gd name="T8" fmla="*/ 2147483647 w 632"/>
              <a:gd name="T9" fmla="*/ 2147483647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2" h="576">
                <a:moveTo>
                  <a:pt x="8" y="0"/>
                </a:moveTo>
                <a:cubicBezTo>
                  <a:pt x="4" y="40"/>
                  <a:pt x="0" y="80"/>
                  <a:pt x="8" y="144"/>
                </a:cubicBezTo>
                <a:cubicBezTo>
                  <a:pt x="16" y="208"/>
                  <a:pt x="24" y="328"/>
                  <a:pt x="56" y="384"/>
                </a:cubicBezTo>
                <a:cubicBezTo>
                  <a:pt x="88" y="440"/>
                  <a:pt x="104" y="448"/>
                  <a:pt x="200" y="480"/>
                </a:cubicBezTo>
                <a:cubicBezTo>
                  <a:pt x="296" y="512"/>
                  <a:pt x="464" y="544"/>
                  <a:pt x="632" y="576"/>
                </a:cubicBezTo>
              </a:path>
            </a:pathLst>
          </a:custGeom>
          <a:noFill/>
          <a:ln w="28575" cap="sq" cmpd="sng">
            <a:solidFill>
              <a:srgbClr val="990000"/>
            </a:solidFill>
            <a:prstDash val="solid"/>
            <a:round/>
            <a:headEnd type="stealth" w="med" len="lg"/>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221" name="Freeform 69"/>
          <p:cNvSpPr>
            <a:spLocks/>
          </p:cNvSpPr>
          <p:nvPr/>
        </p:nvSpPr>
        <p:spPr bwMode="auto">
          <a:xfrm>
            <a:off x="4775200" y="5334000"/>
            <a:ext cx="1701800" cy="914400"/>
          </a:xfrm>
          <a:custGeom>
            <a:avLst/>
            <a:gdLst>
              <a:gd name="T0" fmla="*/ 2147483647 w 1072"/>
              <a:gd name="T1" fmla="*/ 0 h 576"/>
              <a:gd name="T2" fmla="*/ 2147483647 w 1072"/>
              <a:gd name="T3" fmla="*/ 2147483647 h 576"/>
              <a:gd name="T4" fmla="*/ 2147483647 w 1072"/>
              <a:gd name="T5" fmla="*/ 2147483647 h 576"/>
              <a:gd name="T6" fmla="*/ 2147483647 w 1072"/>
              <a:gd name="T7" fmla="*/ 2147483647 h 576"/>
              <a:gd name="T8" fmla="*/ 2147483647 w 1072"/>
              <a:gd name="T9" fmla="*/ 2147483647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2" h="576">
                <a:moveTo>
                  <a:pt x="1072" y="0"/>
                </a:moveTo>
                <a:cubicBezTo>
                  <a:pt x="984" y="32"/>
                  <a:pt x="896" y="64"/>
                  <a:pt x="736" y="96"/>
                </a:cubicBezTo>
                <a:cubicBezTo>
                  <a:pt x="576" y="128"/>
                  <a:pt x="224" y="128"/>
                  <a:pt x="112" y="192"/>
                </a:cubicBezTo>
                <a:cubicBezTo>
                  <a:pt x="0" y="256"/>
                  <a:pt x="0" y="416"/>
                  <a:pt x="64" y="480"/>
                </a:cubicBezTo>
                <a:cubicBezTo>
                  <a:pt x="128" y="544"/>
                  <a:pt x="312" y="560"/>
                  <a:pt x="496" y="576"/>
                </a:cubicBezTo>
              </a:path>
            </a:pathLst>
          </a:custGeom>
          <a:noFill/>
          <a:ln w="28575" cap="sq" cmpd="sng">
            <a:solidFill>
              <a:srgbClr val="990000"/>
            </a:solidFill>
            <a:prstDash val="solid"/>
            <a:round/>
            <a:headEnd type="stealth" w="med" len="lg"/>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7215"/>
                                        </p:tgtEl>
                                        <p:attrNameLst>
                                          <p:attrName>style.visibility</p:attrName>
                                        </p:attrNameLst>
                                      </p:cBhvr>
                                      <p:to>
                                        <p:strVal val="visible"/>
                                      </p:to>
                                    </p:set>
                                    <p:anim calcmode="lin" valueType="num">
                                      <p:cBhvr additive="base">
                                        <p:cTn id="7" dur="500" fill="hold"/>
                                        <p:tgtEl>
                                          <p:spTgt spid="177215"/>
                                        </p:tgtEl>
                                        <p:attrNameLst>
                                          <p:attrName>ppt_x</p:attrName>
                                        </p:attrNameLst>
                                      </p:cBhvr>
                                      <p:tavLst>
                                        <p:tav tm="0">
                                          <p:val>
                                            <p:strVal val="#ppt_x"/>
                                          </p:val>
                                        </p:tav>
                                        <p:tav tm="100000">
                                          <p:val>
                                            <p:strVal val="#ppt_x"/>
                                          </p:val>
                                        </p:tav>
                                      </p:tavLst>
                                    </p:anim>
                                    <p:anim calcmode="lin" valueType="num">
                                      <p:cBhvr additive="base">
                                        <p:cTn id="8" dur="500" fill="hold"/>
                                        <p:tgtEl>
                                          <p:spTgt spid="17721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177216"/>
                                        </p:tgtEl>
                                        <p:attrNameLst>
                                          <p:attrName>style.visibility</p:attrName>
                                        </p:attrNameLst>
                                      </p:cBhvr>
                                      <p:to>
                                        <p:strVal val="visible"/>
                                      </p:to>
                                    </p:set>
                                    <p:animEffect transition="in" filter="wipe(left)">
                                      <p:cBhvr>
                                        <p:cTn id="13" dur="500"/>
                                        <p:tgtEl>
                                          <p:spTgt spid="1772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177217"/>
                                        </p:tgtEl>
                                        <p:attrNameLst>
                                          <p:attrName>style.visibility</p:attrName>
                                        </p:attrNameLst>
                                      </p:cBhvr>
                                      <p:to>
                                        <p:strVal val="visible"/>
                                      </p:to>
                                    </p:set>
                                    <p:animEffect transition="in" filter="wipe(up)">
                                      <p:cBhvr>
                                        <p:cTn id="18" dur="500"/>
                                        <p:tgtEl>
                                          <p:spTgt spid="17721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2" fill="hold" grpId="0" nodeType="clickEffect">
                                  <p:stCondLst>
                                    <p:cond delay="0"/>
                                  </p:stCondLst>
                                  <p:childTnLst>
                                    <p:set>
                                      <p:cBhvr>
                                        <p:cTn id="22" dur="1" fill="hold">
                                          <p:stCondLst>
                                            <p:cond delay="0"/>
                                          </p:stCondLst>
                                        </p:cTn>
                                        <p:tgtEl>
                                          <p:spTgt spid="177186"/>
                                        </p:tgtEl>
                                        <p:attrNameLst>
                                          <p:attrName>style.visibility</p:attrName>
                                        </p:attrNameLst>
                                      </p:cBhvr>
                                      <p:to>
                                        <p:strVal val="visible"/>
                                      </p:to>
                                    </p:set>
                                    <p:animEffect transition="in" filter="slide(fromRight)">
                                      <p:cBhvr>
                                        <p:cTn id="23" dur="500"/>
                                        <p:tgtEl>
                                          <p:spTgt spid="177186"/>
                                        </p:tgtEl>
                                      </p:cBhvr>
                                    </p:animEffect>
                                  </p:childTnLst>
                                </p:cTn>
                              </p:par>
                            </p:childTnLst>
                          </p:cTn>
                        </p:par>
                        <p:par>
                          <p:cTn id="24" fill="hold" nodeType="afterGroup">
                            <p:stCondLst>
                              <p:cond delay="500"/>
                            </p:stCondLst>
                            <p:childTnLst>
                              <p:par>
                                <p:cTn id="25" presetID="12" presetClass="entr" presetSubtype="2" fill="hold" grpId="0" nodeType="afterEffect">
                                  <p:stCondLst>
                                    <p:cond delay="0"/>
                                  </p:stCondLst>
                                  <p:childTnLst>
                                    <p:set>
                                      <p:cBhvr>
                                        <p:cTn id="26" dur="1" fill="hold">
                                          <p:stCondLst>
                                            <p:cond delay="0"/>
                                          </p:stCondLst>
                                        </p:cTn>
                                        <p:tgtEl>
                                          <p:spTgt spid="177188"/>
                                        </p:tgtEl>
                                        <p:attrNameLst>
                                          <p:attrName>style.visibility</p:attrName>
                                        </p:attrNameLst>
                                      </p:cBhvr>
                                      <p:to>
                                        <p:strVal val="visible"/>
                                      </p:to>
                                    </p:set>
                                    <p:animEffect transition="in" filter="slide(fromRight)">
                                      <p:cBhvr>
                                        <p:cTn id="27" dur="500"/>
                                        <p:tgtEl>
                                          <p:spTgt spid="177188"/>
                                        </p:tgtEl>
                                      </p:cBhvr>
                                    </p:animEffect>
                                  </p:childTnLst>
                                </p:cTn>
                              </p:par>
                            </p:childTnLst>
                          </p:cTn>
                        </p:par>
                        <p:par>
                          <p:cTn id="28" fill="hold" nodeType="afterGroup">
                            <p:stCondLst>
                              <p:cond delay="1000"/>
                            </p:stCondLst>
                            <p:childTnLst>
                              <p:par>
                                <p:cTn id="29" presetID="12" presetClass="entr" presetSubtype="2" fill="hold" grpId="0" nodeType="afterEffect">
                                  <p:stCondLst>
                                    <p:cond delay="0"/>
                                  </p:stCondLst>
                                  <p:childTnLst>
                                    <p:set>
                                      <p:cBhvr>
                                        <p:cTn id="30" dur="1" fill="hold">
                                          <p:stCondLst>
                                            <p:cond delay="0"/>
                                          </p:stCondLst>
                                        </p:cTn>
                                        <p:tgtEl>
                                          <p:spTgt spid="177189"/>
                                        </p:tgtEl>
                                        <p:attrNameLst>
                                          <p:attrName>style.visibility</p:attrName>
                                        </p:attrNameLst>
                                      </p:cBhvr>
                                      <p:to>
                                        <p:strVal val="visible"/>
                                      </p:to>
                                    </p:set>
                                    <p:animEffect transition="in" filter="slide(fromRight)">
                                      <p:cBhvr>
                                        <p:cTn id="31" dur="500"/>
                                        <p:tgtEl>
                                          <p:spTgt spid="177189"/>
                                        </p:tgtEl>
                                      </p:cBhvr>
                                    </p:animEffect>
                                  </p:childTnLst>
                                </p:cTn>
                              </p:par>
                            </p:childTnLst>
                          </p:cTn>
                        </p:par>
                        <p:par>
                          <p:cTn id="32" fill="hold" nodeType="afterGroup">
                            <p:stCondLst>
                              <p:cond delay="1500"/>
                            </p:stCondLst>
                            <p:childTnLst>
                              <p:par>
                                <p:cTn id="33" presetID="12" presetClass="entr" presetSubtype="2" fill="hold" grpId="0" nodeType="afterEffect">
                                  <p:stCondLst>
                                    <p:cond delay="0"/>
                                  </p:stCondLst>
                                  <p:childTnLst>
                                    <p:set>
                                      <p:cBhvr>
                                        <p:cTn id="34" dur="1" fill="hold">
                                          <p:stCondLst>
                                            <p:cond delay="0"/>
                                          </p:stCondLst>
                                        </p:cTn>
                                        <p:tgtEl>
                                          <p:spTgt spid="177190"/>
                                        </p:tgtEl>
                                        <p:attrNameLst>
                                          <p:attrName>style.visibility</p:attrName>
                                        </p:attrNameLst>
                                      </p:cBhvr>
                                      <p:to>
                                        <p:strVal val="visible"/>
                                      </p:to>
                                    </p:set>
                                    <p:animEffect transition="in" filter="slide(fromRight)">
                                      <p:cBhvr>
                                        <p:cTn id="35" dur="500"/>
                                        <p:tgtEl>
                                          <p:spTgt spid="177190"/>
                                        </p:tgtEl>
                                      </p:cBhvr>
                                    </p:animEffect>
                                  </p:childTnLst>
                                </p:cTn>
                              </p:par>
                            </p:childTnLst>
                          </p:cTn>
                        </p:par>
                        <p:par>
                          <p:cTn id="36" fill="hold" nodeType="afterGroup">
                            <p:stCondLst>
                              <p:cond delay="2000"/>
                            </p:stCondLst>
                            <p:childTnLst>
                              <p:par>
                                <p:cTn id="37" presetID="12" presetClass="entr" presetSubtype="2" fill="hold" grpId="0" nodeType="afterEffect">
                                  <p:stCondLst>
                                    <p:cond delay="0"/>
                                  </p:stCondLst>
                                  <p:childTnLst>
                                    <p:set>
                                      <p:cBhvr>
                                        <p:cTn id="38" dur="1" fill="hold">
                                          <p:stCondLst>
                                            <p:cond delay="0"/>
                                          </p:stCondLst>
                                        </p:cTn>
                                        <p:tgtEl>
                                          <p:spTgt spid="177191"/>
                                        </p:tgtEl>
                                        <p:attrNameLst>
                                          <p:attrName>style.visibility</p:attrName>
                                        </p:attrNameLst>
                                      </p:cBhvr>
                                      <p:to>
                                        <p:strVal val="visible"/>
                                      </p:to>
                                    </p:set>
                                    <p:animEffect transition="in" filter="slide(fromRight)">
                                      <p:cBhvr>
                                        <p:cTn id="39" dur="500"/>
                                        <p:tgtEl>
                                          <p:spTgt spid="177191"/>
                                        </p:tgtEl>
                                      </p:cBhvr>
                                    </p:animEffect>
                                  </p:childTnLst>
                                </p:cTn>
                              </p:par>
                            </p:childTnLst>
                          </p:cTn>
                        </p:par>
                        <p:par>
                          <p:cTn id="40" fill="hold" nodeType="afterGroup">
                            <p:stCondLst>
                              <p:cond delay="2500"/>
                            </p:stCondLst>
                            <p:childTnLst>
                              <p:par>
                                <p:cTn id="41" presetID="12" presetClass="entr" presetSubtype="2" fill="hold" grpId="0" nodeType="afterEffect">
                                  <p:stCondLst>
                                    <p:cond delay="0"/>
                                  </p:stCondLst>
                                  <p:childTnLst>
                                    <p:set>
                                      <p:cBhvr>
                                        <p:cTn id="42" dur="1" fill="hold">
                                          <p:stCondLst>
                                            <p:cond delay="0"/>
                                          </p:stCondLst>
                                        </p:cTn>
                                        <p:tgtEl>
                                          <p:spTgt spid="177192"/>
                                        </p:tgtEl>
                                        <p:attrNameLst>
                                          <p:attrName>style.visibility</p:attrName>
                                        </p:attrNameLst>
                                      </p:cBhvr>
                                      <p:to>
                                        <p:strVal val="visible"/>
                                      </p:to>
                                    </p:set>
                                    <p:animEffect transition="in" filter="slide(fromRight)">
                                      <p:cBhvr>
                                        <p:cTn id="43" dur="500"/>
                                        <p:tgtEl>
                                          <p:spTgt spid="17719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77196"/>
                                        </p:tgtEl>
                                        <p:attrNameLst>
                                          <p:attrName>style.visibility</p:attrName>
                                        </p:attrNameLst>
                                      </p:cBhvr>
                                      <p:to>
                                        <p:strVal val="visible"/>
                                      </p:to>
                                    </p:set>
                                    <p:animEffect transition="in" filter="wipe(down)">
                                      <p:cBhvr>
                                        <p:cTn id="48" dur="500"/>
                                        <p:tgtEl>
                                          <p:spTgt spid="177196"/>
                                        </p:tgtEl>
                                      </p:cBhvr>
                                    </p:animEffect>
                                  </p:childTnLst>
                                </p:cTn>
                              </p:par>
                            </p:childTnLst>
                          </p:cTn>
                        </p:par>
                        <p:par>
                          <p:cTn id="49" fill="hold" nodeType="afterGroup">
                            <p:stCondLst>
                              <p:cond delay="500"/>
                            </p:stCondLst>
                            <p:childTnLst>
                              <p:par>
                                <p:cTn id="50" presetID="22" presetClass="entr" presetSubtype="4" fill="hold" grpId="0" nodeType="afterEffect">
                                  <p:stCondLst>
                                    <p:cond delay="0"/>
                                  </p:stCondLst>
                                  <p:childTnLst>
                                    <p:set>
                                      <p:cBhvr>
                                        <p:cTn id="51" dur="1" fill="hold">
                                          <p:stCondLst>
                                            <p:cond delay="0"/>
                                          </p:stCondLst>
                                        </p:cTn>
                                        <p:tgtEl>
                                          <p:spTgt spid="177219"/>
                                        </p:tgtEl>
                                        <p:attrNameLst>
                                          <p:attrName>style.visibility</p:attrName>
                                        </p:attrNameLst>
                                      </p:cBhvr>
                                      <p:to>
                                        <p:strVal val="visible"/>
                                      </p:to>
                                    </p:set>
                                    <p:animEffect transition="in" filter="wipe(down)">
                                      <p:cBhvr>
                                        <p:cTn id="52" dur="500"/>
                                        <p:tgtEl>
                                          <p:spTgt spid="177219"/>
                                        </p:tgtEl>
                                      </p:cBhvr>
                                    </p:animEffect>
                                  </p:childTnLst>
                                </p:cTn>
                              </p:par>
                            </p:childTnLst>
                          </p:cTn>
                        </p:par>
                        <p:par>
                          <p:cTn id="53" fill="hold" nodeType="afterGroup">
                            <p:stCondLst>
                              <p:cond delay="1000"/>
                            </p:stCondLst>
                            <p:childTnLst>
                              <p:par>
                                <p:cTn id="54" presetID="22" presetClass="entr" presetSubtype="4" fill="hold" grpId="0" nodeType="afterEffect">
                                  <p:stCondLst>
                                    <p:cond delay="0"/>
                                  </p:stCondLst>
                                  <p:childTnLst>
                                    <p:set>
                                      <p:cBhvr>
                                        <p:cTn id="55" dur="1" fill="hold">
                                          <p:stCondLst>
                                            <p:cond delay="0"/>
                                          </p:stCondLst>
                                        </p:cTn>
                                        <p:tgtEl>
                                          <p:spTgt spid="177218"/>
                                        </p:tgtEl>
                                        <p:attrNameLst>
                                          <p:attrName>style.visibility</p:attrName>
                                        </p:attrNameLst>
                                      </p:cBhvr>
                                      <p:to>
                                        <p:strVal val="visible"/>
                                      </p:to>
                                    </p:set>
                                    <p:animEffect transition="in" filter="wipe(down)">
                                      <p:cBhvr>
                                        <p:cTn id="56" dur="500"/>
                                        <p:tgtEl>
                                          <p:spTgt spid="177218"/>
                                        </p:tgtEl>
                                      </p:cBhvr>
                                    </p:animEffect>
                                  </p:childTnLst>
                                </p:cTn>
                              </p:par>
                            </p:childTnLst>
                          </p:cTn>
                        </p:par>
                        <p:par>
                          <p:cTn id="57" fill="hold" nodeType="afterGroup">
                            <p:stCondLst>
                              <p:cond delay="1500"/>
                            </p:stCondLst>
                            <p:childTnLst>
                              <p:par>
                                <p:cTn id="58" presetID="22" presetClass="entr" presetSubtype="4" fill="hold" grpId="0" nodeType="afterEffect">
                                  <p:stCondLst>
                                    <p:cond delay="0"/>
                                  </p:stCondLst>
                                  <p:childTnLst>
                                    <p:set>
                                      <p:cBhvr>
                                        <p:cTn id="59" dur="1" fill="hold">
                                          <p:stCondLst>
                                            <p:cond delay="0"/>
                                          </p:stCondLst>
                                        </p:cTn>
                                        <p:tgtEl>
                                          <p:spTgt spid="177220"/>
                                        </p:tgtEl>
                                        <p:attrNameLst>
                                          <p:attrName>style.visibility</p:attrName>
                                        </p:attrNameLst>
                                      </p:cBhvr>
                                      <p:to>
                                        <p:strVal val="visible"/>
                                      </p:to>
                                    </p:set>
                                    <p:animEffect transition="in" filter="wipe(down)">
                                      <p:cBhvr>
                                        <p:cTn id="60" dur="500"/>
                                        <p:tgtEl>
                                          <p:spTgt spid="177220"/>
                                        </p:tgtEl>
                                      </p:cBhvr>
                                    </p:animEffect>
                                  </p:childTnLst>
                                </p:cTn>
                              </p:par>
                            </p:childTnLst>
                          </p:cTn>
                        </p:par>
                        <p:par>
                          <p:cTn id="61" fill="hold" nodeType="afterGroup">
                            <p:stCondLst>
                              <p:cond delay="2000"/>
                            </p:stCondLst>
                            <p:childTnLst>
                              <p:par>
                                <p:cTn id="62" presetID="22" presetClass="entr" presetSubtype="4" fill="hold" grpId="0" nodeType="afterEffect">
                                  <p:stCondLst>
                                    <p:cond delay="0"/>
                                  </p:stCondLst>
                                  <p:childTnLst>
                                    <p:set>
                                      <p:cBhvr>
                                        <p:cTn id="63" dur="1" fill="hold">
                                          <p:stCondLst>
                                            <p:cond delay="0"/>
                                          </p:stCondLst>
                                        </p:cTn>
                                        <p:tgtEl>
                                          <p:spTgt spid="177221"/>
                                        </p:tgtEl>
                                        <p:attrNameLst>
                                          <p:attrName>style.visibility</p:attrName>
                                        </p:attrNameLst>
                                      </p:cBhvr>
                                      <p:to>
                                        <p:strVal val="visible"/>
                                      </p:to>
                                    </p:set>
                                    <p:animEffect transition="in" filter="wipe(down)">
                                      <p:cBhvr>
                                        <p:cTn id="64" dur="500"/>
                                        <p:tgtEl>
                                          <p:spTgt spid="17722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77193"/>
                                        </p:tgtEl>
                                        <p:attrNameLst>
                                          <p:attrName>style.visibility</p:attrName>
                                        </p:attrNameLst>
                                      </p:cBhvr>
                                      <p:to>
                                        <p:strVal val="visible"/>
                                      </p:to>
                                    </p:set>
                                    <p:animEffect transition="in" filter="wipe(up)">
                                      <p:cBhvr>
                                        <p:cTn id="69" dur="500"/>
                                        <p:tgtEl>
                                          <p:spTgt spid="17719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iterate type="wd">
                                    <p:tmPct val="100000"/>
                                  </p:iterate>
                                  <p:childTnLst>
                                    <p:set>
                                      <p:cBhvr>
                                        <p:cTn id="73" dur="1" fill="hold">
                                          <p:stCondLst>
                                            <p:cond delay="0"/>
                                          </p:stCondLst>
                                        </p:cTn>
                                        <p:tgtEl>
                                          <p:spTgt spid="177185"/>
                                        </p:tgtEl>
                                        <p:attrNameLst>
                                          <p:attrName>style.visibility</p:attrName>
                                        </p:attrNameLst>
                                      </p:cBhvr>
                                      <p:to>
                                        <p:strVal val="visible"/>
                                      </p:to>
                                    </p:set>
                                    <p:animEffect transition="in" filter="wipe(left)">
                                      <p:cBhvr>
                                        <p:cTn id="74" dur="300"/>
                                        <p:tgtEl>
                                          <p:spTgt spid="177185"/>
                                        </p:tgtEl>
                                      </p:cBhvr>
                                    </p:animEffect>
                                  </p:childTnLst>
                                </p:cTn>
                              </p:par>
                            </p:childTnLst>
                          </p:cTn>
                        </p:par>
                        <p:par>
                          <p:cTn id="75" fill="hold" nodeType="afterGroup">
                            <p:stCondLst>
                              <p:cond delay="300"/>
                            </p:stCondLst>
                            <p:childTnLst>
                              <p:par>
                                <p:cTn id="76" presetID="22" presetClass="entr" presetSubtype="1" fill="hold" grpId="0" nodeType="afterEffect">
                                  <p:stCondLst>
                                    <p:cond delay="0"/>
                                  </p:stCondLst>
                                  <p:childTnLst>
                                    <p:set>
                                      <p:cBhvr>
                                        <p:cTn id="77" dur="1" fill="hold">
                                          <p:stCondLst>
                                            <p:cond delay="0"/>
                                          </p:stCondLst>
                                        </p:cTn>
                                        <p:tgtEl>
                                          <p:spTgt spid="177184"/>
                                        </p:tgtEl>
                                        <p:attrNameLst>
                                          <p:attrName>style.visibility</p:attrName>
                                        </p:attrNameLst>
                                      </p:cBhvr>
                                      <p:to>
                                        <p:strVal val="visible"/>
                                      </p:to>
                                    </p:set>
                                    <p:animEffect transition="in" filter="wipe(up)">
                                      <p:cBhvr>
                                        <p:cTn id="78" dur="500"/>
                                        <p:tgtEl>
                                          <p:spTgt spid="17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84" grpId="0" animBg="1"/>
      <p:bldP spid="177185" grpId="0" autoUpdateAnimBg="0"/>
      <p:bldP spid="177186" grpId="0" animBg="1"/>
      <p:bldP spid="177188" grpId="0" animBg="1"/>
      <p:bldP spid="177189" grpId="0" animBg="1"/>
      <p:bldP spid="177190" grpId="0" animBg="1"/>
      <p:bldP spid="177191" grpId="0" animBg="1"/>
      <p:bldP spid="177192" grpId="0" animBg="1"/>
      <p:bldP spid="177193" grpId="0" autoUpdateAnimBg="0"/>
      <p:bldP spid="177196" grpId="0" animBg="1"/>
      <p:bldP spid="177215" grpId="0" autoUpdateAnimBg="0"/>
      <p:bldP spid="177218" grpId="0" animBg="1"/>
      <p:bldP spid="177219" grpId="0" animBg="1"/>
      <p:bldP spid="177220" grpId="0" animBg="1"/>
      <p:bldP spid="177221"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34925" y="1225550"/>
            <a:ext cx="9248775"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chemeClr val="tx2"/>
                </a:solidFill>
              </a:rPr>
              <a:t>typedef struct</a:t>
            </a:r>
            <a:r>
              <a:rPr lang="en-US" altLang="zh-CN" sz="3200">
                <a:solidFill>
                  <a:schemeClr val="tx2"/>
                </a:solidFill>
              </a:rPr>
              <a:t> </a:t>
            </a:r>
            <a:r>
              <a:rPr lang="en-US" altLang="zh-CN" sz="3200" b="1">
                <a:solidFill>
                  <a:schemeClr val="tx2"/>
                </a:solidFill>
              </a:rPr>
              <a:t>{ </a:t>
            </a:r>
            <a:r>
              <a:rPr lang="en-US" altLang="zh-CN" sz="3200">
                <a:solidFill>
                  <a:schemeClr val="tx2"/>
                </a:solidFill>
              </a:rPr>
              <a:t>//</a:t>
            </a:r>
            <a:r>
              <a:rPr lang="en-US" altLang="zh-CN" sz="3200">
                <a:solidFill>
                  <a:srgbClr val="800000"/>
                </a:solidFill>
              </a:rPr>
              <a:t> </a:t>
            </a:r>
            <a:r>
              <a:rPr lang="zh-CN" altLang="en-US" sz="3200" b="1">
                <a:solidFill>
                  <a:srgbClr val="FF3300"/>
                </a:solidFill>
                <a:ea typeface="楷体_GB2312" pitchFamily="49" charset="-122"/>
              </a:rPr>
              <a:t>结点结构</a:t>
            </a:r>
            <a:endParaRPr lang="zh-CN" altLang="en-US" sz="3200">
              <a:solidFill>
                <a:srgbClr val="800000"/>
              </a:solidFill>
            </a:endParaRPr>
          </a:p>
          <a:p>
            <a:pPr eaLnBrk="1" hangingPunct="1"/>
            <a:r>
              <a:rPr lang="zh-CN" altLang="en-US" sz="3200">
                <a:solidFill>
                  <a:srgbClr val="800000"/>
                </a:solidFill>
              </a:rPr>
              <a:t>     </a:t>
            </a:r>
            <a:r>
              <a:rPr lang="en-US" altLang="zh-CN" sz="3200">
                <a:solidFill>
                  <a:schemeClr val="tx2"/>
                </a:solidFill>
              </a:rPr>
              <a:t>TElemType          data;</a:t>
            </a:r>
          </a:p>
          <a:p>
            <a:pPr eaLnBrk="1" hangingPunct="1"/>
            <a:r>
              <a:rPr lang="en-US" altLang="zh-CN" sz="3200">
                <a:solidFill>
                  <a:schemeClr val="tx2"/>
                </a:solidFill>
              </a:rPr>
              <a:t>     </a:t>
            </a:r>
            <a:r>
              <a:rPr lang="en-US" altLang="zh-CN" sz="3200" b="1">
                <a:solidFill>
                  <a:schemeClr val="tx2"/>
                </a:solidFill>
              </a:rPr>
              <a:t>struct</a:t>
            </a:r>
            <a:r>
              <a:rPr lang="en-US" altLang="zh-CN" sz="3200">
                <a:solidFill>
                  <a:schemeClr val="tx2"/>
                </a:solidFill>
              </a:rPr>
              <a:t> TriTNode  </a:t>
            </a:r>
            <a:r>
              <a:rPr lang="en-US" altLang="zh-CN" sz="3200" b="1">
                <a:solidFill>
                  <a:schemeClr val="tx2"/>
                </a:solidFill>
              </a:rPr>
              <a:t>*l</a:t>
            </a:r>
            <a:r>
              <a:rPr lang="en-US" altLang="zh-CN" sz="3200">
                <a:solidFill>
                  <a:schemeClr val="tx2"/>
                </a:solidFill>
              </a:rPr>
              <a:t>child, </a:t>
            </a:r>
            <a:r>
              <a:rPr lang="en-US" altLang="zh-CN" sz="3200" b="1">
                <a:solidFill>
                  <a:schemeClr val="tx2"/>
                </a:solidFill>
              </a:rPr>
              <a:t>*r</a:t>
            </a:r>
            <a:r>
              <a:rPr lang="en-US" altLang="zh-CN" sz="3200">
                <a:solidFill>
                  <a:schemeClr val="tx2"/>
                </a:solidFill>
              </a:rPr>
              <a:t>child; // </a:t>
            </a:r>
            <a:r>
              <a:rPr lang="zh-CN" altLang="en-US" sz="3200">
                <a:solidFill>
                  <a:schemeClr val="tx2"/>
                </a:solidFill>
                <a:ea typeface="楷体_GB2312" pitchFamily="49" charset="-122"/>
              </a:rPr>
              <a:t>左右孩子指针</a:t>
            </a:r>
            <a:endParaRPr lang="zh-CN" altLang="en-US" sz="3200">
              <a:solidFill>
                <a:schemeClr val="tx2"/>
              </a:solidFill>
            </a:endParaRPr>
          </a:p>
          <a:p>
            <a:pPr eaLnBrk="1" hangingPunct="1"/>
            <a:r>
              <a:rPr lang="zh-CN" altLang="en-US" sz="3200">
                <a:solidFill>
                  <a:schemeClr val="tx2"/>
                </a:solidFill>
              </a:rPr>
              <a:t>     </a:t>
            </a:r>
            <a:r>
              <a:rPr lang="en-US" altLang="zh-CN" sz="3200" b="1">
                <a:solidFill>
                  <a:schemeClr val="tx2"/>
                </a:solidFill>
              </a:rPr>
              <a:t>struct </a:t>
            </a:r>
            <a:r>
              <a:rPr lang="en-US" altLang="zh-CN" sz="3200">
                <a:solidFill>
                  <a:schemeClr val="tx2"/>
                </a:solidFill>
              </a:rPr>
              <a:t>TriTNode</a:t>
            </a:r>
            <a:r>
              <a:rPr lang="en-US" altLang="zh-CN" sz="3200" b="1">
                <a:solidFill>
                  <a:srgbClr val="800000"/>
                </a:solidFill>
              </a:rPr>
              <a:t>  </a:t>
            </a:r>
            <a:r>
              <a:rPr lang="en-US" altLang="zh-CN" sz="3200">
                <a:solidFill>
                  <a:srgbClr val="990000"/>
                </a:solidFill>
              </a:rPr>
              <a:t>*parent</a:t>
            </a:r>
            <a:r>
              <a:rPr lang="en-US" altLang="zh-CN" sz="3200">
                <a:solidFill>
                  <a:srgbClr val="800000"/>
                </a:solidFill>
              </a:rPr>
              <a:t>;  //</a:t>
            </a:r>
            <a:r>
              <a:rPr lang="zh-CN" altLang="zh-CN" sz="3200">
                <a:solidFill>
                  <a:srgbClr val="800000"/>
                </a:solidFill>
                <a:ea typeface="楷体_GB2312" pitchFamily="49" charset="-122"/>
              </a:rPr>
              <a:t>双亲指针</a:t>
            </a:r>
            <a:r>
              <a:rPr lang="zh-CN" altLang="en-US" sz="3200">
                <a:solidFill>
                  <a:srgbClr val="800000"/>
                </a:solidFill>
              </a:rPr>
              <a:t> </a:t>
            </a:r>
          </a:p>
          <a:p>
            <a:pPr eaLnBrk="1" hangingPunct="1"/>
            <a:r>
              <a:rPr lang="zh-CN" altLang="en-US" sz="3200">
                <a:solidFill>
                  <a:srgbClr val="800000"/>
                </a:solidFill>
              </a:rPr>
              <a:t>   </a:t>
            </a:r>
            <a:r>
              <a:rPr lang="en-US" altLang="zh-CN" sz="3200" b="1">
                <a:solidFill>
                  <a:schemeClr val="tx2"/>
                </a:solidFill>
              </a:rPr>
              <a:t>}</a:t>
            </a:r>
            <a:r>
              <a:rPr lang="en-US" altLang="zh-CN" sz="3200">
                <a:solidFill>
                  <a:srgbClr val="800000"/>
                </a:solidFill>
              </a:rPr>
              <a:t> </a:t>
            </a:r>
            <a:r>
              <a:rPr lang="en-US" altLang="zh-CN" sz="3200">
                <a:solidFill>
                  <a:srgbClr val="FF3300"/>
                </a:solidFill>
              </a:rPr>
              <a:t>TriTNode, </a:t>
            </a:r>
            <a:r>
              <a:rPr lang="en-US" altLang="zh-CN" sz="3200" b="1">
                <a:solidFill>
                  <a:srgbClr val="FF3300"/>
                </a:solidFill>
              </a:rPr>
              <a:t>*</a:t>
            </a:r>
            <a:r>
              <a:rPr lang="en-US" altLang="zh-CN" sz="3200">
                <a:solidFill>
                  <a:srgbClr val="FF3300"/>
                </a:solidFill>
              </a:rPr>
              <a:t>TriTree</a:t>
            </a:r>
            <a:r>
              <a:rPr lang="en-US" altLang="zh-CN" sz="3200">
                <a:solidFill>
                  <a:srgbClr val="800000"/>
                </a:solidFill>
              </a:rPr>
              <a:t>;</a:t>
            </a:r>
          </a:p>
        </p:txBody>
      </p:sp>
      <p:grpSp>
        <p:nvGrpSpPr>
          <p:cNvPr id="88077" name="Group 13"/>
          <p:cNvGrpSpPr>
            <a:grpSpLocks/>
          </p:cNvGrpSpPr>
          <p:nvPr/>
        </p:nvGrpSpPr>
        <p:grpSpPr bwMode="auto">
          <a:xfrm>
            <a:off x="2743200" y="4606925"/>
            <a:ext cx="5791200" cy="641350"/>
            <a:chOff x="1728" y="3504"/>
            <a:chExt cx="3648" cy="404"/>
          </a:xfrm>
        </p:grpSpPr>
        <p:sp>
          <p:nvSpPr>
            <p:cNvPr id="66566" name="Text Box 5"/>
            <p:cNvSpPr txBox="1">
              <a:spLocks noChangeArrowheads="1"/>
            </p:cNvSpPr>
            <p:nvPr/>
          </p:nvSpPr>
          <p:spPr bwMode="auto">
            <a:xfrm>
              <a:off x="1728" y="3504"/>
              <a:ext cx="362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990000"/>
                  </a:solidFill>
                </a:rPr>
                <a:t>parent</a:t>
              </a:r>
              <a:r>
                <a:rPr lang="en-US" altLang="zh-CN" b="1">
                  <a:solidFill>
                    <a:srgbClr val="333399"/>
                  </a:solidFill>
                </a:rPr>
                <a:t>  lchild    data    rchild</a:t>
              </a:r>
              <a:endParaRPr lang="en-US" altLang="zh-CN" sz="2400"/>
            </a:p>
          </p:txBody>
        </p:sp>
        <p:sp>
          <p:nvSpPr>
            <p:cNvPr id="66567" name="Rectangle 6"/>
            <p:cNvSpPr>
              <a:spLocks noChangeArrowheads="1"/>
            </p:cNvSpPr>
            <p:nvPr/>
          </p:nvSpPr>
          <p:spPr bwMode="auto">
            <a:xfrm>
              <a:off x="1728" y="3504"/>
              <a:ext cx="3648" cy="38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8" name="Line 7"/>
            <p:cNvSpPr>
              <a:spLocks noChangeShapeType="1"/>
            </p:cNvSpPr>
            <p:nvPr/>
          </p:nvSpPr>
          <p:spPr bwMode="auto">
            <a:xfrm>
              <a:off x="2688" y="3504"/>
              <a:ext cx="1" cy="38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9" name="Line 8"/>
            <p:cNvSpPr>
              <a:spLocks noChangeShapeType="1"/>
            </p:cNvSpPr>
            <p:nvPr/>
          </p:nvSpPr>
          <p:spPr bwMode="auto">
            <a:xfrm>
              <a:off x="3552" y="3504"/>
              <a:ext cx="0" cy="38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0" name="Line 9"/>
            <p:cNvSpPr>
              <a:spLocks noChangeShapeType="1"/>
            </p:cNvSpPr>
            <p:nvPr/>
          </p:nvSpPr>
          <p:spPr bwMode="auto">
            <a:xfrm>
              <a:off x="4416" y="3504"/>
              <a:ext cx="0" cy="38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8074" name="Text Box 10"/>
          <p:cNvSpPr txBox="1">
            <a:spLocks noChangeArrowheads="1"/>
          </p:cNvSpPr>
          <p:nvPr/>
        </p:nvSpPr>
        <p:spPr bwMode="auto">
          <a:xfrm>
            <a:off x="457200" y="4149725"/>
            <a:ext cx="2171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b="1">
                <a:solidFill>
                  <a:srgbClr val="333399"/>
                </a:solidFill>
                <a:ea typeface="楷体_GB2312" pitchFamily="49" charset="-122"/>
              </a:rPr>
              <a:t>结点结构</a:t>
            </a:r>
            <a:r>
              <a:rPr lang="en-US" altLang="zh-CN" b="1">
                <a:solidFill>
                  <a:srgbClr val="333399"/>
                </a:solidFill>
                <a:ea typeface="楷体_GB2312" pitchFamily="49" charset="-122"/>
              </a:rPr>
              <a:t>:</a:t>
            </a:r>
            <a:endParaRPr lang="en-US" altLang="zh-CN" sz="2400"/>
          </a:p>
        </p:txBody>
      </p:sp>
      <p:sp>
        <p:nvSpPr>
          <p:cNvPr id="66565" name="Text Box 12"/>
          <p:cNvSpPr txBox="1">
            <a:spLocks noChangeArrowheads="1"/>
          </p:cNvSpPr>
          <p:nvPr/>
        </p:nvSpPr>
        <p:spPr bwMode="auto">
          <a:xfrm>
            <a:off x="288925" y="323850"/>
            <a:ext cx="4433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a:solidFill>
                  <a:srgbClr val="800000"/>
                </a:solidFill>
              </a:rPr>
              <a:t>C </a:t>
            </a:r>
            <a:r>
              <a:rPr lang="zh-CN" altLang="zh-CN" sz="3200" b="1">
                <a:solidFill>
                  <a:srgbClr val="800000"/>
                </a:solidFill>
                <a:latin typeface="楷体_GB2312" pitchFamily="49" charset="-122"/>
                <a:ea typeface="楷体_GB2312" pitchFamily="49" charset="-122"/>
              </a:rPr>
              <a:t>语言的类型描述如下:</a:t>
            </a:r>
            <a:endParaRPr lang="en-US" altLang="zh-CN" sz="32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strips(downRight)">
                                      <p:cBhvr>
                                        <p:cTn id="7" dur="500"/>
                                        <p:tgtEl>
                                          <p:spTgt spid="88066"/>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8074"/>
                                        </p:tgtEl>
                                        <p:attrNameLst>
                                          <p:attrName>style.visibility</p:attrName>
                                        </p:attrNameLst>
                                      </p:cBhvr>
                                      <p:to>
                                        <p:strVal val="visible"/>
                                      </p:to>
                                    </p:set>
                                    <p:anim calcmode="lin" valueType="num">
                                      <p:cBhvr additive="base">
                                        <p:cTn id="11" dur="500" fill="hold"/>
                                        <p:tgtEl>
                                          <p:spTgt spid="88074"/>
                                        </p:tgtEl>
                                        <p:attrNameLst>
                                          <p:attrName>ppt_x</p:attrName>
                                        </p:attrNameLst>
                                      </p:cBhvr>
                                      <p:tavLst>
                                        <p:tav tm="0">
                                          <p:val>
                                            <p:strVal val="0-#ppt_w/2"/>
                                          </p:val>
                                        </p:tav>
                                        <p:tav tm="100000">
                                          <p:val>
                                            <p:strVal val="#ppt_x"/>
                                          </p:val>
                                        </p:tav>
                                      </p:tavLst>
                                    </p:anim>
                                    <p:anim calcmode="lin" valueType="num">
                                      <p:cBhvr additive="base">
                                        <p:cTn id="12" dur="500" fill="hold"/>
                                        <p:tgtEl>
                                          <p:spTgt spid="8807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88077"/>
                                        </p:tgtEl>
                                        <p:attrNameLst>
                                          <p:attrName>style.visibility</p:attrName>
                                        </p:attrNameLst>
                                      </p:cBhvr>
                                      <p:to>
                                        <p:strVal val="visible"/>
                                      </p:to>
                                    </p:set>
                                    <p:animEffect transition="in" filter="wipe(left)">
                                      <p:cBhvr>
                                        <p:cTn id="16" dur="500"/>
                                        <p:tgtEl>
                                          <p:spTgt spid="88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utoUpdateAnimBg="0"/>
      <p:bldP spid="88074"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3" name="Rectangle 1029"/>
          <p:cNvSpPr>
            <a:spLocks noChangeArrowheads="1"/>
          </p:cNvSpPr>
          <p:nvPr/>
        </p:nvSpPr>
        <p:spPr bwMode="auto">
          <a:xfrm>
            <a:off x="250825" y="4222750"/>
            <a:ext cx="8785795" cy="1077218"/>
          </a:xfrm>
          <a:prstGeom prst="rect">
            <a:avLst/>
          </a:prstGeom>
          <a:noFill/>
          <a:ln w="28575" cap="sq">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dirty="0">
                <a:solidFill>
                  <a:srgbClr val="000000"/>
                </a:solidFill>
                <a:ea typeface="楷体_GB2312" pitchFamily="49" charset="-122"/>
              </a:rPr>
              <a:t>       </a:t>
            </a:r>
            <a:r>
              <a:rPr lang="zh-CN" altLang="en-US" sz="3200" dirty="0">
                <a:solidFill>
                  <a:srgbClr val="000000"/>
                </a:solidFill>
                <a:ea typeface="楷体_GB2312" pitchFamily="49" charset="-122"/>
              </a:rPr>
              <a:t>顺着某一条搜索路径</a:t>
            </a:r>
            <a:r>
              <a:rPr lang="zh-CN" altLang="en-US" sz="3200" b="1" dirty="0">
                <a:solidFill>
                  <a:srgbClr val="FF0066"/>
                </a:solidFill>
                <a:ea typeface="楷体_GB2312" pitchFamily="49" charset="-122"/>
              </a:rPr>
              <a:t>巡访</a:t>
            </a:r>
            <a:r>
              <a:rPr lang="zh-CN" altLang="en-US" sz="3200" dirty="0">
                <a:solidFill>
                  <a:srgbClr val="000000"/>
                </a:solidFill>
                <a:ea typeface="楷体_GB2312" pitchFamily="49" charset="-122"/>
              </a:rPr>
              <a:t>二叉树中的结点，使得每个结点</a:t>
            </a:r>
            <a:r>
              <a:rPr lang="zh-CN" altLang="en-US" sz="3200" b="1" dirty="0">
                <a:solidFill>
                  <a:srgbClr val="FF0066"/>
                </a:solidFill>
                <a:ea typeface="楷体_GB2312" pitchFamily="49" charset="-122"/>
              </a:rPr>
              <a:t>均被访问一次</a:t>
            </a:r>
            <a:r>
              <a:rPr lang="zh-CN" altLang="en-US" sz="3200" dirty="0">
                <a:solidFill>
                  <a:srgbClr val="333399"/>
                </a:solidFill>
                <a:ea typeface="楷体_GB2312" pitchFamily="49" charset="-122"/>
              </a:rPr>
              <a:t>，</a:t>
            </a:r>
            <a:r>
              <a:rPr lang="zh-CN" altLang="en-US" sz="3200" dirty="0">
                <a:solidFill>
                  <a:srgbClr val="000000"/>
                </a:solidFill>
                <a:ea typeface="楷体_GB2312" pitchFamily="49" charset="-122"/>
              </a:rPr>
              <a:t>而且</a:t>
            </a:r>
            <a:r>
              <a:rPr lang="zh-CN" altLang="en-US" sz="3200" b="1" dirty="0">
                <a:solidFill>
                  <a:srgbClr val="FF0066"/>
                </a:solidFill>
                <a:ea typeface="楷体_GB2312" pitchFamily="49" charset="-122"/>
              </a:rPr>
              <a:t>仅被访问一次</a:t>
            </a:r>
            <a:r>
              <a:rPr lang="zh-CN" altLang="en-US" sz="3200" dirty="0">
                <a:solidFill>
                  <a:srgbClr val="333399"/>
                </a:solidFill>
                <a:ea typeface="楷体_GB2312" pitchFamily="49" charset="-122"/>
              </a:rPr>
              <a:t>。</a:t>
            </a:r>
          </a:p>
        </p:txBody>
      </p:sp>
      <p:sp>
        <p:nvSpPr>
          <p:cNvPr id="67587" name="Rectangle 1031"/>
          <p:cNvSpPr>
            <a:spLocks noChangeArrowheads="1"/>
          </p:cNvSpPr>
          <p:nvPr/>
        </p:nvSpPr>
        <p:spPr bwMode="auto">
          <a:xfrm>
            <a:off x="179388" y="1644650"/>
            <a:ext cx="8713787"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dirty="0">
                <a:solidFill>
                  <a:srgbClr val="000000"/>
                </a:solidFill>
                <a:ea typeface="楷体_GB2312" pitchFamily="49" charset="-122"/>
              </a:rPr>
              <a:t>    </a:t>
            </a:r>
            <a:r>
              <a:rPr lang="zh-CN" altLang="en-US" sz="3200" b="1" dirty="0">
                <a:solidFill>
                  <a:srgbClr val="000000"/>
                </a:solidFill>
                <a:ea typeface="楷体_GB2312" pitchFamily="49" charset="-122"/>
              </a:rPr>
              <a:t>在二叉树的一些应用中，常常要求在树中查找具有某种特征的结点，或者对树中全部结点逐一进行某种处理。于是就引入了遍历二叉树的问题，即如何</a:t>
            </a:r>
          </a:p>
        </p:txBody>
      </p:sp>
      <p:sp>
        <p:nvSpPr>
          <p:cNvPr id="67588" name="Text Box 1032"/>
          <p:cNvSpPr txBox="1">
            <a:spLocks noChangeArrowheads="1"/>
          </p:cNvSpPr>
          <p:nvPr/>
        </p:nvSpPr>
        <p:spPr bwMode="auto">
          <a:xfrm>
            <a:off x="65088" y="836613"/>
            <a:ext cx="31384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80808"/>
                </a:solidFill>
                <a:ea typeface="楷体_GB2312" pitchFamily="49" charset="-122"/>
              </a:rPr>
              <a:t>6.3.1 </a:t>
            </a:r>
            <a:r>
              <a:rPr lang="zh-CN" altLang="en-US" sz="3200" b="1">
                <a:solidFill>
                  <a:srgbClr val="080808"/>
                </a:solidFill>
                <a:ea typeface="楷体_GB2312" pitchFamily="49" charset="-122"/>
              </a:rPr>
              <a:t>问题的提出</a:t>
            </a:r>
          </a:p>
        </p:txBody>
      </p:sp>
      <p:sp>
        <p:nvSpPr>
          <p:cNvPr id="67589" name="Rectangle 1033"/>
          <p:cNvSpPr>
            <a:spLocks noChangeArrowheads="1"/>
          </p:cNvSpPr>
          <p:nvPr/>
        </p:nvSpPr>
        <p:spPr bwMode="auto">
          <a:xfrm>
            <a:off x="2471738" y="44450"/>
            <a:ext cx="3613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80808"/>
                </a:solidFill>
                <a:latin typeface="隶书" pitchFamily="49" charset="-122"/>
                <a:ea typeface="隶书" pitchFamily="49" charset="-122"/>
              </a:rPr>
              <a:t>6.3  </a:t>
            </a:r>
            <a:r>
              <a:rPr lang="zh-CN" altLang="en-US">
                <a:solidFill>
                  <a:srgbClr val="080808"/>
                </a:solidFill>
                <a:latin typeface="隶书" pitchFamily="49" charset="-122"/>
                <a:ea typeface="隶书" pitchFamily="49" charset="-122"/>
              </a:rPr>
              <a:t>遍历二叉树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73"/>
                                        </p:tgtEl>
                                        <p:attrNameLst>
                                          <p:attrName>style.visibility</p:attrName>
                                        </p:attrNameLst>
                                      </p:cBhvr>
                                      <p:to>
                                        <p:strVal val="visible"/>
                                      </p:to>
                                    </p:set>
                                    <p:animEffect transition="in" filter="blinds(horizontal)">
                                      <p:cBhvr>
                                        <p:cTn id="7" dur="500"/>
                                        <p:tgtEl>
                                          <p:spTgt spid="83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Text Box 1026"/>
          <p:cNvSpPr txBox="1">
            <a:spLocks noChangeArrowheads="1"/>
          </p:cNvSpPr>
          <p:nvPr/>
        </p:nvSpPr>
        <p:spPr bwMode="auto">
          <a:xfrm>
            <a:off x="395288" y="280988"/>
            <a:ext cx="8359775" cy="1605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05000"/>
              </a:lnSpc>
            </a:pPr>
            <a:r>
              <a:rPr lang="en-US" altLang="zh-CN" sz="3200" dirty="0">
                <a:ea typeface="楷体_GB2312" pitchFamily="49" charset="-122"/>
              </a:rPr>
              <a:t>       </a:t>
            </a:r>
            <a:r>
              <a:rPr lang="en-US" altLang="zh-CN" sz="3200" dirty="0">
                <a:solidFill>
                  <a:srgbClr val="FF0066"/>
                </a:solidFill>
                <a:ea typeface="楷体_GB2312" pitchFamily="49" charset="-122"/>
              </a:rPr>
              <a:t>“</a:t>
            </a:r>
            <a:r>
              <a:rPr lang="zh-CN" altLang="en-US" sz="3200" b="1" dirty="0">
                <a:solidFill>
                  <a:srgbClr val="FF0066"/>
                </a:solidFill>
                <a:ea typeface="楷体_GB2312" pitchFamily="49" charset="-122"/>
              </a:rPr>
              <a:t>遍历</a:t>
            </a:r>
            <a:r>
              <a:rPr lang="zh-CN" altLang="en-US" sz="3200" dirty="0">
                <a:solidFill>
                  <a:srgbClr val="FF0066"/>
                </a:solidFill>
                <a:ea typeface="楷体_GB2312" pitchFamily="49" charset="-122"/>
              </a:rPr>
              <a:t>”</a:t>
            </a:r>
            <a:r>
              <a:rPr lang="zh-CN" altLang="en-US" sz="3200" dirty="0">
                <a:solidFill>
                  <a:srgbClr val="000000"/>
                </a:solidFill>
                <a:ea typeface="楷体_GB2312" pitchFamily="49" charset="-122"/>
              </a:rPr>
              <a:t>是任何类型均有的操作，对线性结构而言，只有一条搜索路径</a:t>
            </a:r>
            <a:r>
              <a:rPr lang="en-US" altLang="zh-CN" sz="3200" dirty="0">
                <a:solidFill>
                  <a:srgbClr val="000000"/>
                </a:solidFill>
                <a:ea typeface="楷体_GB2312" pitchFamily="49" charset="-122"/>
              </a:rPr>
              <a:t>(</a:t>
            </a:r>
            <a:r>
              <a:rPr lang="zh-CN" altLang="en-US" sz="3200" dirty="0">
                <a:solidFill>
                  <a:srgbClr val="000000"/>
                </a:solidFill>
                <a:ea typeface="楷体_GB2312" pitchFamily="49" charset="-122"/>
              </a:rPr>
              <a:t>因为每个结点均只有一个后继</a:t>
            </a:r>
            <a:r>
              <a:rPr lang="en-US" altLang="zh-CN" sz="3200" dirty="0">
                <a:solidFill>
                  <a:srgbClr val="000000"/>
                </a:solidFill>
                <a:ea typeface="楷体_GB2312" pitchFamily="49" charset="-122"/>
              </a:rPr>
              <a:t>)</a:t>
            </a:r>
            <a:r>
              <a:rPr lang="zh-CN" altLang="en-US" sz="3200" dirty="0">
                <a:solidFill>
                  <a:srgbClr val="000000"/>
                </a:solidFill>
                <a:ea typeface="楷体_GB2312" pitchFamily="49" charset="-122"/>
              </a:rPr>
              <a:t>，故不</a:t>
            </a:r>
            <a:r>
              <a:rPr lang="zh-CN" altLang="en-US" sz="3200" dirty="0" smtClean="0">
                <a:solidFill>
                  <a:srgbClr val="000000"/>
                </a:solidFill>
                <a:ea typeface="楷体_GB2312" pitchFamily="49" charset="-122"/>
              </a:rPr>
              <a:t>需要特别讨论。</a:t>
            </a:r>
            <a:endParaRPr lang="zh-CN" altLang="en-US" sz="3200" dirty="0">
              <a:solidFill>
                <a:srgbClr val="000000"/>
              </a:solidFill>
              <a:ea typeface="楷体_GB2312" pitchFamily="49" charset="-122"/>
            </a:endParaRPr>
          </a:p>
        </p:txBody>
      </p:sp>
      <p:sp>
        <p:nvSpPr>
          <p:cNvPr id="82947" name="Text Box 1027"/>
          <p:cNvSpPr txBox="1">
            <a:spLocks noChangeArrowheads="1"/>
          </p:cNvSpPr>
          <p:nvPr/>
        </p:nvSpPr>
        <p:spPr bwMode="auto">
          <a:xfrm>
            <a:off x="467430" y="1967581"/>
            <a:ext cx="8359775" cy="1605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05000"/>
              </a:lnSpc>
            </a:pPr>
            <a:r>
              <a:rPr lang="zh-CN" altLang="en-US" sz="3200" dirty="0">
                <a:solidFill>
                  <a:srgbClr val="000000"/>
                </a:solidFill>
                <a:ea typeface="楷体_GB2312" pitchFamily="49" charset="-122"/>
              </a:rPr>
              <a:t> </a:t>
            </a:r>
            <a:r>
              <a:rPr lang="zh-CN" altLang="en-US" sz="3200" dirty="0" smtClean="0">
                <a:solidFill>
                  <a:srgbClr val="000000"/>
                </a:solidFill>
                <a:ea typeface="楷体_GB2312" pitchFamily="49" charset="-122"/>
              </a:rPr>
              <a:t>      二叉树</a:t>
            </a:r>
            <a:r>
              <a:rPr lang="zh-CN" altLang="en-US" sz="3200" dirty="0">
                <a:solidFill>
                  <a:srgbClr val="000000"/>
                </a:solidFill>
                <a:ea typeface="楷体_GB2312" pitchFamily="49" charset="-122"/>
              </a:rPr>
              <a:t>是非线性</a:t>
            </a:r>
            <a:r>
              <a:rPr lang="zh-CN" altLang="en-US" sz="3200" dirty="0" smtClean="0">
                <a:solidFill>
                  <a:srgbClr val="000000"/>
                </a:solidFill>
                <a:ea typeface="楷体_GB2312" pitchFamily="49" charset="-122"/>
              </a:rPr>
              <a:t>结构，</a:t>
            </a:r>
            <a:r>
              <a:rPr lang="zh-CN" altLang="en-US" sz="3200" b="1" dirty="0" smtClean="0">
                <a:solidFill>
                  <a:srgbClr val="000000"/>
                </a:solidFill>
                <a:ea typeface="楷体_GB2312" pitchFamily="49" charset="-122"/>
              </a:rPr>
              <a:t>每个结点最多有</a:t>
            </a:r>
            <a:r>
              <a:rPr lang="zh-CN" altLang="en-US" sz="3200" b="1" dirty="0">
                <a:solidFill>
                  <a:srgbClr val="000000"/>
                </a:solidFill>
                <a:ea typeface="楷体_GB2312" pitchFamily="49" charset="-122"/>
              </a:rPr>
              <a:t>两个后继</a:t>
            </a:r>
            <a:r>
              <a:rPr lang="zh-CN" altLang="en-US" sz="3200" dirty="0">
                <a:solidFill>
                  <a:srgbClr val="000000"/>
                </a:solidFill>
                <a:ea typeface="楷体_GB2312" pitchFamily="49" charset="-122"/>
              </a:rPr>
              <a:t>，则</a:t>
            </a:r>
            <a:r>
              <a:rPr lang="zh-CN" altLang="en-US" sz="3200" b="1" dirty="0">
                <a:solidFill>
                  <a:srgbClr val="000000"/>
                </a:solidFill>
                <a:ea typeface="楷体_GB2312" pitchFamily="49" charset="-122"/>
              </a:rPr>
              <a:t>存在如何遍历，</a:t>
            </a:r>
            <a:r>
              <a:rPr lang="zh-CN" altLang="en-US" sz="3200" dirty="0">
                <a:solidFill>
                  <a:srgbClr val="000000"/>
                </a:solidFill>
                <a:ea typeface="楷体_GB2312" pitchFamily="49" charset="-122"/>
              </a:rPr>
              <a:t>即按什么样的</a:t>
            </a:r>
            <a:r>
              <a:rPr lang="zh-CN" altLang="en-US" sz="3200" b="1" dirty="0">
                <a:solidFill>
                  <a:srgbClr val="FF0066"/>
                </a:solidFill>
                <a:ea typeface="楷体_GB2312" pitchFamily="49" charset="-122"/>
              </a:rPr>
              <a:t>搜索路径</a:t>
            </a:r>
            <a:r>
              <a:rPr lang="zh-CN" altLang="en-US" sz="3200" b="1" dirty="0">
                <a:solidFill>
                  <a:srgbClr val="000000"/>
                </a:solidFill>
                <a:ea typeface="楷体_GB2312" pitchFamily="49" charset="-122"/>
              </a:rPr>
              <a:t>进行</a:t>
            </a:r>
            <a:r>
              <a:rPr lang="zh-CN" altLang="en-US" sz="3200" dirty="0">
                <a:solidFill>
                  <a:srgbClr val="000000"/>
                </a:solidFill>
                <a:ea typeface="楷体_GB2312" pitchFamily="49" charset="-122"/>
              </a:rPr>
              <a:t>遍历的问题。</a:t>
            </a:r>
          </a:p>
        </p:txBody>
      </p:sp>
      <p:sp>
        <p:nvSpPr>
          <p:cNvPr id="78856" name="Rectangle 8"/>
          <p:cNvSpPr>
            <a:spLocks noChangeArrowheads="1"/>
          </p:cNvSpPr>
          <p:nvPr/>
        </p:nvSpPr>
        <p:spPr bwMode="auto">
          <a:xfrm>
            <a:off x="395288" y="4941888"/>
            <a:ext cx="8066087"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dirty="0">
                <a:solidFill>
                  <a:srgbClr val="000000"/>
                </a:solidFill>
                <a:latin typeface="楷体_GB2312" pitchFamily="49" charset="-122"/>
                <a:ea typeface="楷体_GB2312" pitchFamily="49" charset="-122"/>
              </a:rPr>
              <a:t>对二叉树这种非线性结构</a:t>
            </a:r>
            <a:r>
              <a:rPr lang="en-US" altLang="zh-CN" sz="3200" b="1" dirty="0">
                <a:solidFill>
                  <a:srgbClr val="000000"/>
                </a:solidFill>
                <a:latin typeface="楷体_GB2312" pitchFamily="49" charset="-122"/>
                <a:ea typeface="楷体_GB2312" pitchFamily="49" charset="-122"/>
              </a:rPr>
              <a:t>,</a:t>
            </a:r>
            <a:r>
              <a:rPr lang="zh-CN" altLang="en-US" sz="3200" b="1" dirty="0">
                <a:solidFill>
                  <a:srgbClr val="000000"/>
                </a:solidFill>
                <a:latin typeface="楷体_GB2312" pitchFamily="49" charset="-122"/>
                <a:ea typeface="楷体_GB2312" pitchFamily="49" charset="-122"/>
              </a:rPr>
              <a:t>需要寻找一种规律，使二叉树上的结点能排列在一个线性队列上，从而便于遍历。    </a:t>
            </a:r>
          </a:p>
        </p:txBody>
      </p:sp>
      <p:sp>
        <p:nvSpPr>
          <p:cNvPr id="78857" name="Rectangle 9"/>
          <p:cNvSpPr>
            <a:spLocks noChangeArrowheads="1"/>
          </p:cNvSpPr>
          <p:nvPr/>
        </p:nvSpPr>
        <p:spPr bwMode="auto">
          <a:xfrm>
            <a:off x="395288" y="3644900"/>
            <a:ext cx="82819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dirty="0">
                <a:solidFill>
                  <a:srgbClr val="FF0066"/>
                </a:solidFill>
                <a:latin typeface="楷体_GB2312" pitchFamily="49" charset="-122"/>
                <a:ea typeface="楷体_GB2312" pitchFamily="49" charset="-122"/>
              </a:rPr>
              <a:t>遍历二叉树：</a:t>
            </a:r>
            <a:r>
              <a:rPr lang="zh-CN" altLang="en-US" sz="3200" b="1" dirty="0">
                <a:solidFill>
                  <a:srgbClr val="000000"/>
                </a:solidFill>
                <a:latin typeface="楷体_GB2312" pitchFamily="49" charset="-122"/>
                <a:ea typeface="楷体_GB2312" pitchFamily="49" charset="-122"/>
              </a:rPr>
              <a:t>指按一定的规律对二叉树的每个</a:t>
            </a:r>
            <a:r>
              <a:rPr lang="zh-CN" altLang="en-US" sz="3200" b="1" dirty="0" smtClean="0">
                <a:solidFill>
                  <a:srgbClr val="000000"/>
                </a:solidFill>
                <a:latin typeface="楷体_GB2312" pitchFamily="49" charset="-122"/>
                <a:ea typeface="楷体_GB2312" pitchFamily="49" charset="-122"/>
              </a:rPr>
              <a:t>结点进行访问</a:t>
            </a:r>
            <a:r>
              <a:rPr lang="zh-CN" altLang="en-US" sz="3200" b="1" dirty="0">
                <a:solidFill>
                  <a:srgbClr val="000000"/>
                </a:solidFill>
                <a:latin typeface="楷体_GB2312" pitchFamily="49" charset="-122"/>
                <a:ea typeface="楷体_GB2312" pitchFamily="49" charset="-122"/>
              </a:rPr>
              <a:t>且仅访问一次的处理过程。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82947"/>
                                        </p:tgtEl>
                                        <p:attrNameLst>
                                          <p:attrName>style.visibility</p:attrName>
                                        </p:attrNameLst>
                                      </p:cBhvr>
                                      <p:to>
                                        <p:strVal val="visible"/>
                                      </p:to>
                                    </p:set>
                                    <p:animEffect transition="in" filter="wipe(left)">
                                      <p:cBhvr>
                                        <p:cTn id="7" dur="75"/>
                                        <p:tgtEl>
                                          <p:spTgt spid="829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856"/>
                                        </p:tgtEl>
                                        <p:attrNameLst>
                                          <p:attrName>style.visibility</p:attrName>
                                        </p:attrNameLst>
                                      </p:cBhvr>
                                      <p:to>
                                        <p:strVal val="visible"/>
                                      </p:to>
                                    </p:set>
                                    <p:animEffect transition="in" filter="blinds(horizontal)">
                                      <p:cBhvr>
                                        <p:cTn id="12" dur="500"/>
                                        <p:tgtEl>
                                          <p:spTgt spid="7885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8857"/>
                                        </p:tgtEl>
                                        <p:attrNameLst>
                                          <p:attrName>style.visibility</p:attrName>
                                        </p:attrNameLst>
                                      </p:cBhvr>
                                      <p:to>
                                        <p:strVal val="visible"/>
                                      </p:to>
                                    </p:set>
                                    <p:animEffect transition="in" filter="blinds(horizontal)">
                                      <p:cBhvr>
                                        <p:cTn id="15" dur="500"/>
                                        <p:tgtEl>
                                          <p:spTgt spid="78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autoUpdateAnimBg="0"/>
      <p:bldP spid="78856" grpId="0"/>
      <p:bldP spid="7885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457200" y="260350"/>
            <a:ext cx="8229600"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10000"/>
              </a:lnSpc>
            </a:pPr>
            <a:r>
              <a:rPr lang="en-US" altLang="zh-CN" sz="3200" b="1">
                <a:solidFill>
                  <a:srgbClr val="000000"/>
                </a:solidFill>
                <a:latin typeface="楷体_GB2312" pitchFamily="49" charset="-122"/>
                <a:ea typeface="楷体_GB2312" pitchFamily="49" charset="-122"/>
              </a:rPr>
              <a:t>   </a:t>
            </a:r>
            <a:r>
              <a:rPr lang="en-US" altLang="zh-CN" sz="3200" b="1">
                <a:solidFill>
                  <a:srgbClr val="000000"/>
                </a:solidFill>
                <a:ea typeface="楷体_GB2312" pitchFamily="49" charset="-122"/>
              </a:rPr>
              <a:t>“</a:t>
            </a:r>
            <a:r>
              <a:rPr lang="zh-CN" altLang="en-US" sz="3200" b="1">
                <a:solidFill>
                  <a:srgbClr val="000000"/>
                </a:solidFill>
                <a:latin typeface="楷体_GB2312" pitchFamily="49" charset="-122"/>
                <a:ea typeface="楷体_GB2312" pitchFamily="49" charset="-122"/>
              </a:rPr>
              <a:t>访问</a:t>
            </a:r>
            <a:r>
              <a:rPr lang="zh-CN" altLang="en-US" sz="3200" b="1">
                <a:solidFill>
                  <a:srgbClr val="000000"/>
                </a:solidFill>
                <a:ea typeface="楷体_GB2312" pitchFamily="49" charset="-122"/>
              </a:rPr>
              <a:t>”</a:t>
            </a:r>
            <a:r>
              <a:rPr lang="zh-CN" altLang="en-US" sz="3200" b="1">
                <a:solidFill>
                  <a:srgbClr val="000000"/>
                </a:solidFill>
                <a:latin typeface="楷体_GB2312" pitchFamily="49" charset="-122"/>
                <a:ea typeface="楷体_GB2312" pitchFamily="49" charset="-122"/>
              </a:rPr>
              <a:t>是一种抽象操作，是对结点的某种处理，例如可以是求结点的度、或层次、打印结点的信息，或做其他任何工作。</a:t>
            </a:r>
          </a:p>
          <a:p>
            <a:pPr eaLnBrk="1" hangingPunct="1">
              <a:lnSpc>
                <a:spcPct val="110000"/>
              </a:lnSpc>
            </a:pPr>
            <a:r>
              <a:rPr lang="zh-CN" altLang="en-US" sz="3200" b="1">
                <a:solidFill>
                  <a:srgbClr val="000000"/>
                </a:solidFill>
                <a:latin typeface="楷体_GB2312" pitchFamily="49" charset="-122"/>
                <a:ea typeface="楷体_GB2312" pitchFamily="49" charset="-122"/>
              </a:rPr>
              <a:t>   一次遍历后，使树中结点的</a:t>
            </a:r>
            <a:r>
              <a:rPr lang="zh-CN" altLang="en-US" sz="3200" b="1">
                <a:solidFill>
                  <a:srgbClr val="FF0066"/>
                </a:solidFill>
                <a:latin typeface="楷体_GB2312" pitchFamily="49" charset="-122"/>
                <a:ea typeface="楷体_GB2312" pitchFamily="49" charset="-122"/>
              </a:rPr>
              <a:t>非线性</a:t>
            </a:r>
            <a:r>
              <a:rPr lang="zh-CN" altLang="en-US" sz="3200" b="1">
                <a:solidFill>
                  <a:srgbClr val="000000"/>
                </a:solidFill>
                <a:latin typeface="楷体_GB2312" pitchFamily="49" charset="-122"/>
                <a:ea typeface="楷体_GB2312" pitchFamily="49" charset="-122"/>
              </a:rPr>
              <a:t>排列，按访问的先后顺序变为某种</a:t>
            </a:r>
            <a:r>
              <a:rPr lang="zh-CN" altLang="en-US" sz="3200" b="1">
                <a:solidFill>
                  <a:srgbClr val="FF0066"/>
                </a:solidFill>
                <a:latin typeface="楷体_GB2312" pitchFamily="49" charset="-122"/>
                <a:ea typeface="楷体_GB2312" pitchFamily="49" charset="-122"/>
              </a:rPr>
              <a:t>线性排列</a:t>
            </a:r>
            <a:r>
              <a:rPr lang="zh-CN" altLang="en-US" sz="3200" b="1">
                <a:solidFill>
                  <a:srgbClr val="000000"/>
                </a:solidFill>
                <a:latin typeface="楷体_GB2312" pitchFamily="49" charset="-122"/>
                <a:ea typeface="楷体_GB2312" pitchFamily="49" charset="-122"/>
              </a:rPr>
              <a:t>。</a:t>
            </a:r>
          </a:p>
        </p:txBody>
      </p:sp>
      <p:grpSp>
        <p:nvGrpSpPr>
          <p:cNvPr id="520208" name="Group 16"/>
          <p:cNvGrpSpPr>
            <a:grpSpLocks/>
          </p:cNvGrpSpPr>
          <p:nvPr/>
        </p:nvGrpSpPr>
        <p:grpSpPr bwMode="auto">
          <a:xfrm>
            <a:off x="179388" y="3908426"/>
            <a:ext cx="3317875" cy="1909763"/>
            <a:chOff x="113" y="2462"/>
            <a:chExt cx="2090" cy="1203"/>
          </a:xfrm>
        </p:grpSpPr>
        <p:sp>
          <p:nvSpPr>
            <p:cNvPr id="69637" name="Oval 3"/>
            <p:cNvSpPr>
              <a:spLocks noChangeArrowheads="1"/>
            </p:cNvSpPr>
            <p:nvPr/>
          </p:nvSpPr>
          <p:spPr bwMode="auto">
            <a:xfrm>
              <a:off x="315" y="3108"/>
              <a:ext cx="192" cy="192"/>
            </a:xfrm>
            <a:prstGeom prst="ellipse">
              <a:avLst/>
            </a:prstGeom>
            <a:solidFill>
              <a:schemeClr val="accent5">
                <a:lumMod val="75000"/>
              </a:scheme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dirty="0" smtClean="0"/>
                <a:t>B</a:t>
              </a:r>
              <a:endParaRPr lang="en-US" altLang="zh-CN" sz="2400" dirty="0"/>
            </a:p>
          </p:txBody>
        </p:sp>
        <p:sp>
          <p:nvSpPr>
            <p:cNvPr id="69638" name="Oval 4"/>
            <p:cNvSpPr>
              <a:spLocks noChangeArrowheads="1"/>
            </p:cNvSpPr>
            <p:nvPr/>
          </p:nvSpPr>
          <p:spPr bwMode="auto">
            <a:xfrm>
              <a:off x="603" y="2676"/>
              <a:ext cx="192" cy="192"/>
            </a:xfrm>
            <a:prstGeom prst="ellipse">
              <a:avLst/>
            </a:prstGeom>
            <a:solidFill>
              <a:schemeClr val="accent5">
                <a:lumMod val="75000"/>
              </a:scheme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9" name="Oval 5"/>
            <p:cNvSpPr>
              <a:spLocks noChangeArrowheads="1"/>
            </p:cNvSpPr>
            <p:nvPr/>
          </p:nvSpPr>
          <p:spPr bwMode="auto">
            <a:xfrm>
              <a:off x="891" y="3108"/>
              <a:ext cx="192" cy="192"/>
            </a:xfrm>
            <a:prstGeom prst="ellipse">
              <a:avLst/>
            </a:prstGeom>
            <a:solidFill>
              <a:schemeClr val="accent5">
                <a:lumMod val="75000"/>
              </a:schemeClr>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dirty="0" smtClean="0"/>
                <a:t>C</a:t>
              </a:r>
              <a:endParaRPr lang="en-US" altLang="zh-CN" sz="2400" dirty="0"/>
            </a:p>
          </p:txBody>
        </p:sp>
        <p:sp>
          <p:nvSpPr>
            <p:cNvPr id="69640" name="Line 6"/>
            <p:cNvSpPr>
              <a:spLocks noChangeShapeType="1"/>
            </p:cNvSpPr>
            <p:nvPr/>
          </p:nvSpPr>
          <p:spPr bwMode="auto">
            <a:xfrm flipH="1">
              <a:off x="459" y="2868"/>
              <a:ext cx="192"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1" name="Line 7"/>
            <p:cNvSpPr>
              <a:spLocks noChangeShapeType="1"/>
            </p:cNvSpPr>
            <p:nvPr/>
          </p:nvSpPr>
          <p:spPr bwMode="auto">
            <a:xfrm>
              <a:off x="747" y="2868"/>
              <a:ext cx="192"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2" name="Text Box 8"/>
            <p:cNvSpPr txBox="1">
              <a:spLocks noChangeArrowheads="1"/>
            </p:cNvSpPr>
            <p:nvPr/>
          </p:nvSpPr>
          <p:spPr bwMode="auto">
            <a:xfrm>
              <a:off x="567" y="2598"/>
              <a:ext cx="2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2400" b="1" i="1" dirty="0" smtClean="0"/>
                <a:t>A</a:t>
              </a:r>
              <a:endParaRPr lang="en-US" altLang="zh-CN" sz="2400" b="1" i="1" dirty="0"/>
            </a:p>
          </p:txBody>
        </p:sp>
        <p:sp>
          <p:nvSpPr>
            <p:cNvPr id="69643" name="Line 9"/>
            <p:cNvSpPr>
              <a:spLocks noChangeShapeType="1"/>
            </p:cNvSpPr>
            <p:nvPr/>
          </p:nvSpPr>
          <p:spPr bwMode="auto">
            <a:xfrm>
              <a:off x="1179" y="3204"/>
              <a:ext cx="336"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4" name="Line 10"/>
            <p:cNvSpPr>
              <a:spLocks noChangeShapeType="1"/>
            </p:cNvSpPr>
            <p:nvPr/>
          </p:nvSpPr>
          <p:spPr bwMode="auto">
            <a:xfrm>
              <a:off x="411" y="3348"/>
              <a:ext cx="0" cy="96"/>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5" name="Line 11"/>
            <p:cNvSpPr>
              <a:spLocks noChangeShapeType="1"/>
            </p:cNvSpPr>
            <p:nvPr/>
          </p:nvSpPr>
          <p:spPr bwMode="auto">
            <a:xfrm>
              <a:off x="939" y="2676"/>
              <a:ext cx="336"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6" name="Text Box 12"/>
            <p:cNvSpPr txBox="1">
              <a:spLocks noChangeArrowheads="1"/>
            </p:cNvSpPr>
            <p:nvPr/>
          </p:nvSpPr>
          <p:spPr bwMode="auto">
            <a:xfrm>
              <a:off x="1265" y="2462"/>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2400" dirty="0" smtClean="0">
                  <a:ea typeface="楷体_GB2312" pitchFamily="49" charset="-122"/>
                </a:rPr>
                <a:t>根结点</a:t>
              </a:r>
              <a:endParaRPr lang="en-US" altLang="zh-CN" sz="2400" dirty="0"/>
            </a:p>
          </p:txBody>
        </p:sp>
        <p:sp>
          <p:nvSpPr>
            <p:cNvPr id="69647" name="Text Box 13"/>
            <p:cNvSpPr txBox="1">
              <a:spLocks noChangeArrowheads="1"/>
            </p:cNvSpPr>
            <p:nvPr/>
          </p:nvSpPr>
          <p:spPr bwMode="auto">
            <a:xfrm>
              <a:off x="1505" y="2990"/>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2400" dirty="0" smtClean="0">
                  <a:latin typeface="楷体_GB2312" pitchFamily="49" charset="-122"/>
                  <a:ea typeface="楷体_GB2312" pitchFamily="49" charset="-122"/>
                </a:rPr>
                <a:t>右</a:t>
              </a:r>
              <a:r>
                <a:rPr lang="zh-CN" altLang="en-US" sz="2400" dirty="0">
                  <a:latin typeface="楷体_GB2312" pitchFamily="49" charset="-122"/>
                  <a:ea typeface="楷体_GB2312" pitchFamily="49" charset="-122"/>
                </a:rPr>
                <a:t>子</a:t>
              </a:r>
              <a:r>
                <a:rPr lang="zh-CN" altLang="en-US" sz="2400" dirty="0" smtClean="0">
                  <a:latin typeface="楷体_GB2312" pitchFamily="49" charset="-122"/>
                  <a:ea typeface="楷体_GB2312" pitchFamily="49" charset="-122"/>
                </a:rPr>
                <a:t>树</a:t>
              </a:r>
              <a:endParaRPr lang="en-US" altLang="zh-CN" sz="2400" dirty="0">
                <a:latin typeface="楷体_GB2312" pitchFamily="49" charset="-122"/>
                <a:ea typeface="楷体_GB2312" pitchFamily="49" charset="-122"/>
              </a:endParaRPr>
            </a:p>
          </p:txBody>
        </p:sp>
        <p:sp>
          <p:nvSpPr>
            <p:cNvPr id="69648" name="Text Box 14"/>
            <p:cNvSpPr txBox="1">
              <a:spLocks noChangeArrowheads="1"/>
            </p:cNvSpPr>
            <p:nvPr/>
          </p:nvSpPr>
          <p:spPr bwMode="auto">
            <a:xfrm>
              <a:off x="113" y="3374"/>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2400" dirty="0" smtClean="0">
                  <a:ea typeface="楷体_GB2312" pitchFamily="49" charset="-122"/>
                </a:rPr>
                <a:t>左子树</a:t>
              </a:r>
              <a:endParaRPr lang="en-US" altLang="zh-CN" sz="2400" dirty="0"/>
            </a:p>
          </p:txBody>
        </p:sp>
      </p:grpSp>
      <p:sp>
        <p:nvSpPr>
          <p:cNvPr id="520207" name="Text Box 15"/>
          <p:cNvSpPr txBox="1">
            <a:spLocks noChangeArrowheads="1"/>
          </p:cNvSpPr>
          <p:nvPr/>
        </p:nvSpPr>
        <p:spPr bwMode="auto">
          <a:xfrm>
            <a:off x="3851275" y="3908425"/>
            <a:ext cx="50038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dirty="0">
                <a:solidFill>
                  <a:srgbClr val="080808"/>
                </a:solidFill>
                <a:ea typeface="楷体_GB2312" pitchFamily="49" charset="-122"/>
              </a:rPr>
              <a:t>由二叉树的递归定义，二叉树的三个基本组成单元是：根结点、左子树和右子树。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0208"/>
                                        </p:tgtEl>
                                        <p:attrNameLst>
                                          <p:attrName>style.visibility</p:attrName>
                                        </p:attrNameLst>
                                      </p:cBhvr>
                                      <p:to>
                                        <p:strVal val="visible"/>
                                      </p:to>
                                    </p:set>
                                    <p:animEffect transition="in" filter="blinds(horizontal)">
                                      <p:cBhvr>
                                        <p:cTn id="7" dur="500"/>
                                        <p:tgtEl>
                                          <p:spTgt spid="52020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20207"/>
                                        </p:tgtEl>
                                        <p:attrNameLst>
                                          <p:attrName>style.visibility</p:attrName>
                                        </p:attrNameLst>
                                      </p:cBhvr>
                                      <p:to>
                                        <p:strVal val="visible"/>
                                      </p:to>
                                    </p:set>
                                    <p:animEffect transition="in" filter="blinds(horizontal)">
                                      <p:cBhvr>
                                        <p:cTn id="10" dur="500"/>
                                        <p:tgtEl>
                                          <p:spTgt spid="520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07" grpId="0"/>
    </p:bldLst>
  </p:timing>
</p:sld>
</file>

<file path=ppt/slides/slide6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0658" name="Rectangle 1026"/>
          <p:cNvSpPr>
            <a:spLocks noGrp="1" noChangeArrowheads="1"/>
          </p:cNvSpPr>
          <p:nvPr>
            <p:ph type="title" idx="4294967295"/>
          </p:nvPr>
        </p:nvSpPr>
        <p:spPr>
          <a:xfrm>
            <a:off x="179388" y="115888"/>
            <a:ext cx="8893175" cy="1554162"/>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spAutoFit/>
          </a:bodyPr>
          <a:lstStyle/>
          <a:p>
            <a:pPr eaLnBrk="1" hangingPunct="1"/>
            <a:r>
              <a:rPr lang="zh-CN" altLang="en-US" sz="3200" b="1" smtClean="0">
                <a:solidFill>
                  <a:schemeClr val="tx1"/>
                </a:solidFill>
                <a:ea typeface="楷体_GB2312" pitchFamily="49" charset="-122"/>
              </a:rPr>
              <a:t>遍历的次序：假设以</a:t>
            </a:r>
            <a:r>
              <a:rPr lang="en-US" altLang="zh-CN" sz="3200" b="1" smtClean="0">
                <a:solidFill>
                  <a:schemeClr val="tx1"/>
                </a:solidFill>
                <a:ea typeface="楷体_GB2312" pitchFamily="49" charset="-122"/>
              </a:rPr>
              <a:t>L</a:t>
            </a:r>
            <a:r>
              <a:rPr lang="zh-CN" altLang="en-US" sz="3200" b="1" smtClean="0">
                <a:solidFill>
                  <a:schemeClr val="tx1"/>
                </a:solidFill>
                <a:ea typeface="楷体_GB2312" pitchFamily="49" charset="-122"/>
              </a:rPr>
              <a:t>、</a:t>
            </a:r>
            <a:r>
              <a:rPr lang="en-US" altLang="zh-CN" sz="3200" b="1" smtClean="0">
                <a:solidFill>
                  <a:schemeClr val="tx1"/>
                </a:solidFill>
                <a:ea typeface="楷体_GB2312" pitchFamily="49" charset="-122"/>
              </a:rPr>
              <a:t>D</a:t>
            </a:r>
            <a:r>
              <a:rPr lang="zh-CN" altLang="en-US" sz="3200" b="1" smtClean="0">
                <a:solidFill>
                  <a:schemeClr val="tx1"/>
                </a:solidFill>
                <a:ea typeface="楷体_GB2312" pitchFamily="49" charset="-122"/>
              </a:rPr>
              <a:t>、</a:t>
            </a:r>
            <a:r>
              <a:rPr lang="en-US" altLang="zh-CN" sz="3200" b="1" smtClean="0">
                <a:solidFill>
                  <a:schemeClr val="tx1"/>
                </a:solidFill>
                <a:ea typeface="楷体_GB2312" pitchFamily="49" charset="-122"/>
              </a:rPr>
              <a:t>R</a:t>
            </a:r>
            <a:r>
              <a:rPr lang="zh-CN" altLang="en-US" sz="3200" b="1" smtClean="0">
                <a:solidFill>
                  <a:schemeClr val="tx1"/>
                </a:solidFill>
                <a:ea typeface="楷体_GB2312" pitchFamily="49" charset="-122"/>
              </a:rPr>
              <a:t>分别表示遍历左子树、遍历根结点和遍历右子树，则对“二叉树”而言，</a:t>
            </a:r>
            <a:r>
              <a:rPr lang="en-US" altLang="zh-CN" sz="3200" b="1" smtClean="0">
                <a:solidFill>
                  <a:schemeClr val="tx1"/>
                </a:solidFill>
                <a:ea typeface="楷体_GB2312" pitchFamily="49" charset="-122"/>
              </a:rPr>
              <a:t>D,L,R</a:t>
            </a:r>
            <a:r>
              <a:rPr lang="zh-CN" altLang="en-US" sz="3200" b="1" smtClean="0">
                <a:solidFill>
                  <a:schemeClr val="tx1"/>
                </a:solidFill>
                <a:ea typeface="楷体_GB2312" pitchFamily="49" charset="-122"/>
              </a:rPr>
              <a:t>的组合定义了</a:t>
            </a:r>
            <a:r>
              <a:rPr lang="en-US" altLang="zh-CN" sz="3200" b="1" smtClean="0">
                <a:solidFill>
                  <a:schemeClr val="tx1"/>
                </a:solidFill>
                <a:ea typeface="楷体_GB2312" pitchFamily="49" charset="-122"/>
              </a:rPr>
              <a:t>6</a:t>
            </a:r>
            <a:r>
              <a:rPr lang="zh-CN" altLang="en-US" sz="3200" b="1" smtClean="0">
                <a:solidFill>
                  <a:schemeClr val="tx1"/>
                </a:solidFill>
                <a:ea typeface="楷体_GB2312" pitchFamily="49" charset="-122"/>
              </a:rPr>
              <a:t>种可能的遍历方案：</a:t>
            </a:r>
          </a:p>
        </p:txBody>
      </p:sp>
      <p:sp>
        <p:nvSpPr>
          <p:cNvPr id="70659" name="Rectangle 1029"/>
          <p:cNvSpPr>
            <a:spLocks noChangeArrowheads="1"/>
          </p:cNvSpPr>
          <p:nvPr/>
        </p:nvSpPr>
        <p:spPr bwMode="auto">
          <a:xfrm>
            <a:off x="539750" y="1916113"/>
            <a:ext cx="3576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FF0066"/>
                </a:solidFill>
              </a:rPr>
              <a:t>D</a:t>
            </a:r>
            <a:r>
              <a:rPr lang="en-US" altLang="zh-CN" sz="3200" b="1" dirty="0">
                <a:solidFill>
                  <a:srgbClr val="080808"/>
                </a:solidFill>
              </a:rPr>
              <a:t>LR</a:t>
            </a:r>
            <a:r>
              <a:rPr lang="zh-CN" altLang="en-US" sz="3200" b="1" dirty="0">
                <a:solidFill>
                  <a:srgbClr val="080808"/>
                </a:solidFill>
              </a:rPr>
              <a:t>、</a:t>
            </a:r>
            <a:r>
              <a:rPr lang="en-US" altLang="zh-CN" sz="3200" b="1" dirty="0">
                <a:solidFill>
                  <a:srgbClr val="080808"/>
                </a:solidFill>
              </a:rPr>
              <a:t>L</a:t>
            </a:r>
            <a:r>
              <a:rPr lang="en-US" altLang="zh-CN" sz="3200" b="1" dirty="0">
                <a:solidFill>
                  <a:srgbClr val="FF0066"/>
                </a:solidFill>
              </a:rPr>
              <a:t>D</a:t>
            </a:r>
            <a:r>
              <a:rPr lang="en-US" altLang="zh-CN" sz="3200" b="1" dirty="0">
                <a:solidFill>
                  <a:srgbClr val="080808"/>
                </a:solidFill>
              </a:rPr>
              <a:t>R</a:t>
            </a:r>
            <a:r>
              <a:rPr lang="zh-CN" altLang="en-US" sz="3200" b="1" dirty="0">
                <a:solidFill>
                  <a:srgbClr val="080808"/>
                </a:solidFill>
              </a:rPr>
              <a:t>、</a:t>
            </a:r>
            <a:r>
              <a:rPr lang="en-US" altLang="zh-CN" sz="3200" b="1" dirty="0">
                <a:solidFill>
                  <a:srgbClr val="080808"/>
                </a:solidFill>
              </a:rPr>
              <a:t>LR</a:t>
            </a:r>
            <a:r>
              <a:rPr lang="en-US" altLang="zh-CN" sz="3200" b="1" dirty="0">
                <a:solidFill>
                  <a:srgbClr val="FF0066"/>
                </a:solidFill>
              </a:rPr>
              <a:t>D</a:t>
            </a:r>
          </a:p>
        </p:txBody>
      </p:sp>
      <p:sp>
        <p:nvSpPr>
          <p:cNvPr id="70660" name="Rectangle 1030"/>
          <p:cNvSpPr>
            <a:spLocks noChangeArrowheads="1"/>
          </p:cNvSpPr>
          <p:nvPr/>
        </p:nvSpPr>
        <p:spPr bwMode="auto">
          <a:xfrm>
            <a:off x="4953000" y="1912938"/>
            <a:ext cx="3576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66"/>
                </a:solidFill>
              </a:rPr>
              <a:t>D</a:t>
            </a:r>
            <a:r>
              <a:rPr lang="en-US" altLang="zh-CN" sz="3200" b="1">
                <a:solidFill>
                  <a:srgbClr val="080808"/>
                </a:solidFill>
              </a:rPr>
              <a:t>RL</a:t>
            </a:r>
            <a:r>
              <a:rPr lang="zh-CN" altLang="en-US" sz="3200" b="1">
                <a:solidFill>
                  <a:srgbClr val="080808"/>
                </a:solidFill>
              </a:rPr>
              <a:t>、</a:t>
            </a:r>
            <a:r>
              <a:rPr lang="en-US" altLang="zh-CN" sz="3200" b="1">
                <a:solidFill>
                  <a:srgbClr val="080808"/>
                </a:solidFill>
              </a:rPr>
              <a:t>R</a:t>
            </a:r>
            <a:r>
              <a:rPr lang="en-US" altLang="zh-CN" sz="3200" b="1">
                <a:solidFill>
                  <a:srgbClr val="FF0066"/>
                </a:solidFill>
              </a:rPr>
              <a:t>D</a:t>
            </a:r>
            <a:r>
              <a:rPr lang="en-US" altLang="zh-CN" sz="3200" b="1">
                <a:solidFill>
                  <a:srgbClr val="080808"/>
                </a:solidFill>
              </a:rPr>
              <a:t>L</a:t>
            </a:r>
            <a:r>
              <a:rPr lang="zh-CN" altLang="en-US" sz="3200" b="1">
                <a:solidFill>
                  <a:srgbClr val="080808"/>
                </a:solidFill>
              </a:rPr>
              <a:t>、</a:t>
            </a:r>
            <a:r>
              <a:rPr lang="en-US" altLang="zh-CN" sz="3200" b="1">
                <a:solidFill>
                  <a:srgbClr val="080808"/>
                </a:solidFill>
              </a:rPr>
              <a:t>RL</a:t>
            </a:r>
            <a:r>
              <a:rPr lang="en-US" altLang="zh-CN" sz="3200" b="1">
                <a:solidFill>
                  <a:srgbClr val="FF0066"/>
                </a:solidFill>
              </a:rPr>
              <a:t>D</a:t>
            </a:r>
          </a:p>
        </p:txBody>
      </p:sp>
      <p:sp>
        <p:nvSpPr>
          <p:cNvPr id="81940" name="Rectangle 1044"/>
          <p:cNvSpPr>
            <a:spLocks noChangeArrowheads="1"/>
          </p:cNvSpPr>
          <p:nvPr/>
        </p:nvSpPr>
        <p:spPr bwMode="auto">
          <a:xfrm>
            <a:off x="395288" y="2708275"/>
            <a:ext cx="8424862"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solidFill>
                  <a:srgbClr val="080808"/>
                </a:solidFill>
                <a:ea typeface="楷体_GB2312" pitchFamily="49" charset="-122"/>
              </a:rPr>
              <a:t>      </a:t>
            </a:r>
            <a:r>
              <a:rPr lang="zh-CN" altLang="en-US" sz="3200">
                <a:solidFill>
                  <a:srgbClr val="080808"/>
                </a:solidFill>
                <a:ea typeface="楷体_GB2312" pitchFamily="49" charset="-122"/>
              </a:rPr>
              <a:t>若规定</a:t>
            </a:r>
            <a:r>
              <a:rPr lang="zh-CN" altLang="en-US" sz="3200">
                <a:solidFill>
                  <a:srgbClr val="FF0066"/>
                </a:solidFill>
                <a:ea typeface="楷体_GB2312" pitchFamily="49" charset="-122"/>
              </a:rPr>
              <a:t>先左后右</a:t>
            </a:r>
            <a:r>
              <a:rPr lang="zh-CN" altLang="en-US" sz="3200">
                <a:solidFill>
                  <a:srgbClr val="080808"/>
                </a:solidFill>
                <a:ea typeface="楷体_GB2312" pitchFamily="49" charset="-122"/>
              </a:rPr>
              <a:t>，则只有以下三种情况，分别规定为：</a:t>
            </a:r>
          </a:p>
          <a:p>
            <a:r>
              <a:rPr lang="zh-CN" altLang="en-US" sz="3200">
                <a:solidFill>
                  <a:srgbClr val="080808"/>
                </a:solidFill>
                <a:ea typeface="楷体_GB2312" pitchFamily="49" charset="-122"/>
              </a:rPr>
              <a:t>                  </a:t>
            </a:r>
            <a:r>
              <a:rPr lang="en-US" altLang="zh-CN" sz="3200">
                <a:solidFill>
                  <a:srgbClr val="080808"/>
                </a:solidFill>
                <a:ea typeface="楷体_GB2312" pitchFamily="49" charset="-122"/>
              </a:rPr>
              <a:t>DLR——</a:t>
            </a:r>
            <a:r>
              <a:rPr lang="zh-CN" altLang="en-US" sz="3200">
                <a:solidFill>
                  <a:srgbClr val="080808"/>
                </a:solidFill>
                <a:ea typeface="楷体_GB2312" pitchFamily="49" charset="-122"/>
              </a:rPr>
              <a:t>先（根）序遍历</a:t>
            </a:r>
          </a:p>
          <a:p>
            <a:r>
              <a:rPr lang="zh-CN" altLang="en-US" sz="3200">
                <a:solidFill>
                  <a:srgbClr val="080808"/>
                </a:solidFill>
                <a:ea typeface="楷体_GB2312" pitchFamily="49" charset="-122"/>
              </a:rPr>
              <a:t>                  </a:t>
            </a:r>
            <a:r>
              <a:rPr lang="en-US" altLang="zh-CN" sz="3200">
                <a:solidFill>
                  <a:srgbClr val="080808"/>
                </a:solidFill>
                <a:ea typeface="楷体_GB2312" pitchFamily="49" charset="-122"/>
              </a:rPr>
              <a:t>LDR——</a:t>
            </a:r>
            <a:r>
              <a:rPr lang="zh-CN" altLang="en-US" sz="3200">
                <a:solidFill>
                  <a:srgbClr val="080808"/>
                </a:solidFill>
                <a:ea typeface="楷体_GB2312" pitchFamily="49" charset="-122"/>
              </a:rPr>
              <a:t>中（根）序遍历</a:t>
            </a:r>
          </a:p>
          <a:p>
            <a:r>
              <a:rPr lang="zh-CN" altLang="en-US" sz="3200">
                <a:solidFill>
                  <a:srgbClr val="080808"/>
                </a:solidFill>
                <a:ea typeface="楷体_GB2312" pitchFamily="49" charset="-122"/>
              </a:rPr>
              <a:t>                  </a:t>
            </a:r>
            <a:r>
              <a:rPr lang="en-US" altLang="zh-CN" sz="3200">
                <a:solidFill>
                  <a:srgbClr val="080808"/>
                </a:solidFill>
                <a:ea typeface="楷体_GB2312" pitchFamily="49" charset="-122"/>
              </a:rPr>
              <a:t>LRD——</a:t>
            </a:r>
            <a:r>
              <a:rPr lang="zh-CN" altLang="en-US" sz="3200">
                <a:solidFill>
                  <a:srgbClr val="080808"/>
                </a:solidFill>
                <a:ea typeface="楷体_GB2312" pitchFamily="49" charset="-122"/>
              </a:rPr>
              <a:t>后（根）序遍历</a:t>
            </a:r>
          </a:p>
        </p:txBody>
      </p:sp>
      <p:sp>
        <p:nvSpPr>
          <p:cNvPr id="81941" name="Rectangle 1045"/>
          <p:cNvSpPr>
            <a:spLocks noChangeArrowheads="1"/>
          </p:cNvSpPr>
          <p:nvPr/>
        </p:nvSpPr>
        <p:spPr bwMode="auto">
          <a:xfrm>
            <a:off x="322263" y="5457825"/>
            <a:ext cx="87137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solidFill>
                  <a:srgbClr val="080808"/>
                </a:solidFill>
                <a:ea typeface="楷体_GB2312" pitchFamily="49" charset="-122"/>
              </a:rPr>
              <a:t>先、中、后的意思是，以根结点为参照，访问的结点</a:t>
            </a:r>
            <a:r>
              <a:rPr lang="en-US" altLang="zh-CN" sz="3200" dirty="0">
                <a:solidFill>
                  <a:srgbClr val="080808"/>
                </a:solidFill>
                <a:ea typeface="楷体_GB2312" pitchFamily="49" charset="-122"/>
              </a:rPr>
              <a:t>D</a:t>
            </a:r>
            <a:r>
              <a:rPr lang="zh-CN" altLang="en-US" sz="3200" dirty="0">
                <a:solidFill>
                  <a:srgbClr val="080808"/>
                </a:solidFill>
                <a:ea typeface="楷体_GB2312" pitchFamily="49" charset="-122"/>
              </a:rPr>
              <a:t>是先于子树出现，还是后于子树出现。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4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p:bldP spid="70660" grpId="0"/>
      <p:bldP spid="81940" grpId="0"/>
      <p:bldP spid="8194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ChangeArrowheads="1"/>
          </p:cNvSpPr>
          <p:nvPr/>
        </p:nvSpPr>
        <p:spPr bwMode="auto">
          <a:xfrm>
            <a:off x="250825" y="260350"/>
            <a:ext cx="1262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solidFill>
                  <a:srgbClr val="080808"/>
                </a:solidFill>
                <a:ea typeface="楷体_GB2312" pitchFamily="49" charset="-122"/>
              </a:rPr>
              <a:t>例如</a:t>
            </a:r>
          </a:p>
        </p:txBody>
      </p:sp>
      <p:grpSp>
        <p:nvGrpSpPr>
          <p:cNvPr id="71683" name="Group 15"/>
          <p:cNvGrpSpPr>
            <a:grpSpLocks/>
          </p:cNvGrpSpPr>
          <p:nvPr/>
        </p:nvGrpSpPr>
        <p:grpSpPr bwMode="auto">
          <a:xfrm>
            <a:off x="323850" y="1268413"/>
            <a:ext cx="2230438" cy="2305050"/>
            <a:chOff x="204" y="799"/>
            <a:chExt cx="1405" cy="1452"/>
          </a:xfrm>
        </p:grpSpPr>
        <p:sp>
          <p:nvSpPr>
            <p:cNvPr id="71691" name="Oval 6"/>
            <p:cNvSpPr>
              <a:spLocks noChangeArrowheads="1"/>
            </p:cNvSpPr>
            <p:nvPr/>
          </p:nvSpPr>
          <p:spPr bwMode="auto">
            <a:xfrm>
              <a:off x="939" y="799"/>
              <a:ext cx="317" cy="317"/>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71692" name="Oval 7"/>
            <p:cNvSpPr>
              <a:spLocks noChangeArrowheads="1"/>
            </p:cNvSpPr>
            <p:nvPr/>
          </p:nvSpPr>
          <p:spPr bwMode="auto">
            <a:xfrm>
              <a:off x="1292" y="1344"/>
              <a:ext cx="317" cy="317"/>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t>
              </a:r>
            </a:p>
          </p:txBody>
        </p:sp>
        <p:sp>
          <p:nvSpPr>
            <p:cNvPr id="71693" name="Oval 8"/>
            <p:cNvSpPr>
              <a:spLocks noChangeArrowheads="1"/>
            </p:cNvSpPr>
            <p:nvPr/>
          </p:nvSpPr>
          <p:spPr bwMode="auto">
            <a:xfrm>
              <a:off x="567" y="1344"/>
              <a:ext cx="317" cy="317"/>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71694" name="Oval 9"/>
            <p:cNvSpPr>
              <a:spLocks noChangeArrowheads="1"/>
            </p:cNvSpPr>
            <p:nvPr/>
          </p:nvSpPr>
          <p:spPr bwMode="auto">
            <a:xfrm>
              <a:off x="929" y="1934"/>
              <a:ext cx="317" cy="317"/>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a:t>
              </a:r>
            </a:p>
          </p:txBody>
        </p:sp>
        <p:sp>
          <p:nvSpPr>
            <p:cNvPr id="71695" name="Oval 10"/>
            <p:cNvSpPr>
              <a:spLocks noChangeArrowheads="1"/>
            </p:cNvSpPr>
            <p:nvPr/>
          </p:nvSpPr>
          <p:spPr bwMode="auto">
            <a:xfrm>
              <a:off x="204" y="1934"/>
              <a:ext cx="317" cy="317"/>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a:t>
              </a:r>
            </a:p>
          </p:txBody>
        </p:sp>
        <p:sp>
          <p:nvSpPr>
            <p:cNvPr id="71696" name="Line 11"/>
            <p:cNvSpPr>
              <a:spLocks noChangeShapeType="1"/>
            </p:cNvSpPr>
            <p:nvPr/>
          </p:nvSpPr>
          <p:spPr bwMode="auto">
            <a:xfrm flipH="1">
              <a:off x="793" y="1071"/>
              <a:ext cx="182" cy="27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7" name="Line 12"/>
            <p:cNvSpPr>
              <a:spLocks noChangeShapeType="1"/>
            </p:cNvSpPr>
            <p:nvPr/>
          </p:nvSpPr>
          <p:spPr bwMode="auto">
            <a:xfrm flipH="1">
              <a:off x="431" y="1661"/>
              <a:ext cx="182" cy="27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8" name="Line 13"/>
            <p:cNvSpPr>
              <a:spLocks noChangeShapeType="1"/>
            </p:cNvSpPr>
            <p:nvPr/>
          </p:nvSpPr>
          <p:spPr bwMode="auto">
            <a:xfrm>
              <a:off x="1202" y="1071"/>
              <a:ext cx="182" cy="27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9" name="Line 14"/>
            <p:cNvSpPr>
              <a:spLocks noChangeShapeType="1"/>
            </p:cNvSpPr>
            <p:nvPr/>
          </p:nvSpPr>
          <p:spPr bwMode="auto">
            <a:xfrm>
              <a:off x="839" y="1661"/>
              <a:ext cx="182" cy="27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21232" name="Text Box 16"/>
          <p:cNvSpPr txBox="1">
            <a:spLocks noChangeArrowheads="1"/>
          </p:cNvSpPr>
          <p:nvPr/>
        </p:nvSpPr>
        <p:spPr bwMode="auto">
          <a:xfrm>
            <a:off x="2771775" y="908050"/>
            <a:ext cx="34179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b="1" dirty="0">
                <a:solidFill>
                  <a:srgbClr val="FF0066"/>
                </a:solidFill>
                <a:ea typeface="楷体_GB2312" pitchFamily="49" charset="-122"/>
              </a:rPr>
              <a:t>先</a:t>
            </a:r>
            <a:r>
              <a:rPr lang="zh-CN" altLang="en-US" dirty="0">
                <a:solidFill>
                  <a:srgbClr val="000000"/>
                </a:solidFill>
                <a:ea typeface="楷体_GB2312" pitchFamily="49" charset="-122"/>
              </a:rPr>
              <a:t>序</a:t>
            </a:r>
            <a:r>
              <a:rPr lang="zh-CN" altLang="en-US" dirty="0" smtClean="0">
                <a:solidFill>
                  <a:srgbClr val="000000"/>
                </a:solidFill>
                <a:ea typeface="楷体_GB2312" pitchFamily="49" charset="-122"/>
              </a:rPr>
              <a:t>遍历序列：</a:t>
            </a:r>
            <a:endParaRPr lang="zh-CN" altLang="en-US" sz="4400" dirty="0">
              <a:solidFill>
                <a:srgbClr val="000000"/>
              </a:solidFill>
              <a:ea typeface="楷体_GB2312" pitchFamily="49" charset="-122"/>
            </a:endParaRPr>
          </a:p>
        </p:txBody>
      </p:sp>
      <p:sp>
        <p:nvSpPr>
          <p:cNvPr id="521233" name="Text Box 17"/>
          <p:cNvSpPr txBox="1">
            <a:spLocks noChangeArrowheads="1"/>
          </p:cNvSpPr>
          <p:nvPr/>
        </p:nvSpPr>
        <p:spPr bwMode="auto">
          <a:xfrm>
            <a:off x="2771775" y="1916907"/>
            <a:ext cx="34179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b="1" dirty="0">
                <a:solidFill>
                  <a:srgbClr val="FF0066"/>
                </a:solidFill>
                <a:ea typeface="楷体_GB2312" pitchFamily="49" charset="-122"/>
              </a:rPr>
              <a:t>中</a:t>
            </a:r>
            <a:r>
              <a:rPr lang="zh-CN" altLang="en-US" dirty="0">
                <a:solidFill>
                  <a:srgbClr val="000000"/>
                </a:solidFill>
                <a:ea typeface="楷体_GB2312" pitchFamily="49" charset="-122"/>
              </a:rPr>
              <a:t>序</a:t>
            </a:r>
            <a:r>
              <a:rPr lang="zh-CN" altLang="en-US" dirty="0" smtClean="0">
                <a:solidFill>
                  <a:srgbClr val="000000"/>
                </a:solidFill>
                <a:ea typeface="楷体_GB2312" pitchFamily="49" charset="-122"/>
              </a:rPr>
              <a:t>遍历序列：</a:t>
            </a:r>
            <a:endParaRPr lang="zh-CN" altLang="en-US" sz="2400" dirty="0">
              <a:solidFill>
                <a:srgbClr val="000000"/>
              </a:solidFill>
              <a:ea typeface="楷体_GB2312" pitchFamily="49" charset="-122"/>
            </a:endParaRPr>
          </a:p>
        </p:txBody>
      </p:sp>
      <p:sp>
        <p:nvSpPr>
          <p:cNvPr id="521234" name="Text Box 18"/>
          <p:cNvSpPr txBox="1">
            <a:spLocks noChangeArrowheads="1"/>
          </p:cNvSpPr>
          <p:nvPr/>
        </p:nvSpPr>
        <p:spPr bwMode="auto">
          <a:xfrm>
            <a:off x="2867025" y="2781300"/>
            <a:ext cx="34179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b="1" dirty="0">
                <a:solidFill>
                  <a:srgbClr val="FF0066"/>
                </a:solidFill>
                <a:ea typeface="楷体_GB2312" pitchFamily="49" charset="-122"/>
              </a:rPr>
              <a:t>后</a:t>
            </a:r>
            <a:r>
              <a:rPr lang="zh-CN" altLang="en-US" dirty="0">
                <a:solidFill>
                  <a:srgbClr val="000000"/>
                </a:solidFill>
                <a:ea typeface="楷体_GB2312" pitchFamily="49" charset="-122"/>
              </a:rPr>
              <a:t>序</a:t>
            </a:r>
            <a:r>
              <a:rPr lang="zh-CN" altLang="en-US" dirty="0" smtClean="0">
                <a:solidFill>
                  <a:srgbClr val="000000"/>
                </a:solidFill>
                <a:ea typeface="楷体_GB2312" pitchFamily="49" charset="-122"/>
              </a:rPr>
              <a:t>遍历序列：</a:t>
            </a:r>
            <a:endParaRPr lang="zh-CN" altLang="en-US" sz="2400" dirty="0">
              <a:solidFill>
                <a:srgbClr val="000000"/>
              </a:solidFill>
              <a:ea typeface="楷体_GB2312" pitchFamily="49" charset="-122"/>
            </a:endParaRPr>
          </a:p>
        </p:txBody>
      </p:sp>
      <p:sp>
        <p:nvSpPr>
          <p:cNvPr id="521235" name="Text Box 19"/>
          <p:cNvSpPr txBox="1">
            <a:spLocks noChangeArrowheads="1"/>
          </p:cNvSpPr>
          <p:nvPr/>
        </p:nvSpPr>
        <p:spPr bwMode="auto">
          <a:xfrm>
            <a:off x="5930900" y="908050"/>
            <a:ext cx="2241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FF0066"/>
                </a:solidFill>
                <a:ea typeface="楷体_GB2312" pitchFamily="49" charset="-122"/>
              </a:rPr>
              <a:t>A </a:t>
            </a:r>
            <a:r>
              <a:rPr lang="en-US" altLang="zh-CN" b="1">
                <a:solidFill>
                  <a:srgbClr val="000000"/>
                </a:solidFill>
                <a:ea typeface="楷体_GB2312" pitchFamily="49" charset="-122"/>
              </a:rPr>
              <a:t>B D E C</a:t>
            </a:r>
            <a:endParaRPr lang="en-US" altLang="zh-CN" sz="4400">
              <a:solidFill>
                <a:srgbClr val="000000"/>
              </a:solidFill>
              <a:ea typeface="楷体_GB2312" pitchFamily="49" charset="-122"/>
            </a:endParaRPr>
          </a:p>
        </p:txBody>
      </p:sp>
      <p:sp>
        <p:nvSpPr>
          <p:cNvPr id="521236" name="Text Box 20"/>
          <p:cNvSpPr txBox="1">
            <a:spLocks noChangeArrowheads="1"/>
          </p:cNvSpPr>
          <p:nvPr/>
        </p:nvSpPr>
        <p:spPr bwMode="auto">
          <a:xfrm>
            <a:off x="6011863" y="1916113"/>
            <a:ext cx="2241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D B E </a:t>
            </a:r>
            <a:r>
              <a:rPr lang="en-US" altLang="zh-CN" b="1">
                <a:solidFill>
                  <a:srgbClr val="FF0066"/>
                </a:solidFill>
                <a:ea typeface="楷体_GB2312" pitchFamily="49" charset="-122"/>
              </a:rPr>
              <a:t>A</a:t>
            </a:r>
            <a:r>
              <a:rPr lang="en-US" altLang="zh-CN" b="1">
                <a:solidFill>
                  <a:srgbClr val="000000"/>
                </a:solidFill>
                <a:ea typeface="楷体_GB2312" pitchFamily="49" charset="-122"/>
              </a:rPr>
              <a:t> C</a:t>
            </a:r>
            <a:endParaRPr lang="en-US" altLang="zh-CN" sz="4400">
              <a:solidFill>
                <a:srgbClr val="000000"/>
              </a:solidFill>
              <a:ea typeface="楷体_GB2312" pitchFamily="49" charset="-122"/>
            </a:endParaRPr>
          </a:p>
        </p:txBody>
      </p:sp>
      <p:sp>
        <p:nvSpPr>
          <p:cNvPr id="521237" name="Text Box 21"/>
          <p:cNvSpPr txBox="1">
            <a:spLocks noChangeArrowheads="1"/>
          </p:cNvSpPr>
          <p:nvPr/>
        </p:nvSpPr>
        <p:spPr bwMode="auto">
          <a:xfrm>
            <a:off x="6084888" y="2787650"/>
            <a:ext cx="2241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D E B C </a:t>
            </a:r>
            <a:r>
              <a:rPr lang="en-US" altLang="zh-CN" b="1">
                <a:solidFill>
                  <a:srgbClr val="FF0066"/>
                </a:solidFill>
                <a:ea typeface="楷体_GB2312" pitchFamily="49" charset="-122"/>
              </a:rPr>
              <a:t>A</a:t>
            </a:r>
            <a:endParaRPr lang="en-US" altLang="zh-CN" sz="4400">
              <a:solidFill>
                <a:srgbClr val="FF0066"/>
              </a:solidFill>
              <a:ea typeface="楷体_GB2312" pitchFamily="49" charset="-122"/>
            </a:endParaRPr>
          </a:p>
        </p:txBody>
      </p:sp>
      <p:sp>
        <p:nvSpPr>
          <p:cNvPr id="521238" name="Rectangle 22"/>
          <p:cNvSpPr>
            <a:spLocks noChangeArrowheads="1"/>
          </p:cNvSpPr>
          <p:nvPr/>
        </p:nvSpPr>
        <p:spPr bwMode="auto">
          <a:xfrm>
            <a:off x="900113" y="4076700"/>
            <a:ext cx="7527925" cy="2317750"/>
          </a:xfrm>
          <a:prstGeom prst="rect">
            <a:avLst/>
          </a:prstGeom>
          <a:noFill/>
          <a:ln w="28575" cap="sq" algn="ctr">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ea typeface="楷体_GB2312" pitchFamily="49" charset="-122"/>
              </a:rPr>
              <a:t>口诀：</a:t>
            </a:r>
          </a:p>
          <a:p>
            <a:r>
              <a:rPr lang="en-US" altLang="zh-CN">
                <a:solidFill>
                  <a:srgbClr val="000000"/>
                </a:solidFill>
                <a:ea typeface="楷体_GB2312" pitchFamily="49" charset="-122"/>
              </a:rPr>
              <a:t>DLR——</a:t>
            </a:r>
            <a:r>
              <a:rPr lang="zh-CN" altLang="en-US">
                <a:solidFill>
                  <a:srgbClr val="000000"/>
                </a:solidFill>
                <a:ea typeface="楷体_GB2312" pitchFamily="49" charset="-122"/>
              </a:rPr>
              <a:t>先序遍历，即先根再左再右</a:t>
            </a:r>
          </a:p>
          <a:p>
            <a:r>
              <a:rPr lang="en-US" altLang="zh-CN">
                <a:solidFill>
                  <a:srgbClr val="000000"/>
                </a:solidFill>
                <a:ea typeface="楷体_GB2312" pitchFamily="49" charset="-122"/>
              </a:rPr>
              <a:t>LDR——</a:t>
            </a:r>
            <a:r>
              <a:rPr lang="zh-CN" altLang="en-US">
                <a:solidFill>
                  <a:srgbClr val="000000"/>
                </a:solidFill>
                <a:ea typeface="楷体_GB2312" pitchFamily="49" charset="-122"/>
              </a:rPr>
              <a:t>中序遍历，即先左再根再右</a:t>
            </a:r>
          </a:p>
          <a:p>
            <a:r>
              <a:rPr lang="en-US" altLang="zh-CN">
                <a:solidFill>
                  <a:srgbClr val="000000"/>
                </a:solidFill>
                <a:ea typeface="楷体_GB2312" pitchFamily="49" charset="-122"/>
              </a:rPr>
              <a:t>LRD——</a:t>
            </a:r>
            <a:r>
              <a:rPr lang="zh-CN" altLang="en-US">
                <a:solidFill>
                  <a:srgbClr val="000000"/>
                </a:solidFill>
                <a:ea typeface="楷体_GB2312" pitchFamily="49" charset="-122"/>
              </a:rPr>
              <a:t>后序遍历，即先左再右再根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521232"/>
                                        </p:tgtEl>
                                        <p:attrNameLst>
                                          <p:attrName>style.visibility</p:attrName>
                                        </p:attrNameLst>
                                      </p:cBhvr>
                                      <p:to>
                                        <p:strVal val="visible"/>
                                      </p:to>
                                    </p:set>
                                    <p:animEffect transition="in" filter="wipe(left)">
                                      <p:cBhvr>
                                        <p:cTn id="7" dur="300"/>
                                        <p:tgtEl>
                                          <p:spTgt spid="521232"/>
                                        </p:tgtEl>
                                      </p:cBhvr>
                                    </p:animEffect>
                                  </p:childTnLst>
                                </p:cTn>
                              </p:par>
                            </p:childTnLst>
                          </p:cTn>
                        </p:par>
                        <p:par>
                          <p:cTn id="8" fill="hold" nodeType="withGroup">
                            <p:stCondLst>
                              <p:cond delay="1500"/>
                            </p:stCondLst>
                            <p:childTnLst>
                              <p:par>
                                <p:cTn id="9" presetID="22" presetClass="entr" presetSubtype="8" fill="hold" grpId="0" nodeType="afterEffect">
                                  <p:stCondLst>
                                    <p:cond delay="0"/>
                                  </p:stCondLst>
                                  <p:iterate type="wd">
                                    <p:tmPct val="100000"/>
                                  </p:iterate>
                                  <p:childTnLst>
                                    <p:set>
                                      <p:cBhvr>
                                        <p:cTn id="10" dur="1" fill="hold">
                                          <p:stCondLst>
                                            <p:cond delay="0"/>
                                          </p:stCondLst>
                                        </p:cTn>
                                        <p:tgtEl>
                                          <p:spTgt spid="521233"/>
                                        </p:tgtEl>
                                        <p:attrNameLst>
                                          <p:attrName>style.visibility</p:attrName>
                                        </p:attrNameLst>
                                      </p:cBhvr>
                                      <p:to>
                                        <p:strVal val="visible"/>
                                      </p:to>
                                    </p:set>
                                    <p:animEffect transition="in" filter="wipe(left)">
                                      <p:cBhvr>
                                        <p:cTn id="11" dur="300"/>
                                        <p:tgtEl>
                                          <p:spTgt spid="521233"/>
                                        </p:tgtEl>
                                      </p:cBhvr>
                                    </p:animEffect>
                                  </p:childTnLst>
                                </p:cTn>
                              </p:par>
                            </p:childTnLst>
                          </p:cTn>
                        </p:par>
                        <p:par>
                          <p:cTn id="12" fill="hold" nodeType="withGroup">
                            <p:stCondLst>
                              <p:cond delay="3000"/>
                            </p:stCondLst>
                            <p:childTnLst>
                              <p:par>
                                <p:cTn id="13" presetID="22" presetClass="entr" presetSubtype="8" fill="hold" grpId="0" nodeType="afterEffect">
                                  <p:stCondLst>
                                    <p:cond delay="0"/>
                                  </p:stCondLst>
                                  <p:iterate type="wd">
                                    <p:tmPct val="100000"/>
                                  </p:iterate>
                                  <p:childTnLst>
                                    <p:set>
                                      <p:cBhvr>
                                        <p:cTn id="14" dur="1" fill="hold">
                                          <p:stCondLst>
                                            <p:cond delay="0"/>
                                          </p:stCondLst>
                                        </p:cTn>
                                        <p:tgtEl>
                                          <p:spTgt spid="521234"/>
                                        </p:tgtEl>
                                        <p:attrNameLst>
                                          <p:attrName>style.visibility</p:attrName>
                                        </p:attrNameLst>
                                      </p:cBhvr>
                                      <p:to>
                                        <p:strVal val="visible"/>
                                      </p:to>
                                    </p:set>
                                    <p:animEffect transition="in" filter="wipe(left)">
                                      <p:cBhvr>
                                        <p:cTn id="15" dur="300"/>
                                        <p:tgtEl>
                                          <p:spTgt spid="52123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wd">
                                    <p:tmPct val="100000"/>
                                  </p:iterate>
                                  <p:childTnLst>
                                    <p:set>
                                      <p:cBhvr>
                                        <p:cTn id="19" dur="1" fill="hold">
                                          <p:stCondLst>
                                            <p:cond delay="0"/>
                                          </p:stCondLst>
                                        </p:cTn>
                                        <p:tgtEl>
                                          <p:spTgt spid="521235"/>
                                        </p:tgtEl>
                                        <p:attrNameLst>
                                          <p:attrName>style.visibility</p:attrName>
                                        </p:attrNameLst>
                                      </p:cBhvr>
                                      <p:to>
                                        <p:strVal val="visible"/>
                                      </p:to>
                                    </p:set>
                                    <p:animEffect transition="in" filter="wipe(left)">
                                      <p:cBhvr>
                                        <p:cTn id="20" dur="300"/>
                                        <p:tgtEl>
                                          <p:spTgt spid="52123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iterate type="wd">
                                    <p:tmPct val="100000"/>
                                  </p:iterate>
                                  <p:childTnLst>
                                    <p:set>
                                      <p:cBhvr>
                                        <p:cTn id="24" dur="1" fill="hold">
                                          <p:stCondLst>
                                            <p:cond delay="0"/>
                                          </p:stCondLst>
                                        </p:cTn>
                                        <p:tgtEl>
                                          <p:spTgt spid="521236"/>
                                        </p:tgtEl>
                                        <p:attrNameLst>
                                          <p:attrName>style.visibility</p:attrName>
                                        </p:attrNameLst>
                                      </p:cBhvr>
                                      <p:to>
                                        <p:strVal val="visible"/>
                                      </p:to>
                                    </p:set>
                                    <p:animEffect transition="in" filter="wipe(left)">
                                      <p:cBhvr>
                                        <p:cTn id="25" dur="300"/>
                                        <p:tgtEl>
                                          <p:spTgt spid="52123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iterate type="wd">
                                    <p:tmPct val="100000"/>
                                  </p:iterate>
                                  <p:childTnLst>
                                    <p:set>
                                      <p:cBhvr>
                                        <p:cTn id="29" dur="1" fill="hold">
                                          <p:stCondLst>
                                            <p:cond delay="0"/>
                                          </p:stCondLst>
                                        </p:cTn>
                                        <p:tgtEl>
                                          <p:spTgt spid="521237"/>
                                        </p:tgtEl>
                                        <p:attrNameLst>
                                          <p:attrName>style.visibility</p:attrName>
                                        </p:attrNameLst>
                                      </p:cBhvr>
                                      <p:to>
                                        <p:strVal val="visible"/>
                                      </p:to>
                                    </p:set>
                                    <p:animEffect transition="in" filter="wipe(left)">
                                      <p:cBhvr>
                                        <p:cTn id="30" dur="300"/>
                                        <p:tgtEl>
                                          <p:spTgt spid="52123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21238"/>
                                        </p:tgtEl>
                                        <p:attrNameLst>
                                          <p:attrName>style.visibility</p:attrName>
                                        </p:attrNameLst>
                                      </p:cBhvr>
                                      <p:to>
                                        <p:strVal val="visible"/>
                                      </p:to>
                                    </p:set>
                                    <p:animEffect transition="in" filter="blinds(horizontal)">
                                      <p:cBhvr>
                                        <p:cTn id="35" dur="500"/>
                                        <p:tgtEl>
                                          <p:spTgt spid="521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32" grpId="0" autoUpdateAnimBg="0"/>
      <p:bldP spid="521233" grpId="0" autoUpdateAnimBg="0"/>
      <p:bldP spid="521234" grpId="0" autoUpdateAnimBg="0"/>
      <p:bldP spid="521235" grpId="0" autoUpdateAnimBg="0"/>
      <p:bldP spid="521236" grpId="0" autoUpdateAnimBg="0"/>
      <p:bldP spid="521237" grpId="0" autoUpdateAnimBg="0"/>
      <p:bldP spid="52123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ChangeArrowheads="1"/>
          </p:cNvSpPr>
          <p:nvPr/>
        </p:nvSpPr>
        <p:spPr bwMode="auto">
          <a:xfrm>
            <a:off x="250825" y="188913"/>
            <a:ext cx="64817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80808"/>
                </a:solidFill>
                <a:ea typeface="楷体_GB2312" pitchFamily="49" charset="-122"/>
              </a:rPr>
              <a:t>例：用二叉树表示算术表达式</a:t>
            </a:r>
          </a:p>
        </p:txBody>
      </p:sp>
      <p:grpSp>
        <p:nvGrpSpPr>
          <p:cNvPr id="72707" name="Group 24"/>
          <p:cNvGrpSpPr>
            <a:grpSpLocks/>
          </p:cNvGrpSpPr>
          <p:nvPr/>
        </p:nvGrpSpPr>
        <p:grpSpPr bwMode="auto">
          <a:xfrm>
            <a:off x="238125" y="908050"/>
            <a:ext cx="3381375" cy="4103688"/>
            <a:chOff x="150" y="572"/>
            <a:chExt cx="2130" cy="2585"/>
          </a:xfrm>
        </p:grpSpPr>
        <p:sp>
          <p:nvSpPr>
            <p:cNvPr id="72719" name="Oval 6"/>
            <p:cNvSpPr>
              <a:spLocks noChangeArrowheads="1"/>
            </p:cNvSpPr>
            <p:nvPr/>
          </p:nvSpPr>
          <p:spPr bwMode="auto">
            <a:xfrm>
              <a:off x="1610" y="572"/>
              <a:ext cx="317" cy="317"/>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t>
              </a:r>
            </a:p>
          </p:txBody>
        </p:sp>
        <p:sp>
          <p:nvSpPr>
            <p:cNvPr id="72720" name="Oval 7"/>
            <p:cNvSpPr>
              <a:spLocks noChangeArrowheads="1"/>
            </p:cNvSpPr>
            <p:nvPr/>
          </p:nvSpPr>
          <p:spPr bwMode="auto">
            <a:xfrm>
              <a:off x="1963" y="1117"/>
              <a:ext cx="317" cy="317"/>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a:t>
              </a:r>
            </a:p>
          </p:txBody>
        </p:sp>
        <p:sp>
          <p:nvSpPr>
            <p:cNvPr id="72721" name="Oval 8"/>
            <p:cNvSpPr>
              <a:spLocks noChangeArrowheads="1"/>
            </p:cNvSpPr>
            <p:nvPr/>
          </p:nvSpPr>
          <p:spPr bwMode="auto">
            <a:xfrm>
              <a:off x="1238" y="1117"/>
              <a:ext cx="317" cy="317"/>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t>
              </a:r>
            </a:p>
          </p:txBody>
        </p:sp>
        <p:sp>
          <p:nvSpPr>
            <p:cNvPr id="72722" name="Oval 9"/>
            <p:cNvSpPr>
              <a:spLocks noChangeArrowheads="1"/>
            </p:cNvSpPr>
            <p:nvPr/>
          </p:nvSpPr>
          <p:spPr bwMode="auto">
            <a:xfrm>
              <a:off x="1600" y="1707"/>
              <a:ext cx="317" cy="317"/>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a:t>
              </a:r>
            </a:p>
          </p:txBody>
        </p:sp>
        <p:sp>
          <p:nvSpPr>
            <p:cNvPr id="72723" name="Oval 10"/>
            <p:cNvSpPr>
              <a:spLocks noChangeArrowheads="1"/>
            </p:cNvSpPr>
            <p:nvPr/>
          </p:nvSpPr>
          <p:spPr bwMode="auto">
            <a:xfrm>
              <a:off x="875" y="1707"/>
              <a:ext cx="317" cy="317"/>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t>
              </a:r>
            </a:p>
          </p:txBody>
        </p:sp>
        <p:sp>
          <p:nvSpPr>
            <p:cNvPr id="72724" name="Line 11"/>
            <p:cNvSpPr>
              <a:spLocks noChangeShapeType="1"/>
            </p:cNvSpPr>
            <p:nvPr/>
          </p:nvSpPr>
          <p:spPr bwMode="auto">
            <a:xfrm flipH="1">
              <a:off x="1464" y="844"/>
              <a:ext cx="182" cy="27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5" name="Line 12"/>
            <p:cNvSpPr>
              <a:spLocks noChangeShapeType="1"/>
            </p:cNvSpPr>
            <p:nvPr/>
          </p:nvSpPr>
          <p:spPr bwMode="auto">
            <a:xfrm flipH="1">
              <a:off x="1102" y="1434"/>
              <a:ext cx="182" cy="27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6" name="Line 13"/>
            <p:cNvSpPr>
              <a:spLocks noChangeShapeType="1"/>
            </p:cNvSpPr>
            <p:nvPr/>
          </p:nvSpPr>
          <p:spPr bwMode="auto">
            <a:xfrm>
              <a:off x="1873" y="844"/>
              <a:ext cx="182" cy="27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7" name="Line 14"/>
            <p:cNvSpPr>
              <a:spLocks noChangeShapeType="1"/>
            </p:cNvSpPr>
            <p:nvPr/>
          </p:nvSpPr>
          <p:spPr bwMode="auto">
            <a:xfrm>
              <a:off x="1510" y="1434"/>
              <a:ext cx="182" cy="27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8" name="Oval 16"/>
            <p:cNvSpPr>
              <a:spLocks noChangeArrowheads="1"/>
            </p:cNvSpPr>
            <p:nvPr/>
          </p:nvSpPr>
          <p:spPr bwMode="auto">
            <a:xfrm>
              <a:off x="1238" y="2251"/>
              <a:ext cx="317" cy="317"/>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t>
              </a:r>
            </a:p>
          </p:txBody>
        </p:sp>
        <p:sp>
          <p:nvSpPr>
            <p:cNvPr id="72729" name="Oval 17"/>
            <p:cNvSpPr>
              <a:spLocks noChangeArrowheads="1"/>
            </p:cNvSpPr>
            <p:nvPr/>
          </p:nvSpPr>
          <p:spPr bwMode="auto">
            <a:xfrm>
              <a:off x="513" y="2251"/>
              <a:ext cx="317" cy="317"/>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t>
              </a:r>
            </a:p>
          </p:txBody>
        </p:sp>
        <p:sp>
          <p:nvSpPr>
            <p:cNvPr id="72730" name="Line 18"/>
            <p:cNvSpPr>
              <a:spLocks noChangeShapeType="1"/>
            </p:cNvSpPr>
            <p:nvPr/>
          </p:nvSpPr>
          <p:spPr bwMode="auto">
            <a:xfrm flipH="1">
              <a:off x="740" y="1978"/>
              <a:ext cx="182" cy="27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31" name="Line 19"/>
            <p:cNvSpPr>
              <a:spLocks noChangeShapeType="1"/>
            </p:cNvSpPr>
            <p:nvPr/>
          </p:nvSpPr>
          <p:spPr bwMode="auto">
            <a:xfrm>
              <a:off x="1148" y="1978"/>
              <a:ext cx="182" cy="27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32" name="Oval 20"/>
            <p:cNvSpPr>
              <a:spLocks noChangeArrowheads="1"/>
            </p:cNvSpPr>
            <p:nvPr/>
          </p:nvSpPr>
          <p:spPr bwMode="auto">
            <a:xfrm>
              <a:off x="875" y="2840"/>
              <a:ext cx="317" cy="317"/>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p>
          </p:txBody>
        </p:sp>
        <p:sp>
          <p:nvSpPr>
            <p:cNvPr id="72733" name="Oval 21"/>
            <p:cNvSpPr>
              <a:spLocks noChangeArrowheads="1"/>
            </p:cNvSpPr>
            <p:nvPr/>
          </p:nvSpPr>
          <p:spPr bwMode="auto">
            <a:xfrm>
              <a:off x="150" y="2840"/>
              <a:ext cx="317" cy="317"/>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a:t>
              </a:r>
            </a:p>
          </p:txBody>
        </p:sp>
        <p:sp>
          <p:nvSpPr>
            <p:cNvPr id="72734" name="Line 22"/>
            <p:cNvSpPr>
              <a:spLocks noChangeShapeType="1"/>
            </p:cNvSpPr>
            <p:nvPr/>
          </p:nvSpPr>
          <p:spPr bwMode="auto">
            <a:xfrm flipH="1">
              <a:off x="377" y="2567"/>
              <a:ext cx="182" cy="27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35" name="Line 23"/>
            <p:cNvSpPr>
              <a:spLocks noChangeShapeType="1"/>
            </p:cNvSpPr>
            <p:nvPr/>
          </p:nvSpPr>
          <p:spPr bwMode="auto">
            <a:xfrm>
              <a:off x="785" y="2567"/>
              <a:ext cx="182" cy="27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2708" name="Text Box 25"/>
          <p:cNvSpPr txBox="1">
            <a:spLocks noChangeArrowheads="1"/>
          </p:cNvSpPr>
          <p:nvPr/>
        </p:nvSpPr>
        <p:spPr bwMode="auto">
          <a:xfrm>
            <a:off x="5149850" y="836613"/>
            <a:ext cx="33861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先</a:t>
            </a:r>
            <a:r>
              <a:rPr lang="zh-CN" altLang="en-US">
                <a:solidFill>
                  <a:srgbClr val="000000"/>
                </a:solidFill>
                <a:ea typeface="楷体_GB2312" pitchFamily="49" charset="-122"/>
              </a:rPr>
              <a:t>序遍历结果：</a:t>
            </a:r>
            <a:endParaRPr lang="zh-CN" altLang="en-US" sz="4400">
              <a:solidFill>
                <a:srgbClr val="000000"/>
              </a:solidFill>
              <a:ea typeface="楷体_GB2312" pitchFamily="49" charset="-122"/>
            </a:endParaRPr>
          </a:p>
        </p:txBody>
      </p:sp>
      <p:sp>
        <p:nvSpPr>
          <p:cNvPr id="522266" name="Text Box 26"/>
          <p:cNvSpPr txBox="1">
            <a:spLocks noChangeArrowheads="1"/>
          </p:cNvSpPr>
          <p:nvPr/>
        </p:nvSpPr>
        <p:spPr bwMode="auto">
          <a:xfrm>
            <a:off x="5438775" y="1484313"/>
            <a:ext cx="33829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 A B C D E</a:t>
            </a:r>
            <a:endParaRPr lang="en-US" altLang="zh-CN" sz="4400">
              <a:solidFill>
                <a:srgbClr val="000000"/>
              </a:solidFill>
              <a:ea typeface="楷体_GB2312" pitchFamily="49" charset="-122"/>
            </a:endParaRPr>
          </a:p>
        </p:txBody>
      </p:sp>
      <p:sp>
        <p:nvSpPr>
          <p:cNvPr id="522267" name="Text Box 27"/>
          <p:cNvSpPr txBox="1">
            <a:spLocks noChangeArrowheads="1"/>
          </p:cNvSpPr>
          <p:nvPr/>
        </p:nvSpPr>
        <p:spPr bwMode="auto">
          <a:xfrm>
            <a:off x="5510213" y="2132013"/>
            <a:ext cx="33829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前缀表示</a:t>
            </a:r>
            <a:endParaRPr lang="zh-CN" altLang="en-US" sz="4400">
              <a:solidFill>
                <a:srgbClr val="000000"/>
              </a:solidFill>
              <a:ea typeface="楷体_GB2312" pitchFamily="49" charset="-122"/>
            </a:endParaRPr>
          </a:p>
        </p:txBody>
      </p:sp>
      <p:sp>
        <p:nvSpPr>
          <p:cNvPr id="72711" name="Text Box 28"/>
          <p:cNvSpPr txBox="1">
            <a:spLocks noChangeArrowheads="1"/>
          </p:cNvSpPr>
          <p:nvPr/>
        </p:nvSpPr>
        <p:spPr bwMode="auto">
          <a:xfrm>
            <a:off x="5005388" y="2781300"/>
            <a:ext cx="33861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中</a:t>
            </a:r>
            <a:r>
              <a:rPr lang="zh-CN" altLang="en-US">
                <a:solidFill>
                  <a:srgbClr val="000000"/>
                </a:solidFill>
                <a:ea typeface="楷体_GB2312" pitchFamily="49" charset="-122"/>
              </a:rPr>
              <a:t>序遍历结果：</a:t>
            </a:r>
            <a:endParaRPr lang="zh-CN" altLang="en-US" sz="4400">
              <a:solidFill>
                <a:srgbClr val="000000"/>
              </a:solidFill>
              <a:ea typeface="楷体_GB2312" pitchFamily="49" charset="-122"/>
            </a:endParaRPr>
          </a:p>
        </p:txBody>
      </p:sp>
      <p:sp>
        <p:nvSpPr>
          <p:cNvPr id="522269" name="Text Box 29"/>
          <p:cNvSpPr txBox="1">
            <a:spLocks noChangeArrowheads="1"/>
          </p:cNvSpPr>
          <p:nvPr/>
        </p:nvSpPr>
        <p:spPr bwMode="auto">
          <a:xfrm>
            <a:off x="5294313" y="3422650"/>
            <a:ext cx="33829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A/B*C*D+E</a:t>
            </a:r>
            <a:endParaRPr lang="en-US" altLang="zh-CN" sz="4400">
              <a:solidFill>
                <a:srgbClr val="000000"/>
              </a:solidFill>
              <a:ea typeface="楷体_GB2312" pitchFamily="49" charset="-122"/>
            </a:endParaRPr>
          </a:p>
        </p:txBody>
      </p:sp>
      <p:sp>
        <p:nvSpPr>
          <p:cNvPr id="522270" name="Text Box 30"/>
          <p:cNvSpPr txBox="1">
            <a:spLocks noChangeArrowheads="1"/>
          </p:cNvSpPr>
          <p:nvPr/>
        </p:nvSpPr>
        <p:spPr bwMode="auto">
          <a:xfrm>
            <a:off x="5365750" y="4070350"/>
            <a:ext cx="33829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中缀表示</a:t>
            </a:r>
            <a:endParaRPr lang="zh-CN" altLang="en-US" sz="4400">
              <a:solidFill>
                <a:srgbClr val="000000"/>
              </a:solidFill>
              <a:ea typeface="楷体_GB2312" pitchFamily="49" charset="-122"/>
            </a:endParaRPr>
          </a:p>
        </p:txBody>
      </p:sp>
      <p:sp>
        <p:nvSpPr>
          <p:cNvPr id="72714" name="Text Box 31"/>
          <p:cNvSpPr txBox="1">
            <a:spLocks noChangeArrowheads="1"/>
          </p:cNvSpPr>
          <p:nvPr/>
        </p:nvSpPr>
        <p:spPr bwMode="auto">
          <a:xfrm>
            <a:off x="5005388" y="4738688"/>
            <a:ext cx="33861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后</a:t>
            </a:r>
            <a:r>
              <a:rPr lang="zh-CN" altLang="en-US">
                <a:solidFill>
                  <a:srgbClr val="000000"/>
                </a:solidFill>
                <a:ea typeface="楷体_GB2312" pitchFamily="49" charset="-122"/>
              </a:rPr>
              <a:t>序遍历结果：</a:t>
            </a:r>
            <a:endParaRPr lang="zh-CN" altLang="en-US" sz="4400">
              <a:solidFill>
                <a:srgbClr val="000000"/>
              </a:solidFill>
              <a:ea typeface="楷体_GB2312" pitchFamily="49" charset="-122"/>
            </a:endParaRPr>
          </a:p>
        </p:txBody>
      </p:sp>
      <p:sp>
        <p:nvSpPr>
          <p:cNvPr id="522272" name="Text Box 32"/>
          <p:cNvSpPr txBox="1">
            <a:spLocks noChangeArrowheads="1"/>
          </p:cNvSpPr>
          <p:nvPr/>
        </p:nvSpPr>
        <p:spPr bwMode="auto">
          <a:xfrm>
            <a:off x="5294313" y="5380038"/>
            <a:ext cx="33829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AB/C*D*E+</a:t>
            </a:r>
            <a:endParaRPr lang="en-US" altLang="zh-CN" sz="4400">
              <a:solidFill>
                <a:srgbClr val="000000"/>
              </a:solidFill>
              <a:ea typeface="楷体_GB2312" pitchFamily="49" charset="-122"/>
            </a:endParaRPr>
          </a:p>
        </p:txBody>
      </p:sp>
      <p:sp>
        <p:nvSpPr>
          <p:cNvPr id="522273" name="Text Box 33"/>
          <p:cNvSpPr txBox="1">
            <a:spLocks noChangeArrowheads="1"/>
          </p:cNvSpPr>
          <p:nvPr/>
        </p:nvSpPr>
        <p:spPr bwMode="auto">
          <a:xfrm>
            <a:off x="5365750" y="6027738"/>
            <a:ext cx="33829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后缀表示</a:t>
            </a:r>
            <a:endParaRPr lang="zh-CN" altLang="en-US" sz="4400">
              <a:solidFill>
                <a:srgbClr val="000000"/>
              </a:solidFill>
              <a:ea typeface="楷体_GB2312" pitchFamily="49" charset="-122"/>
            </a:endParaRPr>
          </a:p>
        </p:txBody>
      </p:sp>
      <p:sp>
        <p:nvSpPr>
          <p:cNvPr id="522274" name="Text Box 34"/>
          <p:cNvSpPr txBox="1">
            <a:spLocks noChangeArrowheads="1"/>
          </p:cNvSpPr>
          <p:nvPr/>
        </p:nvSpPr>
        <p:spPr bwMode="auto">
          <a:xfrm>
            <a:off x="1042988" y="5314950"/>
            <a:ext cx="3387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层次</a:t>
            </a:r>
            <a:r>
              <a:rPr lang="zh-CN" altLang="en-US">
                <a:solidFill>
                  <a:srgbClr val="000000"/>
                </a:solidFill>
                <a:ea typeface="楷体_GB2312" pitchFamily="49" charset="-122"/>
              </a:rPr>
              <a:t>遍历结果：</a:t>
            </a:r>
            <a:endParaRPr lang="zh-CN" altLang="en-US" sz="4400">
              <a:solidFill>
                <a:srgbClr val="000000"/>
              </a:solidFill>
              <a:ea typeface="楷体_GB2312" pitchFamily="49" charset="-122"/>
            </a:endParaRPr>
          </a:p>
        </p:txBody>
      </p:sp>
      <p:sp>
        <p:nvSpPr>
          <p:cNvPr id="522275" name="Text Box 35"/>
          <p:cNvSpPr txBox="1">
            <a:spLocks noChangeArrowheads="1"/>
          </p:cNvSpPr>
          <p:nvPr/>
        </p:nvSpPr>
        <p:spPr bwMode="auto">
          <a:xfrm>
            <a:off x="1331913" y="5956300"/>
            <a:ext cx="33829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rgbClr val="000000"/>
                </a:solidFill>
                <a:ea typeface="楷体_GB2312" pitchFamily="49" charset="-122"/>
              </a:rPr>
              <a:t>+*E*D/CAB</a:t>
            </a:r>
            <a:endParaRPr lang="en-US" altLang="zh-CN" sz="4400">
              <a:solidFill>
                <a:srgbClr val="000000"/>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522266"/>
                                        </p:tgtEl>
                                        <p:attrNameLst>
                                          <p:attrName>style.visibility</p:attrName>
                                        </p:attrNameLst>
                                      </p:cBhvr>
                                      <p:to>
                                        <p:strVal val="visible"/>
                                      </p:to>
                                    </p:set>
                                    <p:animEffect transition="in" filter="wipe(left)">
                                      <p:cBhvr>
                                        <p:cTn id="7" dur="300"/>
                                        <p:tgtEl>
                                          <p:spTgt spid="522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522267"/>
                                        </p:tgtEl>
                                        <p:attrNameLst>
                                          <p:attrName>style.visibility</p:attrName>
                                        </p:attrNameLst>
                                      </p:cBhvr>
                                      <p:to>
                                        <p:strVal val="visible"/>
                                      </p:to>
                                    </p:set>
                                    <p:animEffect transition="in" filter="wipe(left)">
                                      <p:cBhvr>
                                        <p:cTn id="12" dur="300"/>
                                        <p:tgtEl>
                                          <p:spTgt spid="5222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522269"/>
                                        </p:tgtEl>
                                        <p:attrNameLst>
                                          <p:attrName>style.visibility</p:attrName>
                                        </p:attrNameLst>
                                      </p:cBhvr>
                                      <p:to>
                                        <p:strVal val="visible"/>
                                      </p:to>
                                    </p:set>
                                    <p:animEffect transition="in" filter="wipe(left)">
                                      <p:cBhvr>
                                        <p:cTn id="17" dur="300"/>
                                        <p:tgtEl>
                                          <p:spTgt spid="5222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522270"/>
                                        </p:tgtEl>
                                        <p:attrNameLst>
                                          <p:attrName>style.visibility</p:attrName>
                                        </p:attrNameLst>
                                      </p:cBhvr>
                                      <p:to>
                                        <p:strVal val="visible"/>
                                      </p:to>
                                    </p:set>
                                    <p:animEffect transition="in" filter="wipe(left)">
                                      <p:cBhvr>
                                        <p:cTn id="22" dur="300"/>
                                        <p:tgtEl>
                                          <p:spTgt spid="5222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522272"/>
                                        </p:tgtEl>
                                        <p:attrNameLst>
                                          <p:attrName>style.visibility</p:attrName>
                                        </p:attrNameLst>
                                      </p:cBhvr>
                                      <p:to>
                                        <p:strVal val="visible"/>
                                      </p:to>
                                    </p:set>
                                    <p:animEffect transition="in" filter="wipe(left)">
                                      <p:cBhvr>
                                        <p:cTn id="27" dur="300"/>
                                        <p:tgtEl>
                                          <p:spTgt spid="5222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522273"/>
                                        </p:tgtEl>
                                        <p:attrNameLst>
                                          <p:attrName>style.visibility</p:attrName>
                                        </p:attrNameLst>
                                      </p:cBhvr>
                                      <p:to>
                                        <p:strVal val="visible"/>
                                      </p:to>
                                    </p:set>
                                    <p:animEffect transition="in" filter="wipe(left)">
                                      <p:cBhvr>
                                        <p:cTn id="32" dur="300"/>
                                        <p:tgtEl>
                                          <p:spTgt spid="5222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2227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iterate type="wd">
                                    <p:tmPct val="100000"/>
                                  </p:iterate>
                                  <p:childTnLst>
                                    <p:set>
                                      <p:cBhvr>
                                        <p:cTn id="40" dur="1" fill="hold">
                                          <p:stCondLst>
                                            <p:cond delay="0"/>
                                          </p:stCondLst>
                                        </p:cTn>
                                        <p:tgtEl>
                                          <p:spTgt spid="522275"/>
                                        </p:tgtEl>
                                        <p:attrNameLst>
                                          <p:attrName>style.visibility</p:attrName>
                                        </p:attrNameLst>
                                      </p:cBhvr>
                                      <p:to>
                                        <p:strVal val="visible"/>
                                      </p:to>
                                    </p:set>
                                    <p:animEffect transition="in" filter="wipe(left)">
                                      <p:cBhvr>
                                        <p:cTn id="41" dur="300"/>
                                        <p:tgtEl>
                                          <p:spTgt spid="522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6" grpId="0" autoUpdateAnimBg="0"/>
      <p:bldP spid="522267" grpId="0" autoUpdateAnimBg="0"/>
      <p:bldP spid="522269" grpId="0" autoUpdateAnimBg="0"/>
      <p:bldP spid="522270" grpId="0" autoUpdateAnimBg="0"/>
      <p:bldP spid="522272" grpId="0" autoUpdateAnimBg="0"/>
      <p:bldP spid="522273" grpId="0" autoUpdateAnimBg="0"/>
      <p:bldP spid="522274" grpId="0"/>
      <p:bldP spid="52227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466725" y="0"/>
          <a:ext cx="8281988" cy="3362325"/>
        </p:xfrm>
        <a:graphic>
          <a:graphicData uri="http://schemas.openxmlformats.org/presentationml/2006/ole">
            <mc:AlternateContent xmlns:mc="http://schemas.openxmlformats.org/markup-compatibility/2006">
              <mc:Choice xmlns:v="urn:schemas-microsoft-com:vml" Requires="v">
                <p:oleObj spid="_x0000_s9244" r:id="rId3" imgW="4150845" imgH="1685569" progId="Visio.Drawing.11">
                  <p:embed/>
                </p:oleObj>
              </mc:Choice>
              <mc:Fallback>
                <p:oleObj r:id="rId3" imgW="4150845" imgH="1685569"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 y="0"/>
                        <a:ext cx="8281988"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0739" name="Text Box 3"/>
          <p:cNvSpPr txBox="1">
            <a:spLocks noChangeArrowheads="1"/>
          </p:cNvSpPr>
          <p:nvPr/>
        </p:nvSpPr>
        <p:spPr bwMode="auto">
          <a:xfrm>
            <a:off x="2771775" y="2997200"/>
            <a:ext cx="2133600" cy="4730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just">
              <a:lnSpc>
                <a:spcPct val="125000"/>
              </a:lnSpc>
              <a:spcBef>
                <a:spcPct val="50000"/>
              </a:spcBef>
              <a:defRPr/>
            </a:pPr>
            <a:r>
              <a:rPr lang="zh-CN" altLang="en-US" sz="2000" b="1">
                <a:solidFill>
                  <a:srgbClr val="000000"/>
                </a:solidFill>
                <a:effectLst>
                  <a:outerShdw blurRad="38100" dist="38100" dir="2700000" algn="tl">
                    <a:srgbClr val="C0C0C0"/>
                  </a:outerShdw>
                </a:effectLst>
                <a:latin typeface="宋体" pitchFamily="2" charset="-122"/>
              </a:rPr>
              <a:t>图</a:t>
            </a:r>
            <a:r>
              <a:rPr lang="en-US" altLang="zh-CN" sz="2000" b="1">
                <a:solidFill>
                  <a:srgbClr val="000000"/>
                </a:solidFill>
                <a:effectLst>
                  <a:outerShdw blurRad="38100" dist="38100" dir="2700000" algn="tl">
                    <a:srgbClr val="C0C0C0"/>
                  </a:outerShdw>
                </a:effectLst>
              </a:rPr>
              <a:t>6-3 </a:t>
            </a:r>
            <a:r>
              <a:rPr lang="zh-CN" altLang="en-US" sz="2000" b="1">
                <a:solidFill>
                  <a:srgbClr val="000000"/>
                </a:solidFill>
                <a:effectLst>
                  <a:outerShdw blurRad="38100" dist="38100" dir="2700000" algn="tl">
                    <a:srgbClr val="C0C0C0"/>
                  </a:outerShdw>
                </a:effectLst>
                <a:latin typeface="宋体" pitchFamily="2" charset="-122"/>
              </a:rPr>
              <a:t>树的示例</a:t>
            </a:r>
            <a:r>
              <a:rPr lang="zh-CN" altLang="en-US" sz="2000" b="1">
                <a:effectLst>
                  <a:outerShdw blurRad="38100" dist="38100" dir="2700000" algn="tl">
                    <a:srgbClr val="C0C0C0"/>
                  </a:outerShdw>
                </a:effectLst>
              </a:rPr>
              <a:t> </a:t>
            </a:r>
          </a:p>
        </p:txBody>
      </p:sp>
      <p:sp>
        <p:nvSpPr>
          <p:cNvPr id="500740" name="Text Box 4"/>
          <p:cNvSpPr txBox="1">
            <a:spLocks noChangeArrowheads="1"/>
          </p:cNvSpPr>
          <p:nvPr/>
        </p:nvSpPr>
        <p:spPr bwMode="auto">
          <a:xfrm>
            <a:off x="323850" y="3429000"/>
            <a:ext cx="8712200" cy="33782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just">
              <a:lnSpc>
                <a:spcPct val="125000"/>
              </a:lnSpc>
              <a:spcBef>
                <a:spcPct val="20000"/>
              </a:spcBef>
              <a:defRPr/>
            </a:pPr>
            <a:r>
              <a:rPr lang="en-US" altLang="zh-CN" sz="2800" b="1">
                <a:solidFill>
                  <a:srgbClr val="000000"/>
                </a:solidFill>
                <a:effectLst>
                  <a:outerShdw blurRad="38100" dist="38100" dir="2700000" algn="tl">
                    <a:srgbClr val="C0C0C0"/>
                  </a:outerShdw>
                </a:effectLst>
                <a:ea typeface="楷体_GB2312" pitchFamily="49" charset="-122"/>
              </a:rPr>
              <a:t>   </a:t>
            </a:r>
            <a:r>
              <a:rPr lang="zh-CN" altLang="en-US" sz="2800" b="1">
                <a:solidFill>
                  <a:srgbClr val="000000"/>
                </a:solidFill>
                <a:effectLst>
                  <a:outerShdw blurRad="38100" dist="38100" dir="2700000" algn="tl">
                    <a:srgbClr val="C0C0C0"/>
                  </a:outerShdw>
                </a:effectLst>
                <a:ea typeface="楷体_GB2312" pitchFamily="49" charset="-122"/>
              </a:rPr>
              <a:t>图</a:t>
            </a:r>
            <a:r>
              <a:rPr lang="en-US" altLang="zh-CN" sz="2800" b="1">
                <a:solidFill>
                  <a:srgbClr val="000000"/>
                </a:solidFill>
                <a:effectLst>
                  <a:outerShdw blurRad="38100" dist="38100" dir="2700000" algn="tl">
                    <a:srgbClr val="C0C0C0"/>
                  </a:outerShdw>
                </a:effectLst>
                <a:ea typeface="楷体_GB2312" pitchFamily="49" charset="-122"/>
              </a:rPr>
              <a:t>6-3 (a)</a:t>
            </a:r>
            <a:r>
              <a:rPr lang="zh-CN" altLang="en-US" sz="2800" b="1">
                <a:solidFill>
                  <a:srgbClr val="000000"/>
                </a:solidFill>
                <a:effectLst>
                  <a:outerShdw blurRad="38100" dist="38100" dir="2700000" algn="tl">
                    <a:srgbClr val="C0C0C0"/>
                  </a:outerShdw>
                </a:effectLst>
                <a:ea typeface="楷体_GB2312" pitchFamily="49" charset="-122"/>
              </a:rPr>
              <a:t>是一棵只有一个根结点的树；</a:t>
            </a:r>
          </a:p>
          <a:p>
            <a:pPr algn="just">
              <a:lnSpc>
                <a:spcPct val="125000"/>
              </a:lnSpc>
              <a:spcBef>
                <a:spcPct val="20000"/>
              </a:spcBef>
              <a:defRPr/>
            </a:pPr>
            <a:r>
              <a:rPr lang="zh-CN" altLang="en-US" sz="2800" b="1">
                <a:solidFill>
                  <a:srgbClr val="000000"/>
                </a:solidFill>
                <a:effectLst>
                  <a:outerShdw blurRad="38100" dist="38100" dir="2700000" algn="tl">
                    <a:srgbClr val="C0C0C0"/>
                  </a:outerShdw>
                </a:effectLst>
                <a:ea typeface="楷体_GB2312" pitchFamily="49" charset="-122"/>
              </a:rPr>
              <a:t>   图</a:t>
            </a:r>
            <a:r>
              <a:rPr lang="en-US" altLang="zh-CN" sz="2800" b="1">
                <a:solidFill>
                  <a:srgbClr val="000000"/>
                </a:solidFill>
                <a:effectLst>
                  <a:outerShdw blurRad="38100" dist="38100" dir="2700000" algn="tl">
                    <a:srgbClr val="C0C0C0"/>
                  </a:outerShdw>
                </a:effectLst>
                <a:ea typeface="楷体_GB2312" pitchFamily="49" charset="-122"/>
              </a:rPr>
              <a:t>6-3 (b)</a:t>
            </a:r>
            <a:r>
              <a:rPr lang="zh-CN" altLang="en-US" sz="2800" b="1">
                <a:solidFill>
                  <a:srgbClr val="000000"/>
                </a:solidFill>
                <a:effectLst>
                  <a:outerShdw blurRad="38100" dist="38100" dir="2700000" algn="tl">
                    <a:srgbClr val="C0C0C0"/>
                  </a:outerShdw>
                </a:effectLst>
                <a:ea typeface="楷体_GB2312" pitchFamily="49" charset="-122"/>
              </a:rPr>
              <a:t>是一棵有</a:t>
            </a:r>
            <a:r>
              <a:rPr lang="en-US" altLang="zh-CN" sz="2800" b="1">
                <a:solidFill>
                  <a:srgbClr val="000000"/>
                </a:solidFill>
                <a:effectLst>
                  <a:outerShdw blurRad="38100" dist="38100" dir="2700000" algn="tl">
                    <a:srgbClr val="C0C0C0"/>
                  </a:outerShdw>
                </a:effectLst>
                <a:ea typeface="楷体_GB2312" pitchFamily="49" charset="-122"/>
              </a:rPr>
              <a:t>12</a:t>
            </a:r>
            <a:r>
              <a:rPr lang="zh-CN" altLang="en-US" sz="2800" b="1">
                <a:solidFill>
                  <a:srgbClr val="000000"/>
                </a:solidFill>
                <a:effectLst>
                  <a:outerShdw blurRad="38100" dist="38100" dir="2700000" algn="tl">
                    <a:srgbClr val="C0C0C0"/>
                  </a:outerShdw>
                </a:effectLst>
                <a:ea typeface="楷体_GB2312" pitchFamily="49" charset="-122"/>
              </a:rPr>
              <a:t>个结点的树，即</a:t>
            </a:r>
            <a:r>
              <a:rPr lang="en-US" altLang="zh-CN" sz="2800" b="1">
                <a:solidFill>
                  <a:srgbClr val="000000"/>
                </a:solidFill>
                <a:effectLst>
                  <a:outerShdw blurRad="38100" dist="38100" dir="2700000" algn="tl">
                    <a:srgbClr val="C0C0C0"/>
                  </a:outerShdw>
                </a:effectLst>
                <a:ea typeface="楷体_GB2312" pitchFamily="49" charset="-122"/>
              </a:rPr>
              <a:t>T={A</a:t>
            </a:r>
            <a:r>
              <a:rPr lang="zh-CN" altLang="en-US" sz="2800" b="1">
                <a:solidFill>
                  <a:srgbClr val="000000"/>
                </a:solidFill>
                <a:effectLst>
                  <a:outerShdw blurRad="38100" dist="38100" dir="2700000" algn="tl">
                    <a:srgbClr val="C0C0C0"/>
                  </a:outerShdw>
                </a:effectLst>
                <a:ea typeface="楷体_GB2312" pitchFamily="49" charset="-122"/>
              </a:rPr>
              <a:t>，</a:t>
            </a:r>
            <a:r>
              <a:rPr lang="en-US" altLang="zh-CN" sz="2800" b="1">
                <a:solidFill>
                  <a:srgbClr val="000000"/>
                </a:solidFill>
                <a:effectLst>
                  <a:outerShdw blurRad="38100" dist="38100" dir="2700000" algn="tl">
                    <a:srgbClr val="C0C0C0"/>
                  </a:outerShdw>
                </a:effectLst>
                <a:ea typeface="楷体_GB2312" pitchFamily="49" charset="-122"/>
              </a:rPr>
              <a:t>B</a:t>
            </a:r>
            <a:r>
              <a:rPr lang="zh-CN" altLang="en-US" sz="2800" b="1">
                <a:solidFill>
                  <a:srgbClr val="000000"/>
                </a:solidFill>
                <a:effectLst>
                  <a:outerShdw blurRad="38100" dist="38100" dir="2700000" algn="tl">
                    <a:srgbClr val="C0C0C0"/>
                  </a:outerShdw>
                </a:effectLst>
                <a:ea typeface="楷体_GB2312" pitchFamily="49" charset="-122"/>
              </a:rPr>
              <a:t>，</a:t>
            </a:r>
            <a:r>
              <a:rPr lang="en-US" altLang="zh-CN" sz="2800" b="1">
                <a:solidFill>
                  <a:srgbClr val="000000"/>
                </a:solidFill>
                <a:effectLst>
                  <a:outerShdw blurRad="38100" dist="38100" dir="2700000" algn="tl">
                    <a:srgbClr val="C0C0C0"/>
                  </a:outerShdw>
                </a:effectLst>
                <a:ea typeface="楷体_GB2312" pitchFamily="49" charset="-122"/>
              </a:rPr>
              <a:t>C</a:t>
            </a:r>
            <a:r>
              <a:rPr lang="zh-CN" altLang="en-US" sz="2800" b="1">
                <a:solidFill>
                  <a:srgbClr val="000000"/>
                </a:solidFill>
                <a:effectLst>
                  <a:outerShdw blurRad="38100" dist="38100" dir="2700000" algn="tl">
                    <a:srgbClr val="C0C0C0"/>
                  </a:outerShdw>
                </a:effectLst>
                <a:ea typeface="楷体_GB2312" pitchFamily="49" charset="-122"/>
              </a:rPr>
              <a:t>，</a:t>
            </a:r>
            <a:r>
              <a:rPr lang="en-US" altLang="zh-CN" sz="2800" b="1">
                <a:solidFill>
                  <a:srgbClr val="000000"/>
                </a:solidFill>
                <a:effectLst>
                  <a:outerShdw blurRad="38100" dist="38100" dir="2700000" algn="tl">
                    <a:srgbClr val="C0C0C0"/>
                  </a:outerShdw>
                </a:effectLst>
                <a:ea typeface="楷体_GB2312" pitchFamily="49" charset="-122"/>
              </a:rPr>
              <a:t>…</a:t>
            </a:r>
            <a:r>
              <a:rPr lang="zh-CN" altLang="en-US" sz="2800" b="1">
                <a:solidFill>
                  <a:srgbClr val="000000"/>
                </a:solidFill>
                <a:effectLst>
                  <a:outerShdw blurRad="38100" dist="38100" dir="2700000" algn="tl">
                    <a:srgbClr val="C0C0C0"/>
                  </a:outerShdw>
                </a:effectLst>
                <a:ea typeface="楷体_GB2312" pitchFamily="49" charset="-122"/>
              </a:rPr>
              <a:t>，</a:t>
            </a:r>
            <a:r>
              <a:rPr lang="en-US" altLang="zh-CN" sz="2800" b="1">
                <a:solidFill>
                  <a:srgbClr val="000000"/>
                </a:solidFill>
                <a:effectLst>
                  <a:outerShdw blurRad="38100" dist="38100" dir="2700000" algn="tl">
                    <a:srgbClr val="C0C0C0"/>
                  </a:outerShdw>
                </a:effectLst>
                <a:ea typeface="楷体_GB2312" pitchFamily="49" charset="-122"/>
              </a:rPr>
              <a:t>K</a:t>
            </a:r>
            <a:r>
              <a:rPr lang="zh-CN" altLang="en-US" sz="2800" b="1">
                <a:solidFill>
                  <a:srgbClr val="000000"/>
                </a:solidFill>
                <a:effectLst>
                  <a:outerShdw blurRad="38100" dist="38100" dir="2700000" algn="tl">
                    <a:srgbClr val="C0C0C0"/>
                  </a:outerShdw>
                </a:effectLst>
                <a:ea typeface="楷体_GB2312" pitchFamily="49" charset="-122"/>
              </a:rPr>
              <a:t>，</a:t>
            </a:r>
            <a:r>
              <a:rPr lang="en-US" altLang="zh-CN" sz="2800" b="1">
                <a:solidFill>
                  <a:srgbClr val="000000"/>
                </a:solidFill>
                <a:effectLst>
                  <a:outerShdw blurRad="38100" dist="38100" dir="2700000" algn="tl">
                    <a:srgbClr val="C0C0C0"/>
                  </a:outerShdw>
                </a:effectLst>
                <a:ea typeface="楷体_GB2312" pitchFamily="49" charset="-122"/>
              </a:rPr>
              <a:t>L }</a:t>
            </a:r>
            <a:r>
              <a:rPr lang="zh-CN" altLang="en-US" sz="2800" b="1">
                <a:solidFill>
                  <a:srgbClr val="000000"/>
                </a:solidFill>
                <a:effectLst>
                  <a:outerShdw blurRad="38100" dist="38100" dir="2700000" algn="tl">
                    <a:srgbClr val="C0C0C0"/>
                  </a:outerShdw>
                </a:effectLst>
                <a:ea typeface="楷体_GB2312" pitchFamily="49" charset="-122"/>
              </a:rPr>
              <a:t>。</a:t>
            </a:r>
            <a:r>
              <a:rPr lang="en-US" altLang="zh-CN" sz="2800" b="1">
                <a:solidFill>
                  <a:srgbClr val="000000"/>
                </a:solidFill>
                <a:effectLst>
                  <a:outerShdw blurRad="38100" dist="38100" dir="2700000" algn="tl">
                    <a:srgbClr val="C0C0C0"/>
                  </a:outerShdw>
                </a:effectLst>
                <a:ea typeface="楷体_GB2312" pitchFamily="49" charset="-122"/>
              </a:rPr>
              <a:t>A</a:t>
            </a:r>
            <a:r>
              <a:rPr lang="zh-CN" altLang="en-US" sz="2800" b="1">
                <a:solidFill>
                  <a:srgbClr val="000000"/>
                </a:solidFill>
                <a:effectLst>
                  <a:outerShdw blurRad="38100" dist="38100" dir="2700000" algn="tl">
                    <a:srgbClr val="C0C0C0"/>
                  </a:outerShdw>
                </a:effectLst>
                <a:ea typeface="楷体_GB2312" pitchFamily="49" charset="-122"/>
              </a:rPr>
              <a:t>是棵根，除根结点</a:t>
            </a:r>
            <a:r>
              <a:rPr lang="en-US" altLang="zh-CN" sz="2800" b="1">
                <a:solidFill>
                  <a:srgbClr val="000000"/>
                </a:solidFill>
                <a:effectLst>
                  <a:outerShdw blurRad="38100" dist="38100" dir="2700000" algn="tl">
                    <a:srgbClr val="C0C0C0"/>
                  </a:outerShdw>
                </a:effectLst>
                <a:ea typeface="楷体_GB2312" pitchFamily="49" charset="-122"/>
              </a:rPr>
              <a:t>A</a:t>
            </a:r>
            <a:r>
              <a:rPr lang="zh-CN" altLang="en-US" sz="2800" b="1">
                <a:solidFill>
                  <a:srgbClr val="000000"/>
                </a:solidFill>
                <a:effectLst>
                  <a:outerShdw blurRad="38100" dist="38100" dir="2700000" algn="tl">
                    <a:srgbClr val="C0C0C0"/>
                  </a:outerShdw>
                </a:effectLst>
                <a:ea typeface="楷体_GB2312" pitchFamily="49" charset="-122"/>
              </a:rPr>
              <a:t>之外，其余的</a:t>
            </a:r>
            <a:r>
              <a:rPr lang="en-US" altLang="zh-CN" sz="2800" b="1">
                <a:solidFill>
                  <a:srgbClr val="000000"/>
                </a:solidFill>
                <a:effectLst>
                  <a:outerShdw blurRad="38100" dist="38100" dir="2700000" algn="tl">
                    <a:srgbClr val="C0C0C0"/>
                  </a:outerShdw>
                </a:effectLst>
                <a:ea typeface="楷体_GB2312" pitchFamily="49" charset="-122"/>
              </a:rPr>
              <a:t>11</a:t>
            </a:r>
            <a:r>
              <a:rPr lang="zh-CN" altLang="en-US" sz="2800" b="1">
                <a:solidFill>
                  <a:srgbClr val="000000"/>
                </a:solidFill>
                <a:effectLst>
                  <a:outerShdw blurRad="38100" dist="38100" dir="2700000" algn="tl">
                    <a:srgbClr val="C0C0C0"/>
                  </a:outerShdw>
                </a:effectLst>
                <a:ea typeface="楷体_GB2312" pitchFamily="49" charset="-122"/>
              </a:rPr>
              <a:t>个结点分为三个互不相交的集合。</a:t>
            </a:r>
            <a:r>
              <a:rPr lang="en-US" altLang="zh-CN" sz="2800" b="1">
                <a:solidFill>
                  <a:srgbClr val="000000"/>
                </a:solidFill>
                <a:effectLst>
                  <a:outerShdw blurRad="38100" dist="38100" dir="2700000" algn="tl">
                    <a:srgbClr val="C0C0C0"/>
                  </a:outerShdw>
                </a:effectLst>
                <a:ea typeface="楷体_GB2312" pitchFamily="49" charset="-122"/>
              </a:rPr>
              <a:t>T1</a:t>
            </a:r>
            <a:r>
              <a:rPr lang="zh-CN" altLang="en-US" sz="2800" b="1">
                <a:solidFill>
                  <a:srgbClr val="000000"/>
                </a:solidFill>
                <a:effectLst>
                  <a:outerShdw blurRad="38100" dist="38100" dir="2700000" algn="tl">
                    <a:srgbClr val="C0C0C0"/>
                  </a:outerShdw>
                </a:effectLst>
                <a:ea typeface="楷体_GB2312" pitchFamily="49" charset="-122"/>
              </a:rPr>
              <a:t>，</a:t>
            </a:r>
            <a:r>
              <a:rPr lang="en-US" altLang="zh-CN" sz="2800" b="1">
                <a:solidFill>
                  <a:srgbClr val="000000"/>
                </a:solidFill>
                <a:effectLst>
                  <a:outerShdw blurRad="38100" dist="38100" dir="2700000" algn="tl">
                    <a:srgbClr val="C0C0C0"/>
                  </a:outerShdw>
                </a:effectLst>
                <a:ea typeface="楷体_GB2312" pitchFamily="49" charset="-122"/>
              </a:rPr>
              <a:t>T2</a:t>
            </a:r>
            <a:r>
              <a:rPr lang="zh-CN" altLang="en-US" sz="2800" b="1">
                <a:solidFill>
                  <a:srgbClr val="000000"/>
                </a:solidFill>
                <a:effectLst>
                  <a:outerShdw blurRad="38100" dist="38100" dir="2700000" algn="tl">
                    <a:srgbClr val="C0C0C0"/>
                  </a:outerShdw>
                </a:effectLst>
                <a:ea typeface="楷体_GB2312" pitchFamily="49" charset="-122"/>
                <a:cs typeface="Times New Roman" pitchFamily="18" charset="0"/>
              </a:rPr>
              <a:t>和</a:t>
            </a:r>
            <a:r>
              <a:rPr lang="en-US" altLang="zh-CN" sz="2800" b="1">
                <a:solidFill>
                  <a:srgbClr val="000000"/>
                </a:solidFill>
                <a:effectLst>
                  <a:outerShdw blurRad="38100" dist="38100" dir="2700000" algn="tl">
                    <a:srgbClr val="C0C0C0"/>
                  </a:outerShdw>
                </a:effectLst>
                <a:ea typeface="楷体_GB2312" pitchFamily="49" charset="-122"/>
              </a:rPr>
              <a:t>T3</a:t>
            </a:r>
            <a:r>
              <a:rPr lang="zh-CN" altLang="en-US" sz="2800" b="1">
                <a:solidFill>
                  <a:srgbClr val="000000"/>
                </a:solidFill>
                <a:effectLst>
                  <a:outerShdw blurRad="38100" dist="38100" dir="2700000" algn="tl">
                    <a:srgbClr val="C0C0C0"/>
                  </a:outerShdw>
                </a:effectLst>
                <a:ea typeface="楷体_GB2312" pitchFamily="49" charset="-122"/>
              </a:rPr>
              <a:t>是根</a:t>
            </a:r>
            <a:r>
              <a:rPr lang="en-US" altLang="zh-CN" sz="2800" b="1">
                <a:solidFill>
                  <a:srgbClr val="000000"/>
                </a:solidFill>
                <a:effectLst>
                  <a:outerShdw blurRad="38100" dist="38100" dir="2700000" algn="tl">
                    <a:srgbClr val="C0C0C0"/>
                  </a:outerShdw>
                </a:effectLst>
                <a:ea typeface="楷体_GB2312" pitchFamily="49" charset="-122"/>
              </a:rPr>
              <a:t>A</a:t>
            </a:r>
            <a:r>
              <a:rPr lang="zh-CN" altLang="en-US" sz="2800" b="1">
                <a:solidFill>
                  <a:srgbClr val="000000"/>
                </a:solidFill>
                <a:effectLst>
                  <a:outerShdw blurRad="38100" dist="38100" dir="2700000" algn="tl">
                    <a:srgbClr val="C0C0C0"/>
                  </a:outerShdw>
                </a:effectLst>
                <a:ea typeface="楷体_GB2312" pitchFamily="49" charset="-122"/>
              </a:rPr>
              <a:t>的三棵子树，且本身又都是一棵树。所以树的</a:t>
            </a:r>
            <a:r>
              <a:rPr lang="zh-CN" altLang="en-US" sz="2800" b="1">
                <a:ea typeface="楷体_GB2312" pitchFamily="49" charset="-122"/>
              </a:rPr>
              <a:t>定义</a:t>
            </a:r>
            <a:r>
              <a:rPr lang="zh-CN" altLang="en-US" sz="2800" b="1">
                <a:solidFill>
                  <a:srgbClr val="000000"/>
                </a:solidFill>
                <a:effectLst>
                  <a:outerShdw blurRad="38100" dist="38100" dir="2700000" algn="tl">
                    <a:srgbClr val="C0C0C0"/>
                  </a:outerShdw>
                </a:effectLst>
                <a:ea typeface="楷体_GB2312" pitchFamily="49" charset="-122"/>
              </a:rPr>
              <a:t>是递归的。</a:t>
            </a:r>
            <a:r>
              <a:rPr lang="zh-CN" altLang="en-US" sz="2800" b="1">
                <a:effectLst>
                  <a:outerShdw blurRad="38100" dist="38100" dir="2700000" algn="tl">
                    <a:srgbClr val="C0C0C0"/>
                  </a:outerShdw>
                </a:effectLst>
                <a:ea typeface="楷体_GB2312" pitchFamily="49" charset="-122"/>
              </a:rPr>
              <a:t> </a:t>
            </a:r>
          </a:p>
        </p:txBody>
      </p:sp>
      <p:sp>
        <p:nvSpPr>
          <p:cNvPr id="500741" name="Text Box 5">
            <a:hlinkClick r:id="rId5" action="ppaction://hlinksldjump"/>
          </p:cNvPr>
          <p:cNvSpPr txBox="1">
            <a:spLocks noChangeArrowheads="1"/>
          </p:cNvSpPr>
          <p:nvPr/>
        </p:nvSpPr>
        <p:spPr bwMode="auto">
          <a:xfrm>
            <a:off x="7467600" y="115888"/>
            <a:ext cx="762000" cy="4349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just">
              <a:lnSpc>
                <a:spcPct val="125000"/>
              </a:lnSpc>
              <a:spcBef>
                <a:spcPct val="50000"/>
              </a:spcBef>
              <a:defRPr/>
            </a:pPr>
            <a:r>
              <a:rPr lang="zh-CN" altLang="en-US" sz="1800" b="1">
                <a:solidFill>
                  <a:schemeClr val="accent2"/>
                </a:solidFill>
                <a:effectLst>
                  <a:outerShdw blurRad="38100" dist="38100" dir="2700000" algn="tl">
                    <a:srgbClr val="C0C0C0"/>
                  </a:outerShdw>
                </a:effectLst>
              </a:rPr>
              <a:t>返回</a:t>
            </a:r>
          </a:p>
        </p:txBody>
      </p:sp>
    </p:spTree>
  </p:cSld>
  <p:clrMapOvr>
    <a:masterClrMapping/>
  </p:clrMapOvr>
  <p:transition spd="med">
    <p:pull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924" name="Line 28"/>
          <p:cNvSpPr>
            <a:spLocks noChangeShapeType="1"/>
          </p:cNvSpPr>
          <p:nvPr/>
        </p:nvSpPr>
        <p:spPr bwMode="auto">
          <a:xfrm>
            <a:off x="1828800" y="2209800"/>
            <a:ext cx="0" cy="990600"/>
          </a:xfrm>
          <a:prstGeom prst="line">
            <a:avLst/>
          </a:prstGeom>
          <a:noFill/>
          <a:ln w="38100" cap="sq">
            <a:solidFill>
              <a:schemeClr val="tx2"/>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5" name="Line 29"/>
          <p:cNvSpPr>
            <a:spLocks noChangeShapeType="1"/>
          </p:cNvSpPr>
          <p:nvPr/>
        </p:nvSpPr>
        <p:spPr bwMode="auto">
          <a:xfrm flipV="1">
            <a:off x="762000" y="3886200"/>
            <a:ext cx="762000" cy="1066800"/>
          </a:xfrm>
          <a:prstGeom prst="line">
            <a:avLst/>
          </a:prstGeom>
          <a:noFill/>
          <a:ln w="38100" cap="sq">
            <a:solidFill>
              <a:schemeClr val="tx2"/>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6" name="Line 30"/>
          <p:cNvSpPr>
            <a:spLocks noChangeShapeType="1"/>
          </p:cNvSpPr>
          <p:nvPr/>
        </p:nvSpPr>
        <p:spPr bwMode="auto">
          <a:xfrm flipH="1" flipV="1">
            <a:off x="2362200" y="3886200"/>
            <a:ext cx="762000" cy="1066800"/>
          </a:xfrm>
          <a:prstGeom prst="line">
            <a:avLst/>
          </a:prstGeom>
          <a:noFill/>
          <a:ln w="38100" cap="sq">
            <a:solidFill>
              <a:schemeClr val="tx2"/>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7" name="Line 31"/>
          <p:cNvSpPr>
            <a:spLocks noChangeShapeType="1"/>
          </p:cNvSpPr>
          <p:nvPr/>
        </p:nvSpPr>
        <p:spPr bwMode="auto">
          <a:xfrm flipH="1">
            <a:off x="1524000" y="4038600"/>
            <a:ext cx="304800" cy="533400"/>
          </a:xfrm>
          <a:prstGeom prst="line">
            <a:avLst/>
          </a:prstGeom>
          <a:noFill/>
          <a:ln w="38100" cap="sq">
            <a:solidFill>
              <a:schemeClr val="tx2"/>
            </a:solidFill>
            <a:round/>
            <a:headEnd type="triangl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8" name="Line 32"/>
          <p:cNvSpPr>
            <a:spLocks noChangeShapeType="1"/>
          </p:cNvSpPr>
          <p:nvPr/>
        </p:nvSpPr>
        <p:spPr bwMode="auto">
          <a:xfrm>
            <a:off x="1981200" y="4038600"/>
            <a:ext cx="381000" cy="609600"/>
          </a:xfrm>
          <a:prstGeom prst="line">
            <a:avLst/>
          </a:prstGeom>
          <a:noFill/>
          <a:ln w="38100" cap="sq">
            <a:solidFill>
              <a:schemeClr val="tx2"/>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9" name="Line 33"/>
          <p:cNvSpPr>
            <a:spLocks noChangeShapeType="1"/>
          </p:cNvSpPr>
          <p:nvPr/>
        </p:nvSpPr>
        <p:spPr bwMode="auto">
          <a:xfrm flipV="1">
            <a:off x="2057400" y="2209800"/>
            <a:ext cx="0" cy="990600"/>
          </a:xfrm>
          <a:prstGeom prst="line">
            <a:avLst/>
          </a:prstGeom>
          <a:noFill/>
          <a:ln w="38100" cap="sq">
            <a:solidFill>
              <a:schemeClr val="tx2"/>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36" name="Text Box 2"/>
          <p:cNvSpPr txBox="1">
            <a:spLocks noChangeArrowheads="1"/>
          </p:cNvSpPr>
          <p:nvPr/>
        </p:nvSpPr>
        <p:spPr bwMode="auto">
          <a:xfrm>
            <a:off x="109538" y="260350"/>
            <a:ext cx="5975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a:solidFill>
                  <a:srgbClr val="080808"/>
                </a:solidFill>
                <a:ea typeface="楷体_GB2312" pitchFamily="49" charset="-122"/>
              </a:rPr>
              <a:t>6.3.2 </a:t>
            </a:r>
            <a:r>
              <a:rPr lang="zh-CN" altLang="en-US" sz="3200">
                <a:solidFill>
                  <a:srgbClr val="080808"/>
                </a:solidFill>
                <a:ea typeface="楷体_GB2312" pitchFamily="49" charset="-122"/>
              </a:rPr>
              <a:t>限定为先左后右的遍历算法</a:t>
            </a:r>
          </a:p>
        </p:txBody>
      </p:sp>
      <p:sp>
        <p:nvSpPr>
          <p:cNvPr id="80899" name="Text Box 3"/>
          <p:cNvSpPr txBox="1">
            <a:spLocks noChangeArrowheads="1"/>
          </p:cNvSpPr>
          <p:nvPr/>
        </p:nvSpPr>
        <p:spPr bwMode="auto">
          <a:xfrm>
            <a:off x="3927475" y="2590800"/>
            <a:ext cx="43412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b="1" dirty="0">
                <a:solidFill>
                  <a:srgbClr val="006666"/>
                </a:solidFill>
                <a:ea typeface="楷体_GB2312" pitchFamily="49" charset="-122"/>
              </a:rPr>
              <a:t>先</a:t>
            </a:r>
            <a:r>
              <a:rPr lang="zh-CN" altLang="en-US" dirty="0">
                <a:ea typeface="楷体_GB2312" pitchFamily="49" charset="-122"/>
              </a:rPr>
              <a:t>（根）</a:t>
            </a:r>
            <a:r>
              <a:rPr lang="zh-CN" altLang="en-US" dirty="0" smtClean="0">
                <a:ea typeface="楷体_GB2312" pitchFamily="49" charset="-122"/>
              </a:rPr>
              <a:t>序遍历</a:t>
            </a:r>
            <a:r>
              <a:rPr lang="zh-CN" altLang="en-US" dirty="0">
                <a:ea typeface="楷体_GB2312" pitchFamily="49" charset="-122"/>
              </a:rPr>
              <a:t>算法</a:t>
            </a:r>
            <a:endParaRPr lang="zh-CN" altLang="en-US" sz="4400" dirty="0">
              <a:ea typeface="楷体_GB2312" pitchFamily="49" charset="-122"/>
            </a:endParaRPr>
          </a:p>
        </p:txBody>
      </p:sp>
      <p:sp>
        <p:nvSpPr>
          <p:cNvPr id="80900" name="Text Box 4"/>
          <p:cNvSpPr txBox="1">
            <a:spLocks noChangeArrowheads="1"/>
          </p:cNvSpPr>
          <p:nvPr/>
        </p:nvSpPr>
        <p:spPr bwMode="auto">
          <a:xfrm>
            <a:off x="3927475" y="3810000"/>
            <a:ext cx="43412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b="1" dirty="0">
                <a:solidFill>
                  <a:srgbClr val="FF3300"/>
                </a:solidFill>
                <a:ea typeface="楷体_GB2312" pitchFamily="49" charset="-122"/>
              </a:rPr>
              <a:t>中</a:t>
            </a:r>
            <a:r>
              <a:rPr lang="zh-CN" altLang="en-US" dirty="0">
                <a:ea typeface="楷体_GB2312" pitchFamily="49" charset="-122"/>
              </a:rPr>
              <a:t>（根）</a:t>
            </a:r>
            <a:r>
              <a:rPr lang="zh-CN" altLang="en-US" dirty="0" smtClean="0">
                <a:ea typeface="楷体_GB2312" pitchFamily="49" charset="-122"/>
              </a:rPr>
              <a:t>序遍历</a:t>
            </a:r>
            <a:r>
              <a:rPr lang="zh-CN" altLang="en-US" dirty="0">
                <a:ea typeface="楷体_GB2312" pitchFamily="49" charset="-122"/>
              </a:rPr>
              <a:t>算法</a:t>
            </a:r>
            <a:endParaRPr lang="zh-CN" altLang="en-US" sz="2400" dirty="0">
              <a:ea typeface="楷体_GB2312" pitchFamily="49" charset="-122"/>
            </a:endParaRPr>
          </a:p>
        </p:txBody>
      </p:sp>
      <p:sp>
        <p:nvSpPr>
          <p:cNvPr id="80901" name="Text Box 5"/>
          <p:cNvSpPr txBox="1">
            <a:spLocks noChangeArrowheads="1"/>
          </p:cNvSpPr>
          <p:nvPr/>
        </p:nvSpPr>
        <p:spPr bwMode="auto">
          <a:xfrm>
            <a:off x="3913188" y="5029200"/>
            <a:ext cx="43412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b="1" dirty="0">
                <a:solidFill>
                  <a:srgbClr val="333399"/>
                </a:solidFill>
                <a:ea typeface="楷体_GB2312" pitchFamily="49" charset="-122"/>
              </a:rPr>
              <a:t>后</a:t>
            </a:r>
            <a:r>
              <a:rPr lang="zh-CN" altLang="en-US" dirty="0">
                <a:ea typeface="楷体_GB2312" pitchFamily="49" charset="-122"/>
              </a:rPr>
              <a:t>（根）</a:t>
            </a:r>
            <a:r>
              <a:rPr lang="zh-CN" altLang="en-US" dirty="0" smtClean="0">
                <a:ea typeface="楷体_GB2312" pitchFamily="49" charset="-122"/>
              </a:rPr>
              <a:t>序遍历</a:t>
            </a:r>
            <a:r>
              <a:rPr lang="zh-CN" altLang="en-US" dirty="0">
                <a:ea typeface="楷体_GB2312" pitchFamily="49" charset="-122"/>
              </a:rPr>
              <a:t>算法</a:t>
            </a:r>
            <a:endParaRPr lang="zh-CN" altLang="en-US" sz="2400" dirty="0">
              <a:ea typeface="楷体_GB2312" pitchFamily="49" charset="-122"/>
            </a:endParaRPr>
          </a:p>
        </p:txBody>
      </p:sp>
      <p:sp>
        <p:nvSpPr>
          <p:cNvPr id="73740" name="Oval 9"/>
          <p:cNvSpPr>
            <a:spLocks noChangeArrowheads="1"/>
          </p:cNvSpPr>
          <p:nvPr/>
        </p:nvSpPr>
        <p:spPr bwMode="auto">
          <a:xfrm>
            <a:off x="1524000" y="3276600"/>
            <a:ext cx="838200" cy="762000"/>
          </a:xfrm>
          <a:prstGeom prst="ellipse">
            <a:avLst/>
          </a:prstGeom>
          <a:solidFill>
            <a:srgbClr val="FBE2D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990000"/>
                </a:solidFill>
                <a:ea typeface="黑体" pitchFamily="49" charset="-122"/>
              </a:rPr>
              <a:t>根</a:t>
            </a:r>
            <a:endParaRPr lang="zh-CN" altLang="en-US" sz="2400">
              <a:ea typeface="黑体" pitchFamily="49" charset="-122"/>
            </a:endParaRPr>
          </a:p>
        </p:txBody>
      </p:sp>
      <p:sp>
        <p:nvSpPr>
          <p:cNvPr id="80907" name="Line 11"/>
          <p:cNvSpPr>
            <a:spLocks noChangeShapeType="1"/>
          </p:cNvSpPr>
          <p:nvPr/>
        </p:nvSpPr>
        <p:spPr bwMode="auto">
          <a:xfrm flipV="1">
            <a:off x="773113" y="3873500"/>
            <a:ext cx="762000" cy="1066800"/>
          </a:xfrm>
          <a:prstGeom prst="line">
            <a:avLst/>
          </a:prstGeom>
          <a:noFill/>
          <a:ln w="38100" cap="sq">
            <a:solidFill>
              <a:srgbClr val="FF33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8" name="Line 12"/>
          <p:cNvSpPr>
            <a:spLocks noChangeShapeType="1"/>
          </p:cNvSpPr>
          <p:nvPr/>
        </p:nvSpPr>
        <p:spPr bwMode="auto">
          <a:xfrm flipH="1" flipV="1">
            <a:off x="2365375" y="3895725"/>
            <a:ext cx="762000" cy="1066800"/>
          </a:xfrm>
          <a:prstGeom prst="line">
            <a:avLst/>
          </a:prstGeom>
          <a:noFill/>
          <a:ln w="38100" cap="sq">
            <a:solidFill>
              <a:srgbClr val="FF33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3" name="AutoShape 14"/>
          <p:cNvSpPr>
            <a:spLocks noChangeArrowheads="1"/>
          </p:cNvSpPr>
          <p:nvPr/>
        </p:nvSpPr>
        <p:spPr bwMode="auto">
          <a:xfrm>
            <a:off x="381000" y="4343400"/>
            <a:ext cx="1066800" cy="1447800"/>
          </a:xfrm>
          <a:prstGeom prst="triangle">
            <a:avLst>
              <a:gd name="adj" fmla="val 100000"/>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ea typeface="黑体" pitchFamily="49" charset="-122"/>
              </a:rPr>
              <a:t>左</a:t>
            </a:r>
          </a:p>
          <a:p>
            <a:pPr algn="ctr"/>
            <a:r>
              <a:rPr lang="zh-CN" altLang="en-US" sz="2400">
                <a:ea typeface="黑体" pitchFamily="49" charset="-122"/>
              </a:rPr>
              <a:t>子树</a:t>
            </a:r>
          </a:p>
        </p:txBody>
      </p:sp>
      <p:sp>
        <p:nvSpPr>
          <p:cNvPr id="73744" name="AutoShape 15"/>
          <p:cNvSpPr>
            <a:spLocks noChangeArrowheads="1"/>
          </p:cNvSpPr>
          <p:nvPr/>
        </p:nvSpPr>
        <p:spPr bwMode="auto">
          <a:xfrm>
            <a:off x="2438400" y="4343400"/>
            <a:ext cx="990600" cy="1447800"/>
          </a:xfrm>
          <a:prstGeom prst="triangle">
            <a:avLst>
              <a:gd name="adj" fmla="val 0"/>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ea typeface="黑体" pitchFamily="49" charset="-122"/>
              </a:rPr>
              <a:t>右</a:t>
            </a:r>
          </a:p>
          <a:p>
            <a:pPr algn="ctr"/>
            <a:r>
              <a:rPr lang="zh-CN" altLang="en-US" sz="2400">
                <a:ea typeface="黑体" pitchFamily="49" charset="-122"/>
              </a:rPr>
              <a:t>子树</a:t>
            </a:r>
          </a:p>
        </p:txBody>
      </p:sp>
      <p:sp>
        <p:nvSpPr>
          <p:cNvPr id="73745" name="Line 18"/>
          <p:cNvSpPr>
            <a:spLocks noChangeShapeType="1"/>
          </p:cNvSpPr>
          <p:nvPr/>
        </p:nvSpPr>
        <p:spPr bwMode="auto">
          <a:xfrm flipH="1">
            <a:off x="1447800" y="3962400"/>
            <a:ext cx="228600" cy="381000"/>
          </a:xfrm>
          <a:prstGeom prst="line">
            <a:avLst/>
          </a:prstGeom>
          <a:noFill/>
          <a:ln w="381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6" name="Line 19"/>
          <p:cNvSpPr>
            <a:spLocks noChangeShapeType="1"/>
          </p:cNvSpPr>
          <p:nvPr/>
        </p:nvSpPr>
        <p:spPr bwMode="auto">
          <a:xfrm>
            <a:off x="2209800" y="3962400"/>
            <a:ext cx="228600" cy="381000"/>
          </a:xfrm>
          <a:prstGeom prst="line">
            <a:avLst/>
          </a:prstGeom>
          <a:noFill/>
          <a:ln w="381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6" name="Line 20"/>
          <p:cNvSpPr>
            <a:spLocks noChangeShapeType="1"/>
          </p:cNvSpPr>
          <p:nvPr/>
        </p:nvSpPr>
        <p:spPr bwMode="auto">
          <a:xfrm flipH="1">
            <a:off x="1514475" y="4051300"/>
            <a:ext cx="304800" cy="533400"/>
          </a:xfrm>
          <a:prstGeom prst="line">
            <a:avLst/>
          </a:prstGeom>
          <a:noFill/>
          <a:ln w="38100" cap="sq">
            <a:solidFill>
              <a:srgbClr val="FF3300"/>
            </a:solidFill>
            <a:round/>
            <a:headEnd type="triangl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7" name="Line 21"/>
          <p:cNvSpPr>
            <a:spLocks noChangeShapeType="1"/>
          </p:cNvSpPr>
          <p:nvPr/>
        </p:nvSpPr>
        <p:spPr bwMode="auto">
          <a:xfrm>
            <a:off x="1979613" y="4038600"/>
            <a:ext cx="381000" cy="609600"/>
          </a:xfrm>
          <a:prstGeom prst="line">
            <a:avLst/>
          </a:prstGeom>
          <a:noFill/>
          <a:ln w="38100" cap="sq">
            <a:solidFill>
              <a:srgbClr val="FF33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8" name="Oval 22"/>
          <p:cNvSpPr>
            <a:spLocks noChangeArrowheads="1"/>
          </p:cNvSpPr>
          <p:nvPr/>
        </p:nvSpPr>
        <p:spPr bwMode="auto">
          <a:xfrm>
            <a:off x="1524000" y="3276600"/>
            <a:ext cx="838200" cy="762000"/>
          </a:xfrm>
          <a:prstGeom prst="ellipse">
            <a:avLst/>
          </a:prstGeom>
          <a:solidFill>
            <a:srgbClr val="006666"/>
          </a:solidFill>
          <a:ln w="12700" cap="sq">
            <a:solidFill>
              <a:srgbClr val="0066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FFCC"/>
                </a:solidFill>
                <a:ea typeface="黑体" pitchFamily="49" charset="-122"/>
              </a:rPr>
              <a:t>根</a:t>
            </a:r>
            <a:endParaRPr lang="zh-CN" altLang="en-US" sz="2400">
              <a:solidFill>
                <a:srgbClr val="FFFFCC"/>
              </a:solidFill>
              <a:ea typeface="黑体" pitchFamily="49" charset="-122"/>
            </a:endParaRPr>
          </a:p>
        </p:txBody>
      </p:sp>
      <p:sp>
        <p:nvSpPr>
          <p:cNvPr id="80919" name="Oval 23"/>
          <p:cNvSpPr>
            <a:spLocks noChangeArrowheads="1"/>
          </p:cNvSpPr>
          <p:nvPr/>
        </p:nvSpPr>
        <p:spPr bwMode="auto">
          <a:xfrm>
            <a:off x="1524000" y="3276600"/>
            <a:ext cx="838200" cy="762000"/>
          </a:xfrm>
          <a:prstGeom prst="ellipse">
            <a:avLst/>
          </a:prstGeom>
          <a:solidFill>
            <a:srgbClr val="FBE2D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990000"/>
                </a:solidFill>
                <a:ea typeface="黑体" pitchFamily="49" charset="-122"/>
              </a:rPr>
              <a:t>根</a:t>
            </a:r>
            <a:endParaRPr lang="zh-CN" altLang="en-US" sz="2400">
              <a:ea typeface="黑体" pitchFamily="49" charset="-122"/>
            </a:endParaRPr>
          </a:p>
        </p:txBody>
      </p:sp>
      <p:sp>
        <p:nvSpPr>
          <p:cNvPr id="80921" name="Oval 25"/>
          <p:cNvSpPr>
            <a:spLocks noChangeArrowheads="1"/>
          </p:cNvSpPr>
          <p:nvPr/>
        </p:nvSpPr>
        <p:spPr bwMode="auto">
          <a:xfrm>
            <a:off x="1524000" y="3276600"/>
            <a:ext cx="838200" cy="762000"/>
          </a:xfrm>
          <a:prstGeom prst="ellipse">
            <a:avLst/>
          </a:prstGeom>
          <a:solidFill>
            <a:srgbClr val="FF3300"/>
          </a:solidFill>
          <a:ln w="12700" cap="sq">
            <a:solidFill>
              <a:srgbClr val="A5002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FFCC"/>
                </a:solidFill>
                <a:ea typeface="黑体" pitchFamily="49" charset="-122"/>
              </a:rPr>
              <a:t>根</a:t>
            </a:r>
            <a:endParaRPr lang="zh-CN" altLang="en-US" sz="2400">
              <a:solidFill>
                <a:srgbClr val="FFFFCC"/>
              </a:solidFill>
              <a:ea typeface="黑体" pitchFamily="49" charset="-122"/>
            </a:endParaRPr>
          </a:p>
        </p:txBody>
      </p:sp>
      <p:sp>
        <p:nvSpPr>
          <p:cNvPr id="80920" name="Oval 24"/>
          <p:cNvSpPr>
            <a:spLocks noChangeArrowheads="1"/>
          </p:cNvSpPr>
          <p:nvPr/>
        </p:nvSpPr>
        <p:spPr bwMode="auto">
          <a:xfrm>
            <a:off x="1524000" y="3276600"/>
            <a:ext cx="838200" cy="762000"/>
          </a:xfrm>
          <a:prstGeom prst="ellipse">
            <a:avLst/>
          </a:prstGeom>
          <a:solidFill>
            <a:srgbClr val="FBE2D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990000"/>
                </a:solidFill>
                <a:ea typeface="黑体" pitchFamily="49" charset="-122"/>
              </a:rPr>
              <a:t>根</a:t>
            </a:r>
            <a:endParaRPr lang="zh-CN" altLang="en-US" sz="2400">
              <a:ea typeface="黑体" pitchFamily="49" charset="-122"/>
            </a:endParaRPr>
          </a:p>
        </p:txBody>
      </p:sp>
      <p:sp>
        <p:nvSpPr>
          <p:cNvPr id="80922" name="Oval 26"/>
          <p:cNvSpPr>
            <a:spLocks noChangeArrowheads="1"/>
          </p:cNvSpPr>
          <p:nvPr/>
        </p:nvSpPr>
        <p:spPr bwMode="auto">
          <a:xfrm>
            <a:off x="1524000" y="3276600"/>
            <a:ext cx="838200" cy="762000"/>
          </a:xfrm>
          <a:prstGeom prst="ellipse">
            <a:avLst/>
          </a:prstGeom>
          <a:solidFill>
            <a:srgbClr val="333399"/>
          </a:solidFill>
          <a:ln w="12700" cap="sq">
            <a:solidFill>
              <a:srgbClr val="A5002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FFCC"/>
                </a:solidFill>
                <a:ea typeface="黑体" pitchFamily="49" charset="-122"/>
              </a:rPr>
              <a:t>根</a:t>
            </a:r>
            <a:endParaRPr lang="zh-CN" altLang="en-US" sz="2400">
              <a:solidFill>
                <a:srgbClr val="FFFFCC"/>
              </a:solidFill>
              <a:ea typeface="黑体" pitchFamily="49" charset="-122"/>
            </a:endParaRPr>
          </a:p>
        </p:txBody>
      </p:sp>
      <p:sp>
        <p:nvSpPr>
          <p:cNvPr id="80923" name="Line 27"/>
          <p:cNvSpPr>
            <a:spLocks noChangeShapeType="1"/>
          </p:cNvSpPr>
          <p:nvPr/>
        </p:nvSpPr>
        <p:spPr bwMode="auto">
          <a:xfrm flipV="1">
            <a:off x="2063750" y="2205038"/>
            <a:ext cx="0" cy="990600"/>
          </a:xfrm>
          <a:prstGeom prst="line">
            <a:avLst/>
          </a:prstGeom>
          <a:noFill/>
          <a:ln w="38100" cap="sq">
            <a:solidFill>
              <a:srgbClr val="FF33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30" name="Text Box 34"/>
          <p:cNvSpPr txBox="1">
            <a:spLocks noChangeArrowheads="1"/>
          </p:cNvSpPr>
          <p:nvPr/>
        </p:nvSpPr>
        <p:spPr bwMode="auto">
          <a:xfrm>
            <a:off x="466725" y="1203325"/>
            <a:ext cx="807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solidFill>
                  <a:srgbClr val="990000"/>
                </a:solidFill>
                <a:ea typeface="楷体_GB2312" pitchFamily="49" charset="-122"/>
              </a:rPr>
              <a:t>访问根结点、遍历左子树、遍历右子树</a:t>
            </a:r>
          </a:p>
        </p:txBody>
      </p:sp>
      <p:sp>
        <p:nvSpPr>
          <p:cNvPr id="210972" name="Line 28"/>
          <p:cNvSpPr>
            <a:spLocks noChangeShapeType="1"/>
          </p:cNvSpPr>
          <p:nvPr/>
        </p:nvSpPr>
        <p:spPr bwMode="auto">
          <a:xfrm flipV="1">
            <a:off x="781050" y="3870325"/>
            <a:ext cx="762000" cy="1066800"/>
          </a:xfrm>
          <a:prstGeom prst="line">
            <a:avLst/>
          </a:prstGeom>
          <a:noFill/>
          <a:ln w="38100" cap="sq">
            <a:solidFill>
              <a:srgbClr val="0000FF"/>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73" name="Line 29"/>
          <p:cNvSpPr>
            <a:spLocks noChangeShapeType="1"/>
          </p:cNvSpPr>
          <p:nvPr/>
        </p:nvSpPr>
        <p:spPr bwMode="auto">
          <a:xfrm flipH="1">
            <a:off x="1509713" y="4064000"/>
            <a:ext cx="304800" cy="533400"/>
          </a:xfrm>
          <a:prstGeom prst="line">
            <a:avLst/>
          </a:prstGeom>
          <a:noFill/>
          <a:ln w="38100" cap="sq">
            <a:solidFill>
              <a:srgbClr val="0000FF"/>
            </a:solidFill>
            <a:round/>
            <a:headEnd type="triangl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74" name="Line 30"/>
          <p:cNvSpPr>
            <a:spLocks noChangeShapeType="1"/>
          </p:cNvSpPr>
          <p:nvPr/>
        </p:nvSpPr>
        <p:spPr bwMode="auto">
          <a:xfrm>
            <a:off x="1979613" y="4038600"/>
            <a:ext cx="381000" cy="609600"/>
          </a:xfrm>
          <a:prstGeom prst="line">
            <a:avLst/>
          </a:prstGeom>
          <a:noFill/>
          <a:ln w="38100" cap="sq">
            <a:solidFill>
              <a:srgbClr val="0000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75" name="Line 31"/>
          <p:cNvSpPr>
            <a:spLocks noChangeShapeType="1"/>
          </p:cNvSpPr>
          <p:nvPr/>
        </p:nvSpPr>
        <p:spPr bwMode="auto">
          <a:xfrm flipH="1" flipV="1">
            <a:off x="2365375" y="3898900"/>
            <a:ext cx="762000" cy="1066800"/>
          </a:xfrm>
          <a:prstGeom prst="line">
            <a:avLst/>
          </a:prstGeom>
          <a:noFill/>
          <a:ln w="38100" cap="sq">
            <a:solidFill>
              <a:srgbClr val="0000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76" name="Line 32"/>
          <p:cNvSpPr>
            <a:spLocks noChangeShapeType="1"/>
          </p:cNvSpPr>
          <p:nvPr/>
        </p:nvSpPr>
        <p:spPr bwMode="auto">
          <a:xfrm flipV="1">
            <a:off x="2063750" y="2222500"/>
            <a:ext cx="0" cy="990600"/>
          </a:xfrm>
          <a:prstGeom prst="line">
            <a:avLst/>
          </a:prstGeom>
          <a:noFill/>
          <a:ln w="38100" cap="sq">
            <a:solidFill>
              <a:srgbClr val="0000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930">
                                            <p:txEl>
                                              <p:pRg st="0" end="0"/>
                                            </p:txEl>
                                          </p:spTgt>
                                        </p:tgtEl>
                                        <p:attrNameLst>
                                          <p:attrName>style.visibility</p:attrName>
                                        </p:attrNameLst>
                                      </p:cBhvr>
                                      <p:to>
                                        <p:strVal val="visible"/>
                                      </p:to>
                                    </p:set>
                                    <p:animEffect transition="in" filter="wipe(left)">
                                      <p:cBhvr>
                                        <p:cTn id="7" dur="500"/>
                                        <p:tgtEl>
                                          <p:spTgt spid="809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0924"/>
                                        </p:tgtEl>
                                        <p:attrNameLst>
                                          <p:attrName>style.visibility</p:attrName>
                                        </p:attrNameLst>
                                      </p:cBhvr>
                                      <p:to>
                                        <p:strVal val="visible"/>
                                      </p:to>
                                    </p:set>
                                    <p:animEffect transition="in" filter="wipe(up)">
                                      <p:cBhvr>
                                        <p:cTn id="12" dur="1000"/>
                                        <p:tgtEl>
                                          <p:spTgt spid="80924"/>
                                        </p:tgtEl>
                                      </p:cBhvr>
                                    </p:animEffect>
                                  </p:childTnLst>
                                </p:cTn>
                              </p:par>
                            </p:childTnLst>
                          </p:cTn>
                        </p:par>
                        <p:par>
                          <p:cTn id="13" fill="hold" nodeType="afterGroup">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80918"/>
                                        </p:tgtEl>
                                        <p:attrNameLst>
                                          <p:attrName>style.visibility</p:attrName>
                                        </p:attrNameLst>
                                      </p:cBhvr>
                                      <p:to>
                                        <p:strVal val="visible"/>
                                      </p:to>
                                    </p:set>
                                    <p:animEffect transition="in" filter="wipe(up)">
                                      <p:cBhvr>
                                        <p:cTn id="16" dur="1000"/>
                                        <p:tgtEl>
                                          <p:spTgt spid="80918"/>
                                        </p:tgtEl>
                                      </p:cBhvr>
                                    </p:animEffect>
                                  </p:childTnLst>
                                </p:cTn>
                              </p:par>
                            </p:childTnLst>
                          </p:cTn>
                        </p:par>
                        <p:par>
                          <p:cTn id="17" fill="hold" nodeType="afterGroup">
                            <p:stCondLst>
                              <p:cond delay="2000"/>
                            </p:stCondLst>
                            <p:childTnLst>
                              <p:par>
                                <p:cTn id="18" presetID="22" presetClass="entr" presetSubtype="1" fill="hold" grpId="0" nodeType="afterEffect">
                                  <p:stCondLst>
                                    <p:cond delay="0"/>
                                  </p:stCondLst>
                                  <p:childTnLst>
                                    <p:set>
                                      <p:cBhvr>
                                        <p:cTn id="19" dur="1" fill="hold">
                                          <p:stCondLst>
                                            <p:cond delay="0"/>
                                          </p:stCondLst>
                                        </p:cTn>
                                        <p:tgtEl>
                                          <p:spTgt spid="80925"/>
                                        </p:tgtEl>
                                        <p:attrNameLst>
                                          <p:attrName>style.visibility</p:attrName>
                                        </p:attrNameLst>
                                      </p:cBhvr>
                                      <p:to>
                                        <p:strVal val="visible"/>
                                      </p:to>
                                    </p:set>
                                    <p:animEffect transition="in" filter="wipe(up)">
                                      <p:cBhvr>
                                        <p:cTn id="20" dur="1000"/>
                                        <p:tgtEl>
                                          <p:spTgt spid="80925"/>
                                        </p:tgtEl>
                                      </p:cBhvr>
                                    </p:animEffect>
                                  </p:childTnLst>
                                </p:cTn>
                              </p:par>
                            </p:childTnLst>
                          </p:cTn>
                        </p:par>
                        <p:par>
                          <p:cTn id="21" fill="hold" nodeType="afterGroup">
                            <p:stCondLst>
                              <p:cond delay="3000"/>
                            </p:stCondLst>
                            <p:childTnLst>
                              <p:par>
                                <p:cTn id="22" presetID="22" presetClass="entr" presetSubtype="4" fill="hold" grpId="0" nodeType="afterEffect">
                                  <p:stCondLst>
                                    <p:cond delay="0"/>
                                  </p:stCondLst>
                                  <p:childTnLst>
                                    <p:set>
                                      <p:cBhvr>
                                        <p:cTn id="23" dur="1" fill="hold">
                                          <p:stCondLst>
                                            <p:cond delay="0"/>
                                          </p:stCondLst>
                                        </p:cTn>
                                        <p:tgtEl>
                                          <p:spTgt spid="80927"/>
                                        </p:tgtEl>
                                        <p:attrNameLst>
                                          <p:attrName>style.visibility</p:attrName>
                                        </p:attrNameLst>
                                      </p:cBhvr>
                                      <p:to>
                                        <p:strVal val="visible"/>
                                      </p:to>
                                    </p:set>
                                    <p:animEffect transition="in" filter="wipe(down)">
                                      <p:cBhvr>
                                        <p:cTn id="24" dur="1000"/>
                                        <p:tgtEl>
                                          <p:spTgt spid="80927"/>
                                        </p:tgtEl>
                                      </p:cBhvr>
                                    </p:animEffect>
                                  </p:childTnLst>
                                </p:cTn>
                              </p:par>
                            </p:childTnLst>
                          </p:cTn>
                        </p:par>
                        <p:par>
                          <p:cTn id="25" fill="hold" nodeType="afterGroup">
                            <p:stCondLst>
                              <p:cond delay="4000"/>
                            </p:stCondLst>
                            <p:childTnLst>
                              <p:par>
                                <p:cTn id="26" presetID="22" presetClass="entr" presetSubtype="1" fill="hold" grpId="0" nodeType="afterEffect">
                                  <p:stCondLst>
                                    <p:cond delay="0"/>
                                  </p:stCondLst>
                                  <p:childTnLst>
                                    <p:set>
                                      <p:cBhvr>
                                        <p:cTn id="27" dur="1" fill="hold">
                                          <p:stCondLst>
                                            <p:cond delay="0"/>
                                          </p:stCondLst>
                                        </p:cTn>
                                        <p:tgtEl>
                                          <p:spTgt spid="80928"/>
                                        </p:tgtEl>
                                        <p:attrNameLst>
                                          <p:attrName>style.visibility</p:attrName>
                                        </p:attrNameLst>
                                      </p:cBhvr>
                                      <p:to>
                                        <p:strVal val="visible"/>
                                      </p:to>
                                    </p:set>
                                    <p:animEffect transition="in" filter="wipe(up)">
                                      <p:cBhvr>
                                        <p:cTn id="28" dur="1000"/>
                                        <p:tgtEl>
                                          <p:spTgt spid="80928"/>
                                        </p:tgtEl>
                                      </p:cBhvr>
                                    </p:animEffect>
                                  </p:childTnLst>
                                </p:cTn>
                              </p:par>
                            </p:childTnLst>
                          </p:cTn>
                        </p:par>
                        <p:par>
                          <p:cTn id="29" fill="hold" nodeType="afterGroup">
                            <p:stCondLst>
                              <p:cond delay="5000"/>
                            </p:stCondLst>
                            <p:childTnLst>
                              <p:par>
                                <p:cTn id="30" presetID="22" presetClass="entr" presetSubtype="4" fill="hold" grpId="0" nodeType="afterEffect">
                                  <p:stCondLst>
                                    <p:cond delay="0"/>
                                  </p:stCondLst>
                                  <p:childTnLst>
                                    <p:set>
                                      <p:cBhvr>
                                        <p:cTn id="31" dur="1" fill="hold">
                                          <p:stCondLst>
                                            <p:cond delay="0"/>
                                          </p:stCondLst>
                                        </p:cTn>
                                        <p:tgtEl>
                                          <p:spTgt spid="80926"/>
                                        </p:tgtEl>
                                        <p:attrNameLst>
                                          <p:attrName>style.visibility</p:attrName>
                                        </p:attrNameLst>
                                      </p:cBhvr>
                                      <p:to>
                                        <p:strVal val="visible"/>
                                      </p:to>
                                    </p:set>
                                    <p:animEffect transition="in" filter="wipe(down)">
                                      <p:cBhvr>
                                        <p:cTn id="32" dur="1000"/>
                                        <p:tgtEl>
                                          <p:spTgt spid="80926"/>
                                        </p:tgtEl>
                                      </p:cBhvr>
                                    </p:animEffect>
                                  </p:childTnLst>
                                </p:cTn>
                              </p:par>
                            </p:childTnLst>
                          </p:cTn>
                        </p:par>
                        <p:par>
                          <p:cTn id="33" fill="hold" nodeType="afterGroup">
                            <p:stCondLst>
                              <p:cond delay="6000"/>
                            </p:stCondLst>
                            <p:childTnLst>
                              <p:par>
                                <p:cTn id="34" presetID="22" presetClass="entr" presetSubtype="4" fill="hold" grpId="0" nodeType="afterEffect">
                                  <p:stCondLst>
                                    <p:cond delay="0"/>
                                  </p:stCondLst>
                                  <p:childTnLst>
                                    <p:set>
                                      <p:cBhvr>
                                        <p:cTn id="35" dur="1" fill="hold">
                                          <p:stCondLst>
                                            <p:cond delay="0"/>
                                          </p:stCondLst>
                                        </p:cTn>
                                        <p:tgtEl>
                                          <p:spTgt spid="80929"/>
                                        </p:tgtEl>
                                        <p:attrNameLst>
                                          <p:attrName>style.visibility</p:attrName>
                                        </p:attrNameLst>
                                      </p:cBhvr>
                                      <p:to>
                                        <p:strVal val="visible"/>
                                      </p:to>
                                    </p:set>
                                    <p:animEffect transition="in" filter="wipe(down)">
                                      <p:cBhvr>
                                        <p:cTn id="36" dur="1000"/>
                                        <p:tgtEl>
                                          <p:spTgt spid="8092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iterate type="wd">
                                    <p:tmPct val="100000"/>
                                  </p:iterate>
                                  <p:childTnLst>
                                    <p:set>
                                      <p:cBhvr>
                                        <p:cTn id="40" dur="1" fill="hold">
                                          <p:stCondLst>
                                            <p:cond delay="0"/>
                                          </p:stCondLst>
                                        </p:cTn>
                                        <p:tgtEl>
                                          <p:spTgt spid="80899"/>
                                        </p:tgtEl>
                                        <p:attrNameLst>
                                          <p:attrName>style.visibility</p:attrName>
                                        </p:attrNameLst>
                                      </p:cBhvr>
                                      <p:to>
                                        <p:strVal val="visible"/>
                                      </p:to>
                                    </p:set>
                                    <p:animEffect transition="in" filter="wipe(left)">
                                      <p:cBhvr>
                                        <p:cTn id="41" dur="300"/>
                                        <p:tgtEl>
                                          <p:spTgt spid="8089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80919"/>
                                        </p:tgtEl>
                                        <p:attrNameLst>
                                          <p:attrName>style.visibility</p:attrName>
                                        </p:attrNameLst>
                                      </p:cBhvr>
                                      <p:to>
                                        <p:strVal val="visible"/>
                                      </p:to>
                                    </p:set>
                                    <p:animEffect transition="in" filter="wipe(up)">
                                      <p:cBhvr>
                                        <p:cTn id="46" dur="1000"/>
                                        <p:tgtEl>
                                          <p:spTgt spid="8091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80907"/>
                                        </p:tgtEl>
                                        <p:attrNameLst>
                                          <p:attrName>style.visibility</p:attrName>
                                        </p:attrNameLst>
                                      </p:cBhvr>
                                      <p:to>
                                        <p:strVal val="visible"/>
                                      </p:to>
                                    </p:set>
                                    <p:animEffect transition="in" filter="wipe(up)">
                                      <p:cBhvr>
                                        <p:cTn id="51" dur="1000"/>
                                        <p:tgtEl>
                                          <p:spTgt spid="80907"/>
                                        </p:tgtEl>
                                      </p:cBhvr>
                                    </p:animEffect>
                                  </p:childTnLst>
                                </p:cTn>
                              </p:par>
                            </p:childTnLst>
                          </p:cTn>
                        </p:par>
                        <p:par>
                          <p:cTn id="52" fill="hold" nodeType="afterGroup">
                            <p:stCondLst>
                              <p:cond delay="1000"/>
                            </p:stCondLst>
                            <p:childTnLst>
                              <p:par>
                                <p:cTn id="53" presetID="22" presetClass="entr" presetSubtype="4" fill="hold" grpId="0" nodeType="afterEffect">
                                  <p:stCondLst>
                                    <p:cond delay="0"/>
                                  </p:stCondLst>
                                  <p:childTnLst>
                                    <p:set>
                                      <p:cBhvr>
                                        <p:cTn id="54" dur="1" fill="hold">
                                          <p:stCondLst>
                                            <p:cond delay="0"/>
                                          </p:stCondLst>
                                        </p:cTn>
                                        <p:tgtEl>
                                          <p:spTgt spid="80916"/>
                                        </p:tgtEl>
                                        <p:attrNameLst>
                                          <p:attrName>style.visibility</p:attrName>
                                        </p:attrNameLst>
                                      </p:cBhvr>
                                      <p:to>
                                        <p:strVal val="visible"/>
                                      </p:to>
                                    </p:set>
                                    <p:animEffect transition="in" filter="wipe(down)">
                                      <p:cBhvr>
                                        <p:cTn id="55" dur="1000"/>
                                        <p:tgtEl>
                                          <p:spTgt spid="80916"/>
                                        </p:tgtEl>
                                      </p:cBhvr>
                                    </p:animEffect>
                                  </p:childTnLst>
                                </p:cTn>
                              </p:par>
                            </p:childTnLst>
                          </p:cTn>
                        </p:par>
                        <p:par>
                          <p:cTn id="56" fill="hold" nodeType="afterGroup">
                            <p:stCondLst>
                              <p:cond delay="2000"/>
                            </p:stCondLst>
                            <p:childTnLst>
                              <p:par>
                                <p:cTn id="57" presetID="22" presetClass="entr" presetSubtype="4" fill="hold" grpId="0" nodeType="afterEffect">
                                  <p:stCondLst>
                                    <p:cond delay="0"/>
                                  </p:stCondLst>
                                  <p:childTnLst>
                                    <p:set>
                                      <p:cBhvr>
                                        <p:cTn id="58" dur="1" fill="hold">
                                          <p:stCondLst>
                                            <p:cond delay="0"/>
                                          </p:stCondLst>
                                        </p:cTn>
                                        <p:tgtEl>
                                          <p:spTgt spid="80921"/>
                                        </p:tgtEl>
                                        <p:attrNameLst>
                                          <p:attrName>style.visibility</p:attrName>
                                        </p:attrNameLst>
                                      </p:cBhvr>
                                      <p:to>
                                        <p:strVal val="visible"/>
                                      </p:to>
                                    </p:set>
                                    <p:animEffect transition="in" filter="wipe(down)">
                                      <p:cBhvr>
                                        <p:cTn id="59" dur="1000"/>
                                        <p:tgtEl>
                                          <p:spTgt spid="80921"/>
                                        </p:tgtEl>
                                      </p:cBhvr>
                                    </p:animEffect>
                                  </p:childTnLst>
                                </p:cTn>
                              </p:par>
                            </p:childTnLst>
                          </p:cTn>
                        </p:par>
                        <p:par>
                          <p:cTn id="60" fill="hold" nodeType="afterGroup">
                            <p:stCondLst>
                              <p:cond delay="3000"/>
                            </p:stCondLst>
                            <p:childTnLst>
                              <p:par>
                                <p:cTn id="61" presetID="22" presetClass="entr" presetSubtype="1" fill="hold" grpId="0" nodeType="afterEffect">
                                  <p:stCondLst>
                                    <p:cond delay="0"/>
                                  </p:stCondLst>
                                  <p:childTnLst>
                                    <p:set>
                                      <p:cBhvr>
                                        <p:cTn id="62" dur="1" fill="hold">
                                          <p:stCondLst>
                                            <p:cond delay="0"/>
                                          </p:stCondLst>
                                        </p:cTn>
                                        <p:tgtEl>
                                          <p:spTgt spid="80917"/>
                                        </p:tgtEl>
                                        <p:attrNameLst>
                                          <p:attrName>style.visibility</p:attrName>
                                        </p:attrNameLst>
                                      </p:cBhvr>
                                      <p:to>
                                        <p:strVal val="visible"/>
                                      </p:to>
                                    </p:set>
                                    <p:animEffect transition="in" filter="wipe(up)">
                                      <p:cBhvr>
                                        <p:cTn id="63" dur="1000"/>
                                        <p:tgtEl>
                                          <p:spTgt spid="80917"/>
                                        </p:tgtEl>
                                      </p:cBhvr>
                                    </p:animEffect>
                                  </p:childTnLst>
                                </p:cTn>
                              </p:par>
                            </p:childTnLst>
                          </p:cTn>
                        </p:par>
                        <p:par>
                          <p:cTn id="64" fill="hold" nodeType="afterGroup">
                            <p:stCondLst>
                              <p:cond delay="4000"/>
                            </p:stCondLst>
                            <p:childTnLst>
                              <p:par>
                                <p:cTn id="65" presetID="22" presetClass="entr" presetSubtype="4" fill="hold" grpId="0" nodeType="afterEffect">
                                  <p:stCondLst>
                                    <p:cond delay="0"/>
                                  </p:stCondLst>
                                  <p:childTnLst>
                                    <p:set>
                                      <p:cBhvr>
                                        <p:cTn id="66" dur="1" fill="hold">
                                          <p:stCondLst>
                                            <p:cond delay="0"/>
                                          </p:stCondLst>
                                        </p:cTn>
                                        <p:tgtEl>
                                          <p:spTgt spid="80908"/>
                                        </p:tgtEl>
                                        <p:attrNameLst>
                                          <p:attrName>style.visibility</p:attrName>
                                        </p:attrNameLst>
                                      </p:cBhvr>
                                      <p:to>
                                        <p:strVal val="visible"/>
                                      </p:to>
                                    </p:set>
                                    <p:animEffect transition="in" filter="wipe(down)">
                                      <p:cBhvr>
                                        <p:cTn id="67" dur="1000"/>
                                        <p:tgtEl>
                                          <p:spTgt spid="80908"/>
                                        </p:tgtEl>
                                      </p:cBhvr>
                                    </p:animEffect>
                                  </p:childTnLst>
                                </p:cTn>
                              </p:par>
                            </p:childTnLst>
                          </p:cTn>
                        </p:par>
                        <p:par>
                          <p:cTn id="68" fill="hold" nodeType="afterGroup">
                            <p:stCondLst>
                              <p:cond delay="5000"/>
                            </p:stCondLst>
                            <p:childTnLst>
                              <p:par>
                                <p:cTn id="69" presetID="22" presetClass="entr" presetSubtype="4" fill="hold" grpId="0" nodeType="afterEffect">
                                  <p:stCondLst>
                                    <p:cond delay="0"/>
                                  </p:stCondLst>
                                  <p:childTnLst>
                                    <p:set>
                                      <p:cBhvr>
                                        <p:cTn id="70" dur="1" fill="hold">
                                          <p:stCondLst>
                                            <p:cond delay="0"/>
                                          </p:stCondLst>
                                        </p:cTn>
                                        <p:tgtEl>
                                          <p:spTgt spid="80923"/>
                                        </p:tgtEl>
                                        <p:attrNameLst>
                                          <p:attrName>style.visibility</p:attrName>
                                        </p:attrNameLst>
                                      </p:cBhvr>
                                      <p:to>
                                        <p:strVal val="visible"/>
                                      </p:to>
                                    </p:set>
                                    <p:animEffect transition="in" filter="wipe(down)">
                                      <p:cBhvr>
                                        <p:cTn id="71" dur="1000"/>
                                        <p:tgtEl>
                                          <p:spTgt spid="8092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iterate type="wd">
                                    <p:tmPct val="100000"/>
                                  </p:iterate>
                                  <p:childTnLst>
                                    <p:set>
                                      <p:cBhvr>
                                        <p:cTn id="75" dur="1" fill="hold">
                                          <p:stCondLst>
                                            <p:cond delay="0"/>
                                          </p:stCondLst>
                                        </p:cTn>
                                        <p:tgtEl>
                                          <p:spTgt spid="80900"/>
                                        </p:tgtEl>
                                        <p:attrNameLst>
                                          <p:attrName>style.visibility</p:attrName>
                                        </p:attrNameLst>
                                      </p:cBhvr>
                                      <p:to>
                                        <p:strVal val="visible"/>
                                      </p:to>
                                    </p:set>
                                    <p:animEffect transition="in" filter="wipe(left)">
                                      <p:cBhvr>
                                        <p:cTn id="76" dur="300"/>
                                        <p:tgtEl>
                                          <p:spTgt spid="8090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80920"/>
                                        </p:tgtEl>
                                        <p:attrNameLst>
                                          <p:attrName>style.visibility</p:attrName>
                                        </p:attrNameLst>
                                      </p:cBhvr>
                                      <p:to>
                                        <p:strVal val="visible"/>
                                      </p:to>
                                    </p:set>
                                    <p:animEffect transition="in" filter="wipe(left)">
                                      <p:cBhvr>
                                        <p:cTn id="81" dur="1000"/>
                                        <p:tgtEl>
                                          <p:spTgt spid="80920"/>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210972"/>
                                        </p:tgtEl>
                                        <p:attrNameLst>
                                          <p:attrName>style.visibility</p:attrName>
                                        </p:attrNameLst>
                                      </p:cBhvr>
                                      <p:to>
                                        <p:strVal val="visible"/>
                                      </p:to>
                                    </p:set>
                                    <p:animEffect transition="in" filter="wipe(up)">
                                      <p:cBhvr>
                                        <p:cTn id="86" dur="1000"/>
                                        <p:tgtEl>
                                          <p:spTgt spid="210972"/>
                                        </p:tgtEl>
                                      </p:cBhvr>
                                    </p:animEffect>
                                  </p:childTnLst>
                                </p:cTn>
                              </p:par>
                            </p:childTnLst>
                          </p:cTn>
                        </p:par>
                        <p:par>
                          <p:cTn id="87" fill="hold" nodeType="afterGroup">
                            <p:stCondLst>
                              <p:cond delay="1000"/>
                            </p:stCondLst>
                            <p:childTnLst>
                              <p:par>
                                <p:cTn id="88" presetID="22" presetClass="entr" presetSubtype="4" fill="hold" grpId="0" nodeType="afterEffect">
                                  <p:stCondLst>
                                    <p:cond delay="0"/>
                                  </p:stCondLst>
                                  <p:childTnLst>
                                    <p:set>
                                      <p:cBhvr>
                                        <p:cTn id="89" dur="1" fill="hold">
                                          <p:stCondLst>
                                            <p:cond delay="0"/>
                                          </p:stCondLst>
                                        </p:cTn>
                                        <p:tgtEl>
                                          <p:spTgt spid="210973"/>
                                        </p:tgtEl>
                                        <p:attrNameLst>
                                          <p:attrName>style.visibility</p:attrName>
                                        </p:attrNameLst>
                                      </p:cBhvr>
                                      <p:to>
                                        <p:strVal val="visible"/>
                                      </p:to>
                                    </p:set>
                                    <p:animEffect transition="in" filter="wipe(down)">
                                      <p:cBhvr>
                                        <p:cTn id="90" dur="1000"/>
                                        <p:tgtEl>
                                          <p:spTgt spid="210973"/>
                                        </p:tgtEl>
                                      </p:cBhvr>
                                    </p:animEffect>
                                  </p:childTnLst>
                                </p:cTn>
                              </p:par>
                            </p:childTnLst>
                          </p:cTn>
                        </p:par>
                        <p:par>
                          <p:cTn id="91" fill="hold" nodeType="afterGroup">
                            <p:stCondLst>
                              <p:cond delay="2000"/>
                            </p:stCondLst>
                            <p:childTnLst>
                              <p:par>
                                <p:cTn id="92" presetID="22" presetClass="entr" presetSubtype="1" fill="hold" grpId="0" nodeType="afterEffect">
                                  <p:stCondLst>
                                    <p:cond delay="0"/>
                                  </p:stCondLst>
                                  <p:childTnLst>
                                    <p:set>
                                      <p:cBhvr>
                                        <p:cTn id="93" dur="1" fill="hold">
                                          <p:stCondLst>
                                            <p:cond delay="0"/>
                                          </p:stCondLst>
                                        </p:cTn>
                                        <p:tgtEl>
                                          <p:spTgt spid="210974"/>
                                        </p:tgtEl>
                                        <p:attrNameLst>
                                          <p:attrName>style.visibility</p:attrName>
                                        </p:attrNameLst>
                                      </p:cBhvr>
                                      <p:to>
                                        <p:strVal val="visible"/>
                                      </p:to>
                                    </p:set>
                                    <p:animEffect transition="in" filter="wipe(up)">
                                      <p:cBhvr>
                                        <p:cTn id="94" dur="1000"/>
                                        <p:tgtEl>
                                          <p:spTgt spid="210974"/>
                                        </p:tgtEl>
                                      </p:cBhvr>
                                    </p:animEffect>
                                  </p:childTnLst>
                                </p:cTn>
                              </p:par>
                            </p:childTnLst>
                          </p:cTn>
                        </p:par>
                        <p:par>
                          <p:cTn id="95" fill="hold" nodeType="afterGroup">
                            <p:stCondLst>
                              <p:cond delay="3000"/>
                            </p:stCondLst>
                            <p:childTnLst>
                              <p:par>
                                <p:cTn id="96" presetID="22" presetClass="entr" presetSubtype="4" fill="hold" grpId="0" nodeType="afterEffect">
                                  <p:stCondLst>
                                    <p:cond delay="0"/>
                                  </p:stCondLst>
                                  <p:childTnLst>
                                    <p:set>
                                      <p:cBhvr>
                                        <p:cTn id="97" dur="1" fill="hold">
                                          <p:stCondLst>
                                            <p:cond delay="0"/>
                                          </p:stCondLst>
                                        </p:cTn>
                                        <p:tgtEl>
                                          <p:spTgt spid="210975"/>
                                        </p:tgtEl>
                                        <p:attrNameLst>
                                          <p:attrName>style.visibility</p:attrName>
                                        </p:attrNameLst>
                                      </p:cBhvr>
                                      <p:to>
                                        <p:strVal val="visible"/>
                                      </p:to>
                                    </p:set>
                                    <p:animEffect transition="in" filter="wipe(down)">
                                      <p:cBhvr>
                                        <p:cTn id="98" dur="1000"/>
                                        <p:tgtEl>
                                          <p:spTgt spid="210975"/>
                                        </p:tgtEl>
                                      </p:cBhvr>
                                    </p:animEffect>
                                  </p:childTnLst>
                                </p:cTn>
                              </p:par>
                            </p:childTnLst>
                          </p:cTn>
                        </p:par>
                        <p:par>
                          <p:cTn id="99" fill="hold" nodeType="afterGroup">
                            <p:stCondLst>
                              <p:cond delay="4000"/>
                            </p:stCondLst>
                            <p:childTnLst>
                              <p:par>
                                <p:cTn id="100" presetID="22" presetClass="entr" presetSubtype="2" fill="hold" grpId="0" nodeType="afterEffect">
                                  <p:stCondLst>
                                    <p:cond delay="0"/>
                                  </p:stCondLst>
                                  <p:childTnLst>
                                    <p:set>
                                      <p:cBhvr>
                                        <p:cTn id="101" dur="1" fill="hold">
                                          <p:stCondLst>
                                            <p:cond delay="0"/>
                                          </p:stCondLst>
                                        </p:cTn>
                                        <p:tgtEl>
                                          <p:spTgt spid="80922"/>
                                        </p:tgtEl>
                                        <p:attrNameLst>
                                          <p:attrName>style.visibility</p:attrName>
                                        </p:attrNameLst>
                                      </p:cBhvr>
                                      <p:to>
                                        <p:strVal val="visible"/>
                                      </p:to>
                                    </p:set>
                                    <p:animEffect transition="in" filter="wipe(right)">
                                      <p:cBhvr>
                                        <p:cTn id="102" dur="1000"/>
                                        <p:tgtEl>
                                          <p:spTgt spid="80922"/>
                                        </p:tgtEl>
                                      </p:cBhvr>
                                    </p:animEffect>
                                  </p:childTnLst>
                                </p:cTn>
                              </p:par>
                            </p:childTnLst>
                          </p:cTn>
                        </p:par>
                        <p:par>
                          <p:cTn id="103" fill="hold" nodeType="afterGroup">
                            <p:stCondLst>
                              <p:cond delay="5000"/>
                            </p:stCondLst>
                            <p:childTnLst>
                              <p:par>
                                <p:cTn id="104" presetID="22" presetClass="entr" presetSubtype="4" fill="hold" grpId="0" nodeType="afterEffect">
                                  <p:stCondLst>
                                    <p:cond delay="0"/>
                                  </p:stCondLst>
                                  <p:childTnLst>
                                    <p:set>
                                      <p:cBhvr>
                                        <p:cTn id="105" dur="1" fill="hold">
                                          <p:stCondLst>
                                            <p:cond delay="0"/>
                                          </p:stCondLst>
                                        </p:cTn>
                                        <p:tgtEl>
                                          <p:spTgt spid="210976"/>
                                        </p:tgtEl>
                                        <p:attrNameLst>
                                          <p:attrName>style.visibility</p:attrName>
                                        </p:attrNameLst>
                                      </p:cBhvr>
                                      <p:to>
                                        <p:strVal val="visible"/>
                                      </p:to>
                                    </p:set>
                                    <p:animEffect transition="in" filter="wipe(down)">
                                      <p:cBhvr>
                                        <p:cTn id="106" dur="1000"/>
                                        <p:tgtEl>
                                          <p:spTgt spid="210976"/>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grpId="0" nodeType="clickEffect">
                                  <p:stCondLst>
                                    <p:cond delay="0"/>
                                  </p:stCondLst>
                                  <p:iterate type="wd">
                                    <p:tmPct val="100000"/>
                                  </p:iterate>
                                  <p:childTnLst>
                                    <p:set>
                                      <p:cBhvr>
                                        <p:cTn id="110" dur="1" fill="hold">
                                          <p:stCondLst>
                                            <p:cond delay="0"/>
                                          </p:stCondLst>
                                        </p:cTn>
                                        <p:tgtEl>
                                          <p:spTgt spid="80901"/>
                                        </p:tgtEl>
                                        <p:attrNameLst>
                                          <p:attrName>style.visibility</p:attrName>
                                        </p:attrNameLst>
                                      </p:cBhvr>
                                      <p:to>
                                        <p:strVal val="visible"/>
                                      </p:to>
                                    </p:set>
                                    <p:animEffect transition="in" filter="wipe(left)">
                                      <p:cBhvr>
                                        <p:cTn id="111" dur="300"/>
                                        <p:tgtEl>
                                          <p:spTgt spid="80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24" grpId="0" animBg="1"/>
      <p:bldP spid="80925" grpId="0" animBg="1"/>
      <p:bldP spid="80926" grpId="0" animBg="1"/>
      <p:bldP spid="80927" grpId="0" animBg="1"/>
      <p:bldP spid="80928" grpId="0" animBg="1"/>
      <p:bldP spid="80929" grpId="0" animBg="1"/>
      <p:bldP spid="80899" grpId="0" autoUpdateAnimBg="0"/>
      <p:bldP spid="80900" grpId="0" autoUpdateAnimBg="0"/>
      <p:bldP spid="80901" grpId="0" autoUpdateAnimBg="0"/>
      <p:bldP spid="80907" grpId="0" animBg="1"/>
      <p:bldP spid="80908" grpId="0" animBg="1"/>
      <p:bldP spid="80916" grpId="0" animBg="1"/>
      <p:bldP spid="80917" grpId="0" animBg="1"/>
      <p:bldP spid="80918" grpId="0" animBg="1" autoUpdateAnimBg="0"/>
      <p:bldP spid="80919" grpId="0" animBg="1" autoUpdateAnimBg="0"/>
      <p:bldP spid="80921" grpId="0" animBg="1" autoUpdateAnimBg="0"/>
      <p:bldP spid="80920" grpId="0" animBg="1" autoUpdateAnimBg="0"/>
      <p:bldP spid="80922" grpId="0" animBg="1" autoUpdateAnimBg="0"/>
      <p:bldP spid="80923" grpId="0" animBg="1"/>
      <p:bldP spid="80930" grpId="0" build="p" autoUpdateAnimBg="0"/>
      <p:bldP spid="210972" grpId="0" animBg="1"/>
      <p:bldP spid="210973" grpId="0" animBg="1"/>
      <p:bldP spid="210974" grpId="0" animBg="1"/>
      <p:bldP spid="210975" grpId="0" animBg="1"/>
      <p:bldP spid="210976"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Text Box 2">
            <a:hlinkClick r:id="" action="ppaction://hlinkshowjump?jump=previousslide"/>
          </p:cNvPr>
          <p:cNvSpPr txBox="1">
            <a:spLocks noChangeArrowheads="1"/>
          </p:cNvSpPr>
          <p:nvPr/>
        </p:nvSpPr>
        <p:spPr bwMode="auto">
          <a:xfrm>
            <a:off x="684213" y="1417638"/>
            <a:ext cx="681355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50000"/>
              </a:lnSpc>
            </a:pPr>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若二叉树为空树，则空操作；否则，</a:t>
            </a:r>
          </a:p>
          <a:p>
            <a:pPr eaLnBrk="1" hangingPunct="1">
              <a:lnSpc>
                <a:spcPct val="150000"/>
              </a:lnSpc>
            </a:pP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1</a:t>
            </a:r>
            <a:r>
              <a:rPr lang="zh-CN" altLang="en-US" sz="3200" b="1">
                <a:solidFill>
                  <a:srgbClr val="000000"/>
                </a:solidFill>
                <a:ea typeface="楷体_GB2312" pitchFamily="49" charset="-122"/>
              </a:rPr>
              <a:t>）访问根结点；</a:t>
            </a:r>
          </a:p>
          <a:p>
            <a:pPr eaLnBrk="1" hangingPunct="1">
              <a:lnSpc>
                <a:spcPct val="150000"/>
              </a:lnSpc>
            </a:pP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2</a:t>
            </a:r>
            <a:r>
              <a:rPr lang="zh-CN" altLang="en-US" sz="3200" b="1">
                <a:solidFill>
                  <a:srgbClr val="000000"/>
                </a:solidFill>
                <a:ea typeface="楷体_GB2312" pitchFamily="49" charset="-122"/>
              </a:rPr>
              <a:t>）先序遍历左子树；</a:t>
            </a:r>
          </a:p>
          <a:p>
            <a:pPr eaLnBrk="1" hangingPunct="1">
              <a:lnSpc>
                <a:spcPct val="150000"/>
              </a:lnSpc>
            </a:pP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3</a:t>
            </a:r>
            <a:r>
              <a:rPr lang="zh-CN" altLang="en-US" sz="3200" b="1">
                <a:solidFill>
                  <a:srgbClr val="000000"/>
                </a:solidFill>
                <a:ea typeface="楷体_GB2312" pitchFamily="49" charset="-122"/>
              </a:rPr>
              <a:t>）先序遍历右子树。</a:t>
            </a:r>
          </a:p>
        </p:txBody>
      </p:sp>
      <p:pic>
        <p:nvPicPr>
          <p:cNvPr id="74755" name="Picture 3" descr="Green B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6889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Text Box 4"/>
          <p:cNvSpPr txBox="1">
            <a:spLocks noChangeArrowheads="1"/>
          </p:cNvSpPr>
          <p:nvPr/>
        </p:nvSpPr>
        <p:spPr bwMode="auto">
          <a:xfrm>
            <a:off x="1187450" y="544513"/>
            <a:ext cx="46720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80808"/>
                </a:solidFill>
                <a:ea typeface="楷体_GB2312" pitchFamily="49" charset="-122"/>
              </a:rPr>
              <a:t>先（根）序的遍历算法：</a:t>
            </a:r>
            <a:endParaRPr lang="zh-CN" altLang="en-US" sz="3200">
              <a:solidFill>
                <a:srgbClr val="080808"/>
              </a:solidFill>
              <a:ea typeface="楷体_GB2312" pitchFamily="49" charset="-122"/>
            </a:endParaRPr>
          </a:p>
        </p:txBody>
      </p:sp>
      <p:sp>
        <p:nvSpPr>
          <p:cNvPr id="93189" name="Line 5"/>
          <p:cNvSpPr>
            <a:spLocks noChangeShapeType="1"/>
          </p:cNvSpPr>
          <p:nvPr/>
        </p:nvSpPr>
        <p:spPr bwMode="auto">
          <a:xfrm>
            <a:off x="6677025" y="2506663"/>
            <a:ext cx="0" cy="990600"/>
          </a:xfrm>
          <a:prstGeom prst="line">
            <a:avLst/>
          </a:prstGeom>
          <a:noFill/>
          <a:ln w="38100" cap="sq">
            <a:solidFill>
              <a:schemeClr val="tx2"/>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0" name="Line 6"/>
          <p:cNvSpPr>
            <a:spLocks noChangeShapeType="1"/>
          </p:cNvSpPr>
          <p:nvPr/>
        </p:nvSpPr>
        <p:spPr bwMode="auto">
          <a:xfrm flipV="1">
            <a:off x="5610225" y="4183063"/>
            <a:ext cx="762000" cy="1066800"/>
          </a:xfrm>
          <a:prstGeom prst="line">
            <a:avLst/>
          </a:prstGeom>
          <a:noFill/>
          <a:ln w="38100" cap="sq">
            <a:solidFill>
              <a:schemeClr val="tx2"/>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1" name="Line 7"/>
          <p:cNvSpPr>
            <a:spLocks noChangeShapeType="1"/>
          </p:cNvSpPr>
          <p:nvPr/>
        </p:nvSpPr>
        <p:spPr bwMode="auto">
          <a:xfrm flipH="1" flipV="1">
            <a:off x="7210425" y="4183063"/>
            <a:ext cx="762000" cy="1066800"/>
          </a:xfrm>
          <a:prstGeom prst="line">
            <a:avLst/>
          </a:prstGeom>
          <a:noFill/>
          <a:ln w="38100" cap="sq">
            <a:solidFill>
              <a:schemeClr val="tx2"/>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2" name="Line 8"/>
          <p:cNvSpPr>
            <a:spLocks noChangeShapeType="1"/>
          </p:cNvSpPr>
          <p:nvPr/>
        </p:nvSpPr>
        <p:spPr bwMode="auto">
          <a:xfrm flipH="1">
            <a:off x="6372225" y="4335463"/>
            <a:ext cx="304800" cy="533400"/>
          </a:xfrm>
          <a:prstGeom prst="line">
            <a:avLst/>
          </a:prstGeom>
          <a:noFill/>
          <a:ln w="38100" cap="sq">
            <a:solidFill>
              <a:schemeClr val="tx2"/>
            </a:solidFill>
            <a:round/>
            <a:headEnd type="triangl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3" name="Line 9"/>
          <p:cNvSpPr>
            <a:spLocks noChangeShapeType="1"/>
          </p:cNvSpPr>
          <p:nvPr/>
        </p:nvSpPr>
        <p:spPr bwMode="auto">
          <a:xfrm>
            <a:off x="6829425" y="4335463"/>
            <a:ext cx="381000" cy="609600"/>
          </a:xfrm>
          <a:prstGeom prst="line">
            <a:avLst/>
          </a:prstGeom>
          <a:noFill/>
          <a:ln w="38100" cap="sq">
            <a:solidFill>
              <a:schemeClr val="tx2"/>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4" name="Line 10"/>
          <p:cNvSpPr>
            <a:spLocks noChangeShapeType="1"/>
          </p:cNvSpPr>
          <p:nvPr/>
        </p:nvSpPr>
        <p:spPr bwMode="auto">
          <a:xfrm flipV="1">
            <a:off x="6905625" y="2506663"/>
            <a:ext cx="0" cy="990600"/>
          </a:xfrm>
          <a:prstGeom prst="line">
            <a:avLst/>
          </a:prstGeom>
          <a:noFill/>
          <a:ln w="38100" cap="sq">
            <a:solidFill>
              <a:schemeClr val="tx2"/>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63" name="Oval 11"/>
          <p:cNvSpPr>
            <a:spLocks noChangeArrowheads="1"/>
          </p:cNvSpPr>
          <p:nvPr/>
        </p:nvSpPr>
        <p:spPr bwMode="auto">
          <a:xfrm>
            <a:off x="6372225" y="3573463"/>
            <a:ext cx="838200" cy="762000"/>
          </a:xfrm>
          <a:prstGeom prst="ellipse">
            <a:avLst/>
          </a:prstGeom>
          <a:solidFill>
            <a:srgbClr val="FBE2D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990000"/>
                </a:solidFill>
                <a:ea typeface="黑体" pitchFamily="49" charset="-122"/>
              </a:rPr>
              <a:t>根</a:t>
            </a:r>
            <a:endParaRPr lang="zh-CN" altLang="en-US" sz="2400">
              <a:ea typeface="黑体" pitchFamily="49" charset="-122"/>
            </a:endParaRPr>
          </a:p>
        </p:txBody>
      </p:sp>
      <p:sp>
        <p:nvSpPr>
          <p:cNvPr id="74764" name="AutoShape 14"/>
          <p:cNvSpPr>
            <a:spLocks noChangeArrowheads="1"/>
          </p:cNvSpPr>
          <p:nvPr/>
        </p:nvSpPr>
        <p:spPr bwMode="auto">
          <a:xfrm>
            <a:off x="5229225" y="4640263"/>
            <a:ext cx="1066800" cy="1447800"/>
          </a:xfrm>
          <a:prstGeom prst="triangle">
            <a:avLst>
              <a:gd name="adj" fmla="val 100000"/>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ea typeface="黑体" pitchFamily="49" charset="-122"/>
              </a:rPr>
              <a:t>左</a:t>
            </a:r>
          </a:p>
          <a:p>
            <a:pPr algn="ctr"/>
            <a:r>
              <a:rPr lang="zh-CN" altLang="en-US" sz="2400">
                <a:ea typeface="黑体" pitchFamily="49" charset="-122"/>
              </a:rPr>
              <a:t>子树</a:t>
            </a:r>
          </a:p>
        </p:txBody>
      </p:sp>
      <p:sp>
        <p:nvSpPr>
          <p:cNvPr id="74765" name="AutoShape 15"/>
          <p:cNvSpPr>
            <a:spLocks noChangeArrowheads="1"/>
          </p:cNvSpPr>
          <p:nvPr/>
        </p:nvSpPr>
        <p:spPr bwMode="auto">
          <a:xfrm>
            <a:off x="7286625" y="4640263"/>
            <a:ext cx="990600" cy="1447800"/>
          </a:xfrm>
          <a:prstGeom prst="triangle">
            <a:avLst>
              <a:gd name="adj" fmla="val 0"/>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ea typeface="黑体" pitchFamily="49" charset="-122"/>
              </a:rPr>
              <a:t>右</a:t>
            </a:r>
          </a:p>
          <a:p>
            <a:pPr algn="ctr"/>
            <a:r>
              <a:rPr lang="zh-CN" altLang="en-US" sz="2400">
                <a:ea typeface="黑体" pitchFamily="49" charset="-122"/>
              </a:rPr>
              <a:t>子树</a:t>
            </a:r>
          </a:p>
        </p:txBody>
      </p:sp>
      <p:sp>
        <p:nvSpPr>
          <p:cNvPr id="74766" name="Line 16"/>
          <p:cNvSpPr>
            <a:spLocks noChangeShapeType="1"/>
          </p:cNvSpPr>
          <p:nvPr/>
        </p:nvSpPr>
        <p:spPr bwMode="auto">
          <a:xfrm flipH="1">
            <a:off x="6296025" y="4259263"/>
            <a:ext cx="228600" cy="381000"/>
          </a:xfrm>
          <a:prstGeom prst="line">
            <a:avLst/>
          </a:prstGeom>
          <a:noFill/>
          <a:ln w="381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7" name="Line 17"/>
          <p:cNvSpPr>
            <a:spLocks noChangeShapeType="1"/>
          </p:cNvSpPr>
          <p:nvPr/>
        </p:nvSpPr>
        <p:spPr bwMode="auto">
          <a:xfrm>
            <a:off x="7058025" y="4259263"/>
            <a:ext cx="228600" cy="381000"/>
          </a:xfrm>
          <a:prstGeom prst="line">
            <a:avLst/>
          </a:prstGeom>
          <a:noFill/>
          <a:ln w="381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04" name="Oval 20"/>
          <p:cNvSpPr>
            <a:spLocks noChangeArrowheads="1"/>
          </p:cNvSpPr>
          <p:nvPr/>
        </p:nvSpPr>
        <p:spPr bwMode="auto">
          <a:xfrm>
            <a:off x="6372225" y="3573463"/>
            <a:ext cx="838200" cy="762000"/>
          </a:xfrm>
          <a:prstGeom prst="ellipse">
            <a:avLst/>
          </a:prstGeom>
          <a:solidFill>
            <a:srgbClr val="006666"/>
          </a:solidFill>
          <a:ln w="12700" cap="sq">
            <a:solidFill>
              <a:srgbClr val="0066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FFCC"/>
                </a:solidFill>
                <a:ea typeface="黑体" pitchFamily="49" charset="-122"/>
              </a:rPr>
              <a:t>根</a:t>
            </a:r>
            <a:endParaRPr lang="zh-CN" altLang="en-US" sz="2400">
              <a:solidFill>
                <a:srgbClr val="FFFFCC"/>
              </a:solidFill>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Effect transition="in" filter="wipe(left)">
                                      <p:cBhvr>
                                        <p:cTn id="7" dur="500"/>
                                        <p:tgtEl>
                                          <p:spTgt spid="798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874">
                                            <p:txEl>
                                              <p:pRg st="1" end="1"/>
                                            </p:txEl>
                                          </p:spTgt>
                                        </p:tgtEl>
                                        <p:attrNameLst>
                                          <p:attrName>style.visibility</p:attrName>
                                        </p:attrNameLst>
                                      </p:cBhvr>
                                      <p:to>
                                        <p:strVal val="visible"/>
                                      </p:to>
                                    </p:set>
                                    <p:animEffect transition="in" filter="wipe(left)">
                                      <p:cBhvr>
                                        <p:cTn id="12" dur="500"/>
                                        <p:tgtEl>
                                          <p:spTgt spid="798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874">
                                            <p:txEl>
                                              <p:pRg st="2" end="2"/>
                                            </p:txEl>
                                          </p:spTgt>
                                        </p:tgtEl>
                                        <p:attrNameLst>
                                          <p:attrName>style.visibility</p:attrName>
                                        </p:attrNameLst>
                                      </p:cBhvr>
                                      <p:to>
                                        <p:strVal val="visible"/>
                                      </p:to>
                                    </p:set>
                                    <p:animEffect transition="in" filter="wipe(left)">
                                      <p:cBhvr>
                                        <p:cTn id="17" dur="500"/>
                                        <p:tgtEl>
                                          <p:spTgt spid="798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874">
                                            <p:txEl>
                                              <p:pRg st="3" end="3"/>
                                            </p:txEl>
                                          </p:spTgt>
                                        </p:tgtEl>
                                        <p:attrNameLst>
                                          <p:attrName>style.visibility</p:attrName>
                                        </p:attrNameLst>
                                      </p:cBhvr>
                                      <p:to>
                                        <p:strVal val="visible"/>
                                      </p:to>
                                    </p:set>
                                    <p:animEffect transition="in" filter="wipe(left)">
                                      <p:cBhvr>
                                        <p:cTn id="22" dur="500"/>
                                        <p:tgtEl>
                                          <p:spTgt spid="7987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3189"/>
                                        </p:tgtEl>
                                        <p:attrNameLst>
                                          <p:attrName>style.visibility</p:attrName>
                                        </p:attrNameLst>
                                      </p:cBhvr>
                                      <p:to>
                                        <p:strVal val="visible"/>
                                      </p:to>
                                    </p:set>
                                    <p:animEffect transition="in" filter="wipe(up)">
                                      <p:cBhvr>
                                        <p:cTn id="27" dur="500"/>
                                        <p:tgtEl>
                                          <p:spTgt spid="93189"/>
                                        </p:tgtEl>
                                      </p:cBhvr>
                                    </p:animEffect>
                                  </p:childTnLst>
                                </p:cTn>
                              </p:par>
                            </p:childTnLst>
                          </p:cTn>
                        </p:par>
                        <p:par>
                          <p:cTn id="28" fill="hold" nodeType="afterGroup">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93204"/>
                                        </p:tgtEl>
                                        <p:attrNameLst>
                                          <p:attrName>style.visibility</p:attrName>
                                        </p:attrNameLst>
                                      </p:cBhvr>
                                      <p:to>
                                        <p:strVal val="visible"/>
                                      </p:to>
                                    </p:set>
                                    <p:animEffect transition="in" filter="wipe(up)">
                                      <p:cBhvr>
                                        <p:cTn id="31" dur="500"/>
                                        <p:tgtEl>
                                          <p:spTgt spid="93204"/>
                                        </p:tgtEl>
                                      </p:cBhvr>
                                    </p:animEffect>
                                  </p:childTnLst>
                                </p:cTn>
                              </p:par>
                            </p:childTnLst>
                          </p:cTn>
                        </p:par>
                        <p:par>
                          <p:cTn id="32" fill="hold" nodeType="afterGroup">
                            <p:stCondLst>
                              <p:cond delay="1000"/>
                            </p:stCondLst>
                            <p:childTnLst>
                              <p:par>
                                <p:cTn id="33" presetID="22" presetClass="entr" presetSubtype="1" fill="hold" grpId="0" nodeType="afterEffect">
                                  <p:stCondLst>
                                    <p:cond delay="0"/>
                                  </p:stCondLst>
                                  <p:childTnLst>
                                    <p:set>
                                      <p:cBhvr>
                                        <p:cTn id="34" dur="1" fill="hold">
                                          <p:stCondLst>
                                            <p:cond delay="0"/>
                                          </p:stCondLst>
                                        </p:cTn>
                                        <p:tgtEl>
                                          <p:spTgt spid="93190"/>
                                        </p:tgtEl>
                                        <p:attrNameLst>
                                          <p:attrName>style.visibility</p:attrName>
                                        </p:attrNameLst>
                                      </p:cBhvr>
                                      <p:to>
                                        <p:strVal val="visible"/>
                                      </p:to>
                                    </p:set>
                                    <p:animEffect transition="in" filter="wipe(up)">
                                      <p:cBhvr>
                                        <p:cTn id="35" dur="500"/>
                                        <p:tgtEl>
                                          <p:spTgt spid="93190"/>
                                        </p:tgtEl>
                                      </p:cBhvr>
                                    </p:animEffect>
                                  </p:childTnLst>
                                </p:cTn>
                              </p:par>
                            </p:childTnLst>
                          </p:cTn>
                        </p:par>
                        <p:par>
                          <p:cTn id="36" fill="hold" nodeType="afterGroup">
                            <p:stCondLst>
                              <p:cond delay="1500"/>
                            </p:stCondLst>
                            <p:childTnLst>
                              <p:par>
                                <p:cTn id="37" presetID="22" presetClass="entr" presetSubtype="4" fill="hold" grpId="0" nodeType="afterEffect">
                                  <p:stCondLst>
                                    <p:cond delay="0"/>
                                  </p:stCondLst>
                                  <p:childTnLst>
                                    <p:set>
                                      <p:cBhvr>
                                        <p:cTn id="38" dur="1" fill="hold">
                                          <p:stCondLst>
                                            <p:cond delay="0"/>
                                          </p:stCondLst>
                                        </p:cTn>
                                        <p:tgtEl>
                                          <p:spTgt spid="93192"/>
                                        </p:tgtEl>
                                        <p:attrNameLst>
                                          <p:attrName>style.visibility</p:attrName>
                                        </p:attrNameLst>
                                      </p:cBhvr>
                                      <p:to>
                                        <p:strVal val="visible"/>
                                      </p:to>
                                    </p:set>
                                    <p:animEffect transition="in" filter="wipe(down)">
                                      <p:cBhvr>
                                        <p:cTn id="39" dur="500"/>
                                        <p:tgtEl>
                                          <p:spTgt spid="93192"/>
                                        </p:tgtEl>
                                      </p:cBhvr>
                                    </p:animEffect>
                                  </p:childTnLst>
                                </p:cTn>
                              </p:par>
                            </p:childTnLst>
                          </p:cTn>
                        </p:par>
                        <p:par>
                          <p:cTn id="40" fill="hold" nodeType="afterGroup">
                            <p:stCondLst>
                              <p:cond delay="2000"/>
                            </p:stCondLst>
                            <p:childTnLst>
                              <p:par>
                                <p:cTn id="41" presetID="22" presetClass="entr" presetSubtype="1" fill="hold" grpId="0" nodeType="afterEffect">
                                  <p:stCondLst>
                                    <p:cond delay="0"/>
                                  </p:stCondLst>
                                  <p:childTnLst>
                                    <p:set>
                                      <p:cBhvr>
                                        <p:cTn id="42" dur="1" fill="hold">
                                          <p:stCondLst>
                                            <p:cond delay="0"/>
                                          </p:stCondLst>
                                        </p:cTn>
                                        <p:tgtEl>
                                          <p:spTgt spid="93193"/>
                                        </p:tgtEl>
                                        <p:attrNameLst>
                                          <p:attrName>style.visibility</p:attrName>
                                        </p:attrNameLst>
                                      </p:cBhvr>
                                      <p:to>
                                        <p:strVal val="visible"/>
                                      </p:to>
                                    </p:set>
                                    <p:animEffect transition="in" filter="wipe(up)">
                                      <p:cBhvr>
                                        <p:cTn id="43" dur="500"/>
                                        <p:tgtEl>
                                          <p:spTgt spid="93193"/>
                                        </p:tgtEl>
                                      </p:cBhvr>
                                    </p:animEffect>
                                  </p:childTnLst>
                                </p:cTn>
                              </p:par>
                            </p:childTnLst>
                          </p:cTn>
                        </p:par>
                        <p:par>
                          <p:cTn id="44" fill="hold" nodeType="afterGroup">
                            <p:stCondLst>
                              <p:cond delay="2500"/>
                            </p:stCondLst>
                            <p:childTnLst>
                              <p:par>
                                <p:cTn id="45" presetID="22" presetClass="entr" presetSubtype="4" fill="hold" grpId="0" nodeType="afterEffect">
                                  <p:stCondLst>
                                    <p:cond delay="0"/>
                                  </p:stCondLst>
                                  <p:childTnLst>
                                    <p:set>
                                      <p:cBhvr>
                                        <p:cTn id="46" dur="1" fill="hold">
                                          <p:stCondLst>
                                            <p:cond delay="0"/>
                                          </p:stCondLst>
                                        </p:cTn>
                                        <p:tgtEl>
                                          <p:spTgt spid="93191"/>
                                        </p:tgtEl>
                                        <p:attrNameLst>
                                          <p:attrName>style.visibility</p:attrName>
                                        </p:attrNameLst>
                                      </p:cBhvr>
                                      <p:to>
                                        <p:strVal val="visible"/>
                                      </p:to>
                                    </p:set>
                                    <p:animEffect transition="in" filter="wipe(down)">
                                      <p:cBhvr>
                                        <p:cTn id="47" dur="500"/>
                                        <p:tgtEl>
                                          <p:spTgt spid="93191"/>
                                        </p:tgtEl>
                                      </p:cBhvr>
                                    </p:animEffect>
                                  </p:childTnLst>
                                </p:cTn>
                              </p:par>
                            </p:childTnLst>
                          </p:cTn>
                        </p:par>
                        <p:par>
                          <p:cTn id="48" fill="hold" nodeType="afterGroup">
                            <p:stCondLst>
                              <p:cond delay="3000"/>
                            </p:stCondLst>
                            <p:childTnLst>
                              <p:par>
                                <p:cTn id="49" presetID="22" presetClass="entr" presetSubtype="4" fill="hold" grpId="0" nodeType="afterEffect">
                                  <p:stCondLst>
                                    <p:cond delay="0"/>
                                  </p:stCondLst>
                                  <p:childTnLst>
                                    <p:set>
                                      <p:cBhvr>
                                        <p:cTn id="50" dur="1" fill="hold">
                                          <p:stCondLst>
                                            <p:cond delay="0"/>
                                          </p:stCondLst>
                                        </p:cTn>
                                        <p:tgtEl>
                                          <p:spTgt spid="93194"/>
                                        </p:tgtEl>
                                        <p:attrNameLst>
                                          <p:attrName>style.visibility</p:attrName>
                                        </p:attrNameLst>
                                      </p:cBhvr>
                                      <p:to>
                                        <p:strVal val="visible"/>
                                      </p:to>
                                    </p:set>
                                    <p:animEffect transition="in" filter="wipe(down)">
                                      <p:cBhvr>
                                        <p:cTn id="51" dur="500"/>
                                        <p:tgtEl>
                                          <p:spTgt spid="93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uild="p" autoUpdateAnimBg="0"/>
      <p:bldP spid="93189" grpId="0" animBg="1"/>
      <p:bldP spid="93190" grpId="0" animBg="1"/>
      <p:bldP spid="93191" grpId="0" animBg="1"/>
      <p:bldP spid="93192" grpId="0" animBg="1"/>
      <p:bldP spid="93193" grpId="0" animBg="1"/>
      <p:bldP spid="93194" grpId="0" animBg="1"/>
      <p:bldP spid="93204"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ext Box 2">
            <a:hlinkClick r:id="rId2" action="ppaction://hlinksldjump"/>
          </p:cNvPr>
          <p:cNvSpPr txBox="1">
            <a:spLocks noChangeArrowheads="1"/>
          </p:cNvSpPr>
          <p:nvPr/>
        </p:nvSpPr>
        <p:spPr bwMode="auto">
          <a:xfrm>
            <a:off x="419100" y="1268413"/>
            <a:ext cx="691515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50000"/>
              </a:lnSpc>
            </a:pPr>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若二叉树为空树，则空操作；否则，</a:t>
            </a:r>
          </a:p>
          <a:p>
            <a:pPr eaLnBrk="1" hangingPunct="1">
              <a:lnSpc>
                <a:spcPct val="150000"/>
              </a:lnSpc>
            </a:pP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1</a:t>
            </a:r>
            <a:r>
              <a:rPr lang="zh-CN" altLang="en-US" sz="3200" b="1">
                <a:solidFill>
                  <a:srgbClr val="000000"/>
                </a:solidFill>
                <a:ea typeface="楷体_GB2312" pitchFamily="49" charset="-122"/>
              </a:rPr>
              <a:t>）中序遍历左子树；</a:t>
            </a:r>
          </a:p>
          <a:p>
            <a:pPr eaLnBrk="1" hangingPunct="1">
              <a:lnSpc>
                <a:spcPct val="150000"/>
              </a:lnSpc>
            </a:pP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2</a:t>
            </a:r>
            <a:r>
              <a:rPr lang="zh-CN" altLang="en-US" sz="3200" b="1">
                <a:solidFill>
                  <a:srgbClr val="000000"/>
                </a:solidFill>
                <a:ea typeface="楷体_GB2312" pitchFamily="49" charset="-122"/>
              </a:rPr>
              <a:t>）访问根结点；</a:t>
            </a:r>
          </a:p>
          <a:p>
            <a:pPr eaLnBrk="1" hangingPunct="1">
              <a:lnSpc>
                <a:spcPct val="150000"/>
              </a:lnSpc>
            </a:pP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3</a:t>
            </a:r>
            <a:r>
              <a:rPr lang="zh-CN" altLang="en-US" sz="3200" b="1">
                <a:solidFill>
                  <a:srgbClr val="000000"/>
                </a:solidFill>
                <a:ea typeface="楷体_GB2312" pitchFamily="49" charset="-122"/>
              </a:rPr>
              <a:t>）中序遍历右子树。</a:t>
            </a:r>
          </a:p>
        </p:txBody>
      </p:sp>
      <p:pic>
        <p:nvPicPr>
          <p:cNvPr id="75779" name="Picture 3" descr="Green B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762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Text Box 4"/>
          <p:cNvSpPr txBox="1">
            <a:spLocks noChangeArrowheads="1"/>
          </p:cNvSpPr>
          <p:nvPr/>
        </p:nvSpPr>
        <p:spPr bwMode="auto">
          <a:xfrm>
            <a:off x="1116013" y="333375"/>
            <a:ext cx="46720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80808"/>
                </a:solidFill>
                <a:ea typeface="楷体_GB2312" pitchFamily="49" charset="-122"/>
              </a:rPr>
              <a:t>中（根）序的遍历算法：</a:t>
            </a:r>
          </a:p>
        </p:txBody>
      </p:sp>
      <p:sp>
        <p:nvSpPr>
          <p:cNvPr id="75781" name="Oval 6"/>
          <p:cNvSpPr>
            <a:spLocks noChangeArrowheads="1"/>
          </p:cNvSpPr>
          <p:nvPr/>
        </p:nvSpPr>
        <p:spPr bwMode="auto">
          <a:xfrm>
            <a:off x="5907088" y="3276600"/>
            <a:ext cx="838200" cy="762000"/>
          </a:xfrm>
          <a:prstGeom prst="ellipse">
            <a:avLst/>
          </a:prstGeom>
          <a:solidFill>
            <a:srgbClr val="FBE2D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990000"/>
                </a:solidFill>
                <a:ea typeface="黑体" pitchFamily="49" charset="-122"/>
              </a:rPr>
              <a:t>根</a:t>
            </a:r>
            <a:endParaRPr lang="zh-CN" altLang="en-US" sz="2400">
              <a:ea typeface="黑体" pitchFamily="49" charset="-122"/>
            </a:endParaRPr>
          </a:p>
        </p:txBody>
      </p:sp>
      <p:sp>
        <p:nvSpPr>
          <p:cNvPr id="442375" name="Line 7"/>
          <p:cNvSpPr>
            <a:spLocks noChangeShapeType="1"/>
          </p:cNvSpPr>
          <p:nvPr/>
        </p:nvSpPr>
        <p:spPr bwMode="auto">
          <a:xfrm flipV="1">
            <a:off x="5178425" y="3873500"/>
            <a:ext cx="762000" cy="1066800"/>
          </a:xfrm>
          <a:prstGeom prst="line">
            <a:avLst/>
          </a:prstGeom>
          <a:noFill/>
          <a:ln w="38100" cap="sq">
            <a:solidFill>
              <a:srgbClr val="FF33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2376" name="Line 8"/>
          <p:cNvSpPr>
            <a:spLocks noChangeShapeType="1"/>
          </p:cNvSpPr>
          <p:nvPr/>
        </p:nvSpPr>
        <p:spPr bwMode="auto">
          <a:xfrm flipH="1" flipV="1">
            <a:off x="6804025" y="3933825"/>
            <a:ext cx="762000" cy="1066800"/>
          </a:xfrm>
          <a:prstGeom prst="line">
            <a:avLst/>
          </a:prstGeom>
          <a:noFill/>
          <a:ln w="38100" cap="sq">
            <a:solidFill>
              <a:srgbClr val="FF33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4" name="AutoShape 9"/>
          <p:cNvSpPr>
            <a:spLocks noChangeArrowheads="1"/>
          </p:cNvSpPr>
          <p:nvPr/>
        </p:nvSpPr>
        <p:spPr bwMode="auto">
          <a:xfrm>
            <a:off x="4764088" y="4343400"/>
            <a:ext cx="1066800" cy="1447800"/>
          </a:xfrm>
          <a:prstGeom prst="triangle">
            <a:avLst>
              <a:gd name="adj" fmla="val 100000"/>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ea typeface="黑体" pitchFamily="49" charset="-122"/>
              </a:rPr>
              <a:t>左</a:t>
            </a:r>
          </a:p>
          <a:p>
            <a:pPr algn="ctr"/>
            <a:r>
              <a:rPr lang="zh-CN" altLang="en-US" sz="2400">
                <a:ea typeface="黑体" pitchFamily="49" charset="-122"/>
              </a:rPr>
              <a:t>子树</a:t>
            </a:r>
          </a:p>
        </p:txBody>
      </p:sp>
      <p:sp>
        <p:nvSpPr>
          <p:cNvPr id="75785" name="AutoShape 10"/>
          <p:cNvSpPr>
            <a:spLocks noChangeArrowheads="1"/>
          </p:cNvSpPr>
          <p:nvPr/>
        </p:nvSpPr>
        <p:spPr bwMode="auto">
          <a:xfrm>
            <a:off x="6821488" y="4343400"/>
            <a:ext cx="990600" cy="1447800"/>
          </a:xfrm>
          <a:prstGeom prst="triangle">
            <a:avLst>
              <a:gd name="adj" fmla="val 0"/>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ea typeface="黑体" pitchFamily="49" charset="-122"/>
              </a:rPr>
              <a:t>右</a:t>
            </a:r>
          </a:p>
          <a:p>
            <a:pPr algn="ctr"/>
            <a:r>
              <a:rPr lang="zh-CN" altLang="en-US" sz="2400">
                <a:ea typeface="黑体" pitchFamily="49" charset="-122"/>
              </a:rPr>
              <a:t>子树</a:t>
            </a:r>
          </a:p>
        </p:txBody>
      </p:sp>
      <p:sp>
        <p:nvSpPr>
          <p:cNvPr id="75786" name="Line 11"/>
          <p:cNvSpPr>
            <a:spLocks noChangeShapeType="1"/>
          </p:cNvSpPr>
          <p:nvPr/>
        </p:nvSpPr>
        <p:spPr bwMode="auto">
          <a:xfrm flipH="1">
            <a:off x="5830888" y="3962400"/>
            <a:ext cx="228600" cy="381000"/>
          </a:xfrm>
          <a:prstGeom prst="line">
            <a:avLst/>
          </a:prstGeom>
          <a:noFill/>
          <a:ln w="381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7" name="Line 12"/>
          <p:cNvSpPr>
            <a:spLocks noChangeShapeType="1"/>
          </p:cNvSpPr>
          <p:nvPr/>
        </p:nvSpPr>
        <p:spPr bwMode="auto">
          <a:xfrm>
            <a:off x="6592888" y="3962400"/>
            <a:ext cx="228600" cy="381000"/>
          </a:xfrm>
          <a:prstGeom prst="line">
            <a:avLst/>
          </a:prstGeom>
          <a:noFill/>
          <a:ln w="381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2381" name="Line 13"/>
          <p:cNvSpPr>
            <a:spLocks noChangeShapeType="1"/>
          </p:cNvSpPr>
          <p:nvPr/>
        </p:nvSpPr>
        <p:spPr bwMode="auto">
          <a:xfrm flipH="1">
            <a:off x="5867400" y="4051300"/>
            <a:ext cx="304800" cy="533400"/>
          </a:xfrm>
          <a:prstGeom prst="line">
            <a:avLst/>
          </a:prstGeom>
          <a:noFill/>
          <a:ln w="38100" cap="sq">
            <a:solidFill>
              <a:srgbClr val="FF3300"/>
            </a:solidFill>
            <a:round/>
            <a:headEnd type="triangl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2382" name="Line 14"/>
          <p:cNvSpPr>
            <a:spLocks noChangeShapeType="1"/>
          </p:cNvSpPr>
          <p:nvPr/>
        </p:nvSpPr>
        <p:spPr bwMode="auto">
          <a:xfrm>
            <a:off x="6351588" y="4038600"/>
            <a:ext cx="381000" cy="609600"/>
          </a:xfrm>
          <a:prstGeom prst="line">
            <a:avLst/>
          </a:prstGeom>
          <a:noFill/>
          <a:ln w="38100" cap="sq">
            <a:solidFill>
              <a:srgbClr val="FF33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2385" name="Oval 17"/>
          <p:cNvSpPr>
            <a:spLocks noChangeArrowheads="1"/>
          </p:cNvSpPr>
          <p:nvPr/>
        </p:nvSpPr>
        <p:spPr bwMode="auto">
          <a:xfrm>
            <a:off x="5905500" y="3259138"/>
            <a:ext cx="838200" cy="762000"/>
          </a:xfrm>
          <a:prstGeom prst="ellipse">
            <a:avLst/>
          </a:prstGeom>
          <a:solidFill>
            <a:srgbClr val="FF3300"/>
          </a:solidFill>
          <a:ln w="12700" cap="sq">
            <a:solidFill>
              <a:srgbClr val="A5002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FFCC"/>
                </a:solidFill>
                <a:ea typeface="黑体" pitchFamily="49" charset="-122"/>
              </a:rPr>
              <a:t>根</a:t>
            </a:r>
            <a:endParaRPr lang="zh-CN" altLang="en-US" sz="2400">
              <a:solidFill>
                <a:srgbClr val="FFFFCC"/>
              </a:solidFill>
              <a:ea typeface="黑体" pitchFamily="49" charset="-122"/>
            </a:endParaRPr>
          </a:p>
        </p:txBody>
      </p:sp>
      <p:sp>
        <p:nvSpPr>
          <p:cNvPr id="442388" name="Line 20"/>
          <p:cNvSpPr>
            <a:spLocks noChangeShapeType="1"/>
          </p:cNvSpPr>
          <p:nvPr/>
        </p:nvSpPr>
        <p:spPr bwMode="auto">
          <a:xfrm flipV="1">
            <a:off x="6300788" y="2205038"/>
            <a:ext cx="0" cy="990600"/>
          </a:xfrm>
          <a:prstGeom prst="line">
            <a:avLst/>
          </a:prstGeom>
          <a:noFill/>
          <a:ln w="38100" cap="sq">
            <a:solidFill>
              <a:srgbClr val="FF33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0">
                                            <p:txEl>
                                              <p:pRg st="0" end="0"/>
                                            </p:txEl>
                                          </p:spTgt>
                                        </p:tgtEl>
                                        <p:attrNameLst>
                                          <p:attrName>style.visibility</p:attrName>
                                        </p:attrNameLst>
                                      </p:cBhvr>
                                      <p:to>
                                        <p:strVal val="visible"/>
                                      </p:to>
                                    </p:set>
                                    <p:animEffect transition="in" filter="wipe(left)">
                                      <p:cBhvr>
                                        <p:cTn id="7" dur="500"/>
                                        <p:tgtEl>
                                          <p:spTgt spid="788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850">
                                            <p:txEl>
                                              <p:pRg st="1" end="1"/>
                                            </p:txEl>
                                          </p:spTgt>
                                        </p:tgtEl>
                                        <p:attrNameLst>
                                          <p:attrName>style.visibility</p:attrName>
                                        </p:attrNameLst>
                                      </p:cBhvr>
                                      <p:to>
                                        <p:strVal val="visible"/>
                                      </p:to>
                                    </p:set>
                                    <p:animEffect transition="in" filter="wipe(left)">
                                      <p:cBhvr>
                                        <p:cTn id="12" dur="500"/>
                                        <p:tgtEl>
                                          <p:spTgt spid="7885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8850">
                                            <p:txEl>
                                              <p:pRg st="2" end="2"/>
                                            </p:txEl>
                                          </p:spTgt>
                                        </p:tgtEl>
                                        <p:attrNameLst>
                                          <p:attrName>style.visibility</p:attrName>
                                        </p:attrNameLst>
                                      </p:cBhvr>
                                      <p:to>
                                        <p:strVal val="visible"/>
                                      </p:to>
                                    </p:set>
                                    <p:animEffect transition="in" filter="wipe(left)">
                                      <p:cBhvr>
                                        <p:cTn id="17" dur="500"/>
                                        <p:tgtEl>
                                          <p:spTgt spid="7885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8850">
                                            <p:txEl>
                                              <p:pRg st="3" end="3"/>
                                            </p:txEl>
                                          </p:spTgt>
                                        </p:tgtEl>
                                        <p:attrNameLst>
                                          <p:attrName>style.visibility</p:attrName>
                                        </p:attrNameLst>
                                      </p:cBhvr>
                                      <p:to>
                                        <p:strVal val="visible"/>
                                      </p:to>
                                    </p:set>
                                    <p:animEffect transition="in" filter="wipe(left)">
                                      <p:cBhvr>
                                        <p:cTn id="22" dur="500"/>
                                        <p:tgtEl>
                                          <p:spTgt spid="78850">
                                            <p:txEl>
                                              <p:pRg st="3" end="3"/>
                                            </p:txEl>
                                          </p:spTgt>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442375"/>
                                        </p:tgtEl>
                                        <p:attrNameLst>
                                          <p:attrName>style.visibility</p:attrName>
                                        </p:attrNameLst>
                                      </p:cBhvr>
                                      <p:to>
                                        <p:strVal val="visible"/>
                                      </p:to>
                                    </p:set>
                                    <p:animEffect transition="in" filter="wipe(up)">
                                      <p:cBhvr>
                                        <p:cTn id="26" dur="500"/>
                                        <p:tgtEl>
                                          <p:spTgt spid="442375"/>
                                        </p:tgtEl>
                                      </p:cBhvr>
                                    </p:animEffect>
                                  </p:childTnLst>
                                </p:cTn>
                              </p:par>
                            </p:childTnLst>
                          </p:cTn>
                        </p:par>
                        <p:par>
                          <p:cTn id="27" fill="hold" nodeType="afterGroup">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442381"/>
                                        </p:tgtEl>
                                        <p:attrNameLst>
                                          <p:attrName>style.visibility</p:attrName>
                                        </p:attrNameLst>
                                      </p:cBhvr>
                                      <p:to>
                                        <p:strVal val="visible"/>
                                      </p:to>
                                    </p:set>
                                    <p:animEffect transition="in" filter="wipe(down)">
                                      <p:cBhvr>
                                        <p:cTn id="30" dur="500"/>
                                        <p:tgtEl>
                                          <p:spTgt spid="442381"/>
                                        </p:tgtEl>
                                      </p:cBhvr>
                                    </p:animEffect>
                                  </p:childTnLst>
                                </p:cTn>
                              </p:par>
                            </p:childTnLst>
                          </p:cTn>
                        </p:par>
                        <p:par>
                          <p:cTn id="31" fill="hold" nodeType="afterGroup">
                            <p:stCondLst>
                              <p:cond delay="1500"/>
                            </p:stCondLst>
                            <p:childTnLst>
                              <p:par>
                                <p:cTn id="32" presetID="22" presetClass="entr" presetSubtype="4" fill="hold" grpId="0" nodeType="afterEffect">
                                  <p:stCondLst>
                                    <p:cond delay="0"/>
                                  </p:stCondLst>
                                  <p:childTnLst>
                                    <p:set>
                                      <p:cBhvr>
                                        <p:cTn id="33" dur="1" fill="hold">
                                          <p:stCondLst>
                                            <p:cond delay="0"/>
                                          </p:stCondLst>
                                        </p:cTn>
                                        <p:tgtEl>
                                          <p:spTgt spid="442385"/>
                                        </p:tgtEl>
                                        <p:attrNameLst>
                                          <p:attrName>style.visibility</p:attrName>
                                        </p:attrNameLst>
                                      </p:cBhvr>
                                      <p:to>
                                        <p:strVal val="visible"/>
                                      </p:to>
                                    </p:set>
                                    <p:animEffect transition="in" filter="wipe(down)">
                                      <p:cBhvr>
                                        <p:cTn id="34" dur="500"/>
                                        <p:tgtEl>
                                          <p:spTgt spid="442385"/>
                                        </p:tgtEl>
                                      </p:cBhvr>
                                    </p:animEffect>
                                  </p:childTnLst>
                                </p:cTn>
                              </p:par>
                            </p:childTnLst>
                          </p:cTn>
                        </p:par>
                        <p:par>
                          <p:cTn id="35" fill="hold" nodeType="afterGroup">
                            <p:stCondLst>
                              <p:cond delay="2000"/>
                            </p:stCondLst>
                            <p:childTnLst>
                              <p:par>
                                <p:cTn id="36" presetID="22" presetClass="entr" presetSubtype="1" fill="hold" grpId="0" nodeType="afterEffect">
                                  <p:stCondLst>
                                    <p:cond delay="0"/>
                                  </p:stCondLst>
                                  <p:childTnLst>
                                    <p:set>
                                      <p:cBhvr>
                                        <p:cTn id="37" dur="1" fill="hold">
                                          <p:stCondLst>
                                            <p:cond delay="0"/>
                                          </p:stCondLst>
                                        </p:cTn>
                                        <p:tgtEl>
                                          <p:spTgt spid="442382"/>
                                        </p:tgtEl>
                                        <p:attrNameLst>
                                          <p:attrName>style.visibility</p:attrName>
                                        </p:attrNameLst>
                                      </p:cBhvr>
                                      <p:to>
                                        <p:strVal val="visible"/>
                                      </p:to>
                                    </p:set>
                                    <p:animEffect transition="in" filter="wipe(up)">
                                      <p:cBhvr>
                                        <p:cTn id="38" dur="500"/>
                                        <p:tgtEl>
                                          <p:spTgt spid="442382"/>
                                        </p:tgtEl>
                                      </p:cBhvr>
                                    </p:animEffect>
                                  </p:childTnLst>
                                </p:cTn>
                              </p:par>
                            </p:childTnLst>
                          </p:cTn>
                        </p:par>
                        <p:par>
                          <p:cTn id="39" fill="hold" nodeType="afterGroup">
                            <p:stCondLst>
                              <p:cond delay="2500"/>
                            </p:stCondLst>
                            <p:childTnLst>
                              <p:par>
                                <p:cTn id="40" presetID="22" presetClass="entr" presetSubtype="4" fill="hold" grpId="0" nodeType="afterEffect">
                                  <p:stCondLst>
                                    <p:cond delay="0"/>
                                  </p:stCondLst>
                                  <p:childTnLst>
                                    <p:set>
                                      <p:cBhvr>
                                        <p:cTn id="41" dur="1" fill="hold">
                                          <p:stCondLst>
                                            <p:cond delay="0"/>
                                          </p:stCondLst>
                                        </p:cTn>
                                        <p:tgtEl>
                                          <p:spTgt spid="442376"/>
                                        </p:tgtEl>
                                        <p:attrNameLst>
                                          <p:attrName>style.visibility</p:attrName>
                                        </p:attrNameLst>
                                      </p:cBhvr>
                                      <p:to>
                                        <p:strVal val="visible"/>
                                      </p:to>
                                    </p:set>
                                    <p:animEffect transition="in" filter="wipe(down)">
                                      <p:cBhvr>
                                        <p:cTn id="42" dur="500"/>
                                        <p:tgtEl>
                                          <p:spTgt spid="442376"/>
                                        </p:tgtEl>
                                      </p:cBhvr>
                                    </p:animEffect>
                                  </p:childTnLst>
                                </p:cTn>
                              </p:par>
                            </p:childTnLst>
                          </p:cTn>
                        </p:par>
                        <p:par>
                          <p:cTn id="43" fill="hold" nodeType="afterGroup">
                            <p:stCondLst>
                              <p:cond delay="3000"/>
                            </p:stCondLst>
                            <p:childTnLst>
                              <p:par>
                                <p:cTn id="44" presetID="22" presetClass="entr" presetSubtype="4" fill="hold" grpId="0" nodeType="afterEffect">
                                  <p:stCondLst>
                                    <p:cond delay="0"/>
                                  </p:stCondLst>
                                  <p:childTnLst>
                                    <p:set>
                                      <p:cBhvr>
                                        <p:cTn id="45" dur="1" fill="hold">
                                          <p:stCondLst>
                                            <p:cond delay="0"/>
                                          </p:stCondLst>
                                        </p:cTn>
                                        <p:tgtEl>
                                          <p:spTgt spid="442388"/>
                                        </p:tgtEl>
                                        <p:attrNameLst>
                                          <p:attrName>style.visibility</p:attrName>
                                        </p:attrNameLst>
                                      </p:cBhvr>
                                      <p:to>
                                        <p:strVal val="visible"/>
                                      </p:to>
                                    </p:set>
                                    <p:animEffect transition="in" filter="wipe(down)">
                                      <p:cBhvr>
                                        <p:cTn id="46" dur="500"/>
                                        <p:tgtEl>
                                          <p:spTgt spid="442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build="p" autoUpdateAnimBg="0"/>
      <p:bldP spid="442375" grpId="0" animBg="1"/>
      <p:bldP spid="442376" grpId="0" animBg="1"/>
      <p:bldP spid="442381" grpId="0" animBg="1"/>
      <p:bldP spid="442382" grpId="0" animBg="1"/>
      <p:bldP spid="442385" grpId="0" animBg="1" autoUpdateAnimBg="0"/>
      <p:bldP spid="442388"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Text Box 2">
            <a:hlinkClick r:id="rId2" action="ppaction://hlinksldjump"/>
          </p:cNvPr>
          <p:cNvSpPr txBox="1">
            <a:spLocks noChangeArrowheads="1"/>
          </p:cNvSpPr>
          <p:nvPr/>
        </p:nvSpPr>
        <p:spPr bwMode="auto">
          <a:xfrm>
            <a:off x="395288" y="1268413"/>
            <a:ext cx="691515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50000"/>
              </a:lnSpc>
            </a:pPr>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若二叉树为空树，则空操作；否则，</a:t>
            </a:r>
          </a:p>
          <a:p>
            <a:pPr eaLnBrk="1" hangingPunct="1">
              <a:lnSpc>
                <a:spcPct val="150000"/>
              </a:lnSpc>
            </a:pP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1</a:t>
            </a:r>
            <a:r>
              <a:rPr lang="zh-CN" altLang="en-US" sz="3200" b="1">
                <a:solidFill>
                  <a:srgbClr val="000000"/>
                </a:solidFill>
                <a:ea typeface="楷体_GB2312" pitchFamily="49" charset="-122"/>
              </a:rPr>
              <a:t>）后序遍历左子树；</a:t>
            </a:r>
          </a:p>
          <a:p>
            <a:pPr eaLnBrk="1" hangingPunct="1">
              <a:lnSpc>
                <a:spcPct val="150000"/>
              </a:lnSpc>
            </a:pP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2</a:t>
            </a:r>
            <a:r>
              <a:rPr lang="zh-CN" altLang="en-US" sz="3200" b="1">
                <a:solidFill>
                  <a:srgbClr val="000000"/>
                </a:solidFill>
                <a:ea typeface="楷体_GB2312" pitchFamily="49" charset="-122"/>
              </a:rPr>
              <a:t>）后序遍历右子树；</a:t>
            </a:r>
            <a:endParaRPr lang="zh-CN" altLang="en-US" sz="3200" b="1">
              <a:solidFill>
                <a:srgbClr val="000000"/>
              </a:solidFill>
              <a:ea typeface="楷体_GB2312" pitchFamily="49" charset="-122"/>
              <a:hlinkClick r:id="" action="ppaction://hlinkshowjump?jump=nextslide"/>
            </a:endParaRPr>
          </a:p>
          <a:p>
            <a:pPr eaLnBrk="1" hangingPunct="1">
              <a:lnSpc>
                <a:spcPct val="150000"/>
              </a:lnSpc>
            </a:pP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3</a:t>
            </a:r>
            <a:r>
              <a:rPr lang="zh-CN" altLang="en-US" sz="3200" b="1">
                <a:solidFill>
                  <a:srgbClr val="000000"/>
                </a:solidFill>
                <a:ea typeface="楷体_GB2312" pitchFamily="49" charset="-122"/>
              </a:rPr>
              <a:t>）访问根结点。</a:t>
            </a:r>
          </a:p>
        </p:txBody>
      </p:sp>
      <p:pic>
        <p:nvPicPr>
          <p:cNvPr id="76803" name="Picture 3" descr="Green B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549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Text Box 5"/>
          <p:cNvSpPr txBox="1">
            <a:spLocks noChangeArrowheads="1"/>
          </p:cNvSpPr>
          <p:nvPr/>
        </p:nvSpPr>
        <p:spPr bwMode="auto">
          <a:xfrm>
            <a:off x="1187450" y="361950"/>
            <a:ext cx="46720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80808"/>
                </a:solidFill>
                <a:ea typeface="楷体_GB2312" pitchFamily="49" charset="-122"/>
              </a:rPr>
              <a:t>后（根）序的遍历算法：</a:t>
            </a:r>
          </a:p>
        </p:txBody>
      </p:sp>
      <p:sp>
        <p:nvSpPr>
          <p:cNvPr id="76805" name="Oval 6"/>
          <p:cNvSpPr>
            <a:spLocks noChangeArrowheads="1"/>
          </p:cNvSpPr>
          <p:nvPr/>
        </p:nvSpPr>
        <p:spPr bwMode="auto">
          <a:xfrm>
            <a:off x="6156325" y="3429000"/>
            <a:ext cx="838200" cy="762000"/>
          </a:xfrm>
          <a:prstGeom prst="ellipse">
            <a:avLst/>
          </a:prstGeom>
          <a:solidFill>
            <a:srgbClr val="FBE2D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990000"/>
                </a:solidFill>
                <a:ea typeface="黑体" pitchFamily="49" charset="-122"/>
              </a:rPr>
              <a:t>根</a:t>
            </a:r>
            <a:endParaRPr lang="zh-CN" altLang="en-US" sz="2400">
              <a:ea typeface="黑体" pitchFamily="49" charset="-122"/>
            </a:endParaRPr>
          </a:p>
        </p:txBody>
      </p:sp>
      <p:sp>
        <p:nvSpPr>
          <p:cNvPr id="76806" name="AutoShape 9"/>
          <p:cNvSpPr>
            <a:spLocks noChangeArrowheads="1"/>
          </p:cNvSpPr>
          <p:nvPr/>
        </p:nvSpPr>
        <p:spPr bwMode="auto">
          <a:xfrm>
            <a:off x="5013325" y="4495800"/>
            <a:ext cx="1066800" cy="1447800"/>
          </a:xfrm>
          <a:prstGeom prst="triangle">
            <a:avLst>
              <a:gd name="adj" fmla="val 100000"/>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ea typeface="黑体" pitchFamily="49" charset="-122"/>
              </a:rPr>
              <a:t>左</a:t>
            </a:r>
          </a:p>
          <a:p>
            <a:pPr algn="ctr"/>
            <a:r>
              <a:rPr lang="zh-CN" altLang="en-US" sz="2400">
                <a:ea typeface="黑体" pitchFamily="49" charset="-122"/>
              </a:rPr>
              <a:t>子树</a:t>
            </a:r>
          </a:p>
        </p:txBody>
      </p:sp>
      <p:sp>
        <p:nvSpPr>
          <p:cNvPr id="76807" name="AutoShape 10"/>
          <p:cNvSpPr>
            <a:spLocks noChangeArrowheads="1"/>
          </p:cNvSpPr>
          <p:nvPr/>
        </p:nvSpPr>
        <p:spPr bwMode="auto">
          <a:xfrm>
            <a:off x="7070725" y="4495800"/>
            <a:ext cx="990600" cy="1447800"/>
          </a:xfrm>
          <a:prstGeom prst="triangle">
            <a:avLst>
              <a:gd name="adj" fmla="val 0"/>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ea typeface="黑体" pitchFamily="49" charset="-122"/>
              </a:rPr>
              <a:t>右</a:t>
            </a:r>
          </a:p>
          <a:p>
            <a:pPr algn="ctr"/>
            <a:r>
              <a:rPr lang="zh-CN" altLang="en-US" sz="2400">
                <a:ea typeface="黑体" pitchFamily="49" charset="-122"/>
              </a:rPr>
              <a:t>子树</a:t>
            </a:r>
          </a:p>
        </p:txBody>
      </p:sp>
      <p:sp>
        <p:nvSpPr>
          <p:cNvPr id="76808" name="Line 11"/>
          <p:cNvSpPr>
            <a:spLocks noChangeShapeType="1"/>
          </p:cNvSpPr>
          <p:nvPr/>
        </p:nvSpPr>
        <p:spPr bwMode="auto">
          <a:xfrm flipH="1">
            <a:off x="6080125" y="4114800"/>
            <a:ext cx="228600" cy="381000"/>
          </a:xfrm>
          <a:prstGeom prst="line">
            <a:avLst/>
          </a:prstGeom>
          <a:noFill/>
          <a:ln w="381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9" name="Line 12"/>
          <p:cNvSpPr>
            <a:spLocks noChangeShapeType="1"/>
          </p:cNvSpPr>
          <p:nvPr/>
        </p:nvSpPr>
        <p:spPr bwMode="auto">
          <a:xfrm>
            <a:off x="6842125" y="4114800"/>
            <a:ext cx="228600" cy="381000"/>
          </a:xfrm>
          <a:prstGeom prst="line">
            <a:avLst/>
          </a:prstGeom>
          <a:noFill/>
          <a:ln w="381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11" name="Oval 19"/>
          <p:cNvSpPr>
            <a:spLocks noChangeArrowheads="1"/>
          </p:cNvSpPr>
          <p:nvPr/>
        </p:nvSpPr>
        <p:spPr bwMode="auto">
          <a:xfrm>
            <a:off x="6156325" y="3429000"/>
            <a:ext cx="838200" cy="762000"/>
          </a:xfrm>
          <a:prstGeom prst="ellipse">
            <a:avLst/>
          </a:prstGeom>
          <a:solidFill>
            <a:srgbClr val="333399"/>
          </a:solidFill>
          <a:ln w="12700" cap="sq">
            <a:solidFill>
              <a:srgbClr val="A5002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FFCC"/>
                </a:solidFill>
                <a:ea typeface="黑体" pitchFamily="49" charset="-122"/>
              </a:rPr>
              <a:t>根</a:t>
            </a:r>
            <a:endParaRPr lang="zh-CN" altLang="en-US" sz="2400">
              <a:solidFill>
                <a:srgbClr val="FFFFCC"/>
              </a:solidFill>
              <a:ea typeface="黑体" pitchFamily="49" charset="-122"/>
            </a:endParaRPr>
          </a:p>
        </p:txBody>
      </p:sp>
      <p:sp>
        <p:nvSpPr>
          <p:cNvPr id="443413" name="Line 21"/>
          <p:cNvSpPr>
            <a:spLocks noChangeShapeType="1"/>
          </p:cNvSpPr>
          <p:nvPr/>
        </p:nvSpPr>
        <p:spPr bwMode="auto">
          <a:xfrm flipV="1">
            <a:off x="5465763" y="4022725"/>
            <a:ext cx="762000" cy="1066800"/>
          </a:xfrm>
          <a:prstGeom prst="line">
            <a:avLst/>
          </a:prstGeom>
          <a:noFill/>
          <a:ln w="38100" cap="sq">
            <a:solidFill>
              <a:srgbClr val="0000FF"/>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14" name="Line 22"/>
          <p:cNvSpPr>
            <a:spLocks noChangeShapeType="1"/>
          </p:cNvSpPr>
          <p:nvPr/>
        </p:nvSpPr>
        <p:spPr bwMode="auto">
          <a:xfrm flipH="1">
            <a:off x="6156325" y="4216400"/>
            <a:ext cx="304800" cy="533400"/>
          </a:xfrm>
          <a:prstGeom prst="line">
            <a:avLst/>
          </a:prstGeom>
          <a:noFill/>
          <a:ln w="38100" cap="sq">
            <a:solidFill>
              <a:srgbClr val="0000FF"/>
            </a:solidFill>
            <a:round/>
            <a:headEnd type="triangl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15" name="Line 23"/>
          <p:cNvSpPr>
            <a:spLocks noChangeShapeType="1"/>
          </p:cNvSpPr>
          <p:nvPr/>
        </p:nvSpPr>
        <p:spPr bwMode="auto">
          <a:xfrm>
            <a:off x="6638925" y="4191000"/>
            <a:ext cx="381000" cy="609600"/>
          </a:xfrm>
          <a:prstGeom prst="line">
            <a:avLst/>
          </a:prstGeom>
          <a:noFill/>
          <a:ln w="38100" cap="sq">
            <a:solidFill>
              <a:srgbClr val="0000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16" name="Line 24"/>
          <p:cNvSpPr>
            <a:spLocks noChangeShapeType="1"/>
          </p:cNvSpPr>
          <p:nvPr/>
        </p:nvSpPr>
        <p:spPr bwMode="auto">
          <a:xfrm flipH="1" flipV="1">
            <a:off x="7019925" y="4051300"/>
            <a:ext cx="762000" cy="1066800"/>
          </a:xfrm>
          <a:prstGeom prst="line">
            <a:avLst/>
          </a:prstGeom>
          <a:noFill/>
          <a:ln w="38100" cap="sq">
            <a:solidFill>
              <a:srgbClr val="0000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17" name="Line 25"/>
          <p:cNvSpPr>
            <a:spLocks noChangeShapeType="1"/>
          </p:cNvSpPr>
          <p:nvPr/>
        </p:nvSpPr>
        <p:spPr bwMode="auto">
          <a:xfrm flipV="1">
            <a:off x="6516688" y="2374900"/>
            <a:ext cx="0" cy="990600"/>
          </a:xfrm>
          <a:prstGeom prst="line">
            <a:avLst/>
          </a:prstGeom>
          <a:noFill/>
          <a:ln w="38100" cap="sq">
            <a:solidFill>
              <a:srgbClr val="0000FF"/>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26">
                                            <p:txEl>
                                              <p:pRg st="0" end="0"/>
                                            </p:txEl>
                                          </p:spTgt>
                                        </p:tgtEl>
                                        <p:attrNameLst>
                                          <p:attrName>style.visibility</p:attrName>
                                        </p:attrNameLst>
                                      </p:cBhvr>
                                      <p:to>
                                        <p:strVal val="visible"/>
                                      </p:to>
                                    </p:set>
                                    <p:animEffect transition="in" filter="wipe(left)">
                                      <p:cBhvr>
                                        <p:cTn id="7" dur="500"/>
                                        <p:tgtEl>
                                          <p:spTgt spid="778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26">
                                            <p:txEl>
                                              <p:pRg st="1" end="1"/>
                                            </p:txEl>
                                          </p:spTgt>
                                        </p:tgtEl>
                                        <p:attrNameLst>
                                          <p:attrName>style.visibility</p:attrName>
                                        </p:attrNameLst>
                                      </p:cBhvr>
                                      <p:to>
                                        <p:strVal val="visible"/>
                                      </p:to>
                                    </p:set>
                                    <p:animEffect transition="in" filter="wipe(left)">
                                      <p:cBhvr>
                                        <p:cTn id="12" dur="500"/>
                                        <p:tgtEl>
                                          <p:spTgt spid="778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826">
                                            <p:txEl>
                                              <p:pRg st="2" end="2"/>
                                            </p:txEl>
                                          </p:spTgt>
                                        </p:tgtEl>
                                        <p:attrNameLst>
                                          <p:attrName>style.visibility</p:attrName>
                                        </p:attrNameLst>
                                      </p:cBhvr>
                                      <p:to>
                                        <p:strVal val="visible"/>
                                      </p:to>
                                    </p:set>
                                    <p:animEffect transition="in" filter="wipe(left)">
                                      <p:cBhvr>
                                        <p:cTn id="17" dur="500"/>
                                        <p:tgtEl>
                                          <p:spTgt spid="778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826">
                                            <p:txEl>
                                              <p:pRg st="3" end="3"/>
                                            </p:txEl>
                                          </p:spTgt>
                                        </p:tgtEl>
                                        <p:attrNameLst>
                                          <p:attrName>style.visibility</p:attrName>
                                        </p:attrNameLst>
                                      </p:cBhvr>
                                      <p:to>
                                        <p:strVal val="visible"/>
                                      </p:to>
                                    </p:set>
                                    <p:animEffect transition="in" filter="wipe(left)">
                                      <p:cBhvr>
                                        <p:cTn id="22" dur="500"/>
                                        <p:tgtEl>
                                          <p:spTgt spid="7782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43413"/>
                                        </p:tgtEl>
                                        <p:attrNameLst>
                                          <p:attrName>style.visibility</p:attrName>
                                        </p:attrNameLst>
                                      </p:cBhvr>
                                      <p:to>
                                        <p:strVal val="visible"/>
                                      </p:to>
                                    </p:set>
                                    <p:animEffect transition="in" filter="wipe(up)">
                                      <p:cBhvr>
                                        <p:cTn id="27" dur="500"/>
                                        <p:tgtEl>
                                          <p:spTgt spid="443413"/>
                                        </p:tgtEl>
                                      </p:cBhvr>
                                    </p:animEffect>
                                  </p:childTnLst>
                                </p:cTn>
                              </p:par>
                            </p:childTnLst>
                          </p:cTn>
                        </p:par>
                        <p:par>
                          <p:cTn id="28" fill="hold" nodeType="afterGroup">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443414"/>
                                        </p:tgtEl>
                                        <p:attrNameLst>
                                          <p:attrName>style.visibility</p:attrName>
                                        </p:attrNameLst>
                                      </p:cBhvr>
                                      <p:to>
                                        <p:strVal val="visible"/>
                                      </p:to>
                                    </p:set>
                                    <p:animEffect transition="in" filter="wipe(down)">
                                      <p:cBhvr>
                                        <p:cTn id="31" dur="500"/>
                                        <p:tgtEl>
                                          <p:spTgt spid="443414"/>
                                        </p:tgtEl>
                                      </p:cBhvr>
                                    </p:animEffect>
                                  </p:childTnLst>
                                </p:cTn>
                              </p:par>
                            </p:childTnLst>
                          </p:cTn>
                        </p:par>
                        <p:par>
                          <p:cTn id="32" fill="hold" nodeType="afterGroup">
                            <p:stCondLst>
                              <p:cond delay="1000"/>
                            </p:stCondLst>
                            <p:childTnLst>
                              <p:par>
                                <p:cTn id="33" presetID="22" presetClass="entr" presetSubtype="1" fill="hold" grpId="0" nodeType="afterEffect">
                                  <p:stCondLst>
                                    <p:cond delay="0"/>
                                  </p:stCondLst>
                                  <p:childTnLst>
                                    <p:set>
                                      <p:cBhvr>
                                        <p:cTn id="34" dur="1" fill="hold">
                                          <p:stCondLst>
                                            <p:cond delay="0"/>
                                          </p:stCondLst>
                                        </p:cTn>
                                        <p:tgtEl>
                                          <p:spTgt spid="443415"/>
                                        </p:tgtEl>
                                        <p:attrNameLst>
                                          <p:attrName>style.visibility</p:attrName>
                                        </p:attrNameLst>
                                      </p:cBhvr>
                                      <p:to>
                                        <p:strVal val="visible"/>
                                      </p:to>
                                    </p:set>
                                    <p:animEffect transition="in" filter="wipe(up)">
                                      <p:cBhvr>
                                        <p:cTn id="35" dur="500"/>
                                        <p:tgtEl>
                                          <p:spTgt spid="443415"/>
                                        </p:tgtEl>
                                      </p:cBhvr>
                                    </p:animEffect>
                                  </p:childTnLst>
                                </p:cTn>
                              </p:par>
                            </p:childTnLst>
                          </p:cTn>
                        </p:par>
                        <p:par>
                          <p:cTn id="36" fill="hold" nodeType="afterGroup">
                            <p:stCondLst>
                              <p:cond delay="1500"/>
                            </p:stCondLst>
                            <p:childTnLst>
                              <p:par>
                                <p:cTn id="37" presetID="22" presetClass="entr" presetSubtype="4" fill="hold" grpId="0" nodeType="afterEffect">
                                  <p:stCondLst>
                                    <p:cond delay="0"/>
                                  </p:stCondLst>
                                  <p:childTnLst>
                                    <p:set>
                                      <p:cBhvr>
                                        <p:cTn id="38" dur="1" fill="hold">
                                          <p:stCondLst>
                                            <p:cond delay="0"/>
                                          </p:stCondLst>
                                        </p:cTn>
                                        <p:tgtEl>
                                          <p:spTgt spid="443416"/>
                                        </p:tgtEl>
                                        <p:attrNameLst>
                                          <p:attrName>style.visibility</p:attrName>
                                        </p:attrNameLst>
                                      </p:cBhvr>
                                      <p:to>
                                        <p:strVal val="visible"/>
                                      </p:to>
                                    </p:set>
                                    <p:animEffect transition="in" filter="wipe(down)">
                                      <p:cBhvr>
                                        <p:cTn id="39" dur="500"/>
                                        <p:tgtEl>
                                          <p:spTgt spid="443416"/>
                                        </p:tgtEl>
                                      </p:cBhvr>
                                    </p:animEffect>
                                  </p:childTnLst>
                                </p:cTn>
                              </p:par>
                            </p:childTnLst>
                          </p:cTn>
                        </p:par>
                        <p:par>
                          <p:cTn id="40" fill="hold" nodeType="afterGroup">
                            <p:stCondLst>
                              <p:cond delay="2000"/>
                            </p:stCondLst>
                            <p:childTnLst>
                              <p:par>
                                <p:cTn id="41" presetID="22" presetClass="entr" presetSubtype="2" fill="hold" grpId="0" nodeType="afterEffect">
                                  <p:stCondLst>
                                    <p:cond delay="0"/>
                                  </p:stCondLst>
                                  <p:childTnLst>
                                    <p:set>
                                      <p:cBhvr>
                                        <p:cTn id="42" dur="1" fill="hold">
                                          <p:stCondLst>
                                            <p:cond delay="0"/>
                                          </p:stCondLst>
                                        </p:cTn>
                                        <p:tgtEl>
                                          <p:spTgt spid="443411"/>
                                        </p:tgtEl>
                                        <p:attrNameLst>
                                          <p:attrName>style.visibility</p:attrName>
                                        </p:attrNameLst>
                                      </p:cBhvr>
                                      <p:to>
                                        <p:strVal val="visible"/>
                                      </p:to>
                                    </p:set>
                                    <p:animEffect transition="in" filter="wipe(right)">
                                      <p:cBhvr>
                                        <p:cTn id="43" dur="500"/>
                                        <p:tgtEl>
                                          <p:spTgt spid="443411"/>
                                        </p:tgtEl>
                                      </p:cBhvr>
                                    </p:animEffect>
                                  </p:childTnLst>
                                </p:cTn>
                              </p:par>
                            </p:childTnLst>
                          </p:cTn>
                        </p:par>
                        <p:par>
                          <p:cTn id="44" fill="hold" nodeType="afterGroup">
                            <p:stCondLst>
                              <p:cond delay="2500"/>
                            </p:stCondLst>
                            <p:childTnLst>
                              <p:par>
                                <p:cTn id="45" presetID="22" presetClass="entr" presetSubtype="4" fill="hold" grpId="0" nodeType="afterEffect">
                                  <p:stCondLst>
                                    <p:cond delay="0"/>
                                  </p:stCondLst>
                                  <p:childTnLst>
                                    <p:set>
                                      <p:cBhvr>
                                        <p:cTn id="46" dur="1" fill="hold">
                                          <p:stCondLst>
                                            <p:cond delay="0"/>
                                          </p:stCondLst>
                                        </p:cTn>
                                        <p:tgtEl>
                                          <p:spTgt spid="443417"/>
                                        </p:tgtEl>
                                        <p:attrNameLst>
                                          <p:attrName>style.visibility</p:attrName>
                                        </p:attrNameLst>
                                      </p:cBhvr>
                                      <p:to>
                                        <p:strVal val="visible"/>
                                      </p:to>
                                    </p:set>
                                    <p:animEffect transition="in" filter="wipe(down)">
                                      <p:cBhvr>
                                        <p:cTn id="47" dur="500"/>
                                        <p:tgtEl>
                                          <p:spTgt spid="443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build="p" autoUpdateAnimBg="0"/>
      <p:bldP spid="443411" grpId="0" animBg="1" autoUpdateAnimBg="0"/>
      <p:bldP spid="443413" grpId="0" animBg="1"/>
      <p:bldP spid="443414" grpId="0" animBg="1"/>
      <p:bldP spid="443415" grpId="0" animBg="1"/>
      <p:bldP spid="443416" grpId="0" animBg="1"/>
      <p:bldP spid="443417"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7826" name="Group 2"/>
          <p:cNvGrpSpPr>
            <a:grpSpLocks/>
          </p:cNvGrpSpPr>
          <p:nvPr/>
        </p:nvGrpSpPr>
        <p:grpSpPr bwMode="auto">
          <a:xfrm>
            <a:off x="685800" y="1371600"/>
            <a:ext cx="3657600" cy="4343400"/>
            <a:chOff x="192" y="816"/>
            <a:chExt cx="2304" cy="2736"/>
          </a:xfrm>
        </p:grpSpPr>
        <p:sp>
          <p:nvSpPr>
            <p:cNvPr id="77891" name="Oval 3"/>
            <p:cNvSpPr>
              <a:spLocks noChangeArrowheads="1"/>
            </p:cNvSpPr>
            <p:nvPr/>
          </p:nvSpPr>
          <p:spPr bwMode="auto">
            <a:xfrm>
              <a:off x="960" y="816"/>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00"/>
                  </a:solidFill>
                </a:rPr>
                <a:t>A</a:t>
              </a:r>
              <a:endParaRPr lang="en-US" altLang="zh-CN" sz="2400"/>
            </a:p>
          </p:txBody>
        </p:sp>
        <p:sp>
          <p:nvSpPr>
            <p:cNvPr id="77892" name="Oval 4"/>
            <p:cNvSpPr>
              <a:spLocks noChangeArrowheads="1"/>
            </p:cNvSpPr>
            <p:nvPr/>
          </p:nvSpPr>
          <p:spPr bwMode="auto">
            <a:xfrm>
              <a:off x="192" y="1392"/>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2"/>
                  </a:solidFill>
                </a:rPr>
                <a:t>B</a:t>
              </a:r>
              <a:endParaRPr lang="en-US" altLang="zh-CN" sz="2400"/>
            </a:p>
          </p:txBody>
        </p:sp>
        <p:sp>
          <p:nvSpPr>
            <p:cNvPr id="77893" name="Oval 5"/>
            <p:cNvSpPr>
              <a:spLocks noChangeArrowheads="1"/>
            </p:cNvSpPr>
            <p:nvPr/>
          </p:nvSpPr>
          <p:spPr bwMode="auto">
            <a:xfrm>
              <a:off x="624" y="1968"/>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2"/>
                  </a:solidFill>
                </a:rPr>
                <a:t>C</a:t>
              </a:r>
              <a:endParaRPr lang="en-US" altLang="zh-CN" sz="2400"/>
            </a:p>
          </p:txBody>
        </p:sp>
        <p:sp>
          <p:nvSpPr>
            <p:cNvPr id="77894" name="Oval 6"/>
            <p:cNvSpPr>
              <a:spLocks noChangeArrowheads="1"/>
            </p:cNvSpPr>
            <p:nvPr/>
          </p:nvSpPr>
          <p:spPr bwMode="auto">
            <a:xfrm>
              <a:off x="336" y="2592"/>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2"/>
                  </a:solidFill>
                </a:rPr>
                <a:t>D</a:t>
              </a:r>
              <a:endParaRPr lang="en-US" altLang="zh-CN" sz="2400"/>
            </a:p>
          </p:txBody>
        </p:sp>
        <p:sp>
          <p:nvSpPr>
            <p:cNvPr id="77895" name="Oval 7"/>
            <p:cNvSpPr>
              <a:spLocks noChangeArrowheads="1"/>
            </p:cNvSpPr>
            <p:nvPr/>
          </p:nvSpPr>
          <p:spPr bwMode="auto">
            <a:xfrm>
              <a:off x="1728" y="1392"/>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E</a:t>
              </a:r>
              <a:endParaRPr lang="en-US" altLang="zh-CN" sz="2400"/>
            </a:p>
          </p:txBody>
        </p:sp>
        <p:sp>
          <p:nvSpPr>
            <p:cNvPr id="77896" name="Oval 8"/>
            <p:cNvSpPr>
              <a:spLocks noChangeArrowheads="1"/>
            </p:cNvSpPr>
            <p:nvPr/>
          </p:nvSpPr>
          <p:spPr bwMode="auto">
            <a:xfrm>
              <a:off x="2160" y="1968"/>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F</a:t>
              </a:r>
              <a:endParaRPr lang="en-US" altLang="zh-CN" sz="2400"/>
            </a:p>
          </p:txBody>
        </p:sp>
        <p:sp>
          <p:nvSpPr>
            <p:cNvPr id="77897" name="Oval 9"/>
            <p:cNvSpPr>
              <a:spLocks noChangeArrowheads="1"/>
            </p:cNvSpPr>
            <p:nvPr/>
          </p:nvSpPr>
          <p:spPr bwMode="auto">
            <a:xfrm>
              <a:off x="1728" y="2544"/>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G</a:t>
              </a:r>
              <a:endParaRPr lang="en-US" altLang="zh-CN" sz="2400"/>
            </a:p>
          </p:txBody>
        </p:sp>
        <p:sp>
          <p:nvSpPr>
            <p:cNvPr id="77898" name="Oval 10"/>
            <p:cNvSpPr>
              <a:spLocks noChangeArrowheads="1"/>
            </p:cNvSpPr>
            <p:nvPr/>
          </p:nvSpPr>
          <p:spPr bwMode="auto">
            <a:xfrm>
              <a:off x="1392" y="3168"/>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endParaRPr lang="en-US" altLang="zh-CN" sz="2400"/>
            </a:p>
          </p:txBody>
        </p:sp>
        <p:sp>
          <p:nvSpPr>
            <p:cNvPr id="77899" name="Oval 11"/>
            <p:cNvSpPr>
              <a:spLocks noChangeArrowheads="1"/>
            </p:cNvSpPr>
            <p:nvPr/>
          </p:nvSpPr>
          <p:spPr bwMode="auto">
            <a:xfrm>
              <a:off x="2064" y="3168"/>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K</a:t>
              </a:r>
              <a:endParaRPr lang="en-US" altLang="zh-CN" sz="2400"/>
            </a:p>
          </p:txBody>
        </p:sp>
        <p:sp>
          <p:nvSpPr>
            <p:cNvPr id="77900" name="Line 12"/>
            <p:cNvSpPr>
              <a:spLocks noChangeShapeType="1"/>
            </p:cNvSpPr>
            <p:nvPr/>
          </p:nvSpPr>
          <p:spPr bwMode="auto">
            <a:xfrm flipH="1">
              <a:off x="384" y="1008"/>
              <a:ext cx="576" cy="38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901" name="Line 13"/>
            <p:cNvSpPr>
              <a:spLocks noChangeShapeType="1"/>
            </p:cNvSpPr>
            <p:nvPr/>
          </p:nvSpPr>
          <p:spPr bwMode="auto">
            <a:xfrm>
              <a:off x="528" y="1584"/>
              <a:ext cx="240" cy="38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902" name="Line 14"/>
            <p:cNvSpPr>
              <a:spLocks noChangeShapeType="1"/>
            </p:cNvSpPr>
            <p:nvPr/>
          </p:nvSpPr>
          <p:spPr bwMode="auto">
            <a:xfrm flipH="1">
              <a:off x="528" y="2160"/>
              <a:ext cx="96"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903" name="Line 15"/>
            <p:cNvSpPr>
              <a:spLocks noChangeShapeType="1"/>
            </p:cNvSpPr>
            <p:nvPr/>
          </p:nvSpPr>
          <p:spPr bwMode="auto">
            <a:xfrm>
              <a:off x="1296" y="1008"/>
              <a:ext cx="624" cy="38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904" name="Line 16"/>
            <p:cNvSpPr>
              <a:spLocks noChangeShapeType="1"/>
            </p:cNvSpPr>
            <p:nvPr/>
          </p:nvSpPr>
          <p:spPr bwMode="auto">
            <a:xfrm>
              <a:off x="2064" y="1584"/>
              <a:ext cx="240" cy="38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905" name="Line 17"/>
            <p:cNvSpPr>
              <a:spLocks noChangeShapeType="1"/>
            </p:cNvSpPr>
            <p:nvPr/>
          </p:nvSpPr>
          <p:spPr bwMode="auto">
            <a:xfrm flipH="1">
              <a:off x="1920" y="2160"/>
              <a:ext cx="240" cy="38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906" name="Line 18"/>
            <p:cNvSpPr>
              <a:spLocks noChangeShapeType="1"/>
            </p:cNvSpPr>
            <p:nvPr/>
          </p:nvSpPr>
          <p:spPr bwMode="auto">
            <a:xfrm flipH="1">
              <a:off x="1536" y="2736"/>
              <a:ext cx="192"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907" name="Line 19"/>
            <p:cNvSpPr>
              <a:spLocks noChangeShapeType="1"/>
            </p:cNvSpPr>
            <p:nvPr/>
          </p:nvSpPr>
          <p:spPr bwMode="auto">
            <a:xfrm>
              <a:off x="2064" y="2736"/>
              <a:ext cx="192"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4276" name="Line 20"/>
          <p:cNvSpPr>
            <a:spLocks noChangeShapeType="1"/>
          </p:cNvSpPr>
          <p:nvPr/>
        </p:nvSpPr>
        <p:spPr bwMode="auto">
          <a:xfrm>
            <a:off x="2057400" y="457200"/>
            <a:ext cx="0" cy="838200"/>
          </a:xfrm>
          <a:prstGeom prst="line">
            <a:avLst/>
          </a:prstGeom>
          <a:noFill/>
          <a:ln w="38100" cap="sq">
            <a:solidFill>
              <a:srgbClr val="0066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77" name="Line 21"/>
          <p:cNvSpPr>
            <a:spLocks noChangeShapeType="1"/>
          </p:cNvSpPr>
          <p:nvPr/>
        </p:nvSpPr>
        <p:spPr bwMode="auto">
          <a:xfrm flipH="1">
            <a:off x="838200" y="1295400"/>
            <a:ext cx="1219200" cy="762000"/>
          </a:xfrm>
          <a:prstGeom prst="line">
            <a:avLst/>
          </a:prstGeom>
          <a:noFill/>
          <a:ln w="38100" cap="sq">
            <a:solidFill>
              <a:srgbClr val="0066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78" name="Freeform 22"/>
          <p:cNvSpPr>
            <a:spLocks/>
          </p:cNvSpPr>
          <p:nvPr/>
        </p:nvSpPr>
        <p:spPr bwMode="auto">
          <a:xfrm>
            <a:off x="482600" y="2057400"/>
            <a:ext cx="355600" cy="762000"/>
          </a:xfrm>
          <a:custGeom>
            <a:avLst/>
            <a:gdLst>
              <a:gd name="T0" fmla="*/ 2147483647 w 224"/>
              <a:gd name="T1" fmla="*/ 0 h 480"/>
              <a:gd name="T2" fmla="*/ 2147483647 w 224"/>
              <a:gd name="T3" fmla="*/ 2147483647 h 480"/>
              <a:gd name="T4" fmla="*/ 2147483647 w 224"/>
              <a:gd name="T5" fmla="*/ 2147483647 h 480"/>
              <a:gd name="T6" fmla="*/ 0 60000 65536"/>
              <a:gd name="T7" fmla="*/ 0 60000 65536"/>
              <a:gd name="T8" fmla="*/ 0 60000 65536"/>
            </a:gdLst>
            <a:ahLst/>
            <a:cxnLst>
              <a:cxn ang="T6">
                <a:pos x="T0" y="T1"/>
              </a:cxn>
              <a:cxn ang="T7">
                <a:pos x="T2" y="T3"/>
              </a:cxn>
              <a:cxn ang="T8">
                <a:pos x="T4" y="T5"/>
              </a:cxn>
            </a:cxnLst>
            <a:rect l="0" t="0" r="r" b="b"/>
            <a:pathLst>
              <a:path w="224" h="480">
                <a:moveTo>
                  <a:pt x="224" y="0"/>
                </a:moveTo>
                <a:cubicBezTo>
                  <a:pt x="144" y="80"/>
                  <a:pt x="64" y="160"/>
                  <a:pt x="32" y="240"/>
                </a:cubicBezTo>
                <a:cubicBezTo>
                  <a:pt x="0" y="320"/>
                  <a:pt x="16" y="400"/>
                  <a:pt x="32" y="48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79" name="Line 23"/>
          <p:cNvSpPr>
            <a:spLocks noChangeShapeType="1"/>
          </p:cNvSpPr>
          <p:nvPr/>
        </p:nvSpPr>
        <p:spPr bwMode="auto">
          <a:xfrm flipH="1">
            <a:off x="152400" y="2819400"/>
            <a:ext cx="381000" cy="457200"/>
          </a:xfrm>
          <a:prstGeom prst="line">
            <a:avLst/>
          </a:prstGeom>
          <a:noFill/>
          <a:ln w="38100" cap="sq">
            <a:solidFill>
              <a:schemeClr val="hlink"/>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80" name="Line 24"/>
          <p:cNvSpPr>
            <a:spLocks noChangeShapeType="1"/>
          </p:cNvSpPr>
          <p:nvPr/>
        </p:nvSpPr>
        <p:spPr bwMode="auto">
          <a:xfrm flipV="1">
            <a:off x="304800" y="2895600"/>
            <a:ext cx="381000" cy="457200"/>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81" name="Freeform 25"/>
          <p:cNvSpPr>
            <a:spLocks/>
          </p:cNvSpPr>
          <p:nvPr/>
        </p:nvSpPr>
        <p:spPr bwMode="auto">
          <a:xfrm>
            <a:off x="685800" y="2895600"/>
            <a:ext cx="533400" cy="152400"/>
          </a:xfrm>
          <a:custGeom>
            <a:avLst/>
            <a:gdLst>
              <a:gd name="T0" fmla="*/ 0 w 336"/>
              <a:gd name="T1" fmla="*/ 0 h 96"/>
              <a:gd name="T2" fmla="*/ 2147483647 w 336"/>
              <a:gd name="T3" fmla="*/ 2147483647 h 96"/>
              <a:gd name="T4" fmla="*/ 2147483647 w 336"/>
              <a:gd name="T5" fmla="*/ 0 h 96"/>
              <a:gd name="T6" fmla="*/ 0 60000 65536"/>
              <a:gd name="T7" fmla="*/ 0 60000 65536"/>
              <a:gd name="T8" fmla="*/ 0 60000 65536"/>
            </a:gdLst>
            <a:ahLst/>
            <a:cxnLst>
              <a:cxn ang="T6">
                <a:pos x="T0" y="T1"/>
              </a:cxn>
              <a:cxn ang="T7">
                <a:pos x="T2" y="T3"/>
              </a:cxn>
              <a:cxn ang="T8">
                <a:pos x="T4" y="T5"/>
              </a:cxn>
            </a:cxnLst>
            <a:rect l="0" t="0" r="r" b="b"/>
            <a:pathLst>
              <a:path w="336" h="96">
                <a:moveTo>
                  <a:pt x="0" y="0"/>
                </a:moveTo>
                <a:cubicBezTo>
                  <a:pt x="44" y="48"/>
                  <a:pt x="88" y="96"/>
                  <a:pt x="144" y="96"/>
                </a:cubicBezTo>
                <a:cubicBezTo>
                  <a:pt x="200" y="96"/>
                  <a:pt x="268" y="48"/>
                  <a:pt x="336"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82" name="Line 26"/>
          <p:cNvSpPr>
            <a:spLocks noChangeShapeType="1"/>
          </p:cNvSpPr>
          <p:nvPr/>
        </p:nvSpPr>
        <p:spPr bwMode="auto">
          <a:xfrm>
            <a:off x="1219200" y="2895600"/>
            <a:ext cx="228600" cy="304800"/>
          </a:xfrm>
          <a:prstGeom prst="line">
            <a:avLst/>
          </a:prstGeom>
          <a:noFill/>
          <a:ln w="38100" cap="sq">
            <a:solidFill>
              <a:srgbClr val="0066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83" name="Freeform 27"/>
          <p:cNvSpPr>
            <a:spLocks/>
          </p:cNvSpPr>
          <p:nvPr/>
        </p:nvSpPr>
        <p:spPr bwMode="auto">
          <a:xfrm>
            <a:off x="1181100" y="3200400"/>
            <a:ext cx="266700" cy="381000"/>
          </a:xfrm>
          <a:custGeom>
            <a:avLst/>
            <a:gdLst>
              <a:gd name="T0" fmla="*/ 2147483647 w 168"/>
              <a:gd name="T1" fmla="*/ 0 h 240"/>
              <a:gd name="T2" fmla="*/ 2147483647 w 168"/>
              <a:gd name="T3" fmla="*/ 2147483647 h 240"/>
              <a:gd name="T4" fmla="*/ 2147483647 w 168"/>
              <a:gd name="T5" fmla="*/ 2147483647 h 240"/>
              <a:gd name="T6" fmla="*/ 0 60000 65536"/>
              <a:gd name="T7" fmla="*/ 0 60000 65536"/>
              <a:gd name="T8" fmla="*/ 0 60000 65536"/>
            </a:gdLst>
            <a:ahLst/>
            <a:cxnLst>
              <a:cxn ang="T6">
                <a:pos x="T0" y="T1"/>
              </a:cxn>
              <a:cxn ang="T7">
                <a:pos x="T2" y="T3"/>
              </a:cxn>
              <a:cxn ang="T8">
                <a:pos x="T4" y="T5"/>
              </a:cxn>
            </a:cxnLst>
            <a:rect l="0" t="0" r="r" b="b"/>
            <a:pathLst>
              <a:path w="168" h="240">
                <a:moveTo>
                  <a:pt x="168" y="0"/>
                </a:moveTo>
                <a:cubicBezTo>
                  <a:pt x="108" y="52"/>
                  <a:pt x="48" y="104"/>
                  <a:pt x="24" y="144"/>
                </a:cubicBezTo>
                <a:cubicBezTo>
                  <a:pt x="0" y="184"/>
                  <a:pt x="12" y="212"/>
                  <a:pt x="24" y="24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84" name="Line 28"/>
          <p:cNvSpPr>
            <a:spLocks noChangeShapeType="1"/>
          </p:cNvSpPr>
          <p:nvPr/>
        </p:nvSpPr>
        <p:spPr bwMode="auto">
          <a:xfrm flipH="1">
            <a:off x="1066800" y="3505200"/>
            <a:ext cx="152400" cy="609600"/>
          </a:xfrm>
          <a:prstGeom prst="line">
            <a:avLst/>
          </a:prstGeom>
          <a:noFill/>
          <a:ln w="38100" cap="sq">
            <a:solidFill>
              <a:srgbClr val="0066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85" name="Freeform 29"/>
          <p:cNvSpPr>
            <a:spLocks/>
          </p:cNvSpPr>
          <p:nvPr/>
        </p:nvSpPr>
        <p:spPr bwMode="auto">
          <a:xfrm>
            <a:off x="660400" y="4114800"/>
            <a:ext cx="406400" cy="762000"/>
          </a:xfrm>
          <a:custGeom>
            <a:avLst/>
            <a:gdLst>
              <a:gd name="T0" fmla="*/ 2147483647 w 256"/>
              <a:gd name="T1" fmla="*/ 0 h 480"/>
              <a:gd name="T2" fmla="*/ 2147483647 w 256"/>
              <a:gd name="T3" fmla="*/ 2147483647 h 480"/>
              <a:gd name="T4" fmla="*/ 2147483647 w 256"/>
              <a:gd name="T5" fmla="*/ 2147483647 h 480"/>
              <a:gd name="T6" fmla="*/ 0 60000 65536"/>
              <a:gd name="T7" fmla="*/ 0 60000 65536"/>
              <a:gd name="T8" fmla="*/ 0 60000 65536"/>
            </a:gdLst>
            <a:ahLst/>
            <a:cxnLst>
              <a:cxn ang="T6">
                <a:pos x="T0" y="T1"/>
              </a:cxn>
              <a:cxn ang="T7">
                <a:pos x="T2" y="T3"/>
              </a:cxn>
              <a:cxn ang="T8">
                <a:pos x="T4" y="T5"/>
              </a:cxn>
            </a:cxnLst>
            <a:rect l="0" t="0" r="r" b="b"/>
            <a:pathLst>
              <a:path w="256" h="480">
                <a:moveTo>
                  <a:pt x="256" y="0"/>
                </a:moveTo>
                <a:cubicBezTo>
                  <a:pt x="144" y="56"/>
                  <a:pt x="32" y="112"/>
                  <a:pt x="16" y="192"/>
                </a:cubicBezTo>
                <a:cubicBezTo>
                  <a:pt x="0" y="272"/>
                  <a:pt x="80" y="376"/>
                  <a:pt x="160" y="48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86" name="Line 30"/>
          <p:cNvSpPr>
            <a:spLocks noChangeShapeType="1"/>
          </p:cNvSpPr>
          <p:nvPr/>
        </p:nvSpPr>
        <p:spPr bwMode="auto">
          <a:xfrm flipH="1">
            <a:off x="533400" y="4876800"/>
            <a:ext cx="381000" cy="457200"/>
          </a:xfrm>
          <a:prstGeom prst="line">
            <a:avLst/>
          </a:prstGeom>
          <a:noFill/>
          <a:ln w="38100" cap="sq">
            <a:solidFill>
              <a:schemeClr val="hlink"/>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87" name="Line 31"/>
          <p:cNvSpPr>
            <a:spLocks noChangeShapeType="1"/>
          </p:cNvSpPr>
          <p:nvPr/>
        </p:nvSpPr>
        <p:spPr bwMode="auto">
          <a:xfrm flipV="1">
            <a:off x="685800" y="4953000"/>
            <a:ext cx="381000" cy="457200"/>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88" name="Freeform 32"/>
          <p:cNvSpPr>
            <a:spLocks/>
          </p:cNvSpPr>
          <p:nvPr/>
        </p:nvSpPr>
        <p:spPr bwMode="auto">
          <a:xfrm>
            <a:off x="1066800" y="4876800"/>
            <a:ext cx="381000" cy="165100"/>
          </a:xfrm>
          <a:custGeom>
            <a:avLst/>
            <a:gdLst>
              <a:gd name="T0" fmla="*/ 0 w 240"/>
              <a:gd name="T1" fmla="*/ 2147483647 h 104"/>
              <a:gd name="T2" fmla="*/ 2147483647 w 240"/>
              <a:gd name="T3" fmla="*/ 2147483647 h 104"/>
              <a:gd name="T4" fmla="*/ 2147483647 w 240"/>
              <a:gd name="T5" fmla="*/ 0 h 104"/>
              <a:gd name="T6" fmla="*/ 0 60000 65536"/>
              <a:gd name="T7" fmla="*/ 0 60000 65536"/>
              <a:gd name="T8" fmla="*/ 0 60000 65536"/>
            </a:gdLst>
            <a:ahLst/>
            <a:cxnLst>
              <a:cxn ang="T6">
                <a:pos x="T0" y="T1"/>
              </a:cxn>
              <a:cxn ang="T7">
                <a:pos x="T2" y="T3"/>
              </a:cxn>
              <a:cxn ang="T8">
                <a:pos x="T4" y="T5"/>
              </a:cxn>
            </a:cxnLst>
            <a:rect l="0" t="0" r="r" b="b"/>
            <a:pathLst>
              <a:path w="240" h="104">
                <a:moveTo>
                  <a:pt x="0" y="48"/>
                </a:moveTo>
                <a:cubicBezTo>
                  <a:pt x="28" y="76"/>
                  <a:pt x="56" y="104"/>
                  <a:pt x="96" y="96"/>
                </a:cubicBezTo>
                <a:cubicBezTo>
                  <a:pt x="136" y="88"/>
                  <a:pt x="216" y="16"/>
                  <a:pt x="240"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89" name="Line 33"/>
          <p:cNvSpPr>
            <a:spLocks noChangeShapeType="1"/>
          </p:cNvSpPr>
          <p:nvPr/>
        </p:nvSpPr>
        <p:spPr bwMode="auto">
          <a:xfrm>
            <a:off x="1447800" y="4876800"/>
            <a:ext cx="228600" cy="457200"/>
          </a:xfrm>
          <a:prstGeom prst="line">
            <a:avLst/>
          </a:prstGeom>
          <a:noFill/>
          <a:ln w="38100" cap="sq">
            <a:solidFill>
              <a:schemeClr val="hlink"/>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90" name="Line 34"/>
          <p:cNvSpPr>
            <a:spLocks noChangeShapeType="1"/>
          </p:cNvSpPr>
          <p:nvPr/>
        </p:nvSpPr>
        <p:spPr bwMode="auto">
          <a:xfrm flipH="1" flipV="1">
            <a:off x="1524000" y="4724400"/>
            <a:ext cx="304800" cy="457200"/>
          </a:xfrm>
          <a:prstGeom prst="line">
            <a:avLst/>
          </a:prstGeom>
          <a:noFill/>
          <a:ln w="38100" cap="sq">
            <a:solidFill>
              <a:srgbClr val="333399"/>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91" name="Freeform 35"/>
          <p:cNvSpPr>
            <a:spLocks/>
          </p:cNvSpPr>
          <p:nvPr/>
        </p:nvSpPr>
        <p:spPr bwMode="auto">
          <a:xfrm>
            <a:off x="1447800" y="4152900"/>
            <a:ext cx="228600" cy="571500"/>
          </a:xfrm>
          <a:custGeom>
            <a:avLst/>
            <a:gdLst>
              <a:gd name="T0" fmla="*/ 2147483647 w 144"/>
              <a:gd name="T1" fmla="*/ 2147483647 h 360"/>
              <a:gd name="T2" fmla="*/ 2147483647 w 144"/>
              <a:gd name="T3" fmla="*/ 2147483647 h 360"/>
              <a:gd name="T4" fmla="*/ 2147483647 w 144"/>
              <a:gd name="T5" fmla="*/ 2147483647 h 360"/>
              <a:gd name="T6" fmla="*/ 0 w 144"/>
              <a:gd name="T7" fmla="*/ 2147483647 h 3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360">
                <a:moveTo>
                  <a:pt x="48" y="360"/>
                </a:moveTo>
                <a:cubicBezTo>
                  <a:pt x="96" y="292"/>
                  <a:pt x="144" y="224"/>
                  <a:pt x="144" y="168"/>
                </a:cubicBezTo>
                <a:cubicBezTo>
                  <a:pt x="144" y="112"/>
                  <a:pt x="72" y="48"/>
                  <a:pt x="48" y="24"/>
                </a:cubicBezTo>
                <a:cubicBezTo>
                  <a:pt x="24" y="0"/>
                  <a:pt x="12" y="12"/>
                  <a:pt x="0" y="24"/>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92" name="Line 36"/>
          <p:cNvSpPr>
            <a:spLocks noChangeShapeType="1"/>
          </p:cNvSpPr>
          <p:nvPr/>
        </p:nvSpPr>
        <p:spPr bwMode="auto">
          <a:xfrm flipV="1">
            <a:off x="1447800" y="3886200"/>
            <a:ext cx="76200" cy="304800"/>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93" name="Freeform 37"/>
          <p:cNvSpPr>
            <a:spLocks/>
          </p:cNvSpPr>
          <p:nvPr/>
        </p:nvSpPr>
        <p:spPr bwMode="auto">
          <a:xfrm>
            <a:off x="1524000" y="3810000"/>
            <a:ext cx="381000" cy="165100"/>
          </a:xfrm>
          <a:custGeom>
            <a:avLst/>
            <a:gdLst>
              <a:gd name="T0" fmla="*/ 0 w 240"/>
              <a:gd name="T1" fmla="*/ 2147483647 h 104"/>
              <a:gd name="T2" fmla="*/ 2147483647 w 240"/>
              <a:gd name="T3" fmla="*/ 2147483647 h 104"/>
              <a:gd name="T4" fmla="*/ 2147483647 w 240"/>
              <a:gd name="T5" fmla="*/ 0 h 104"/>
              <a:gd name="T6" fmla="*/ 0 60000 65536"/>
              <a:gd name="T7" fmla="*/ 0 60000 65536"/>
              <a:gd name="T8" fmla="*/ 0 60000 65536"/>
            </a:gdLst>
            <a:ahLst/>
            <a:cxnLst>
              <a:cxn ang="T6">
                <a:pos x="T0" y="T1"/>
              </a:cxn>
              <a:cxn ang="T7">
                <a:pos x="T2" y="T3"/>
              </a:cxn>
              <a:cxn ang="T8">
                <a:pos x="T4" y="T5"/>
              </a:cxn>
            </a:cxnLst>
            <a:rect l="0" t="0" r="r" b="b"/>
            <a:pathLst>
              <a:path w="240" h="104">
                <a:moveTo>
                  <a:pt x="0" y="48"/>
                </a:moveTo>
                <a:cubicBezTo>
                  <a:pt x="28" y="76"/>
                  <a:pt x="56" y="104"/>
                  <a:pt x="96" y="96"/>
                </a:cubicBezTo>
                <a:cubicBezTo>
                  <a:pt x="136" y="88"/>
                  <a:pt x="216" y="16"/>
                  <a:pt x="240"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94" name="Line 38"/>
          <p:cNvSpPr>
            <a:spLocks noChangeShapeType="1"/>
          </p:cNvSpPr>
          <p:nvPr/>
        </p:nvSpPr>
        <p:spPr bwMode="auto">
          <a:xfrm>
            <a:off x="1905000" y="3810000"/>
            <a:ext cx="228600" cy="381000"/>
          </a:xfrm>
          <a:prstGeom prst="line">
            <a:avLst/>
          </a:prstGeom>
          <a:noFill/>
          <a:ln w="38100" cap="sq">
            <a:solidFill>
              <a:schemeClr val="hlink"/>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95" name="Line 39"/>
          <p:cNvSpPr>
            <a:spLocks noChangeShapeType="1"/>
          </p:cNvSpPr>
          <p:nvPr/>
        </p:nvSpPr>
        <p:spPr bwMode="auto">
          <a:xfrm flipH="1" flipV="1">
            <a:off x="1981200" y="3657600"/>
            <a:ext cx="304800" cy="381000"/>
          </a:xfrm>
          <a:prstGeom prst="line">
            <a:avLst/>
          </a:prstGeom>
          <a:noFill/>
          <a:ln w="38100" cap="sq">
            <a:solidFill>
              <a:srgbClr val="333399"/>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96" name="Freeform 40"/>
          <p:cNvSpPr>
            <a:spLocks/>
          </p:cNvSpPr>
          <p:nvPr/>
        </p:nvSpPr>
        <p:spPr bwMode="auto">
          <a:xfrm>
            <a:off x="1828800" y="3124200"/>
            <a:ext cx="254000" cy="533400"/>
          </a:xfrm>
          <a:custGeom>
            <a:avLst/>
            <a:gdLst>
              <a:gd name="T0" fmla="*/ 2147483647 w 160"/>
              <a:gd name="T1" fmla="*/ 2147483647 h 336"/>
              <a:gd name="T2" fmla="*/ 2147483647 w 160"/>
              <a:gd name="T3" fmla="*/ 2147483647 h 336"/>
              <a:gd name="T4" fmla="*/ 0 w 160"/>
              <a:gd name="T5" fmla="*/ 0 h 336"/>
              <a:gd name="T6" fmla="*/ 0 60000 65536"/>
              <a:gd name="T7" fmla="*/ 0 60000 65536"/>
              <a:gd name="T8" fmla="*/ 0 60000 65536"/>
            </a:gdLst>
            <a:ahLst/>
            <a:cxnLst>
              <a:cxn ang="T6">
                <a:pos x="T0" y="T1"/>
              </a:cxn>
              <a:cxn ang="T7">
                <a:pos x="T2" y="T3"/>
              </a:cxn>
              <a:cxn ang="T8">
                <a:pos x="T4" y="T5"/>
              </a:cxn>
            </a:cxnLst>
            <a:rect l="0" t="0" r="r" b="b"/>
            <a:pathLst>
              <a:path w="160" h="336">
                <a:moveTo>
                  <a:pt x="96" y="336"/>
                </a:moveTo>
                <a:cubicBezTo>
                  <a:pt x="128" y="316"/>
                  <a:pt x="160" y="296"/>
                  <a:pt x="144" y="240"/>
                </a:cubicBezTo>
                <a:cubicBezTo>
                  <a:pt x="128" y="184"/>
                  <a:pt x="64" y="92"/>
                  <a:pt x="0"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97" name="Line 41"/>
          <p:cNvSpPr>
            <a:spLocks noChangeShapeType="1"/>
          </p:cNvSpPr>
          <p:nvPr/>
        </p:nvSpPr>
        <p:spPr bwMode="auto">
          <a:xfrm flipH="1" flipV="1">
            <a:off x="1295400" y="2362200"/>
            <a:ext cx="533400" cy="762000"/>
          </a:xfrm>
          <a:prstGeom prst="line">
            <a:avLst/>
          </a:prstGeom>
          <a:noFill/>
          <a:ln w="38100" cap="sq">
            <a:solidFill>
              <a:srgbClr val="333399"/>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98" name="Line 42"/>
          <p:cNvSpPr>
            <a:spLocks noChangeShapeType="1"/>
          </p:cNvSpPr>
          <p:nvPr/>
        </p:nvSpPr>
        <p:spPr bwMode="auto">
          <a:xfrm flipV="1">
            <a:off x="1295400" y="1981200"/>
            <a:ext cx="533400" cy="381000"/>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99" name="Freeform 43"/>
          <p:cNvSpPr>
            <a:spLocks/>
          </p:cNvSpPr>
          <p:nvPr/>
        </p:nvSpPr>
        <p:spPr bwMode="auto">
          <a:xfrm>
            <a:off x="1828800" y="1981200"/>
            <a:ext cx="685800" cy="228600"/>
          </a:xfrm>
          <a:custGeom>
            <a:avLst/>
            <a:gdLst>
              <a:gd name="T0" fmla="*/ 0 w 432"/>
              <a:gd name="T1" fmla="*/ 0 h 144"/>
              <a:gd name="T2" fmla="*/ 2147483647 w 432"/>
              <a:gd name="T3" fmla="*/ 2147483647 h 144"/>
              <a:gd name="T4" fmla="*/ 2147483647 w 432"/>
              <a:gd name="T5" fmla="*/ 0 h 144"/>
              <a:gd name="T6" fmla="*/ 0 60000 65536"/>
              <a:gd name="T7" fmla="*/ 0 60000 65536"/>
              <a:gd name="T8" fmla="*/ 0 60000 65536"/>
            </a:gdLst>
            <a:ahLst/>
            <a:cxnLst>
              <a:cxn ang="T6">
                <a:pos x="T0" y="T1"/>
              </a:cxn>
              <a:cxn ang="T7">
                <a:pos x="T2" y="T3"/>
              </a:cxn>
              <a:cxn ang="T8">
                <a:pos x="T4" y="T5"/>
              </a:cxn>
            </a:cxnLst>
            <a:rect l="0" t="0" r="r" b="b"/>
            <a:pathLst>
              <a:path w="432" h="144">
                <a:moveTo>
                  <a:pt x="0" y="0"/>
                </a:moveTo>
                <a:cubicBezTo>
                  <a:pt x="60" y="72"/>
                  <a:pt x="120" y="144"/>
                  <a:pt x="192" y="144"/>
                </a:cubicBezTo>
                <a:cubicBezTo>
                  <a:pt x="264" y="144"/>
                  <a:pt x="348" y="72"/>
                  <a:pt x="432"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00" name="Line 44"/>
          <p:cNvSpPr>
            <a:spLocks noChangeShapeType="1"/>
          </p:cNvSpPr>
          <p:nvPr/>
        </p:nvSpPr>
        <p:spPr bwMode="auto">
          <a:xfrm>
            <a:off x="2514600" y="1981200"/>
            <a:ext cx="609600" cy="304800"/>
          </a:xfrm>
          <a:prstGeom prst="line">
            <a:avLst/>
          </a:prstGeom>
          <a:noFill/>
          <a:ln w="38100" cap="sq">
            <a:solidFill>
              <a:srgbClr val="0066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01" name="Freeform 45"/>
          <p:cNvSpPr>
            <a:spLocks/>
          </p:cNvSpPr>
          <p:nvPr/>
        </p:nvSpPr>
        <p:spPr bwMode="auto">
          <a:xfrm>
            <a:off x="2971800" y="2286000"/>
            <a:ext cx="152400" cy="685800"/>
          </a:xfrm>
          <a:custGeom>
            <a:avLst/>
            <a:gdLst>
              <a:gd name="T0" fmla="*/ 2147483647 w 96"/>
              <a:gd name="T1" fmla="*/ 0 h 432"/>
              <a:gd name="T2" fmla="*/ 0 w 96"/>
              <a:gd name="T3" fmla="*/ 2147483647 h 432"/>
              <a:gd name="T4" fmla="*/ 2147483647 w 96"/>
              <a:gd name="T5" fmla="*/ 2147483647 h 432"/>
              <a:gd name="T6" fmla="*/ 0 60000 65536"/>
              <a:gd name="T7" fmla="*/ 0 60000 65536"/>
              <a:gd name="T8" fmla="*/ 0 60000 65536"/>
            </a:gdLst>
            <a:ahLst/>
            <a:cxnLst>
              <a:cxn ang="T6">
                <a:pos x="T0" y="T1"/>
              </a:cxn>
              <a:cxn ang="T7">
                <a:pos x="T2" y="T3"/>
              </a:cxn>
              <a:cxn ang="T8">
                <a:pos x="T4" y="T5"/>
              </a:cxn>
            </a:cxnLst>
            <a:rect l="0" t="0" r="r" b="b"/>
            <a:pathLst>
              <a:path w="96" h="432">
                <a:moveTo>
                  <a:pt x="96" y="0"/>
                </a:moveTo>
                <a:cubicBezTo>
                  <a:pt x="48" y="60"/>
                  <a:pt x="0" y="120"/>
                  <a:pt x="0" y="192"/>
                </a:cubicBezTo>
                <a:cubicBezTo>
                  <a:pt x="0" y="264"/>
                  <a:pt x="48" y="348"/>
                  <a:pt x="96" y="432"/>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02" name="Line 46"/>
          <p:cNvSpPr>
            <a:spLocks noChangeShapeType="1"/>
          </p:cNvSpPr>
          <p:nvPr/>
        </p:nvSpPr>
        <p:spPr bwMode="auto">
          <a:xfrm flipH="1">
            <a:off x="2819400" y="2971800"/>
            <a:ext cx="304800" cy="381000"/>
          </a:xfrm>
          <a:prstGeom prst="line">
            <a:avLst/>
          </a:prstGeom>
          <a:noFill/>
          <a:ln w="38100" cap="sq">
            <a:solidFill>
              <a:schemeClr val="hlink"/>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03" name="Line 47"/>
          <p:cNvSpPr>
            <a:spLocks noChangeShapeType="1"/>
          </p:cNvSpPr>
          <p:nvPr/>
        </p:nvSpPr>
        <p:spPr bwMode="auto">
          <a:xfrm flipV="1">
            <a:off x="2895600" y="3048000"/>
            <a:ext cx="381000" cy="457200"/>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04" name="Freeform 48"/>
          <p:cNvSpPr>
            <a:spLocks/>
          </p:cNvSpPr>
          <p:nvPr/>
        </p:nvSpPr>
        <p:spPr bwMode="auto">
          <a:xfrm>
            <a:off x="3276600" y="2971800"/>
            <a:ext cx="304800" cy="165100"/>
          </a:xfrm>
          <a:custGeom>
            <a:avLst/>
            <a:gdLst>
              <a:gd name="T0" fmla="*/ 0 w 192"/>
              <a:gd name="T1" fmla="*/ 2147483647 h 104"/>
              <a:gd name="T2" fmla="*/ 2147483647 w 192"/>
              <a:gd name="T3" fmla="*/ 2147483647 h 104"/>
              <a:gd name="T4" fmla="*/ 2147483647 w 192"/>
              <a:gd name="T5" fmla="*/ 0 h 104"/>
              <a:gd name="T6" fmla="*/ 0 60000 65536"/>
              <a:gd name="T7" fmla="*/ 0 60000 65536"/>
              <a:gd name="T8" fmla="*/ 0 60000 65536"/>
            </a:gdLst>
            <a:ahLst/>
            <a:cxnLst>
              <a:cxn ang="T6">
                <a:pos x="T0" y="T1"/>
              </a:cxn>
              <a:cxn ang="T7">
                <a:pos x="T2" y="T3"/>
              </a:cxn>
              <a:cxn ang="T8">
                <a:pos x="T4" y="T5"/>
              </a:cxn>
            </a:cxnLst>
            <a:rect l="0" t="0" r="r" b="b"/>
            <a:pathLst>
              <a:path w="192" h="104">
                <a:moveTo>
                  <a:pt x="0" y="48"/>
                </a:moveTo>
                <a:cubicBezTo>
                  <a:pt x="32" y="76"/>
                  <a:pt x="64" y="104"/>
                  <a:pt x="96" y="96"/>
                </a:cubicBezTo>
                <a:cubicBezTo>
                  <a:pt x="128" y="88"/>
                  <a:pt x="176" y="16"/>
                  <a:pt x="192"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05" name="Line 49"/>
          <p:cNvSpPr>
            <a:spLocks noChangeShapeType="1"/>
          </p:cNvSpPr>
          <p:nvPr/>
        </p:nvSpPr>
        <p:spPr bwMode="auto">
          <a:xfrm>
            <a:off x="3581400" y="2971800"/>
            <a:ext cx="228600" cy="304800"/>
          </a:xfrm>
          <a:prstGeom prst="line">
            <a:avLst/>
          </a:prstGeom>
          <a:noFill/>
          <a:ln w="38100" cap="sq">
            <a:solidFill>
              <a:srgbClr val="0066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06" name="Line 50"/>
          <p:cNvSpPr>
            <a:spLocks noChangeShapeType="1"/>
          </p:cNvSpPr>
          <p:nvPr/>
        </p:nvSpPr>
        <p:spPr bwMode="auto">
          <a:xfrm flipH="1">
            <a:off x="3276600" y="3276600"/>
            <a:ext cx="533400" cy="762000"/>
          </a:xfrm>
          <a:prstGeom prst="line">
            <a:avLst/>
          </a:prstGeom>
          <a:noFill/>
          <a:ln w="38100" cap="sq">
            <a:solidFill>
              <a:srgbClr val="0066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07" name="Freeform 51"/>
          <p:cNvSpPr>
            <a:spLocks/>
          </p:cNvSpPr>
          <p:nvPr/>
        </p:nvSpPr>
        <p:spPr bwMode="auto">
          <a:xfrm>
            <a:off x="2895600" y="4038600"/>
            <a:ext cx="381000" cy="381000"/>
          </a:xfrm>
          <a:custGeom>
            <a:avLst/>
            <a:gdLst>
              <a:gd name="T0" fmla="*/ 2147483647 w 240"/>
              <a:gd name="T1" fmla="*/ 0 h 240"/>
              <a:gd name="T2" fmla="*/ 2147483647 w 240"/>
              <a:gd name="T3" fmla="*/ 2147483647 h 240"/>
              <a:gd name="T4" fmla="*/ 0 w 240"/>
              <a:gd name="T5" fmla="*/ 2147483647 h 240"/>
              <a:gd name="T6" fmla="*/ 0 60000 65536"/>
              <a:gd name="T7" fmla="*/ 0 60000 65536"/>
              <a:gd name="T8" fmla="*/ 0 60000 65536"/>
            </a:gdLst>
            <a:ahLst/>
            <a:cxnLst>
              <a:cxn ang="T6">
                <a:pos x="T0" y="T1"/>
              </a:cxn>
              <a:cxn ang="T7">
                <a:pos x="T2" y="T3"/>
              </a:cxn>
              <a:cxn ang="T8">
                <a:pos x="T4" y="T5"/>
              </a:cxn>
            </a:cxnLst>
            <a:rect l="0" t="0" r="r" b="b"/>
            <a:pathLst>
              <a:path w="240" h="240">
                <a:moveTo>
                  <a:pt x="240" y="0"/>
                </a:moveTo>
                <a:cubicBezTo>
                  <a:pt x="164" y="4"/>
                  <a:pt x="88" y="8"/>
                  <a:pt x="48" y="48"/>
                </a:cubicBezTo>
                <a:cubicBezTo>
                  <a:pt x="8" y="88"/>
                  <a:pt x="4" y="164"/>
                  <a:pt x="0" y="24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08" name="Line 52"/>
          <p:cNvSpPr>
            <a:spLocks noChangeShapeType="1"/>
          </p:cNvSpPr>
          <p:nvPr/>
        </p:nvSpPr>
        <p:spPr bwMode="auto">
          <a:xfrm flipH="1">
            <a:off x="2667000" y="4419600"/>
            <a:ext cx="228600" cy="609600"/>
          </a:xfrm>
          <a:prstGeom prst="line">
            <a:avLst/>
          </a:prstGeom>
          <a:noFill/>
          <a:ln w="38100" cap="sq">
            <a:solidFill>
              <a:srgbClr val="0066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09" name="Freeform 53"/>
          <p:cNvSpPr>
            <a:spLocks/>
          </p:cNvSpPr>
          <p:nvPr/>
        </p:nvSpPr>
        <p:spPr bwMode="auto">
          <a:xfrm>
            <a:off x="2349500" y="5029200"/>
            <a:ext cx="317500" cy="838200"/>
          </a:xfrm>
          <a:custGeom>
            <a:avLst/>
            <a:gdLst>
              <a:gd name="T0" fmla="*/ 2147483647 w 200"/>
              <a:gd name="T1" fmla="*/ 0 h 528"/>
              <a:gd name="T2" fmla="*/ 2147483647 w 200"/>
              <a:gd name="T3" fmla="*/ 2147483647 h 528"/>
              <a:gd name="T4" fmla="*/ 2147483647 w 200"/>
              <a:gd name="T5" fmla="*/ 2147483647 h 528"/>
              <a:gd name="T6" fmla="*/ 0 60000 65536"/>
              <a:gd name="T7" fmla="*/ 0 60000 65536"/>
              <a:gd name="T8" fmla="*/ 0 60000 65536"/>
            </a:gdLst>
            <a:ahLst/>
            <a:cxnLst>
              <a:cxn ang="T6">
                <a:pos x="T0" y="T1"/>
              </a:cxn>
              <a:cxn ang="T7">
                <a:pos x="T2" y="T3"/>
              </a:cxn>
              <a:cxn ang="T8">
                <a:pos x="T4" y="T5"/>
              </a:cxn>
            </a:cxnLst>
            <a:rect l="0" t="0" r="r" b="b"/>
            <a:pathLst>
              <a:path w="200" h="528">
                <a:moveTo>
                  <a:pt x="200" y="0"/>
                </a:moveTo>
                <a:cubicBezTo>
                  <a:pt x="108" y="52"/>
                  <a:pt x="16" y="104"/>
                  <a:pt x="8" y="192"/>
                </a:cubicBezTo>
                <a:cubicBezTo>
                  <a:pt x="0" y="280"/>
                  <a:pt x="76" y="404"/>
                  <a:pt x="152" y="528"/>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10" name="Line 54"/>
          <p:cNvSpPr>
            <a:spLocks noChangeShapeType="1"/>
          </p:cNvSpPr>
          <p:nvPr/>
        </p:nvSpPr>
        <p:spPr bwMode="auto">
          <a:xfrm flipH="1">
            <a:off x="2286000" y="5867400"/>
            <a:ext cx="304800" cy="457200"/>
          </a:xfrm>
          <a:prstGeom prst="line">
            <a:avLst/>
          </a:prstGeom>
          <a:noFill/>
          <a:ln w="38100" cap="sq">
            <a:solidFill>
              <a:schemeClr val="hlink"/>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11" name="Line 55"/>
          <p:cNvSpPr>
            <a:spLocks noChangeShapeType="1"/>
          </p:cNvSpPr>
          <p:nvPr/>
        </p:nvSpPr>
        <p:spPr bwMode="auto">
          <a:xfrm flipV="1">
            <a:off x="2438400" y="5867400"/>
            <a:ext cx="381000" cy="533400"/>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12" name="Line 56"/>
          <p:cNvSpPr>
            <a:spLocks noChangeShapeType="1"/>
          </p:cNvSpPr>
          <p:nvPr/>
        </p:nvSpPr>
        <p:spPr bwMode="auto">
          <a:xfrm>
            <a:off x="3048000" y="5867400"/>
            <a:ext cx="381000" cy="457200"/>
          </a:xfrm>
          <a:prstGeom prst="line">
            <a:avLst/>
          </a:prstGeom>
          <a:noFill/>
          <a:ln w="38100" cap="sq">
            <a:solidFill>
              <a:schemeClr val="hlink"/>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13" name="Freeform 57"/>
          <p:cNvSpPr>
            <a:spLocks/>
          </p:cNvSpPr>
          <p:nvPr/>
        </p:nvSpPr>
        <p:spPr bwMode="auto">
          <a:xfrm>
            <a:off x="2819400" y="5867400"/>
            <a:ext cx="228600" cy="76200"/>
          </a:xfrm>
          <a:custGeom>
            <a:avLst/>
            <a:gdLst>
              <a:gd name="T0" fmla="*/ 0 w 144"/>
              <a:gd name="T1" fmla="*/ 0 h 48"/>
              <a:gd name="T2" fmla="*/ 2147483647 w 144"/>
              <a:gd name="T3" fmla="*/ 2147483647 h 48"/>
              <a:gd name="T4" fmla="*/ 2147483647 w 144"/>
              <a:gd name="T5" fmla="*/ 0 h 48"/>
              <a:gd name="T6" fmla="*/ 0 60000 65536"/>
              <a:gd name="T7" fmla="*/ 0 60000 65536"/>
              <a:gd name="T8" fmla="*/ 0 60000 65536"/>
            </a:gdLst>
            <a:ahLst/>
            <a:cxnLst>
              <a:cxn ang="T6">
                <a:pos x="T0" y="T1"/>
              </a:cxn>
              <a:cxn ang="T7">
                <a:pos x="T2" y="T3"/>
              </a:cxn>
              <a:cxn ang="T8">
                <a:pos x="T4" y="T5"/>
              </a:cxn>
            </a:cxnLst>
            <a:rect l="0" t="0" r="r" b="b"/>
            <a:pathLst>
              <a:path w="144" h="48">
                <a:moveTo>
                  <a:pt x="0" y="0"/>
                </a:moveTo>
                <a:cubicBezTo>
                  <a:pt x="12" y="24"/>
                  <a:pt x="24" y="48"/>
                  <a:pt x="48" y="48"/>
                </a:cubicBezTo>
                <a:cubicBezTo>
                  <a:pt x="72" y="48"/>
                  <a:pt x="108" y="24"/>
                  <a:pt x="144"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16" name="Line 60"/>
          <p:cNvSpPr>
            <a:spLocks noChangeShapeType="1"/>
          </p:cNvSpPr>
          <p:nvPr/>
        </p:nvSpPr>
        <p:spPr bwMode="auto">
          <a:xfrm flipH="1" flipV="1">
            <a:off x="3200400" y="5791200"/>
            <a:ext cx="381000" cy="381000"/>
          </a:xfrm>
          <a:prstGeom prst="line">
            <a:avLst/>
          </a:prstGeom>
          <a:noFill/>
          <a:ln w="38100" cap="sq">
            <a:solidFill>
              <a:srgbClr val="333399"/>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17" name="Freeform 61"/>
          <p:cNvSpPr>
            <a:spLocks/>
          </p:cNvSpPr>
          <p:nvPr/>
        </p:nvSpPr>
        <p:spPr bwMode="auto">
          <a:xfrm>
            <a:off x="3124200" y="5029200"/>
            <a:ext cx="165100" cy="762000"/>
          </a:xfrm>
          <a:custGeom>
            <a:avLst/>
            <a:gdLst>
              <a:gd name="T0" fmla="*/ 2147483647 w 104"/>
              <a:gd name="T1" fmla="*/ 2147483647 h 480"/>
              <a:gd name="T2" fmla="*/ 2147483647 w 104"/>
              <a:gd name="T3" fmla="*/ 2147483647 h 480"/>
              <a:gd name="T4" fmla="*/ 0 w 104"/>
              <a:gd name="T5" fmla="*/ 0 h 480"/>
              <a:gd name="T6" fmla="*/ 0 60000 65536"/>
              <a:gd name="T7" fmla="*/ 0 60000 65536"/>
              <a:gd name="T8" fmla="*/ 0 60000 65536"/>
            </a:gdLst>
            <a:ahLst/>
            <a:cxnLst>
              <a:cxn ang="T6">
                <a:pos x="T0" y="T1"/>
              </a:cxn>
              <a:cxn ang="T7">
                <a:pos x="T2" y="T3"/>
              </a:cxn>
              <a:cxn ang="T8">
                <a:pos x="T4" y="T5"/>
              </a:cxn>
            </a:cxnLst>
            <a:rect l="0" t="0" r="r" b="b"/>
            <a:pathLst>
              <a:path w="104" h="480">
                <a:moveTo>
                  <a:pt x="48" y="480"/>
                </a:moveTo>
                <a:cubicBezTo>
                  <a:pt x="76" y="424"/>
                  <a:pt x="104" y="368"/>
                  <a:pt x="96" y="288"/>
                </a:cubicBezTo>
                <a:cubicBezTo>
                  <a:pt x="88" y="208"/>
                  <a:pt x="44" y="104"/>
                  <a:pt x="0"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18" name="Line 62"/>
          <p:cNvSpPr>
            <a:spLocks noChangeShapeType="1"/>
          </p:cNvSpPr>
          <p:nvPr/>
        </p:nvSpPr>
        <p:spPr bwMode="auto">
          <a:xfrm flipV="1">
            <a:off x="3124200" y="4800600"/>
            <a:ext cx="76200" cy="228600"/>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19" name="Freeform 63"/>
          <p:cNvSpPr>
            <a:spLocks/>
          </p:cNvSpPr>
          <p:nvPr/>
        </p:nvSpPr>
        <p:spPr bwMode="auto">
          <a:xfrm>
            <a:off x="3200400" y="4800600"/>
            <a:ext cx="381000" cy="76200"/>
          </a:xfrm>
          <a:custGeom>
            <a:avLst/>
            <a:gdLst>
              <a:gd name="T0" fmla="*/ 0 w 240"/>
              <a:gd name="T1" fmla="*/ 0 h 48"/>
              <a:gd name="T2" fmla="*/ 2147483647 w 240"/>
              <a:gd name="T3" fmla="*/ 2147483647 h 48"/>
              <a:gd name="T4" fmla="*/ 2147483647 w 240"/>
              <a:gd name="T5" fmla="*/ 0 h 48"/>
              <a:gd name="T6" fmla="*/ 0 60000 65536"/>
              <a:gd name="T7" fmla="*/ 0 60000 65536"/>
              <a:gd name="T8" fmla="*/ 0 60000 65536"/>
            </a:gdLst>
            <a:ahLst/>
            <a:cxnLst>
              <a:cxn ang="T6">
                <a:pos x="T0" y="T1"/>
              </a:cxn>
              <a:cxn ang="T7">
                <a:pos x="T2" y="T3"/>
              </a:cxn>
              <a:cxn ang="T8">
                <a:pos x="T4" y="T5"/>
              </a:cxn>
            </a:cxnLst>
            <a:rect l="0" t="0" r="r" b="b"/>
            <a:pathLst>
              <a:path w="240" h="48">
                <a:moveTo>
                  <a:pt x="0" y="0"/>
                </a:moveTo>
                <a:cubicBezTo>
                  <a:pt x="52" y="24"/>
                  <a:pt x="104" y="48"/>
                  <a:pt x="144" y="48"/>
                </a:cubicBezTo>
                <a:cubicBezTo>
                  <a:pt x="184" y="48"/>
                  <a:pt x="212" y="24"/>
                  <a:pt x="240"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20" name="Line 64"/>
          <p:cNvSpPr>
            <a:spLocks noChangeShapeType="1"/>
          </p:cNvSpPr>
          <p:nvPr/>
        </p:nvSpPr>
        <p:spPr bwMode="auto">
          <a:xfrm>
            <a:off x="3581400" y="4800600"/>
            <a:ext cx="152400" cy="228600"/>
          </a:xfrm>
          <a:prstGeom prst="line">
            <a:avLst/>
          </a:prstGeom>
          <a:noFill/>
          <a:ln w="38100" cap="sq">
            <a:solidFill>
              <a:srgbClr val="0066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22" name="Freeform 66"/>
          <p:cNvSpPr>
            <a:spLocks/>
          </p:cNvSpPr>
          <p:nvPr/>
        </p:nvSpPr>
        <p:spPr bwMode="auto">
          <a:xfrm>
            <a:off x="3492500" y="5029200"/>
            <a:ext cx="317500" cy="838200"/>
          </a:xfrm>
          <a:custGeom>
            <a:avLst/>
            <a:gdLst>
              <a:gd name="T0" fmla="*/ 2147483647 w 200"/>
              <a:gd name="T1" fmla="*/ 0 h 528"/>
              <a:gd name="T2" fmla="*/ 2147483647 w 200"/>
              <a:gd name="T3" fmla="*/ 2147483647 h 528"/>
              <a:gd name="T4" fmla="*/ 2147483647 w 200"/>
              <a:gd name="T5" fmla="*/ 2147483647 h 528"/>
              <a:gd name="T6" fmla="*/ 0 60000 65536"/>
              <a:gd name="T7" fmla="*/ 0 60000 65536"/>
              <a:gd name="T8" fmla="*/ 0 60000 65536"/>
            </a:gdLst>
            <a:ahLst/>
            <a:cxnLst>
              <a:cxn ang="T6">
                <a:pos x="T0" y="T1"/>
              </a:cxn>
              <a:cxn ang="T7">
                <a:pos x="T2" y="T3"/>
              </a:cxn>
              <a:cxn ang="T8">
                <a:pos x="T4" y="T5"/>
              </a:cxn>
            </a:cxnLst>
            <a:rect l="0" t="0" r="r" b="b"/>
            <a:pathLst>
              <a:path w="200" h="528">
                <a:moveTo>
                  <a:pt x="152" y="0"/>
                </a:moveTo>
                <a:cubicBezTo>
                  <a:pt x="76" y="76"/>
                  <a:pt x="0" y="152"/>
                  <a:pt x="8" y="240"/>
                </a:cubicBezTo>
                <a:cubicBezTo>
                  <a:pt x="16" y="328"/>
                  <a:pt x="108" y="428"/>
                  <a:pt x="200" y="528"/>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23" name="Line 67"/>
          <p:cNvSpPr>
            <a:spLocks noChangeShapeType="1"/>
          </p:cNvSpPr>
          <p:nvPr/>
        </p:nvSpPr>
        <p:spPr bwMode="auto">
          <a:xfrm flipH="1">
            <a:off x="3733800" y="5867400"/>
            <a:ext cx="76200" cy="304800"/>
          </a:xfrm>
          <a:prstGeom prst="line">
            <a:avLst/>
          </a:prstGeom>
          <a:noFill/>
          <a:ln w="38100" cap="sq">
            <a:solidFill>
              <a:schemeClr val="hlink"/>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24" name="Line 68"/>
          <p:cNvSpPr>
            <a:spLocks noChangeShapeType="1"/>
          </p:cNvSpPr>
          <p:nvPr/>
        </p:nvSpPr>
        <p:spPr bwMode="auto">
          <a:xfrm flipV="1">
            <a:off x="3810000" y="5791200"/>
            <a:ext cx="152400" cy="457200"/>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25" name="Line 69"/>
          <p:cNvSpPr>
            <a:spLocks noChangeShapeType="1"/>
          </p:cNvSpPr>
          <p:nvPr/>
        </p:nvSpPr>
        <p:spPr bwMode="auto">
          <a:xfrm>
            <a:off x="3962400" y="5791200"/>
            <a:ext cx="381000" cy="381000"/>
          </a:xfrm>
          <a:prstGeom prst="line">
            <a:avLst/>
          </a:prstGeom>
          <a:noFill/>
          <a:ln w="38100" cap="sq">
            <a:solidFill>
              <a:schemeClr val="hlink"/>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26" name="Line 70"/>
          <p:cNvSpPr>
            <a:spLocks noChangeShapeType="1"/>
          </p:cNvSpPr>
          <p:nvPr/>
        </p:nvSpPr>
        <p:spPr bwMode="auto">
          <a:xfrm flipH="1" flipV="1">
            <a:off x="4191000" y="5715000"/>
            <a:ext cx="381000" cy="381000"/>
          </a:xfrm>
          <a:prstGeom prst="line">
            <a:avLst/>
          </a:prstGeom>
          <a:noFill/>
          <a:ln w="38100" cap="sq">
            <a:solidFill>
              <a:srgbClr val="333399"/>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27" name="Freeform 71"/>
          <p:cNvSpPr>
            <a:spLocks/>
          </p:cNvSpPr>
          <p:nvPr/>
        </p:nvSpPr>
        <p:spPr bwMode="auto">
          <a:xfrm>
            <a:off x="4191000" y="5029200"/>
            <a:ext cx="228600" cy="762000"/>
          </a:xfrm>
          <a:custGeom>
            <a:avLst/>
            <a:gdLst>
              <a:gd name="T0" fmla="*/ 0 w 144"/>
              <a:gd name="T1" fmla="*/ 2147483647 h 480"/>
              <a:gd name="T2" fmla="*/ 2147483647 w 144"/>
              <a:gd name="T3" fmla="*/ 2147483647 h 480"/>
              <a:gd name="T4" fmla="*/ 0 w 144"/>
              <a:gd name="T5" fmla="*/ 0 h 480"/>
              <a:gd name="T6" fmla="*/ 0 60000 65536"/>
              <a:gd name="T7" fmla="*/ 0 60000 65536"/>
              <a:gd name="T8" fmla="*/ 0 60000 65536"/>
            </a:gdLst>
            <a:ahLst/>
            <a:cxnLst>
              <a:cxn ang="T6">
                <a:pos x="T0" y="T1"/>
              </a:cxn>
              <a:cxn ang="T7">
                <a:pos x="T2" y="T3"/>
              </a:cxn>
              <a:cxn ang="T8">
                <a:pos x="T4" y="T5"/>
              </a:cxn>
            </a:cxnLst>
            <a:rect l="0" t="0" r="r" b="b"/>
            <a:pathLst>
              <a:path w="144" h="480">
                <a:moveTo>
                  <a:pt x="0" y="480"/>
                </a:moveTo>
                <a:cubicBezTo>
                  <a:pt x="72" y="400"/>
                  <a:pt x="144" y="320"/>
                  <a:pt x="144" y="240"/>
                </a:cubicBezTo>
                <a:cubicBezTo>
                  <a:pt x="144" y="160"/>
                  <a:pt x="72" y="80"/>
                  <a:pt x="0"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28" name="Line 72"/>
          <p:cNvSpPr>
            <a:spLocks noChangeShapeType="1"/>
          </p:cNvSpPr>
          <p:nvPr/>
        </p:nvSpPr>
        <p:spPr bwMode="auto">
          <a:xfrm flipH="1" flipV="1">
            <a:off x="3810000" y="4343400"/>
            <a:ext cx="381000" cy="685800"/>
          </a:xfrm>
          <a:prstGeom prst="line">
            <a:avLst/>
          </a:prstGeom>
          <a:noFill/>
          <a:ln w="38100" cap="sq">
            <a:solidFill>
              <a:srgbClr val="333399"/>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30" name="Freeform 74"/>
          <p:cNvSpPr>
            <a:spLocks/>
          </p:cNvSpPr>
          <p:nvPr/>
        </p:nvSpPr>
        <p:spPr bwMode="auto">
          <a:xfrm>
            <a:off x="3657600" y="4114800"/>
            <a:ext cx="177800" cy="228600"/>
          </a:xfrm>
          <a:custGeom>
            <a:avLst/>
            <a:gdLst>
              <a:gd name="T0" fmla="*/ 2147483647 w 112"/>
              <a:gd name="T1" fmla="*/ 2147483647 h 144"/>
              <a:gd name="T2" fmla="*/ 2147483647 w 112"/>
              <a:gd name="T3" fmla="*/ 2147483647 h 144"/>
              <a:gd name="T4" fmla="*/ 0 w 112"/>
              <a:gd name="T5" fmla="*/ 0 h 144"/>
              <a:gd name="T6" fmla="*/ 0 60000 65536"/>
              <a:gd name="T7" fmla="*/ 0 60000 65536"/>
              <a:gd name="T8" fmla="*/ 0 60000 65536"/>
            </a:gdLst>
            <a:ahLst/>
            <a:cxnLst>
              <a:cxn ang="T6">
                <a:pos x="T0" y="T1"/>
              </a:cxn>
              <a:cxn ang="T7">
                <a:pos x="T2" y="T3"/>
              </a:cxn>
              <a:cxn ang="T8">
                <a:pos x="T4" y="T5"/>
              </a:cxn>
            </a:cxnLst>
            <a:rect l="0" t="0" r="r" b="b"/>
            <a:pathLst>
              <a:path w="112" h="144">
                <a:moveTo>
                  <a:pt x="96" y="144"/>
                </a:moveTo>
                <a:cubicBezTo>
                  <a:pt x="104" y="132"/>
                  <a:pt x="112" y="120"/>
                  <a:pt x="96" y="96"/>
                </a:cubicBezTo>
                <a:cubicBezTo>
                  <a:pt x="80" y="72"/>
                  <a:pt x="40" y="36"/>
                  <a:pt x="0"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31" name="Line 75"/>
          <p:cNvSpPr>
            <a:spLocks noChangeShapeType="1"/>
          </p:cNvSpPr>
          <p:nvPr/>
        </p:nvSpPr>
        <p:spPr bwMode="auto">
          <a:xfrm flipV="1">
            <a:off x="3657600" y="3810000"/>
            <a:ext cx="228600" cy="304800"/>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33" name="Freeform 77"/>
          <p:cNvSpPr>
            <a:spLocks/>
          </p:cNvSpPr>
          <p:nvPr/>
        </p:nvSpPr>
        <p:spPr bwMode="auto">
          <a:xfrm>
            <a:off x="3886200" y="3810000"/>
            <a:ext cx="457200" cy="152400"/>
          </a:xfrm>
          <a:custGeom>
            <a:avLst/>
            <a:gdLst>
              <a:gd name="T0" fmla="*/ 0 w 288"/>
              <a:gd name="T1" fmla="*/ 0 h 96"/>
              <a:gd name="T2" fmla="*/ 2147483647 w 288"/>
              <a:gd name="T3" fmla="*/ 2147483647 h 96"/>
              <a:gd name="T4" fmla="*/ 2147483647 w 288"/>
              <a:gd name="T5" fmla="*/ 0 h 96"/>
              <a:gd name="T6" fmla="*/ 0 60000 65536"/>
              <a:gd name="T7" fmla="*/ 0 60000 65536"/>
              <a:gd name="T8" fmla="*/ 0 60000 65536"/>
            </a:gdLst>
            <a:ahLst/>
            <a:cxnLst>
              <a:cxn ang="T6">
                <a:pos x="T0" y="T1"/>
              </a:cxn>
              <a:cxn ang="T7">
                <a:pos x="T2" y="T3"/>
              </a:cxn>
              <a:cxn ang="T8">
                <a:pos x="T4" y="T5"/>
              </a:cxn>
            </a:cxnLst>
            <a:rect l="0" t="0" r="r" b="b"/>
            <a:pathLst>
              <a:path w="288" h="96">
                <a:moveTo>
                  <a:pt x="0" y="0"/>
                </a:moveTo>
                <a:cubicBezTo>
                  <a:pt x="24" y="48"/>
                  <a:pt x="48" y="96"/>
                  <a:pt x="96" y="96"/>
                </a:cubicBezTo>
                <a:cubicBezTo>
                  <a:pt x="144" y="96"/>
                  <a:pt x="216" y="48"/>
                  <a:pt x="288"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34" name="Line 78"/>
          <p:cNvSpPr>
            <a:spLocks noChangeShapeType="1"/>
          </p:cNvSpPr>
          <p:nvPr/>
        </p:nvSpPr>
        <p:spPr bwMode="auto">
          <a:xfrm>
            <a:off x="4343400" y="3810000"/>
            <a:ext cx="381000" cy="381000"/>
          </a:xfrm>
          <a:prstGeom prst="line">
            <a:avLst/>
          </a:prstGeom>
          <a:noFill/>
          <a:ln w="38100" cap="sq">
            <a:solidFill>
              <a:schemeClr val="hlink"/>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35" name="Line 79"/>
          <p:cNvSpPr>
            <a:spLocks noChangeShapeType="1"/>
          </p:cNvSpPr>
          <p:nvPr/>
        </p:nvSpPr>
        <p:spPr bwMode="auto">
          <a:xfrm flipH="1" flipV="1">
            <a:off x="4419600" y="3657600"/>
            <a:ext cx="381000" cy="381000"/>
          </a:xfrm>
          <a:prstGeom prst="line">
            <a:avLst/>
          </a:prstGeom>
          <a:noFill/>
          <a:ln w="38100" cap="sq">
            <a:solidFill>
              <a:srgbClr val="333399"/>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36" name="Freeform 80"/>
          <p:cNvSpPr>
            <a:spLocks/>
          </p:cNvSpPr>
          <p:nvPr/>
        </p:nvSpPr>
        <p:spPr bwMode="auto">
          <a:xfrm>
            <a:off x="4267200" y="3124200"/>
            <a:ext cx="254000" cy="533400"/>
          </a:xfrm>
          <a:custGeom>
            <a:avLst/>
            <a:gdLst>
              <a:gd name="T0" fmla="*/ 2147483647 w 160"/>
              <a:gd name="T1" fmla="*/ 2147483647 h 336"/>
              <a:gd name="T2" fmla="*/ 2147483647 w 160"/>
              <a:gd name="T3" fmla="*/ 2147483647 h 336"/>
              <a:gd name="T4" fmla="*/ 0 w 160"/>
              <a:gd name="T5" fmla="*/ 0 h 336"/>
              <a:gd name="T6" fmla="*/ 0 60000 65536"/>
              <a:gd name="T7" fmla="*/ 0 60000 65536"/>
              <a:gd name="T8" fmla="*/ 0 60000 65536"/>
            </a:gdLst>
            <a:ahLst/>
            <a:cxnLst>
              <a:cxn ang="T6">
                <a:pos x="T0" y="T1"/>
              </a:cxn>
              <a:cxn ang="T7">
                <a:pos x="T2" y="T3"/>
              </a:cxn>
              <a:cxn ang="T8">
                <a:pos x="T4" y="T5"/>
              </a:cxn>
            </a:cxnLst>
            <a:rect l="0" t="0" r="r" b="b"/>
            <a:pathLst>
              <a:path w="160" h="336">
                <a:moveTo>
                  <a:pt x="96" y="336"/>
                </a:moveTo>
                <a:cubicBezTo>
                  <a:pt x="128" y="316"/>
                  <a:pt x="160" y="296"/>
                  <a:pt x="144" y="240"/>
                </a:cubicBezTo>
                <a:cubicBezTo>
                  <a:pt x="128" y="184"/>
                  <a:pt x="64" y="92"/>
                  <a:pt x="0"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37" name="Line 81"/>
          <p:cNvSpPr>
            <a:spLocks noChangeShapeType="1"/>
          </p:cNvSpPr>
          <p:nvPr/>
        </p:nvSpPr>
        <p:spPr bwMode="auto">
          <a:xfrm flipH="1" flipV="1">
            <a:off x="3886200" y="2590800"/>
            <a:ext cx="381000" cy="533400"/>
          </a:xfrm>
          <a:prstGeom prst="line">
            <a:avLst/>
          </a:prstGeom>
          <a:noFill/>
          <a:ln w="38100" cap="sq">
            <a:solidFill>
              <a:srgbClr val="333399"/>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39" name="Freeform 83"/>
          <p:cNvSpPr>
            <a:spLocks/>
          </p:cNvSpPr>
          <p:nvPr/>
        </p:nvSpPr>
        <p:spPr bwMode="auto">
          <a:xfrm>
            <a:off x="3657600" y="2209800"/>
            <a:ext cx="266700" cy="381000"/>
          </a:xfrm>
          <a:custGeom>
            <a:avLst/>
            <a:gdLst>
              <a:gd name="T0" fmla="*/ 2147483647 w 168"/>
              <a:gd name="T1" fmla="*/ 2147483647 h 240"/>
              <a:gd name="T2" fmla="*/ 2147483647 w 168"/>
              <a:gd name="T3" fmla="*/ 2147483647 h 240"/>
              <a:gd name="T4" fmla="*/ 0 w 168"/>
              <a:gd name="T5" fmla="*/ 0 h 240"/>
              <a:gd name="T6" fmla="*/ 0 60000 65536"/>
              <a:gd name="T7" fmla="*/ 0 60000 65536"/>
              <a:gd name="T8" fmla="*/ 0 60000 65536"/>
            </a:gdLst>
            <a:ahLst/>
            <a:cxnLst>
              <a:cxn ang="T6">
                <a:pos x="T0" y="T1"/>
              </a:cxn>
              <a:cxn ang="T7">
                <a:pos x="T2" y="T3"/>
              </a:cxn>
              <a:cxn ang="T8">
                <a:pos x="T4" y="T5"/>
              </a:cxn>
            </a:cxnLst>
            <a:rect l="0" t="0" r="r" b="b"/>
            <a:pathLst>
              <a:path w="168" h="240">
                <a:moveTo>
                  <a:pt x="144" y="240"/>
                </a:moveTo>
                <a:cubicBezTo>
                  <a:pt x="156" y="188"/>
                  <a:pt x="168" y="136"/>
                  <a:pt x="144" y="96"/>
                </a:cubicBezTo>
                <a:cubicBezTo>
                  <a:pt x="120" y="56"/>
                  <a:pt x="60" y="28"/>
                  <a:pt x="0"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40" name="Line 84"/>
          <p:cNvSpPr>
            <a:spLocks noChangeShapeType="1"/>
          </p:cNvSpPr>
          <p:nvPr/>
        </p:nvSpPr>
        <p:spPr bwMode="auto">
          <a:xfrm flipH="1" flipV="1">
            <a:off x="2590800" y="1600200"/>
            <a:ext cx="1066800" cy="609600"/>
          </a:xfrm>
          <a:prstGeom prst="line">
            <a:avLst/>
          </a:prstGeom>
          <a:noFill/>
          <a:ln w="38100" cap="sq">
            <a:solidFill>
              <a:srgbClr val="333399"/>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41" name="Freeform 85"/>
          <p:cNvSpPr>
            <a:spLocks/>
          </p:cNvSpPr>
          <p:nvPr/>
        </p:nvSpPr>
        <p:spPr bwMode="auto">
          <a:xfrm>
            <a:off x="2362200" y="1219200"/>
            <a:ext cx="266700" cy="381000"/>
          </a:xfrm>
          <a:custGeom>
            <a:avLst/>
            <a:gdLst>
              <a:gd name="T0" fmla="*/ 2147483647 w 168"/>
              <a:gd name="T1" fmla="*/ 2147483647 h 240"/>
              <a:gd name="T2" fmla="*/ 2147483647 w 168"/>
              <a:gd name="T3" fmla="*/ 2147483647 h 240"/>
              <a:gd name="T4" fmla="*/ 0 w 168"/>
              <a:gd name="T5" fmla="*/ 0 h 240"/>
              <a:gd name="T6" fmla="*/ 0 60000 65536"/>
              <a:gd name="T7" fmla="*/ 0 60000 65536"/>
              <a:gd name="T8" fmla="*/ 0 60000 65536"/>
            </a:gdLst>
            <a:ahLst/>
            <a:cxnLst>
              <a:cxn ang="T6">
                <a:pos x="T0" y="T1"/>
              </a:cxn>
              <a:cxn ang="T7">
                <a:pos x="T2" y="T3"/>
              </a:cxn>
              <a:cxn ang="T8">
                <a:pos x="T4" y="T5"/>
              </a:cxn>
            </a:cxnLst>
            <a:rect l="0" t="0" r="r" b="b"/>
            <a:pathLst>
              <a:path w="168" h="240">
                <a:moveTo>
                  <a:pt x="144" y="240"/>
                </a:moveTo>
                <a:cubicBezTo>
                  <a:pt x="156" y="188"/>
                  <a:pt x="168" y="136"/>
                  <a:pt x="144" y="96"/>
                </a:cubicBezTo>
                <a:cubicBezTo>
                  <a:pt x="120" y="56"/>
                  <a:pt x="60" y="28"/>
                  <a:pt x="0"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42" name="Line 86"/>
          <p:cNvSpPr>
            <a:spLocks noChangeShapeType="1"/>
          </p:cNvSpPr>
          <p:nvPr/>
        </p:nvSpPr>
        <p:spPr bwMode="auto">
          <a:xfrm flipV="1">
            <a:off x="2362200" y="457200"/>
            <a:ext cx="0" cy="762000"/>
          </a:xfrm>
          <a:prstGeom prst="line">
            <a:avLst/>
          </a:prstGeom>
          <a:noFill/>
          <a:ln w="38100" cap="sq">
            <a:solidFill>
              <a:schemeClr val="hlink"/>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88" name="Text Box 87"/>
          <p:cNvSpPr txBox="1">
            <a:spLocks noChangeArrowheads="1"/>
          </p:cNvSpPr>
          <p:nvPr/>
        </p:nvSpPr>
        <p:spPr bwMode="auto">
          <a:xfrm>
            <a:off x="304800" y="3048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990000"/>
                </a:solidFill>
              </a:rPr>
              <a:t>例如：</a:t>
            </a:r>
          </a:p>
        </p:txBody>
      </p:sp>
      <p:sp>
        <p:nvSpPr>
          <p:cNvPr id="224344" name="Text Box 88"/>
          <p:cNvSpPr txBox="1">
            <a:spLocks noChangeArrowheads="1"/>
          </p:cNvSpPr>
          <p:nvPr/>
        </p:nvSpPr>
        <p:spPr bwMode="auto">
          <a:xfrm>
            <a:off x="4876800" y="565150"/>
            <a:ext cx="259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chemeClr val="tx2"/>
                </a:solidFill>
                <a:ea typeface="隶书" pitchFamily="49" charset="-122"/>
              </a:rPr>
              <a:t>先序序列：</a:t>
            </a:r>
          </a:p>
        </p:txBody>
      </p:sp>
      <p:sp>
        <p:nvSpPr>
          <p:cNvPr id="224347" name="Text Box 91"/>
          <p:cNvSpPr txBox="1">
            <a:spLocks noChangeArrowheads="1"/>
          </p:cNvSpPr>
          <p:nvPr/>
        </p:nvSpPr>
        <p:spPr bwMode="auto">
          <a:xfrm>
            <a:off x="4876800" y="1327150"/>
            <a:ext cx="4114800" cy="654050"/>
          </a:xfrm>
          <a:prstGeom prst="rect">
            <a:avLst/>
          </a:prstGeom>
          <a:solidFill>
            <a:srgbClr val="FFFF99"/>
          </a:solidFill>
          <a:ln w="12700" cap="sq">
            <a:solidFill>
              <a:srgbClr val="FF99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just" eaLnBrk="1" hangingPunct="1">
              <a:spcBef>
                <a:spcPct val="50000"/>
              </a:spcBef>
            </a:pPr>
            <a:r>
              <a:rPr lang="en-US" altLang="zh-CN" b="1">
                <a:solidFill>
                  <a:srgbClr val="FF0000"/>
                </a:solidFill>
              </a:rPr>
              <a:t>A</a:t>
            </a:r>
            <a:r>
              <a:rPr lang="en-US" altLang="zh-CN" b="1">
                <a:solidFill>
                  <a:schemeClr val="tx2"/>
                </a:solidFill>
              </a:rPr>
              <a:t> </a:t>
            </a:r>
            <a:r>
              <a:rPr lang="en-US" altLang="zh-CN" b="1">
                <a:solidFill>
                  <a:schemeClr val="bg2"/>
                </a:solidFill>
              </a:rPr>
              <a:t>B C D</a:t>
            </a:r>
            <a:r>
              <a:rPr lang="en-US" altLang="zh-CN" b="1">
                <a:solidFill>
                  <a:schemeClr val="tx2"/>
                </a:solidFill>
              </a:rPr>
              <a:t> </a:t>
            </a:r>
            <a:r>
              <a:rPr lang="en-US" altLang="zh-CN" b="1">
                <a:solidFill>
                  <a:srgbClr val="333399"/>
                </a:solidFill>
              </a:rPr>
              <a:t>E F G H K</a:t>
            </a:r>
          </a:p>
        </p:txBody>
      </p:sp>
      <p:sp>
        <p:nvSpPr>
          <p:cNvPr id="84" name="Text Box 86"/>
          <p:cNvSpPr txBox="1">
            <a:spLocks noChangeArrowheads="1"/>
          </p:cNvSpPr>
          <p:nvPr/>
        </p:nvSpPr>
        <p:spPr bwMode="auto">
          <a:xfrm>
            <a:off x="4856811" y="2278440"/>
            <a:ext cx="417980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dirty="0" smtClean="0">
                <a:solidFill>
                  <a:srgbClr val="000000"/>
                </a:solidFill>
                <a:ea typeface="楷体_GB2312" pitchFamily="49" charset="-122"/>
              </a:rPr>
              <a:t>从线</a:t>
            </a:r>
            <a:r>
              <a:rPr lang="zh-CN" altLang="en-US" sz="3200" b="1" dirty="0">
                <a:solidFill>
                  <a:srgbClr val="000000"/>
                </a:solidFill>
                <a:ea typeface="楷体_GB2312" pitchFamily="49" charset="-122"/>
              </a:rPr>
              <a:t>的出发点到终点的路径上，每个结点经过三</a:t>
            </a:r>
            <a:r>
              <a:rPr lang="zh-CN" altLang="en-US" sz="3200" b="1" dirty="0" smtClean="0">
                <a:solidFill>
                  <a:srgbClr val="000000"/>
                </a:solidFill>
                <a:ea typeface="楷体_GB2312" pitchFamily="49" charset="-122"/>
              </a:rPr>
              <a:t>次，</a:t>
            </a:r>
            <a:r>
              <a:rPr lang="zh-CN" altLang="en-US" sz="3200" b="1" dirty="0" smtClean="0">
                <a:solidFill>
                  <a:srgbClr val="000000"/>
                </a:solidFill>
                <a:ea typeface="楷体_GB2312" pitchFamily="49" charset="-122"/>
              </a:rPr>
              <a:t>第</a:t>
            </a:r>
            <a:r>
              <a:rPr lang="en-US" altLang="zh-CN" sz="3200" b="1" dirty="0">
                <a:solidFill>
                  <a:srgbClr val="FF0066"/>
                </a:solidFill>
                <a:ea typeface="楷体_GB2312" pitchFamily="49" charset="-122"/>
              </a:rPr>
              <a:t>1</a:t>
            </a:r>
            <a:r>
              <a:rPr lang="zh-CN" altLang="en-US" sz="3200" b="1" dirty="0">
                <a:solidFill>
                  <a:srgbClr val="000000"/>
                </a:solidFill>
                <a:ea typeface="楷体_GB2312" pitchFamily="49" charset="-122"/>
              </a:rPr>
              <a:t>次经过时访问</a:t>
            </a:r>
            <a:r>
              <a:rPr lang="zh-CN" altLang="en-US" sz="3200" b="1" dirty="0" smtClean="0">
                <a:solidFill>
                  <a:srgbClr val="000000"/>
                </a:solidFill>
                <a:ea typeface="楷体_GB2312" pitchFamily="49" charset="-122"/>
              </a:rPr>
              <a:t>，则是</a:t>
            </a:r>
            <a:r>
              <a:rPr lang="zh-CN" altLang="en-US" sz="3200" b="1" dirty="0">
                <a:solidFill>
                  <a:srgbClr val="FF0066"/>
                </a:solidFill>
                <a:ea typeface="楷体_GB2312" pitchFamily="49" charset="-122"/>
              </a:rPr>
              <a:t>先序</a:t>
            </a:r>
            <a:r>
              <a:rPr lang="zh-CN" altLang="en-US" sz="3200" b="1" dirty="0" smtClean="0">
                <a:solidFill>
                  <a:srgbClr val="000000"/>
                </a:solidFill>
                <a:ea typeface="楷体_GB2312" pitchFamily="49" charset="-122"/>
              </a:rPr>
              <a:t>遍历。</a:t>
            </a:r>
            <a:endParaRPr lang="zh-CN" altLang="en-US" sz="3200" b="1" dirty="0">
              <a:solidFill>
                <a:srgbClr val="000000"/>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344">
                                            <p:txEl>
                                              <p:pRg st="0" end="0"/>
                                            </p:txEl>
                                          </p:spTgt>
                                        </p:tgtEl>
                                        <p:attrNameLst>
                                          <p:attrName>style.visibility</p:attrName>
                                        </p:attrNameLst>
                                      </p:cBhvr>
                                      <p:to>
                                        <p:strVal val="visible"/>
                                      </p:to>
                                    </p:set>
                                    <p:animEffect transition="in" filter="wipe(left)">
                                      <p:cBhvr>
                                        <p:cTn id="7" dur="500"/>
                                        <p:tgtEl>
                                          <p:spTgt spid="2243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4347"/>
                                        </p:tgtEl>
                                        <p:attrNameLst>
                                          <p:attrName>style.visibility</p:attrName>
                                        </p:attrNameLst>
                                      </p:cBhvr>
                                      <p:to>
                                        <p:strVal val="visible"/>
                                      </p:to>
                                    </p:set>
                                    <p:animEffect transition="in" filter="wipe(left)">
                                      <p:cBhvr>
                                        <p:cTn id="12" dur="500"/>
                                        <p:tgtEl>
                                          <p:spTgt spid="2243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4276"/>
                                        </p:tgtEl>
                                        <p:attrNameLst>
                                          <p:attrName>style.visibility</p:attrName>
                                        </p:attrNameLst>
                                      </p:cBhvr>
                                      <p:to>
                                        <p:strVal val="visible"/>
                                      </p:to>
                                    </p:set>
                                    <p:animEffect transition="in" filter="wipe(up)">
                                      <p:cBhvr>
                                        <p:cTn id="17" dur="500"/>
                                        <p:tgtEl>
                                          <p:spTgt spid="224276"/>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24277"/>
                                        </p:tgtEl>
                                        <p:attrNameLst>
                                          <p:attrName>style.visibility</p:attrName>
                                        </p:attrNameLst>
                                      </p:cBhvr>
                                      <p:to>
                                        <p:strVal val="visible"/>
                                      </p:to>
                                    </p:set>
                                    <p:animEffect transition="in" filter="wipe(up)">
                                      <p:cBhvr>
                                        <p:cTn id="21" dur="500"/>
                                        <p:tgtEl>
                                          <p:spTgt spid="224277"/>
                                        </p:tgtEl>
                                      </p:cBhvr>
                                    </p:animEffect>
                                  </p:childTnLst>
                                </p:cTn>
                              </p:par>
                            </p:childTnLst>
                          </p:cTn>
                        </p:par>
                        <p:par>
                          <p:cTn id="22" fill="hold" nodeType="afterGroup">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24278"/>
                                        </p:tgtEl>
                                        <p:attrNameLst>
                                          <p:attrName>style.visibility</p:attrName>
                                        </p:attrNameLst>
                                      </p:cBhvr>
                                      <p:to>
                                        <p:strVal val="visible"/>
                                      </p:to>
                                    </p:set>
                                    <p:animEffect transition="in" filter="wipe(up)">
                                      <p:cBhvr>
                                        <p:cTn id="25" dur="500"/>
                                        <p:tgtEl>
                                          <p:spTgt spid="224278"/>
                                        </p:tgtEl>
                                      </p:cBhvr>
                                    </p:animEffect>
                                  </p:childTnLst>
                                </p:cTn>
                              </p:par>
                            </p:childTnLst>
                          </p:cTn>
                        </p:par>
                        <p:par>
                          <p:cTn id="26" fill="hold" nodeType="afterGroup">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224279"/>
                                        </p:tgtEl>
                                        <p:attrNameLst>
                                          <p:attrName>style.visibility</p:attrName>
                                        </p:attrNameLst>
                                      </p:cBhvr>
                                      <p:to>
                                        <p:strVal val="visible"/>
                                      </p:to>
                                    </p:set>
                                    <p:animEffect transition="in" filter="wipe(up)">
                                      <p:cBhvr>
                                        <p:cTn id="29" dur="500"/>
                                        <p:tgtEl>
                                          <p:spTgt spid="224279"/>
                                        </p:tgtEl>
                                      </p:cBhvr>
                                    </p:animEffect>
                                  </p:childTnLst>
                                </p:cTn>
                              </p:par>
                            </p:childTnLst>
                          </p:cTn>
                        </p:par>
                        <p:par>
                          <p:cTn id="30" fill="hold" nodeType="afterGroup">
                            <p:stCondLst>
                              <p:cond delay="2000"/>
                            </p:stCondLst>
                            <p:childTnLst>
                              <p:par>
                                <p:cTn id="31" presetID="22" presetClass="entr" presetSubtype="4" fill="hold" grpId="0" nodeType="afterEffect">
                                  <p:stCondLst>
                                    <p:cond delay="0"/>
                                  </p:stCondLst>
                                  <p:childTnLst>
                                    <p:set>
                                      <p:cBhvr>
                                        <p:cTn id="32" dur="1" fill="hold">
                                          <p:stCondLst>
                                            <p:cond delay="0"/>
                                          </p:stCondLst>
                                        </p:cTn>
                                        <p:tgtEl>
                                          <p:spTgt spid="224280"/>
                                        </p:tgtEl>
                                        <p:attrNameLst>
                                          <p:attrName>style.visibility</p:attrName>
                                        </p:attrNameLst>
                                      </p:cBhvr>
                                      <p:to>
                                        <p:strVal val="visible"/>
                                      </p:to>
                                    </p:set>
                                    <p:animEffect transition="in" filter="wipe(down)">
                                      <p:cBhvr>
                                        <p:cTn id="33" dur="500"/>
                                        <p:tgtEl>
                                          <p:spTgt spid="224280"/>
                                        </p:tgtEl>
                                      </p:cBhvr>
                                    </p:animEffect>
                                  </p:childTnLst>
                                </p:cTn>
                              </p:par>
                            </p:childTnLst>
                          </p:cTn>
                        </p:par>
                        <p:par>
                          <p:cTn id="34" fill="hold" nodeType="afterGroup">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224281"/>
                                        </p:tgtEl>
                                        <p:attrNameLst>
                                          <p:attrName>style.visibility</p:attrName>
                                        </p:attrNameLst>
                                      </p:cBhvr>
                                      <p:to>
                                        <p:strVal val="visible"/>
                                      </p:to>
                                    </p:set>
                                    <p:animEffect transition="in" filter="wipe(left)">
                                      <p:cBhvr>
                                        <p:cTn id="37" dur="500"/>
                                        <p:tgtEl>
                                          <p:spTgt spid="224281"/>
                                        </p:tgtEl>
                                      </p:cBhvr>
                                    </p:animEffect>
                                  </p:childTnLst>
                                </p:cTn>
                              </p:par>
                            </p:childTnLst>
                          </p:cTn>
                        </p:par>
                        <p:par>
                          <p:cTn id="38" fill="hold" nodeType="afterGroup">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224282"/>
                                        </p:tgtEl>
                                        <p:attrNameLst>
                                          <p:attrName>style.visibility</p:attrName>
                                        </p:attrNameLst>
                                      </p:cBhvr>
                                      <p:to>
                                        <p:strVal val="visible"/>
                                      </p:to>
                                    </p:set>
                                    <p:animEffect transition="in" filter="wipe(up)">
                                      <p:cBhvr>
                                        <p:cTn id="41" dur="500"/>
                                        <p:tgtEl>
                                          <p:spTgt spid="224282"/>
                                        </p:tgtEl>
                                      </p:cBhvr>
                                    </p:animEffect>
                                  </p:childTnLst>
                                </p:cTn>
                              </p:par>
                            </p:childTnLst>
                          </p:cTn>
                        </p:par>
                        <p:par>
                          <p:cTn id="42" fill="hold" nodeType="afterGroup">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224283"/>
                                        </p:tgtEl>
                                        <p:attrNameLst>
                                          <p:attrName>style.visibility</p:attrName>
                                        </p:attrNameLst>
                                      </p:cBhvr>
                                      <p:to>
                                        <p:strVal val="visible"/>
                                      </p:to>
                                    </p:set>
                                    <p:animEffect transition="in" filter="wipe(up)">
                                      <p:cBhvr>
                                        <p:cTn id="45" dur="500"/>
                                        <p:tgtEl>
                                          <p:spTgt spid="224283"/>
                                        </p:tgtEl>
                                      </p:cBhvr>
                                    </p:animEffect>
                                  </p:childTnLst>
                                </p:cTn>
                              </p:par>
                            </p:childTnLst>
                          </p:cTn>
                        </p:par>
                        <p:par>
                          <p:cTn id="46" fill="hold" nodeType="afterGroup">
                            <p:stCondLst>
                              <p:cond delay="4000"/>
                            </p:stCondLst>
                            <p:childTnLst>
                              <p:par>
                                <p:cTn id="47" presetID="22" presetClass="entr" presetSubtype="1" fill="hold" grpId="0" nodeType="afterEffect">
                                  <p:stCondLst>
                                    <p:cond delay="0"/>
                                  </p:stCondLst>
                                  <p:childTnLst>
                                    <p:set>
                                      <p:cBhvr>
                                        <p:cTn id="48" dur="1" fill="hold">
                                          <p:stCondLst>
                                            <p:cond delay="0"/>
                                          </p:stCondLst>
                                        </p:cTn>
                                        <p:tgtEl>
                                          <p:spTgt spid="224284"/>
                                        </p:tgtEl>
                                        <p:attrNameLst>
                                          <p:attrName>style.visibility</p:attrName>
                                        </p:attrNameLst>
                                      </p:cBhvr>
                                      <p:to>
                                        <p:strVal val="visible"/>
                                      </p:to>
                                    </p:set>
                                    <p:animEffect transition="in" filter="wipe(up)">
                                      <p:cBhvr>
                                        <p:cTn id="49" dur="500"/>
                                        <p:tgtEl>
                                          <p:spTgt spid="224284"/>
                                        </p:tgtEl>
                                      </p:cBhvr>
                                    </p:animEffect>
                                  </p:childTnLst>
                                </p:cTn>
                              </p:par>
                            </p:childTnLst>
                          </p:cTn>
                        </p:par>
                        <p:par>
                          <p:cTn id="50" fill="hold" nodeType="afterGroup">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224285"/>
                                        </p:tgtEl>
                                        <p:attrNameLst>
                                          <p:attrName>style.visibility</p:attrName>
                                        </p:attrNameLst>
                                      </p:cBhvr>
                                      <p:to>
                                        <p:strVal val="visible"/>
                                      </p:to>
                                    </p:set>
                                    <p:animEffect transition="in" filter="wipe(up)">
                                      <p:cBhvr>
                                        <p:cTn id="53" dur="500"/>
                                        <p:tgtEl>
                                          <p:spTgt spid="224285"/>
                                        </p:tgtEl>
                                      </p:cBhvr>
                                    </p:animEffect>
                                  </p:childTnLst>
                                </p:cTn>
                              </p:par>
                            </p:childTnLst>
                          </p:cTn>
                        </p:par>
                        <p:par>
                          <p:cTn id="54" fill="hold" nodeType="afterGroup">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24286"/>
                                        </p:tgtEl>
                                        <p:attrNameLst>
                                          <p:attrName>style.visibility</p:attrName>
                                        </p:attrNameLst>
                                      </p:cBhvr>
                                      <p:to>
                                        <p:strVal val="visible"/>
                                      </p:to>
                                    </p:set>
                                    <p:animEffect transition="in" filter="wipe(up)">
                                      <p:cBhvr>
                                        <p:cTn id="57" dur="500"/>
                                        <p:tgtEl>
                                          <p:spTgt spid="224286"/>
                                        </p:tgtEl>
                                      </p:cBhvr>
                                    </p:animEffect>
                                  </p:childTnLst>
                                </p:cTn>
                              </p:par>
                            </p:childTnLst>
                          </p:cTn>
                        </p:par>
                        <p:par>
                          <p:cTn id="58" fill="hold" nodeType="afterGroup">
                            <p:stCondLst>
                              <p:cond delay="5500"/>
                            </p:stCondLst>
                            <p:childTnLst>
                              <p:par>
                                <p:cTn id="59" presetID="22" presetClass="entr" presetSubtype="4" fill="hold" grpId="0" nodeType="afterEffect">
                                  <p:stCondLst>
                                    <p:cond delay="0"/>
                                  </p:stCondLst>
                                  <p:childTnLst>
                                    <p:set>
                                      <p:cBhvr>
                                        <p:cTn id="60" dur="1" fill="hold">
                                          <p:stCondLst>
                                            <p:cond delay="0"/>
                                          </p:stCondLst>
                                        </p:cTn>
                                        <p:tgtEl>
                                          <p:spTgt spid="224287"/>
                                        </p:tgtEl>
                                        <p:attrNameLst>
                                          <p:attrName>style.visibility</p:attrName>
                                        </p:attrNameLst>
                                      </p:cBhvr>
                                      <p:to>
                                        <p:strVal val="visible"/>
                                      </p:to>
                                    </p:set>
                                    <p:animEffect transition="in" filter="wipe(down)">
                                      <p:cBhvr>
                                        <p:cTn id="61" dur="500"/>
                                        <p:tgtEl>
                                          <p:spTgt spid="224287"/>
                                        </p:tgtEl>
                                      </p:cBhvr>
                                    </p:animEffect>
                                  </p:childTnLst>
                                </p:cTn>
                              </p:par>
                            </p:childTnLst>
                          </p:cTn>
                        </p:par>
                        <p:par>
                          <p:cTn id="62" fill="hold" nodeType="afterGroup">
                            <p:stCondLst>
                              <p:cond delay="6000"/>
                            </p:stCondLst>
                            <p:childTnLst>
                              <p:par>
                                <p:cTn id="63" presetID="22" presetClass="entr" presetSubtype="8" fill="hold" grpId="0" nodeType="afterEffect">
                                  <p:stCondLst>
                                    <p:cond delay="0"/>
                                  </p:stCondLst>
                                  <p:childTnLst>
                                    <p:set>
                                      <p:cBhvr>
                                        <p:cTn id="64" dur="1" fill="hold">
                                          <p:stCondLst>
                                            <p:cond delay="0"/>
                                          </p:stCondLst>
                                        </p:cTn>
                                        <p:tgtEl>
                                          <p:spTgt spid="224288"/>
                                        </p:tgtEl>
                                        <p:attrNameLst>
                                          <p:attrName>style.visibility</p:attrName>
                                        </p:attrNameLst>
                                      </p:cBhvr>
                                      <p:to>
                                        <p:strVal val="visible"/>
                                      </p:to>
                                    </p:set>
                                    <p:animEffect transition="in" filter="wipe(left)">
                                      <p:cBhvr>
                                        <p:cTn id="65" dur="500"/>
                                        <p:tgtEl>
                                          <p:spTgt spid="224288"/>
                                        </p:tgtEl>
                                      </p:cBhvr>
                                    </p:animEffect>
                                  </p:childTnLst>
                                </p:cTn>
                              </p:par>
                            </p:childTnLst>
                          </p:cTn>
                        </p:par>
                        <p:par>
                          <p:cTn id="66" fill="hold" nodeType="afterGroup">
                            <p:stCondLst>
                              <p:cond delay="6500"/>
                            </p:stCondLst>
                            <p:childTnLst>
                              <p:par>
                                <p:cTn id="67" presetID="22" presetClass="entr" presetSubtype="1" fill="hold" grpId="0" nodeType="afterEffect">
                                  <p:stCondLst>
                                    <p:cond delay="0"/>
                                  </p:stCondLst>
                                  <p:childTnLst>
                                    <p:set>
                                      <p:cBhvr>
                                        <p:cTn id="68" dur="1" fill="hold">
                                          <p:stCondLst>
                                            <p:cond delay="0"/>
                                          </p:stCondLst>
                                        </p:cTn>
                                        <p:tgtEl>
                                          <p:spTgt spid="224289"/>
                                        </p:tgtEl>
                                        <p:attrNameLst>
                                          <p:attrName>style.visibility</p:attrName>
                                        </p:attrNameLst>
                                      </p:cBhvr>
                                      <p:to>
                                        <p:strVal val="visible"/>
                                      </p:to>
                                    </p:set>
                                    <p:animEffect transition="in" filter="wipe(up)">
                                      <p:cBhvr>
                                        <p:cTn id="69" dur="500"/>
                                        <p:tgtEl>
                                          <p:spTgt spid="224289"/>
                                        </p:tgtEl>
                                      </p:cBhvr>
                                    </p:animEffect>
                                  </p:childTnLst>
                                </p:cTn>
                              </p:par>
                            </p:childTnLst>
                          </p:cTn>
                        </p:par>
                        <p:par>
                          <p:cTn id="70" fill="hold" nodeType="afterGroup">
                            <p:stCondLst>
                              <p:cond delay="7000"/>
                            </p:stCondLst>
                            <p:childTnLst>
                              <p:par>
                                <p:cTn id="71" presetID="22" presetClass="entr" presetSubtype="4" fill="hold" grpId="0" nodeType="afterEffect">
                                  <p:stCondLst>
                                    <p:cond delay="0"/>
                                  </p:stCondLst>
                                  <p:childTnLst>
                                    <p:set>
                                      <p:cBhvr>
                                        <p:cTn id="72" dur="1" fill="hold">
                                          <p:stCondLst>
                                            <p:cond delay="0"/>
                                          </p:stCondLst>
                                        </p:cTn>
                                        <p:tgtEl>
                                          <p:spTgt spid="224290"/>
                                        </p:tgtEl>
                                        <p:attrNameLst>
                                          <p:attrName>style.visibility</p:attrName>
                                        </p:attrNameLst>
                                      </p:cBhvr>
                                      <p:to>
                                        <p:strVal val="visible"/>
                                      </p:to>
                                    </p:set>
                                    <p:animEffect transition="in" filter="wipe(down)">
                                      <p:cBhvr>
                                        <p:cTn id="73" dur="500"/>
                                        <p:tgtEl>
                                          <p:spTgt spid="224290"/>
                                        </p:tgtEl>
                                      </p:cBhvr>
                                    </p:animEffect>
                                  </p:childTnLst>
                                </p:cTn>
                              </p:par>
                            </p:childTnLst>
                          </p:cTn>
                        </p:par>
                        <p:par>
                          <p:cTn id="74" fill="hold" nodeType="afterGroup">
                            <p:stCondLst>
                              <p:cond delay="7500"/>
                            </p:stCondLst>
                            <p:childTnLst>
                              <p:par>
                                <p:cTn id="75" presetID="22" presetClass="entr" presetSubtype="4" fill="hold" grpId="0" nodeType="afterEffect">
                                  <p:stCondLst>
                                    <p:cond delay="0"/>
                                  </p:stCondLst>
                                  <p:childTnLst>
                                    <p:set>
                                      <p:cBhvr>
                                        <p:cTn id="76" dur="1" fill="hold">
                                          <p:stCondLst>
                                            <p:cond delay="0"/>
                                          </p:stCondLst>
                                        </p:cTn>
                                        <p:tgtEl>
                                          <p:spTgt spid="224291"/>
                                        </p:tgtEl>
                                        <p:attrNameLst>
                                          <p:attrName>style.visibility</p:attrName>
                                        </p:attrNameLst>
                                      </p:cBhvr>
                                      <p:to>
                                        <p:strVal val="visible"/>
                                      </p:to>
                                    </p:set>
                                    <p:animEffect transition="in" filter="wipe(down)">
                                      <p:cBhvr>
                                        <p:cTn id="77" dur="500"/>
                                        <p:tgtEl>
                                          <p:spTgt spid="224291"/>
                                        </p:tgtEl>
                                      </p:cBhvr>
                                    </p:animEffect>
                                  </p:childTnLst>
                                </p:cTn>
                              </p:par>
                            </p:childTnLst>
                          </p:cTn>
                        </p:par>
                        <p:par>
                          <p:cTn id="78" fill="hold" nodeType="afterGroup">
                            <p:stCondLst>
                              <p:cond delay="8000"/>
                            </p:stCondLst>
                            <p:childTnLst>
                              <p:par>
                                <p:cTn id="79" presetID="22" presetClass="entr" presetSubtype="4" fill="hold" grpId="0" nodeType="afterEffect">
                                  <p:stCondLst>
                                    <p:cond delay="0"/>
                                  </p:stCondLst>
                                  <p:childTnLst>
                                    <p:set>
                                      <p:cBhvr>
                                        <p:cTn id="80" dur="1" fill="hold">
                                          <p:stCondLst>
                                            <p:cond delay="0"/>
                                          </p:stCondLst>
                                        </p:cTn>
                                        <p:tgtEl>
                                          <p:spTgt spid="224292"/>
                                        </p:tgtEl>
                                        <p:attrNameLst>
                                          <p:attrName>style.visibility</p:attrName>
                                        </p:attrNameLst>
                                      </p:cBhvr>
                                      <p:to>
                                        <p:strVal val="visible"/>
                                      </p:to>
                                    </p:set>
                                    <p:animEffect transition="in" filter="wipe(down)">
                                      <p:cBhvr>
                                        <p:cTn id="81" dur="500"/>
                                        <p:tgtEl>
                                          <p:spTgt spid="224292"/>
                                        </p:tgtEl>
                                      </p:cBhvr>
                                    </p:animEffect>
                                  </p:childTnLst>
                                </p:cTn>
                              </p:par>
                            </p:childTnLst>
                          </p:cTn>
                        </p:par>
                        <p:par>
                          <p:cTn id="82" fill="hold" nodeType="afterGroup">
                            <p:stCondLst>
                              <p:cond delay="8500"/>
                            </p:stCondLst>
                            <p:childTnLst>
                              <p:par>
                                <p:cTn id="83" presetID="22" presetClass="entr" presetSubtype="8" fill="hold" grpId="0" nodeType="afterEffect">
                                  <p:stCondLst>
                                    <p:cond delay="0"/>
                                  </p:stCondLst>
                                  <p:childTnLst>
                                    <p:set>
                                      <p:cBhvr>
                                        <p:cTn id="84" dur="1" fill="hold">
                                          <p:stCondLst>
                                            <p:cond delay="0"/>
                                          </p:stCondLst>
                                        </p:cTn>
                                        <p:tgtEl>
                                          <p:spTgt spid="224293"/>
                                        </p:tgtEl>
                                        <p:attrNameLst>
                                          <p:attrName>style.visibility</p:attrName>
                                        </p:attrNameLst>
                                      </p:cBhvr>
                                      <p:to>
                                        <p:strVal val="visible"/>
                                      </p:to>
                                    </p:set>
                                    <p:animEffect transition="in" filter="wipe(left)">
                                      <p:cBhvr>
                                        <p:cTn id="85" dur="500"/>
                                        <p:tgtEl>
                                          <p:spTgt spid="224293"/>
                                        </p:tgtEl>
                                      </p:cBhvr>
                                    </p:animEffect>
                                  </p:childTnLst>
                                </p:cTn>
                              </p:par>
                            </p:childTnLst>
                          </p:cTn>
                        </p:par>
                        <p:par>
                          <p:cTn id="86" fill="hold" nodeType="afterGroup">
                            <p:stCondLst>
                              <p:cond delay="9000"/>
                            </p:stCondLst>
                            <p:childTnLst>
                              <p:par>
                                <p:cTn id="87" presetID="22" presetClass="entr" presetSubtype="1" fill="hold" grpId="0" nodeType="afterEffect">
                                  <p:stCondLst>
                                    <p:cond delay="0"/>
                                  </p:stCondLst>
                                  <p:childTnLst>
                                    <p:set>
                                      <p:cBhvr>
                                        <p:cTn id="88" dur="1" fill="hold">
                                          <p:stCondLst>
                                            <p:cond delay="0"/>
                                          </p:stCondLst>
                                        </p:cTn>
                                        <p:tgtEl>
                                          <p:spTgt spid="224294"/>
                                        </p:tgtEl>
                                        <p:attrNameLst>
                                          <p:attrName>style.visibility</p:attrName>
                                        </p:attrNameLst>
                                      </p:cBhvr>
                                      <p:to>
                                        <p:strVal val="visible"/>
                                      </p:to>
                                    </p:set>
                                    <p:animEffect transition="in" filter="wipe(up)">
                                      <p:cBhvr>
                                        <p:cTn id="89" dur="500"/>
                                        <p:tgtEl>
                                          <p:spTgt spid="224294"/>
                                        </p:tgtEl>
                                      </p:cBhvr>
                                    </p:animEffect>
                                  </p:childTnLst>
                                </p:cTn>
                              </p:par>
                            </p:childTnLst>
                          </p:cTn>
                        </p:par>
                        <p:par>
                          <p:cTn id="90" fill="hold" nodeType="afterGroup">
                            <p:stCondLst>
                              <p:cond delay="9500"/>
                            </p:stCondLst>
                            <p:childTnLst>
                              <p:par>
                                <p:cTn id="91" presetID="22" presetClass="entr" presetSubtype="4" fill="hold" grpId="0" nodeType="afterEffect">
                                  <p:stCondLst>
                                    <p:cond delay="0"/>
                                  </p:stCondLst>
                                  <p:childTnLst>
                                    <p:set>
                                      <p:cBhvr>
                                        <p:cTn id="92" dur="1" fill="hold">
                                          <p:stCondLst>
                                            <p:cond delay="0"/>
                                          </p:stCondLst>
                                        </p:cTn>
                                        <p:tgtEl>
                                          <p:spTgt spid="224295"/>
                                        </p:tgtEl>
                                        <p:attrNameLst>
                                          <p:attrName>style.visibility</p:attrName>
                                        </p:attrNameLst>
                                      </p:cBhvr>
                                      <p:to>
                                        <p:strVal val="visible"/>
                                      </p:to>
                                    </p:set>
                                    <p:animEffect transition="in" filter="wipe(down)">
                                      <p:cBhvr>
                                        <p:cTn id="93" dur="500"/>
                                        <p:tgtEl>
                                          <p:spTgt spid="224295"/>
                                        </p:tgtEl>
                                      </p:cBhvr>
                                    </p:animEffect>
                                  </p:childTnLst>
                                </p:cTn>
                              </p:par>
                            </p:childTnLst>
                          </p:cTn>
                        </p:par>
                        <p:par>
                          <p:cTn id="94" fill="hold" nodeType="afterGroup">
                            <p:stCondLst>
                              <p:cond delay="10000"/>
                            </p:stCondLst>
                            <p:childTnLst>
                              <p:par>
                                <p:cTn id="95" presetID="22" presetClass="entr" presetSubtype="4" fill="hold" grpId="0" nodeType="afterEffect">
                                  <p:stCondLst>
                                    <p:cond delay="0"/>
                                  </p:stCondLst>
                                  <p:childTnLst>
                                    <p:set>
                                      <p:cBhvr>
                                        <p:cTn id="96" dur="1" fill="hold">
                                          <p:stCondLst>
                                            <p:cond delay="0"/>
                                          </p:stCondLst>
                                        </p:cTn>
                                        <p:tgtEl>
                                          <p:spTgt spid="224296"/>
                                        </p:tgtEl>
                                        <p:attrNameLst>
                                          <p:attrName>style.visibility</p:attrName>
                                        </p:attrNameLst>
                                      </p:cBhvr>
                                      <p:to>
                                        <p:strVal val="visible"/>
                                      </p:to>
                                    </p:set>
                                    <p:animEffect transition="in" filter="wipe(down)">
                                      <p:cBhvr>
                                        <p:cTn id="97" dur="500"/>
                                        <p:tgtEl>
                                          <p:spTgt spid="224296"/>
                                        </p:tgtEl>
                                      </p:cBhvr>
                                    </p:animEffect>
                                  </p:childTnLst>
                                </p:cTn>
                              </p:par>
                            </p:childTnLst>
                          </p:cTn>
                        </p:par>
                        <p:par>
                          <p:cTn id="98" fill="hold" nodeType="afterGroup">
                            <p:stCondLst>
                              <p:cond delay="10500"/>
                            </p:stCondLst>
                            <p:childTnLst>
                              <p:par>
                                <p:cTn id="99" presetID="22" presetClass="entr" presetSubtype="4" fill="hold" grpId="0" nodeType="afterEffect">
                                  <p:stCondLst>
                                    <p:cond delay="0"/>
                                  </p:stCondLst>
                                  <p:childTnLst>
                                    <p:set>
                                      <p:cBhvr>
                                        <p:cTn id="100" dur="1" fill="hold">
                                          <p:stCondLst>
                                            <p:cond delay="0"/>
                                          </p:stCondLst>
                                        </p:cTn>
                                        <p:tgtEl>
                                          <p:spTgt spid="224297"/>
                                        </p:tgtEl>
                                        <p:attrNameLst>
                                          <p:attrName>style.visibility</p:attrName>
                                        </p:attrNameLst>
                                      </p:cBhvr>
                                      <p:to>
                                        <p:strVal val="visible"/>
                                      </p:to>
                                    </p:set>
                                    <p:animEffect transition="in" filter="wipe(down)">
                                      <p:cBhvr>
                                        <p:cTn id="101" dur="500"/>
                                        <p:tgtEl>
                                          <p:spTgt spid="224297"/>
                                        </p:tgtEl>
                                      </p:cBhvr>
                                    </p:animEffect>
                                  </p:childTnLst>
                                </p:cTn>
                              </p:par>
                            </p:childTnLst>
                          </p:cTn>
                        </p:par>
                        <p:par>
                          <p:cTn id="102" fill="hold" nodeType="afterGroup">
                            <p:stCondLst>
                              <p:cond delay="11000"/>
                            </p:stCondLst>
                            <p:childTnLst>
                              <p:par>
                                <p:cTn id="103" presetID="22" presetClass="entr" presetSubtype="4" fill="hold" grpId="0" nodeType="afterEffect">
                                  <p:stCondLst>
                                    <p:cond delay="0"/>
                                  </p:stCondLst>
                                  <p:childTnLst>
                                    <p:set>
                                      <p:cBhvr>
                                        <p:cTn id="104" dur="1" fill="hold">
                                          <p:stCondLst>
                                            <p:cond delay="0"/>
                                          </p:stCondLst>
                                        </p:cTn>
                                        <p:tgtEl>
                                          <p:spTgt spid="224298"/>
                                        </p:tgtEl>
                                        <p:attrNameLst>
                                          <p:attrName>style.visibility</p:attrName>
                                        </p:attrNameLst>
                                      </p:cBhvr>
                                      <p:to>
                                        <p:strVal val="visible"/>
                                      </p:to>
                                    </p:set>
                                    <p:animEffect transition="in" filter="wipe(down)">
                                      <p:cBhvr>
                                        <p:cTn id="105" dur="500"/>
                                        <p:tgtEl>
                                          <p:spTgt spid="224298"/>
                                        </p:tgtEl>
                                      </p:cBhvr>
                                    </p:animEffect>
                                  </p:childTnLst>
                                </p:cTn>
                              </p:par>
                            </p:childTnLst>
                          </p:cTn>
                        </p:par>
                        <p:par>
                          <p:cTn id="106" fill="hold" nodeType="afterGroup">
                            <p:stCondLst>
                              <p:cond delay="11500"/>
                            </p:stCondLst>
                            <p:childTnLst>
                              <p:par>
                                <p:cTn id="107" presetID="22" presetClass="entr" presetSubtype="8" fill="hold" grpId="0" nodeType="afterEffect">
                                  <p:stCondLst>
                                    <p:cond delay="0"/>
                                  </p:stCondLst>
                                  <p:childTnLst>
                                    <p:set>
                                      <p:cBhvr>
                                        <p:cTn id="108" dur="1" fill="hold">
                                          <p:stCondLst>
                                            <p:cond delay="0"/>
                                          </p:stCondLst>
                                        </p:cTn>
                                        <p:tgtEl>
                                          <p:spTgt spid="224299"/>
                                        </p:tgtEl>
                                        <p:attrNameLst>
                                          <p:attrName>style.visibility</p:attrName>
                                        </p:attrNameLst>
                                      </p:cBhvr>
                                      <p:to>
                                        <p:strVal val="visible"/>
                                      </p:to>
                                    </p:set>
                                    <p:animEffect transition="in" filter="wipe(left)">
                                      <p:cBhvr>
                                        <p:cTn id="109" dur="500"/>
                                        <p:tgtEl>
                                          <p:spTgt spid="224299"/>
                                        </p:tgtEl>
                                      </p:cBhvr>
                                    </p:animEffect>
                                  </p:childTnLst>
                                </p:cTn>
                              </p:par>
                            </p:childTnLst>
                          </p:cTn>
                        </p:par>
                        <p:par>
                          <p:cTn id="110" fill="hold" nodeType="afterGroup">
                            <p:stCondLst>
                              <p:cond delay="12000"/>
                            </p:stCondLst>
                            <p:childTnLst>
                              <p:par>
                                <p:cTn id="111" presetID="22" presetClass="entr" presetSubtype="1" fill="hold" grpId="0" nodeType="afterEffect">
                                  <p:stCondLst>
                                    <p:cond delay="0"/>
                                  </p:stCondLst>
                                  <p:childTnLst>
                                    <p:set>
                                      <p:cBhvr>
                                        <p:cTn id="112" dur="1" fill="hold">
                                          <p:stCondLst>
                                            <p:cond delay="0"/>
                                          </p:stCondLst>
                                        </p:cTn>
                                        <p:tgtEl>
                                          <p:spTgt spid="224300"/>
                                        </p:tgtEl>
                                        <p:attrNameLst>
                                          <p:attrName>style.visibility</p:attrName>
                                        </p:attrNameLst>
                                      </p:cBhvr>
                                      <p:to>
                                        <p:strVal val="visible"/>
                                      </p:to>
                                    </p:set>
                                    <p:animEffect transition="in" filter="wipe(up)">
                                      <p:cBhvr>
                                        <p:cTn id="113" dur="500"/>
                                        <p:tgtEl>
                                          <p:spTgt spid="224300"/>
                                        </p:tgtEl>
                                      </p:cBhvr>
                                    </p:animEffect>
                                  </p:childTnLst>
                                </p:cTn>
                              </p:par>
                            </p:childTnLst>
                          </p:cTn>
                        </p:par>
                        <p:par>
                          <p:cTn id="114" fill="hold" nodeType="afterGroup">
                            <p:stCondLst>
                              <p:cond delay="12500"/>
                            </p:stCondLst>
                            <p:childTnLst>
                              <p:par>
                                <p:cTn id="115" presetID="22" presetClass="entr" presetSubtype="1" fill="hold" grpId="0" nodeType="afterEffect">
                                  <p:stCondLst>
                                    <p:cond delay="0"/>
                                  </p:stCondLst>
                                  <p:childTnLst>
                                    <p:set>
                                      <p:cBhvr>
                                        <p:cTn id="116" dur="1" fill="hold">
                                          <p:stCondLst>
                                            <p:cond delay="0"/>
                                          </p:stCondLst>
                                        </p:cTn>
                                        <p:tgtEl>
                                          <p:spTgt spid="224301"/>
                                        </p:tgtEl>
                                        <p:attrNameLst>
                                          <p:attrName>style.visibility</p:attrName>
                                        </p:attrNameLst>
                                      </p:cBhvr>
                                      <p:to>
                                        <p:strVal val="visible"/>
                                      </p:to>
                                    </p:set>
                                    <p:animEffect transition="in" filter="wipe(up)">
                                      <p:cBhvr>
                                        <p:cTn id="117" dur="500"/>
                                        <p:tgtEl>
                                          <p:spTgt spid="224301"/>
                                        </p:tgtEl>
                                      </p:cBhvr>
                                    </p:animEffect>
                                  </p:childTnLst>
                                </p:cTn>
                              </p:par>
                            </p:childTnLst>
                          </p:cTn>
                        </p:par>
                        <p:par>
                          <p:cTn id="118" fill="hold" nodeType="afterGroup">
                            <p:stCondLst>
                              <p:cond delay="13000"/>
                            </p:stCondLst>
                            <p:childTnLst>
                              <p:par>
                                <p:cTn id="119" presetID="22" presetClass="entr" presetSubtype="1" fill="hold" grpId="0" nodeType="afterEffect">
                                  <p:stCondLst>
                                    <p:cond delay="0"/>
                                  </p:stCondLst>
                                  <p:childTnLst>
                                    <p:set>
                                      <p:cBhvr>
                                        <p:cTn id="120" dur="1" fill="hold">
                                          <p:stCondLst>
                                            <p:cond delay="0"/>
                                          </p:stCondLst>
                                        </p:cTn>
                                        <p:tgtEl>
                                          <p:spTgt spid="224302"/>
                                        </p:tgtEl>
                                        <p:attrNameLst>
                                          <p:attrName>style.visibility</p:attrName>
                                        </p:attrNameLst>
                                      </p:cBhvr>
                                      <p:to>
                                        <p:strVal val="visible"/>
                                      </p:to>
                                    </p:set>
                                    <p:animEffect transition="in" filter="wipe(up)">
                                      <p:cBhvr>
                                        <p:cTn id="121" dur="500"/>
                                        <p:tgtEl>
                                          <p:spTgt spid="224302"/>
                                        </p:tgtEl>
                                      </p:cBhvr>
                                    </p:animEffect>
                                  </p:childTnLst>
                                </p:cTn>
                              </p:par>
                            </p:childTnLst>
                          </p:cTn>
                        </p:par>
                        <p:par>
                          <p:cTn id="122" fill="hold" nodeType="afterGroup">
                            <p:stCondLst>
                              <p:cond delay="13500"/>
                            </p:stCondLst>
                            <p:childTnLst>
                              <p:par>
                                <p:cTn id="123" presetID="22" presetClass="entr" presetSubtype="4" fill="hold" grpId="0" nodeType="afterEffect">
                                  <p:stCondLst>
                                    <p:cond delay="0"/>
                                  </p:stCondLst>
                                  <p:childTnLst>
                                    <p:set>
                                      <p:cBhvr>
                                        <p:cTn id="124" dur="1" fill="hold">
                                          <p:stCondLst>
                                            <p:cond delay="0"/>
                                          </p:stCondLst>
                                        </p:cTn>
                                        <p:tgtEl>
                                          <p:spTgt spid="224303"/>
                                        </p:tgtEl>
                                        <p:attrNameLst>
                                          <p:attrName>style.visibility</p:attrName>
                                        </p:attrNameLst>
                                      </p:cBhvr>
                                      <p:to>
                                        <p:strVal val="visible"/>
                                      </p:to>
                                    </p:set>
                                    <p:animEffect transition="in" filter="wipe(down)">
                                      <p:cBhvr>
                                        <p:cTn id="125" dur="500"/>
                                        <p:tgtEl>
                                          <p:spTgt spid="224303"/>
                                        </p:tgtEl>
                                      </p:cBhvr>
                                    </p:animEffect>
                                  </p:childTnLst>
                                </p:cTn>
                              </p:par>
                            </p:childTnLst>
                          </p:cTn>
                        </p:par>
                        <p:par>
                          <p:cTn id="126" fill="hold" nodeType="afterGroup">
                            <p:stCondLst>
                              <p:cond delay="14000"/>
                            </p:stCondLst>
                            <p:childTnLst>
                              <p:par>
                                <p:cTn id="127" presetID="22" presetClass="entr" presetSubtype="8" fill="hold" grpId="0" nodeType="afterEffect">
                                  <p:stCondLst>
                                    <p:cond delay="0"/>
                                  </p:stCondLst>
                                  <p:childTnLst>
                                    <p:set>
                                      <p:cBhvr>
                                        <p:cTn id="128" dur="1" fill="hold">
                                          <p:stCondLst>
                                            <p:cond delay="0"/>
                                          </p:stCondLst>
                                        </p:cTn>
                                        <p:tgtEl>
                                          <p:spTgt spid="224304"/>
                                        </p:tgtEl>
                                        <p:attrNameLst>
                                          <p:attrName>style.visibility</p:attrName>
                                        </p:attrNameLst>
                                      </p:cBhvr>
                                      <p:to>
                                        <p:strVal val="visible"/>
                                      </p:to>
                                    </p:set>
                                    <p:animEffect transition="in" filter="wipe(left)">
                                      <p:cBhvr>
                                        <p:cTn id="129" dur="500"/>
                                        <p:tgtEl>
                                          <p:spTgt spid="224304"/>
                                        </p:tgtEl>
                                      </p:cBhvr>
                                    </p:animEffect>
                                  </p:childTnLst>
                                </p:cTn>
                              </p:par>
                            </p:childTnLst>
                          </p:cTn>
                        </p:par>
                        <p:par>
                          <p:cTn id="130" fill="hold" nodeType="afterGroup">
                            <p:stCondLst>
                              <p:cond delay="14500"/>
                            </p:stCondLst>
                            <p:childTnLst>
                              <p:par>
                                <p:cTn id="131" presetID="22" presetClass="entr" presetSubtype="1" fill="hold" grpId="0" nodeType="afterEffect">
                                  <p:stCondLst>
                                    <p:cond delay="0"/>
                                  </p:stCondLst>
                                  <p:childTnLst>
                                    <p:set>
                                      <p:cBhvr>
                                        <p:cTn id="132" dur="1" fill="hold">
                                          <p:stCondLst>
                                            <p:cond delay="0"/>
                                          </p:stCondLst>
                                        </p:cTn>
                                        <p:tgtEl>
                                          <p:spTgt spid="224305"/>
                                        </p:tgtEl>
                                        <p:attrNameLst>
                                          <p:attrName>style.visibility</p:attrName>
                                        </p:attrNameLst>
                                      </p:cBhvr>
                                      <p:to>
                                        <p:strVal val="visible"/>
                                      </p:to>
                                    </p:set>
                                    <p:animEffect transition="in" filter="wipe(up)">
                                      <p:cBhvr>
                                        <p:cTn id="133" dur="500"/>
                                        <p:tgtEl>
                                          <p:spTgt spid="224305"/>
                                        </p:tgtEl>
                                      </p:cBhvr>
                                    </p:animEffect>
                                  </p:childTnLst>
                                </p:cTn>
                              </p:par>
                            </p:childTnLst>
                          </p:cTn>
                        </p:par>
                        <p:par>
                          <p:cTn id="134" fill="hold" nodeType="afterGroup">
                            <p:stCondLst>
                              <p:cond delay="15000"/>
                            </p:stCondLst>
                            <p:childTnLst>
                              <p:par>
                                <p:cTn id="135" presetID="22" presetClass="entr" presetSubtype="1" fill="hold" grpId="0" nodeType="afterEffect">
                                  <p:stCondLst>
                                    <p:cond delay="0"/>
                                  </p:stCondLst>
                                  <p:childTnLst>
                                    <p:set>
                                      <p:cBhvr>
                                        <p:cTn id="136" dur="1" fill="hold">
                                          <p:stCondLst>
                                            <p:cond delay="0"/>
                                          </p:stCondLst>
                                        </p:cTn>
                                        <p:tgtEl>
                                          <p:spTgt spid="224306"/>
                                        </p:tgtEl>
                                        <p:attrNameLst>
                                          <p:attrName>style.visibility</p:attrName>
                                        </p:attrNameLst>
                                      </p:cBhvr>
                                      <p:to>
                                        <p:strVal val="visible"/>
                                      </p:to>
                                    </p:set>
                                    <p:animEffect transition="in" filter="wipe(up)">
                                      <p:cBhvr>
                                        <p:cTn id="137" dur="500"/>
                                        <p:tgtEl>
                                          <p:spTgt spid="224306"/>
                                        </p:tgtEl>
                                      </p:cBhvr>
                                    </p:animEffect>
                                  </p:childTnLst>
                                </p:cTn>
                              </p:par>
                            </p:childTnLst>
                          </p:cTn>
                        </p:par>
                        <p:par>
                          <p:cTn id="138" fill="hold" nodeType="afterGroup">
                            <p:stCondLst>
                              <p:cond delay="15500"/>
                            </p:stCondLst>
                            <p:childTnLst>
                              <p:par>
                                <p:cTn id="139" presetID="22" presetClass="entr" presetSubtype="1" fill="hold" grpId="0" nodeType="afterEffect">
                                  <p:stCondLst>
                                    <p:cond delay="0"/>
                                  </p:stCondLst>
                                  <p:childTnLst>
                                    <p:set>
                                      <p:cBhvr>
                                        <p:cTn id="140" dur="1" fill="hold">
                                          <p:stCondLst>
                                            <p:cond delay="0"/>
                                          </p:stCondLst>
                                        </p:cTn>
                                        <p:tgtEl>
                                          <p:spTgt spid="224307"/>
                                        </p:tgtEl>
                                        <p:attrNameLst>
                                          <p:attrName>style.visibility</p:attrName>
                                        </p:attrNameLst>
                                      </p:cBhvr>
                                      <p:to>
                                        <p:strVal val="visible"/>
                                      </p:to>
                                    </p:set>
                                    <p:animEffect transition="in" filter="wipe(up)">
                                      <p:cBhvr>
                                        <p:cTn id="141" dur="500"/>
                                        <p:tgtEl>
                                          <p:spTgt spid="224307"/>
                                        </p:tgtEl>
                                      </p:cBhvr>
                                    </p:animEffect>
                                  </p:childTnLst>
                                </p:cTn>
                              </p:par>
                            </p:childTnLst>
                          </p:cTn>
                        </p:par>
                        <p:par>
                          <p:cTn id="142" fill="hold" nodeType="afterGroup">
                            <p:stCondLst>
                              <p:cond delay="16000"/>
                            </p:stCondLst>
                            <p:childTnLst>
                              <p:par>
                                <p:cTn id="143" presetID="22" presetClass="entr" presetSubtype="1" fill="hold" grpId="0" nodeType="afterEffect">
                                  <p:stCondLst>
                                    <p:cond delay="0"/>
                                  </p:stCondLst>
                                  <p:childTnLst>
                                    <p:set>
                                      <p:cBhvr>
                                        <p:cTn id="144" dur="1" fill="hold">
                                          <p:stCondLst>
                                            <p:cond delay="0"/>
                                          </p:stCondLst>
                                        </p:cTn>
                                        <p:tgtEl>
                                          <p:spTgt spid="224308"/>
                                        </p:tgtEl>
                                        <p:attrNameLst>
                                          <p:attrName>style.visibility</p:attrName>
                                        </p:attrNameLst>
                                      </p:cBhvr>
                                      <p:to>
                                        <p:strVal val="visible"/>
                                      </p:to>
                                    </p:set>
                                    <p:animEffect transition="in" filter="wipe(up)">
                                      <p:cBhvr>
                                        <p:cTn id="145" dur="500"/>
                                        <p:tgtEl>
                                          <p:spTgt spid="224308"/>
                                        </p:tgtEl>
                                      </p:cBhvr>
                                    </p:animEffect>
                                  </p:childTnLst>
                                </p:cTn>
                              </p:par>
                            </p:childTnLst>
                          </p:cTn>
                        </p:par>
                        <p:par>
                          <p:cTn id="146" fill="hold" nodeType="afterGroup">
                            <p:stCondLst>
                              <p:cond delay="16500"/>
                            </p:stCondLst>
                            <p:childTnLst>
                              <p:par>
                                <p:cTn id="147" presetID="22" presetClass="entr" presetSubtype="1" fill="hold" grpId="0" nodeType="afterEffect">
                                  <p:stCondLst>
                                    <p:cond delay="0"/>
                                  </p:stCondLst>
                                  <p:childTnLst>
                                    <p:set>
                                      <p:cBhvr>
                                        <p:cTn id="148" dur="1" fill="hold">
                                          <p:stCondLst>
                                            <p:cond delay="0"/>
                                          </p:stCondLst>
                                        </p:cTn>
                                        <p:tgtEl>
                                          <p:spTgt spid="224309"/>
                                        </p:tgtEl>
                                        <p:attrNameLst>
                                          <p:attrName>style.visibility</p:attrName>
                                        </p:attrNameLst>
                                      </p:cBhvr>
                                      <p:to>
                                        <p:strVal val="visible"/>
                                      </p:to>
                                    </p:set>
                                    <p:animEffect transition="in" filter="wipe(up)">
                                      <p:cBhvr>
                                        <p:cTn id="149" dur="500"/>
                                        <p:tgtEl>
                                          <p:spTgt spid="224309"/>
                                        </p:tgtEl>
                                      </p:cBhvr>
                                    </p:animEffect>
                                  </p:childTnLst>
                                </p:cTn>
                              </p:par>
                            </p:childTnLst>
                          </p:cTn>
                        </p:par>
                        <p:par>
                          <p:cTn id="150" fill="hold" nodeType="afterGroup">
                            <p:stCondLst>
                              <p:cond delay="17000"/>
                            </p:stCondLst>
                            <p:childTnLst>
                              <p:par>
                                <p:cTn id="151" presetID="22" presetClass="entr" presetSubtype="1" fill="hold" grpId="0" nodeType="afterEffect">
                                  <p:stCondLst>
                                    <p:cond delay="0"/>
                                  </p:stCondLst>
                                  <p:childTnLst>
                                    <p:set>
                                      <p:cBhvr>
                                        <p:cTn id="152" dur="1" fill="hold">
                                          <p:stCondLst>
                                            <p:cond delay="0"/>
                                          </p:stCondLst>
                                        </p:cTn>
                                        <p:tgtEl>
                                          <p:spTgt spid="224310"/>
                                        </p:tgtEl>
                                        <p:attrNameLst>
                                          <p:attrName>style.visibility</p:attrName>
                                        </p:attrNameLst>
                                      </p:cBhvr>
                                      <p:to>
                                        <p:strVal val="visible"/>
                                      </p:to>
                                    </p:set>
                                    <p:animEffect transition="in" filter="wipe(up)">
                                      <p:cBhvr>
                                        <p:cTn id="153" dur="500"/>
                                        <p:tgtEl>
                                          <p:spTgt spid="224310"/>
                                        </p:tgtEl>
                                      </p:cBhvr>
                                    </p:animEffect>
                                  </p:childTnLst>
                                </p:cTn>
                              </p:par>
                            </p:childTnLst>
                          </p:cTn>
                        </p:par>
                        <p:par>
                          <p:cTn id="154" fill="hold" nodeType="afterGroup">
                            <p:stCondLst>
                              <p:cond delay="17500"/>
                            </p:stCondLst>
                            <p:childTnLst>
                              <p:par>
                                <p:cTn id="155" presetID="22" presetClass="entr" presetSubtype="4" fill="hold" grpId="0" nodeType="afterEffect">
                                  <p:stCondLst>
                                    <p:cond delay="0"/>
                                  </p:stCondLst>
                                  <p:childTnLst>
                                    <p:set>
                                      <p:cBhvr>
                                        <p:cTn id="156" dur="1" fill="hold">
                                          <p:stCondLst>
                                            <p:cond delay="0"/>
                                          </p:stCondLst>
                                        </p:cTn>
                                        <p:tgtEl>
                                          <p:spTgt spid="224311"/>
                                        </p:tgtEl>
                                        <p:attrNameLst>
                                          <p:attrName>style.visibility</p:attrName>
                                        </p:attrNameLst>
                                      </p:cBhvr>
                                      <p:to>
                                        <p:strVal val="visible"/>
                                      </p:to>
                                    </p:set>
                                    <p:animEffect transition="in" filter="wipe(down)">
                                      <p:cBhvr>
                                        <p:cTn id="157" dur="500"/>
                                        <p:tgtEl>
                                          <p:spTgt spid="224311"/>
                                        </p:tgtEl>
                                      </p:cBhvr>
                                    </p:animEffect>
                                  </p:childTnLst>
                                </p:cTn>
                              </p:par>
                            </p:childTnLst>
                          </p:cTn>
                        </p:par>
                        <p:par>
                          <p:cTn id="158" fill="hold" nodeType="afterGroup">
                            <p:stCondLst>
                              <p:cond delay="18000"/>
                            </p:stCondLst>
                            <p:childTnLst>
                              <p:par>
                                <p:cTn id="159" presetID="22" presetClass="entr" presetSubtype="8" fill="hold" grpId="0" nodeType="afterEffect">
                                  <p:stCondLst>
                                    <p:cond delay="0"/>
                                  </p:stCondLst>
                                  <p:childTnLst>
                                    <p:set>
                                      <p:cBhvr>
                                        <p:cTn id="160" dur="1" fill="hold">
                                          <p:stCondLst>
                                            <p:cond delay="0"/>
                                          </p:stCondLst>
                                        </p:cTn>
                                        <p:tgtEl>
                                          <p:spTgt spid="224313"/>
                                        </p:tgtEl>
                                        <p:attrNameLst>
                                          <p:attrName>style.visibility</p:attrName>
                                        </p:attrNameLst>
                                      </p:cBhvr>
                                      <p:to>
                                        <p:strVal val="visible"/>
                                      </p:to>
                                    </p:set>
                                    <p:animEffect transition="in" filter="wipe(left)">
                                      <p:cBhvr>
                                        <p:cTn id="161" dur="500"/>
                                        <p:tgtEl>
                                          <p:spTgt spid="224313"/>
                                        </p:tgtEl>
                                      </p:cBhvr>
                                    </p:animEffect>
                                  </p:childTnLst>
                                </p:cTn>
                              </p:par>
                            </p:childTnLst>
                          </p:cTn>
                        </p:par>
                        <p:par>
                          <p:cTn id="162" fill="hold" nodeType="afterGroup">
                            <p:stCondLst>
                              <p:cond delay="18500"/>
                            </p:stCondLst>
                            <p:childTnLst>
                              <p:par>
                                <p:cTn id="163" presetID="22" presetClass="entr" presetSubtype="1" fill="hold" grpId="0" nodeType="afterEffect">
                                  <p:stCondLst>
                                    <p:cond delay="0"/>
                                  </p:stCondLst>
                                  <p:childTnLst>
                                    <p:set>
                                      <p:cBhvr>
                                        <p:cTn id="164" dur="1" fill="hold">
                                          <p:stCondLst>
                                            <p:cond delay="0"/>
                                          </p:stCondLst>
                                        </p:cTn>
                                        <p:tgtEl>
                                          <p:spTgt spid="224312"/>
                                        </p:tgtEl>
                                        <p:attrNameLst>
                                          <p:attrName>style.visibility</p:attrName>
                                        </p:attrNameLst>
                                      </p:cBhvr>
                                      <p:to>
                                        <p:strVal val="visible"/>
                                      </p:to>
                                    </p:set>
                                    <p:animEffect transition="in" filter="wipe(up)">
                                      <p:cBhvr>
                                        <p:cTn id="165" dur="500"/>
                                        <p:tgtEl>
                                          <p:spTgt spid="224312"/>
                                        </p:tgtEl>
                                      </p:cBhvr>
                                    </p:animEffect>
                                  </p:childTnLst>
                                </p:cTn>
                              </p:par>
                            </p:childTnLst>
                          </p:cTn>
                        </p:par>
                        <p:par>
                          <p:cTn id="166" fill="hold" nodeType="afterGroup">
                            <p:stCondLst>
                              <p:cond delay="19000"/>
                            </p:stCondLst>
                            <p:childTnLst>
                              <p:par>
                                <p:cTn id="167" presetID="22" presetClass="entr" presetSubtype="4" fill="hold" grpId="0" nodeType="afterEffect">
                                  <p:stCondLst>
                                    <p:cond delay="0"/>
                                  </p:stCondLst>
                                  <p:childTnLst>
                                    <p:set>
                                      <p:cBhvr>
                                        <p:cTn id="168" dur="1" fill="hold">
                                          <p:stCondLst>
                                            <p:cond delay="0"/>
                                          </p:stCondLst>
                                        </p:cTn>
                                        <p:tgtEl>
                                          <p:spTgt spid="224316"/>
                                        </p:tgtEl>
                                        <p:attrNameLst>
                                          <p:attrName>style.visibility</p:attrName>
                                        </p:attrNameLst>
                                      </p:cBhvr>
                                      <p:to>
                                        <p:strVal val="visible"/>
                                      </p:to>
                                    </p:set>
                                    <p:animEffect transition="in" filter="wipe(down)">
                                      <p:cBhvr>
                                        <p:cTn id="169" dur="500"/>
                                        <p:tgtEl>
                                          <p:spTgt spid="224316"/>
                                        </p:tgtEl>
                                      </p:cBhvr>
                                    </p:animEffect>
                                  </p:childTnLst>
                                </p:cTn>
                              </p:par>
                            </p:childTnLst>
                          </p:cTn>
                        </p:par>
                        <p:par>
                          <p:cTn id="170" fill="hold" nodeType="afterGroup">
                            <p:stCondLst>
                              <p:cond delay="19500"/>
                            </p:stCondLst>
                            <p:childTnLst>
                              <p:par>
                                <p:cTn id="171" presetID="22" presetClass="entr" presetSubtype="4" fill="hold" grpId="0" nodeType="afterEffect">
                                  <p:stCondLst>
                                    <p:cond delay="0"/>
                                  </p:stCondLst>
                                  <p:childTnLst>
                                    <p:set>
                                      <p:cBhvr>
                                        <p:cTn id="172" dur="1" fill="hold">
                                          <p:stCondLst>
                                            <p:cond delay="0"/>
                                          </p:stCondLst>
                                        </p:cTn>
                                        <p:tgtEl>
                                          <p:spTgt spid="224317"/>
                                        </p:tgtEl>
                                        <p:attrNameLst>
                                          <p:attrName>style.visibility</p:attrName>
                                        </p:attrNameLst>
                                      </p:cBhvr>
                                      <p:to>
                                        <p:strVal val="visible"/>
                                      </p:to>
                                    </p:set>
                                    <p:animEffect transition="in" filter="wipe(down)">
                                      <p:cBhvr>
                                        <p:cTn id="173" dur="500"/>
                                        <p:tgtEl>
                                          <p:spTgt spid="224317"/>
                                        </p:tgtEl>
                                      </p:cBhvr>
                                    </p:animEffect>
                                  </p:childTnLst>
                                </p:cTn>
                              </p:par>
                            </p:childTnLst>
                          </p:cTn>
                        </p:par>
                        <p:par>
                          <p:cTn id="174" fill="hold" nodeType="afterGroup">
                            <p:stCondLst>
                              <p:cond delay="20000"/>
                            </p:stCondLst>
                            <p:childTnLst>
                              <p:par>
                                <p:cTn id="175" presetID="22" presetClass="entr" presetSubtype="4" fill="hold" grpId="0" nodeType="afterEffect">
                                  <p:stCondLst>
                                    <p:cond delay="0"/>
                                  </p:stCondLst>
                                  <p:childTnLst>
                                    <p:set>
                                      <p:cBhvr>
                                        <p:cTn id="176" dur="1" fill="hold">
                                          <p:stCondLst>
                                            <p:cond delay="0"/>
                                          </p:stCondLst>
                                        </p:cTn>
                                        <p:tgtEl>
                                          <p:spTgt spid="224318"/>
                                        </p:tgtEl>
                                        <p:attrNameLst>
                                          <p:attrName>style.visibility</p:attrName>
                                        </p:attrNameLst>
                                      </p:cBhvr>
                                      <p:to>
                                        <p:strVal val="visible"/>
                                      </p:to>
                                    </p:set>
                                    <p:animEffect transition="in" filter="wipe(down)">
                                      <p:cBhvr>
                                        <p:cTn id="177" dur="500"/>
                                        <p:tgtEl>
                                          <p:spTgt spid="224318"/>
                                        </p:tgtEl>
                                      </p:cBhvr>
                                    </p:animEffect>
                                  </p:childTnLst>
                                </p:cTn>
                              </p:par>
                            </p:childTnLst>
                          </p:cTn>
                        </p:par>
                        <p:par>
                          <p:cTn id="178" fill="hold" nodeType="afterGroup">
                            <p:stCondLst>
                              <p:cond delay="20500"/>
                            </p:stCondLst>
                            <p:childTnLst>
                              <p:par>
                                <p:cTn id="179" presetID="22" presetClass="entr" presetSubtype="8" fill="hold" grpId="0" nodeType="afterEffect">
                                  <p:stCondLst>
                                    <p:cond delay="0"/>
                                  </p:stCondLst>
                                  <p:childTnLst>
                                    <p:set>
                                      <p:cBhvr>
                                        <p:cTn id="180" dur="1" fill="hold">
                                          <p:stCondLst>
                                            <p:cond delay="0"/>
                                          </p:stCondLst>
                                        </p:cTn>
                                        <p:tgtEl>
                                          <p:spTgt spid="224319"/>
                                        </p:tgtEl>
                                        <p:attrNameLst>
                                          <p:attrName>style.visibility</p:attrName>
                                        </p:attrNameLst>
                                      </p:cBhvr>
                                      <p:to>
                                        <p:strVal val="visible"/>
                                      </p:to>
                                    </p:set>
                                    <p:animEffect transition="in" filter="wipe(left)">
                                      <p:cBhvr>
                                        <p:cTn id="181" dur="500"/>
                                        <p:tgtEl>
                                          <p:spTgt spid="224319"/>
                                        </p:tgtEl>
                                      </p:cBhvr>
                                    </p:animEffect>
                                  </p:childTnLst>
                                </p:cTn>
                              </p:par>
                            </p:childTnLst>
                          </p:cTn>
                        </p:par>
                        <p:par>
                          <p:cTn id="182" fill="hold" nodeType="afterGroup">
                            <p:stCondLst>
                              <p:cond delay="21000"/>
                            </p:stCondLst>
                            <p:childTnLst>
                              <p:par>
                                <p:cTn id="183" presetID="22" presetClass="entr" presetSubtype="1" fill="hold" grpId="0" nodeType="afterEffect">
                                  <p:stCondLst>
                                    <p:cond delay="0"/>
                                  </p:stCondLst>
                                  <p:childTnLst>
                                    <p:set>
                                      <p:cBhvr>
                                        <p:cTn id="184" dur="1" fill="hold">
                                          <p:stCondLst>
                                            <p:cond delay="0"/>
                                          </p:stCondLst>
                                        </p:cTn>
                                        <p:tgtEl>
                                          <p:spTgt spid="224320"/>
                                        </p:tgtEl>
                                        <p:attrNameLst>
                                          <p:attrName>style.visibility</p:attrName>
                                        </p:attrNameLst>
                                      </p:cBhvr>
                                      <p:to>
                                        <p:strVal val="visible"/>
                                      </p:to>
                                    </p:set>
                                    <p:animEffect transition="in" filter="wipe(up)">
                                      <p:cBhvr>
                                        <p:cTn id="185" dur="500"/>
                                        <p:tgtEl>
                                          <p:spTgt spid="224320"/>
                                        </p:tgtEl>
                                      </p:cBhvr>
                                    </p:animEffect>
                                  </p:childTnLst>
                                </p:cTn>
                              </p:par>
                            </p:childTnLst>
                          </p:cTn>
                        </p:par>
                        <p:par>
                          <p:cTn id="186" fill="hold" nodeType="afterGroup">
                            <p:stCondLst>
                              <p:cond delay="21500"/>
                            </p:stCondLst>
                            <p:childTnLst>
                              <p:par>
                                <p:cTn id="187" presetID="22" presetClass="entr" presetSubtype="1" fill="hold" grpId="0" nodeType="afterEffect">
                                  <p:stCondLst>
                                    <p:cond delay="0"/>
                                  </p:stCondLst>
                                  <p:childTnLst>
                                    <p:set>
                                      <p:cBhvr>
                                        <p:cTn id="188" dur="1" fill="hold">
                                          <p:stCondLst>
                                            <p:cond delay="0"/>
                                          </p:stCondLst>
                                        </p:cTn>
                                        <p:tgtEl>
                                          <p:spTgt spid="224322"/>
                                        </p:tgtEl>
                                        <p:attrNameLst>
                                          <p:attrName>style.visibility</p:attrName>
                                        </p:attrNameLst>
                                      </p:cBhvr>
                                      <p:to>
                                        <p:strVal val="visible"/>
                                      </p:to>
                                    </p:set>
                                    <p:animEffect transition="in" filter="wipe(up)">
                                      <p:cBhvr>
                                        <p:cTn id="189" dur="500"/>
                                        <p:tgtEl>
                                          <p:spTgt spid="224322"/>
                                        </p:tgtEl>
                                      </p:cBhvr>
                                    </p:animEffect>
                                  </p:childTnLst>
                                </p:cTn>
                              </p:par>
                            </p:childTnLst>
                          </p:cTn>
                        </p:par>
                        <p:par>
                          <p:cTn id="190" fill="hold" nodeType="afterGroup">
                            <p:stCondLst>
                              <p:cond delay="22000"/>
                            </p:stCondLst>
                            <p:childTnLst>
                              <p:par>
                                <p:cTn id="191" presetID="22" presetClass="entr" presetSubtype="1" fill="hold" grpId="0" nodeType="afterEffect">
                                  <p:stCondLst>
                                    <p:cond delay="0"/>
                                  </p:stCondLst>
                                  <p:childTnLst>
                                    <p:set>
                                      <p:cBhvr>
                                        <p:cTn id="192" dur="1" fill="hold">
                                          <p:stCondLst>
                                            <p:cond delay="0"/>
                                          </p:stCondLst>
                                        </p:cTn>
                                        <p:tgtEl>
                                          <p:spTgt spid="224323"/>
                                        </p:tgtEl>
                                        <p:attrNameLst>
                                          <p:attrName>style.visibility</p:attrName>
                                        </p:attrNameLst>
                                      </p:cBhvr>
                                      <p:to>
                                        <p:strVal val="visible"/>
                                      </p:to>
                                    </p:set>
                                    <p:animEffect transition="in" filter="wipe(up)">
                                      <p:cBhvr>
                                        <p:cTn id="193" dur="500"/>
                                        <p:tgtEl>
                                          <p:spTgt spid="224323"/>
                                        </p:tgtEl>
                                      </p:cBhvr>
                                    </p:animEffect>
                                  </p:childTnLst>
                                </p:cTn>
                              </p:par>
                            </p:childTnLst>
                          </p:cTn>
                        </p:par>
                        <p:par>
                          <p:cTn id="194" fill="hold" nodeType="afterGroup">
                            <p:stCondLst>
                              <p:cond delay="22500"/>
                            </p:stCondLst>
                            <p:childTnLst>
                              <p:par>
                                <p:cTn id="195" presetID="22" presetClass="entr" presetSubtype="4" fill="hold" grpId="0" nodeType="afterEffect">
                                  <p:stCondLst>
                                    <p:cond delay="0"/>
                                  </p:stCondLst>
                                  <p:childTnLst>
                                    <p:set>
                                      <p:cBhvr>
                                        <p:cTn id="196" dur="1" fill="hold">
                                          <p:stCondLst>
                                            <p:cond delay="0"/>
                                          </p:stCondLst>
                                        </p:cTn>
                                        <p:tgtEl>
                                          <p:spTgt spid="224324"/>
                                        </p:tgtEl>
                                        <p:attrNameLst>
                                          <p:attrName>style.visibility</p:attrName>
                                        </p:attrNameLst>
                                      </p:cBhvr>
                                      <p:to>
                                        <p:strVal val="visible"/>
                                      </p:to>
                                    </p:set>
                                    <p:animEffect transition="in" filter="wipe(down)">
                                      <p:cBhvr>
                                        <p:cTn id="197" dur="500"/>
                                        <p:tgtEl>
                                          <p:spTgt spid="224324"/>
                                        </p:tgtEl>
                                      </p:cBhvr>
                                    </p:animEffect>
                                  </p:childTnLst>
                                </p:cTn>
                              </p:par>
                            </p:childTnLst>
                          </p:cTn>
                        </p:par>
                        <p:par>
                          <p:cTn id="198" fill="hold" nodeType="afterGroup">
                            <p:stCondLst>
                              <p:cond delay="23000"/>
                            </p:stCondLst>
                            <p:childTnLst>
                              <p:par>
                                <p:cTn id="199" presetID="22" presetClass="entr" presetSubtype="1" fill="hold" grpId="0" nodeType="afterEffect">
                                  <p:stCondLst>
                                    <p:cond delay="0"/>
                                  </p:stCondLst>
                                  <p:childTnLst>
                                    <p:set>
                                      <p:cBhvr>
                                        <p:cTn id="200" dur="1" fill="hold">
                                          <p:stCondLst>
                                            <p:cond delay="0"/>
                                          </p:stCondLst>
                                        </p:cTn>
                                        <p:tgtEl>
                                          <p:spTgt spid="224325"/>
                                        </p:tgtEl>
                                        <p:attrNameLst>
                                          <p:attrName>style.visibility</p:attrName>
                                        </p:attrNameLst>
                                      </p:cBhvr>
                                      <p:to>
                                        <p:strVal val="visible"/>
                                      </p:to>
                                    </p:set>
                                    <p:animEffect transition="in" filter="wipe(up)">
                                      <p:cBhvr>
                                        <p:cTn id="201" dur="500"/>
                                        <p:tgtEl>
                                          <p:spTgt spid="224325"/>
                                        </p:tgtEl>
                                      </p:cBhvr>
                                    </p:animEffect>
                                  </p:childTnLst>
                                </p:cTn>
                              </p:par>
                            </p:childTnLst>
                          </p:cTn>
                        </p:par>
                        <p:par>
                          <p:cTn id="202" fill="hold" nodeType="afterGroup">
                            <p:stCondLst>
                              <p:cond delay="23500"/>
                            </p:stCondLst>
                            <p:childTnLst>
                              <p:par>
                                <p:cTn id="203" presetID="22" presetClass="entr" presetSubtype="4" fill="hold" grpId="0" nodeType="afterEffect">
                                  <p:stCondLst>
                                    <p:cond delay="0"/>
                                  </p:stCondLst>
                                  <p:childTnLst>
                                    <p:set>
                                      <p:cBhvr>
                                        <p:cTn id="204" dur="1" fill="hold">
                                          <p:stCondLst>
                                            <p:cond delay="0"/>
                                          </p:stCondLst>
                                        </p:cTn>
                                        <p:tgtEl>
                                          <p:spTgt spid="224326"/>
                                        </p:tgtEl>
                                        <p:attrNameLst>
                                          <p:attrName>style.visibility</p:attrName>
                                        </p:attrNameLst>
                                      </p:cBhvr>
                                      <p:to>
                                        <p:strVal val="visible"/>
                                      </p:to>
                                    </p:set>
                                    <p:animEffect transition="in" filter="wipe(down)">
                                      <p:cBhvr>
                                        <p:cTn id="205" dur="500"/>
                                        <p:tgtEl>
                                          <p:spTgt spid="224326"/>
                                        </p:tgtEl>
                                      </p:cBhvr>
                                    </p:animEffect>
                                  </p:childTnLst>
                                </p:cTn>
                              </p:par>
                            </p:childTnLst>
                          </p:cTn>
                        </p:par>
                        <p:par>
                          <p:cTn id="206" fill="hold" nodeType="afterGroup">
                            <p:stCondLst>
                              <p:cond delay="24000"/>
                            </p:stCondLst>
                            <p:childTnLst>
                              <p:par>
                                <p:cTn id="207" presetID="22" presetClass="entr" presetSubtype="4" fill="hold" grpId="0" nodeType="afterEffect">
                                  <p:stCondLst>
                                    <p:cond delay="0"/>
                                  </p:stCondLst>
                                  <p:childTnLst>
                                    <p:set>
                                      <p:cBhvr>
                                        <p:cTn id="208" dur="1" fill="hold">
                                          <p:stCondLst>
                                            <p:cond delay="0"/>
                                          </p:stCondLst>
                                        </p:cTn>
                                        <p:tgtEl>
                                          <p:spTgt spid="224327"/>
                                        </p:tgtEl>
                                        <p:attrNameLst>
                                          <p:attrName>style.visibility</p:attrName>
                                        </p:attrNameLst>
                                      </p:cBhvr>
                                      <p:to>
                                        <p:strVal val="visible"/>
                                      </p:to>
                                    </p:set>
                                    <p:animEffect transition="in" filter="wipe(down)">
                                      <p:cBhvr>
                                        <p:cTn id="209" dur="500"/>
                                        <p:tgtEl>
                                          <p:spTgt spid="224327"/>
                                        </p:tgtEl>
                                      </p:cBhvr>
                                    </p:animEffect>
                                  </p:childTnLst>
                                </p:cTn>
                              </p:par>
                            </p:childTnLst>
                          </p:cTn>
                        </p:par>
                        <p:par>
                          <p:cTn id="210" fill="hold" nodeType="afterGroup">
                            <p:stCondLst>
                              <p:cond delay="24500"/>
                            </p:stCondLst>
                            <p:childTnLst>
                              <p:par>
                                <p:cTn id="211" presetID="22" presetClass="entr" presetSubtype="4" fill="hold" grpId="0" nodeType="afterEffect">
                                  <p:stCondLst>
                                    <p:cond delay="0"/>
                                  </p:stCondLst>
                                  <p:childTnLst>
                                    <p:set>
                                      <p:cBhvr>
                                        <p:cTn id="212" dur="1" fill="hold">
                                          <p:stCondLst>
                                            <p:cond delay="0"/>
                                          </p:stCondLst>
                                        </p:cTn>
                                        <p:tgtEl>
                                          <p:spTgt spid="224328"/>
                                        </p:tgtEl>
                                        <p:attrNameLst>
                                          <p:attrName>style.visibility</p:attrName>
                                        </p:attrNameLst>
                                      </p:cBhvr>
                                      <p:to>
                                        <p:strVal val="visible"/>
                                      </p:to>
                                    </p:set>
                                    <p:animEffect transition="in" filter="wipe(down)">
                                      <p:cBhvr>
                                        <p:cTn id="213" dur="500"/>
                                        <p:tgtEl>
                                          <p:spTgt spid="224328"/>
                                        </p:tgtEl>
                                      </p:cBhvr>
                                    </p:animEffect>
                                  </p:childTnLst>
                                </p:cTn>
                              </p:par>
                            </p:childTnLst>
                          </p:cTn>
                        </p:par>
                        <p:par>
                          <p:cTn id="214" fill="hold" nodeType="afterGroup">
                            <p:stCondLst>
                              <p:cond delay="25000"/>
                            </p:stCondLst>
                            <p:childTnLst>
                              <p:par>
                                <p:cTn id="215" presetID="22" presetClass="entr" presetSubtype="4" fill="hold" grpId="0" nodeType="afterEffect">
                                  <p:stCondLst>
                                    <p:cond delay="0"/>
                                  </p:stCondLst>
                                  <p:childTnLst>
                                    <p:set>
                                      <p:cBhvr>
                                        <p:cTn id="216" dur="1" fill="hold">
                                          <p:stCondLst>
                                            <p:cond delay="0"/>
                                          </p:stCondLst>
                                        </p:cTn>
                                        <p:tgtEl>
                                          <p:spTgt spid="224330"/>
                                        </p:tgtEl>
                                        <p:attrNameLst>
                                          <p:attrName>style.visibility</p:attrName>
                                        </p:attrNameLst>
                                      </p:cBhvr>
                                      <p:to>
                                        <p:strVal val="visible"/>
                                      </p:to>
                                    </p:set>
                                    <p:animEffect transition="in" filter="wipe(down)">
                                      <p:cBhvr>
                                        <p:cTn id="217" dur="500"/>
                                        <p:tgtEl>
                                          <p:spTgt spid="224330"/>
                                        </p:tgtEl>
                                      </p:cBhvr>
                                    </p:animEffect>
                                  </p:childTnLst>
                                </p:cTn>
                              </p:par>
                            </p:childTnLst>
                          </p:cTn>
                        </p:par>
                        <p:par>
                          <p:cTn id="218" fill="hold" nodeType="afterGroup">
                            <p:stCondLst>
                              <p:cond delay="25500"/>
                            </p:stCondLst>
                            <p:childTnLst>
                              <p:par>
                                <p:cTn id="219" presetID="22" presetClass="entr" presetSubtype="4" fill="hold" grpId="0" nodeType="afterEffect">
                                  <p:stCondLst>
                                    <p:cond delay="0"/>
                                  </p:stCondLst>
                                  <p:childTnLst>
                                    <p:set>
                                      <p:cBhvr>
                                        <p:cTn id="220" dur="1" fill="hold">
                                          <p:stCondLst>
                                            <p:cond delay="0"/>
                                          </p:stCondLst>
                                        </p:cTn>
                                        <p:tgtEl>
                                          <p:spTgt spid="224331"/>
                                        </p:tgtEl>
                                        <p:attrNameLst>
                                          <p:attrName>style.visibility</p:attrName>
                                        </p:attrNameLst>
                                      </p:cBhvr>
                                      <p:to>
                                        <p:strVal val="visible"/>
                                      </p:to>
                                    </p:set>
                                    <p:animEffect transition="in" filter="wipe(down)">
                                      <p:cBhvr>
                                        <p:cTn id="221" dur="500"/>
                                        <p:tgtEl>
                                          <p:spTgt spid="224331"/>
                                        </p:tgtEl>
                                      </p:cBhvr>
                                    </p:animEffect>
                                  </p:childTnLst>
                                </p:cTn>
                              </p:par>
                            </p:childTnLst>
                          </p:cTn>
                        </p:par>
                        <p:par>
                          <p:cTn id="222" fill="hold" nodeType="afterGroup">
                            <p:stCondLst>
                              <p:cond delay="26000"/>
                            </p:stCondLst>
                            <p:childTnLst>
                              <p:par>
                                <p:cTn id="223" presetID="22" presetClass="entr" presetSubtype="8" fill="hold" grpId="0" nodeType="afterEffect">
                                  <p:stCondLst>
                                    <p:cond delay="0"/>
                                  </p:stCondLst>
                                  <p:childTnLst>
                                    <p:set>
                                      <p:cBhvr>
                                        <p:cTn id="224" dur="1" fill="hold">
                                          <p:stCondLst>
                                            <p:cond delay="0"/>
                                          </p:stCondLst>
                                        </p:cTn>
                                        <p:tgtEl>
                                          <p:spTgt spid="224333"/>
                                        </p:tgtEl>
                                        <p:attrNameLst>
                                          <p:attrName>style.visibility</p:attrName>
                                        </p:attrNameLst>
                                      </p:cBhvr>
                                      <p:to>
                                        <p:strVal val="visible"/>
                                      </p:to>
                                    </p:set>
                                    <p:animEffect transition="in" filter="wipe(left)">
                                      <p:cBhvr>
                                        <p:cTn id="225" dur="500"/>
                                        <p:tgtEl>
                                          <p:spTgt spid="224333"/>
                                        </p:tgtEl>
                                      </p:cBhvr>
                                    </p:animEffect>
                                  </p:childTnLst>
                                </p:cTn>
                              </p:par>
                            </p:childTnLst>
                          </p:cTn>
                        </p:par>
                        <p:par>
                          <p:cTn id="226" fill="hold" nodeType="afterGroup">
                            <p:stCondLst>
                              <p:cond delay="26500"/>
                            </p:stCondLst>
                            <p:childTnLst>
                              <p:par>
                                <p:cTn id="227" presetID="22" presetClass="entr" presetSubtype="1" fill="hold" grpId="0" nodeType="afterEffect">
                                  <p:stCondLst>
                                    <p:cond delay="0"/>
                                  </p:stCondLst>
                                  <p:childTnLst>
                                    <p:set>
                                      <p:cBhvr>
                                        <p:cTn id="228" dur="1" fill="hold">
                                          <p:stCondLst>
                                            <p:cond delay="0"/>
                                          </p:stCondLst>
                                        </p:cTn>
                                        <p:tgtEl>
                                          <p:spTgt spid="224334"/>
                                        </p:tgtEl>
                                        <p:attrNameLst>
                                          <p:attrName>style.visibility</p:attrName>
                                        </p:attrNameLst>
                                      </p:cBhvr>
                                      <p:to>
                                        <p:strVal val="visible"/>
                                      </p:to>
                                    </p:set>
                                    <p:animEffect transition="in" filter="wipe(up)">
                                      <p:cBhvr>
                                        <p:cTn id="229" dur="500"/>
                                        <p:tgtEl>
                                          <p:spTgt spid="224334"/>
                                        </p:tgtEl>
                                      </p:cBhvr>
                                    </p:animEffect>
                                  </p:childTnLst>
                                </p:cTn>
                              </p:par>
                            </p:childTnLst>
                          </p:cTn>
                        </p:par>
                        <p:par>
                          <p:cTn id="230" fill="hold" nodeType="afterGroup">
                            <p:stCondLst>
                              <p:cond delay="27000"/>
                            </p:stCondLst>
                            <p:childTnLst>
                              <p:par>
                                <p:cTn id="231" presetID="22" presetClass="entr" presetSubtype="4" fill="hold" grpId="0" nodeType="afterEffect">
                                  <p:stCondLst>
                                    <p:cond delay="0"/>
                                  </p:stCondLst>
                                  <p:childTnLst>
                                    <p:set>
                                      <p:cBhvr>
                                        <p:cTn id="232" dur="1" fill="hold">
                                          <p:stCondLst>
                                            <p:cond delay="0"/>
                                          </p:stCondLst>
                                        </p:cTn>
                                        <p:tgtEl>
                                          <p:spTgt spid="224335"/>
                                        </p:tgtEl>
                                        <p:attrNameLst>
                                          <p:attrName>style.visibility</p:attrName>
                                        </p:attrNameLst>
                                      </p:cBhvr>
                                      <p:to>
                                        <p:strVal val="visible"/>
                                      </p:to>
                                    </p:set>
                                    <p:animEffect transition="in" filter="wipe(down)">
                                      <p:cBhvr>
                                        <p:cTn id="233" dur="500"/>
                                        <p:tgtEl>
                                          <p:spTgt spid="224335"/>
                                        </p:tgtEl>
                                      </p:cBhvr>
                                    </p:animEffect>
                                  </p:childTnLst>
                                </p:cTn>
                              </p:par>
                            </p:childTnLst>
                          </p:cTn>
                        </p:par>
                        <p:par>
                          <p:cTn id="234" fill="hold" nodeType="afterGroup">
                            <p:stCondLst>
                              <p:cond delay="27500"/>
                            </p:stCondLst>
                            <p:childTnLst>
                              <p:par>
                                <p:cTn id="235" presetID="22" presetClass="entr" presetSubtype="4" fill="hold" grpId="0" nodeType="afterEffect">
                                  <p:stCondLst>
                                    <p:cond delay="0"/>
                                  </p:stCondLst>
                                  <p:childTnLst>
                                    <p:set>
                                      <p:cBhvr>
                                        <p:cTn id="236" dur="1" fill="hold">
                                          <p:stCondLst>
                                            <p:cond delay="0"/>
                                          </p:stCondLst>
                                        </p:cTn>
                                        <p:tgtEl>
                                          <p:spTgt spid="224336"/>
                                        </p:tgtEl>
                                        <p:attrNameLst>
                                          <p:attrName>style.visibility</p:attrName>
                                        </p:attrNameLst>
                                      </p:cBhvr>
                                      <p:to>
                                        <p:strVal val="visible"/>
                                      </p:to>
                                    </p:set>
                                    <p:animEffect transition="in" filter="wipe(down)">
                                      <p:cBhvr>
                                        <p:cTn id="237" dur="500"/>
                                        <p:tgtEl>
                                          <p:spTgt spid="224336"/>
                                        </p:tgtEl>
                                      </p:cBhvr>
                                    </p:animEffect>
                                  </p:childTnLst>
                                </p:cTn>
                              </p:par>
                            </p:childTnLst>
                          </p:cTn>
                        </p:par>
                        <p:par>
                          <p:cTn id="238" fill="hold" nodeType="afterGroup">
                            <p:stCondLst>
                              <p:cond delay="28000"/>
                            </p:stCondLst>
                            <p:childTnLst>
                              <p:par>
                                <p:cTn id="239" presetID="22" presetClass="entr" presetSubtype="4" fill="hold" grpId="0" nodeType="afterEffect">
                                  <p:stCondLst>
                                    <p:cond delay="0"/>
                                  </p:stCondLst>
                                  <p:childTnLst>
                                    <p:set>
                                      <p:cBhvr>
                                        <p:cTn id="240" dur="1" fill="hold">
                                          <p:stCondLst>
                                            <p:cond delay="0"/>
                                          </p:stCondLst>
                                        </p:cTn>
                                        <p:tgtEl>
                                          <p:spTgt spid="224337"/>
                                        </p:tgtEl>
                                        <p:attrNameLst>
                                          <p:attrName>style.visibility</p:attrName>
                                        </p:attrNameLst>
                                      </p:cBhvr>
                                      <p:to>
                                        <p:strVal val="visible"/>
                                      </p:to>
                                    </p:set>
                                    <p:animEffect transition="in" filter="wipe(down)">
                                      <p:cBhvr>
                                        <p:cTn id="241" dur="500"/>
                                        <p:tgtEl>
                                          <p:spTgt spid="224337"/>
                                        </p:tgtEl>
                                      </p:cBhvr>
                                    </p:animEffect>
                                  </p:childTnLst>
                                </p:cTn>
                              </p:par>
                            </p:childTnLst>
                          </p:cTn>
                        </p:par>
                        <p:par>
                          <p:cTn id="242" fill="hold" nodeType="afterGroup">
                            <p:stCondLst>
                              <p:cond delay="28500"/>
                            </p:stCondLst>
                            <p:childTnLst>
                              <p:par>
                                <p:cTn id="243" presetID="22" presetClass="entr" presetSubtype="4" fill="hold" grpId="0" nodeType="afterEffect">
                                  <p:stCondLst>
                                    <p:cond delay="0"/>
                                  </p:stCondLst>
                                  <p:childTnLst>
                                    <p:set>
                                      <p:cBhvr>
                                        <p:cTn id="244" dur="1" fill="hold">
                                          <p:stCondLst>
                                            <p:cond delay="0"/>
                                          </p:stCondLst>
                                        </p:cTn>
                                        <p:tgtEl>
                                          <p:spTgt spid="224339"/>
                                        </p:tgtEl>
                                        <p:attrNameLst>
                                          <p:attrName>style.visibility</p:attrName>
                                        </p:attrNameLst>
                                      </p:cBhvr>
                                      <p:to>
                                        <p:strVal val="visible"/>
                                      </p:to>
                                    </p:set>
                                    <p:animEffect transition="in" filter="wipe(down)">
                                      <p:cBhvr>
                                        <p:cTn id="245" dur="500"/>
                                        <p:tgtEl>
                                          <p:spTgt spid="224339"/>
                                        </p:tgtEl>
                                      </p:cBhvr>
                                    </p:animEffect>
                                  </p:childTnLst>
                                </p:cTn>
                              </p:par>
                            </p:childTnLst>
                          </p:cTn>
                        </p:par>
                        <p:par>
                          <p:cTn id="246" fill="hold" nodeType="afterGroup">
                            <p:stCondLst>
                              <p:cond delay="29000"/>
                            </p:stCondLst>
                            <p:childTnLst>
                              <p:par>
                                <p:cTn id="247" presetID="22" presetClass="entr" presetSubtype="4" fill="hold" grpId="0" nodeType="afterEffect">
                                  <p:stCondLst>
                                    <p:cond delay="0"/>
                                  </p:stCondLst>
                                  <p:childTnLst>
                                    <p:set>
                                      <p:cBhvr>
                                        <p:cTn id="248" dur="1" fill="hold">
                                          <p:stCondLst>
                                            <p:cond delay="0"/>
                                          </p:stCondLst>
                                        </p:cTn>
                                        <p:tgtEl>
                                          <p:spTgt spid="224340"/>
                                        </p:tgtEl>
                                        <p:attrNameLst>
                                          <p:attrName>style.visibility</p:attrName>
                                        </p:attrNameLst>
                                      </p:cBhvr>
                                      <p:to>
                                        <p:strVal val="visible"/>
                                      </p:to>
                                    </p:set>
                                    <p:animEffect transition="in" filter="wipe(down)">
                                      <p:cBhvr>
                                        <p:cTn id="249" dur="500"/>
                                        <p:tgtEl>
                                          <p:spTgt spid="224340"/>
                                        </p:tgtEl>
                                      </p:cBhvr>
                                    </p:animEffect>
                                  </p:childTnLst>
                                </p:cTn>
                              </p:par>
                            </p:childTnLst>
                          </p:cTn>
                        </p:par>
                        <p:par>
                          <p:cTn id="250" fill="hold" nodeType="afterGroup">
                            <p:stCondLst>
                              <p:cond delay="29500"/>
                            </p:stCondLst>
                            <p:childTnLst>
                              <p:par>
                                <p:cTn id="251" presetID="22" presetClass="entr" presetSubtype="4" fill="hold" grpId="0" nodeType="afterEffect">
                                  <p:stCondLst>
                                    <p:cond delay="0"/>
                                  </p:stCondLst>
                                  <p:childTnLst>
                                    <p:set>
                                      <p:cBhvr>
                                        <p:cTn id="252" dur="1" fill="hold">
                                          <p:stCondLst>
                                            <p:cond delay="0"/>
                                          </p:stCondLst>
                                        </p:cTn>
                                        <p:tgtEl>
                                          <p:spTgt spid="224341"/>
                                        </p:tgtEl>
                                        <p:attrNameLst>
                                          <p:attrName>style.visibility</p:attrName>
                                        </p:attrNameLst>
                                      </p:cBhvr>
                                      <p:to>
                                        <p:strVal val="visible"/>
                                      </p:to>
                                    </p:set>
                                    <p:animEffect transition="in" filter="wipe(down)">
                                      <p:cBhvr>
                                        <p:cTn id="253" dur="500"/>
                                        <p:tgtEl>
                                          <p:spTgt spid="224341"/>
                                        </p:tgtEl>
                                      </p:cBhvr>
                                    </p:animEffect>
                                  </p:childTnLst>
                                </p:cTn>
                              </p:par>
                            </p:childTnLst>
                          </p:cTn>
                        </p:par>
                        <p:par>
                          <p:cTn id="254" fill="hold" nodeType="afterGroup">
                            <p:stCondLst>
                              <p:cond delay="30000"/>
                            </p:stCondLst>
                            <p:childTnLst>
                              <p:par>
                                <p:cTn id="255" presetID="22" presetClass="entr" presetSubtype="4" fill="hold" grpId="0" nodeType="afterEffect">
                                  <p:stCondLst>
                                    <p:cond delay="0"/>
                                  </p:stCondLst>
                                  <p:childTnLst>
                                    <p:set>
                                      <p:cBhvr>
                                        <p:cTn id="256" dur="1" fill="hold">
                                          <p:stCondLst>
                                            <p:cond delay="0"/>
                                          </p:stCondLst>
                                        </p:cTn>
                                        <p:tgtEl>
                                          <p:spTgt spid="224342"/>
                                        </p:tgtEl>
                                        <p:attrNameLst>
                                          <p:attrName>style.visibility</p:attrName>
                                        </p:attrNameLst>
                                      </p:cBhvr>
                                      <p:to>
                                        <p:strVal val="visible"/>
                                      </p:to>
                                    </p:set>
                                    <p:animEffect transition="in" filter="wipe(down)">
                                      <p:cBhvr>
                                        <p:cTn id="257" dur="500"/>
                                        <p:tgtEl>
                                          <p:spTgt spid="224342"/>
                                        </p:tgtEl>
                                      </p:cBhvr>
                                    </p:animEffect>
                                  </p:childTnLst>
                                </p:cTn>
                              </p:par>
                            </p:childTnLst>
                          </p:cTn>
                        </p:par>
                      </p:childTnLst>
                    </p:cTn>
                  </p:par>
                  <p:par>
                    <p:cTn id="258" fill="hold">
                      <p:stCondLst>
                        <p:cond delay="indefinite"/>
                      </p:stCondLst>
                      <p:childTnLst>
                        <p:par>
                          <p:cTn id="259" fill="hold">
                            <p:stCondLst>
                              <p:cond delay="0"/>
                            </p:stCondLst>
                            <p:childTnLst>
                              <p:par>
                                <p:cTn id="260" presetID="22" presetClass="entr" presetSubtype="8" fill="hold" grpId="0" nodeType="clickEffect">
                                  <p:stCondLst>
                                    <p:cond delay="0"/>
                                  </p:stCondLst>
                                  <p:childTnLst>
                                    <p:set>
                                      <p:cBhvr>
                                        <p:cTn id="261" dur="1" fill="hold">
                                          <p:stCondLst>
                                            <p:cond delay="0"/>
                                          </p:stCondLst>
                                        </p:cTn>
                                        <p:tgtEl>
                                          <p:spTgt spid="84"/>
                                        </p:tgtEl>
                                        <p:attrNameLst>
                                          <p:attrName>style.visibility</p:attrName>
                                        </p:attrNameLst>
                                      </p:cBhvr>
                                      <p:to>
                                        <p:strVal val="visible"/>
                                      </p:to>
                                    </p:set>
                                    <p:animEffect transition="in" filter="wipe(left)">
                                      <p:cBhvr>
                                        <p:cTn id="26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76" grpId="0" animBg="1"/>
      <p:bldP spid="224277" grpId="0" animBg="1"/>
      <p:bldP spid="224278" grpId="0" animBg="1"/>
      <p:bldP spid="224279" grpId="0" animBg="1"/>
      <p:bldP spid="224280" grpId="0" animBg="1"/>
      <p:bldP spid="224281" grpId="0" animBg="1"/>
      <p:bldP spid="224282" grpId="0" animBg="1"/>
      <p:bldP spid="224283" grpId="0" animBg="1"/>
      <p:bldP spid="224284" grpId="0" animBg="1"/>
      <p:bldP spid="224285" grpId="0" animBg="1"/>
      <p:bldP spid="224286" grpId="0" animBg="1"/>
      <p:bldP spid="224287" grpId="0" animBg="1"/>
      <p:bldP spid="224288" grpId="0" animBg="1"/>
      <p:bldP spid="224289" grpId="0" animBg="1"/>
      <p:bldP spid="224290" grpId="0" animBg="1"/>
      <p:bldP spid="224291" grpId="0" animBg="1"/>
      <p:bldP spid="224292" grpId="0" animBg="1"/>
      <p:bldP spid="224293" grpId="0" animBg="1"/>
      <p:bldP spid="224294" grpId="0" animBg="1"/>
      <p:bldP spid="224295" grpId="0" animBg="1"/>
      <p:bldP spid="224296" grpId="0" animBg="1"/>
      <p:bldP spid="224297" grpId="0" animBg="1"/>
      <p:bldP spid="224298" grpId="0" animBg="1"/>
      <p:bldP spid="224299" grpId="0" animBg="1"/>
      <p:bldP spid="224300" grpId="0" animBg="1"/>
      <p:bldP spid="224301" grpId="0" animBg="1"/>
      <p:bldP spid="224302" grpId="0" animBg="1"/>
      <p:bldP spid="224303" grpId="0" animBg="1"/>
      <p:bldP spid="224304" grpId="0" animBg="1"/>
      <p:bldP spid="224305" grpId="0" animBg="1"/>
      <p:bldP spid="224306" grpId="0" animBg="1"/>
      <p:bldP spid="224307" grpId="0" animBg="1"/>
      <p:bldP spid="224308" grpId="0" animBg="1"/>
      <p:bldP spid="224309" grpId="0" animBg="1"/>
      <p:bldP spid="224310" grpId="0" animBg="1"/>
      <p:bldP spid="224311" grpId="0" animBg="1"/>
      <p:bldP spid="224312" grpId="0" animBg="1"/>
      <p:bldP spid="224313" grpId="0" animBg="1"/>
      <p:bldP spid="224316" grpId="0" animBg="1"/>
      <p:bldP spid="224317" grpId="0" animBg="1"/>
      <p:bldP spid="224318" grpId="0" animBg="1"/>
      <p:bldP spid="224319" grpId="0" animBg="1"/>
      <p:bldP spid="224320" grpId="0" animBg="1"/>
      <p:bldP spid="224322" grpId="0" animBg="1"/>
      <p:bldP spid="224323" grpId="0" animBg="1"/>
      <p:bldP spid="224324" grpId="0" animBg="1"/>
      <p:bldP spid="224325" grpId="0" animBg="1"/>
      <p:bldP spid="224326" grpId="0" animBg="1"/>
      <p:bldP spid="224327" grpId="0" animBg="1"/>
      <p:bldP spid="224328" grpId="0" animBg="1"/>
      <p:bldP spid="224330" grpId="0" animBg="1"/>
      <p:bldP spid="224331" grpId="0" animBg="1"/>
      <p:bldP spid="224333" grpId="0" animBg="1"/>
      <p:bldP spid="224334" grpId="0" animBg="1"/>
      <p:bldP spid="224335" grpId="0" animBg="1"/>
      <p:bldP spid="224336" grpId="0" animBg="1"/>
      <p:bldP spid="224337" grpId="0" animBg="1"/>
      <p:bldP spid="224339" grpId="0" animBg="1"/>
      <p:bldP spid="224340" grpId="0" animBg="1"/>
      <p:bldP spid="224341" grpId="0" animBg="1"/>
      <p:bldP spid="224342" grpId="0" animBg="1"/>
      <p:bldP spid="224344" grpId="0" build="p" autoUpdateAnimBg="0"/>
      <p:bldP spid="224347" grpId="0" animBg="1" autoUpdateAnimBg="0"/>
      <p:bldP spid="84" grpId="0"/>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8850" name="Group 19"/>
          <p:cNvGrpSpPr>
            <a:grpSpLocks/>
          </p:cNvGrpSpPr>
          <p:nvPr/>
        </p:nvGrpSpPr>
        <p:grpSpPr bwMode="auto">
          <a:xfrm>
            <a:off x="395288" y="1268413"/>
            <a:ext cx="3657600" cy="4343400"/>
            <a:chOff x="192" y="816"/>
            <a:chExt cx="2304" cy="2736"/>
          </a:xfrm>
        </p:grpSpPr>
        <p:sp>
          <p:nvSpPr>
            <p:cNvPr id="78857" name="Oval 2"/>
            <p:cNvSpPr>
              <a:spLocks noChangeArrowheads="1"/>
            </p:cNvSpPr>
            <p:nvPr/>
          </p:nvSpPr>
          <p:spPr bwMode="auto">
            <a:xfrm>
              <a:off x="960" y="816"/>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00"/>
                  </a:solidFill>
                </a:rPr>
                <a:t>A</a:t>
              </a:r>
              <a:endParaRPr lang="en-US" altLang="zh-CN" sz="2400"/>
            </a:p>
          </p:txBody>
        </p:sp>
        <p:sp>
          <p:nvSpPr>
            <p:cNvPr id="78858" name="Oval 3"/>
            <p:cNvSpPr>
              <a:spLocks noChangeArrowheads="1"/>
            </p:cNvSpPr>
            <p:nvPr/>
          </p:nvSpPr>
          <p:spPr bwMode="auto">
            <a:xfrm>
              <a:off x="192" y="1392"/>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2"/>
                  </a:solidFill>
                </a:rPr>
                <a:t>B</a:t>
              </a:r>
              <a:endParaRPr lang="en-US" altLang="zh-CN" sz="2400"/>
            </a:p>
          </p:txBody>
        </p:sp>
        <p:sp>
          <p:nvSpPr>
            <p:cNvPr id="78859" name="Oval 4"/>
            <p:cNvSpPr>
              <a:spLocks noChangeArrowheads="1"/>
            </p:cNvSpPr>
            <p:nvPr/>
          </p:nvSpPr>
          <p:spPr bwMode="auto">
            <a:xfrm>
              <a:off x="624" y="1968"/>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2"/>
                  </a:solidFill>
                </a:rPr>
                <a:t>C</a:t>
              </a:r>
              <a:endParaRPr lang="en-US" altLang="zh-CN" sz="2400"/>
            </a:p>
          </p:txBody>
        </p:sp>
        <p:sp>
          <p:nvSpPr>
            <p:cNvPr id="78860" name="Oval 5"/>
            <p:cNvSpPr>
              <a:spLocks noChangeArrowheads="1"/>
            </p:cNvSpPr>
            <p:nvPr/>
          </p:nvSpPr>
          <p:spPr bwMode="auto">
            <a:xfrm>
              <a:off x="336" y="2592"/>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2"/>
                  </a:solidFill>
                </a:rPr>
                <a:t>D</a:t>
              </a:r>
              <a:endParaRPr lang="en-US" altLang="zh-CN" sz="2400"/>
            </a:p>
          </p:txBody>
        </p:sp>
        <p:sp>
          <p:nvSpPr>
            <p:cNvPr id="78861" name="Oval 6"/>
            <p:cNvSpPr>
              <a:spLocks noChangeArrowheads="1"/>
            </p:cNvSpPr>
            <p:nvPr/>
          </p:nvSpPr>
          <p:spPr bwMode="auto">
            <a:xfrm>
              <a:off x="1728" y="1392"/>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E</a:t>
              </a:r>
              <a:endParaRPr lang="en-US" altLang="zh-CN" sz="2400"/>
            </a:p>
          </p:txBody>
        </p:sp>
        <p:sp>
          <p:nvSpPr>
            <p:cNvPr id="78862" name="Oval 7"/>
            <p:cNvSpPr>
              <a:spLocks noChangeArrowheads="1"/>
            </p:cNvSpPr>
            <p:nvPr/>
          </p:nvSpPr>
          <p:spPr bwMode="auto">
            <a:xfrm>
              <a:off x="2160" y="1968"/>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F</a:t>
              </a:r>
              <a:endParaRPr lang="en-US" altLang="zh-CN" sz="2400"/>
            </a:p>
          </p:txBody>
        </p:sp>
        <p:sp>
          <p:nvSpPr>
            <p:cNvPr id="78863" name="Oval 8"/>
            <p:cNvSpPr>
              <a:spLocks noChangeArrowheads="1"/>
            </p:cNvSpPr>
            <p:nvPr/>
          </p:nvSpPr>
          <p:spPr bwMode="auto">
            <a:xfrm>
              <a:off x="1728" y="2544"/>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G</a:t>
              </a:r>
              <a:endParaRPr lang="en-US" altLang="zh-CN" sz="2400"/>
            </a:p>
          </p:txBody>
        </p:sp>
        <p:sp>
          <p:nvSpPr>
            <p:cNvPr id="78864" name="Oval 9"/>
            <p:cNvSpPr>
              <a:spLocks noChangeArrowheads="1"/>
            </p:cNvSpPr>
            <p:nvPr/>
          </p:nvSpPr>
          <p:spPr bwMode="auto">
            <a:xfrm>
              <a:off x="1392" y="3168"/>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endParaRPr lang="en-US" altLang="zh-CN" sz="2400"/>
            </a:p>
          </p:txBody>
        </p:sp>
        <p:sp>
          <p:nvSpPr>
            <p:cNvPr id="78865" name="Oval 10"/>
            <p:cNvSpPr>
              <a:spLocks noChangeArrowheads="1"/>
            </p:cNvSpPr>
            <p:nvPr/>
          </p:nvSpPr>
          <p:spPr bwMode="auto">
            <a:xfrm>
              <a:off x="2064" y="3168"/>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K</a:t>
              </a:r>
              <a:endParaRPr lang="en-US" altLang="zh-CN" sz="2400"/>
            </a:p>
          </p:txBody>
        </p:sp>
        <p:sp>
          <p:nvSpPr>
            <p:cNvPr id="78866" name="Line 11"/>
            <p:cNvSpPr>
              <a:spLocks noChangeShapeType="1"/>
            </p:cNvSpPr>
            <p:nvPr/>
          </p:nvSpPr>
          <p:spPr bwMode="auto">
            <a:xfrm flipH="1">
              <a:off x="384" y="1008"/>
              <a:ext cx="576" cy="38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7" name="Line 12"/>
            <p:cNvSpPr>
              <a:spLocks noChangeShapeType="1"/>
            </p:cNvSpPr>
            <p:nvPr/>
          </p:nvSpPr>
          <p:spPr bwMode="auto">
            <a:xfrm>
              <a:off x="528" y="1584"/>
              <a:ext cx="240" cy="38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8" name="Line 13"/>
            <p:cNvSpPr>
              <a:spLocks noChangeShapeType="1"/>
            </p:cNvSpPr>
            <p:nvPr/>
          </p:nvSpPr>
          <p:spPr bwMode="auto">
            <a:xfrm flipH="1">
              <a:off x="528" y="2160"/>
              <a:ext cx="96"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9" name="Line 14"/>
            <p:cNvSpPr>
              <a:spLocks noChangeShapeType="1"/>
            </p:cNvSpPr>
            <p:nvPr/>
          </p:nvSpPr>
          <p:spPr bwMode="auto">
            <a:xfrm>
              <a:off x="1296" y="1008"/>
              <a:ext cx="624" cy="38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0" name="Line 15"/>
            <p:cNvSpPr>
              <a:spLocks noChangeShapeType="1"/>
            </p:cNvSpPr>
            <p:nvPr/>
          </p:nvSpPr>
          <p:spPr bwMode="auto">
            <a:xfrm>
              <a:off x="2064" y="1584"/>
              <a:ext cx="240" cy="38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1" name="Line 16"/>
            <p:cNvSpPr>
              <a:spLocks noChangeShapeType="1"/>
            </p:cNvSpPr>
            <p:nvPr/>
          </p:nvSpPr>
          <p:spPr bwMode="auto">
            <a:xfrm flipH="1">
              <a:off x="1920" y="2160"/>
              <a:ext cx="240" cy="38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2" name="Line 17"/>
            <p:cNvSpPr>
              <a:spLocks noChangeShapeType="1"/>
            </p:cNvSpPr>
            <p:nvPr/>
          </p:nvSpPr>
          <p:spPr bwMode="auto">
            <a:xfrm flipH="1">
              <a:off x="1536" y="2736"/>
              <a:ext cx="192"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3" name="Line 18"/>
            <p:cNvSpPr>
              <a:spLocks noChangeShapeType="1"/>
            </p:cNvSpPr>
            <p:nvPr/>
          </p:nvSpPr>
          <p:spPr bwMode="auto">
            <a:xfrm>
              <a:off x="2064" y="2736"/>
              <a:ext cx="192"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8851" name="Text Box 21"/>
          <p:cNvSpPr txBox="1">
            <a:spLocks noChangeArrowheads="1"/>
          </p:cNvSpPr>
          <p:nvPr/>
        </p:nvSpPr>
        <p:spPr bwMode="auto">
          <a:xfrm>
            <a:off x="4572000" y="381000"/>
            <a:ext cx="259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chemeClr val="tx2"/>
                </a:solidFill>
                <a:ea typeface="隶书" pitchFamily="49" charset="-122"/>
              </a:rPr>
              <a:t>先序序列：</a:t>
            </a:r>
          </a:p>
        </p:txBody>
      </p:sp>
      <p:sp>
        <p:nvSpPr>
          <p:cNvPr id="210966" name="Text Box 22"/>
          <p:cNvSpPr txBox="1">
            <a:spLocks noChangeArrowheads="1"/>
          </p:cNvSpPr>
          <p:nvPr/>
        </p:nvSpPr>
        <p:spPr bwMode="auto">
          <a:xfrm>
            <a:off x="4572000" y="2286000"/>
            <a:ext cx="259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FF0000"/>
                </a:solidFill>
                <a:ea typeface="隶书" pitchFamily="49" charset="-122"/>
              </a:rPr>
              <a:t>中序序列：</a:t>
            </a:r>
          </a:p>
        </p:txBody>
      </p:sp>
      <p:sp>
        <p:nvSpPr>
          <p:cNvPr id="210967" name="Text Box 23"/>
          <p:cNvSpPr txBox="1">
            <a:spLocks noChangeArrowheads="1"/>
          </p:cNvSpPr>
          <p:nvPr/>
        </p:nvSpPr>
        <p:spPr bwMode="auto">
          <a:xfrm>
            <a:off x="4572000" y="4191000"/>
            <a:ext cx="259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333399"/>
                </a:solidFill>
                <a:ea typeface="隶书" pitchFamily="49" charset="-122"/>
              </a:rPr>
              <a:t>后序序列：</a:t>
            </a:r>
          </a:p>
        </p:txBody>
      </p:sp>
      <p:sp>
        <p:nvSpPr>
          <p:cNvPr id="78854" name="Text Box 24"/>
          <p:cNvSpPr txBox="1">
            <a:spLocks noChangeArrowheads="1"/>
          </p:cNvSpPr>
          <p:nvPr/>
        </p:nvSpPr>
        <p:spPr bwMode="auto">
          <a:xfrm>
            <a:off x="4572000" y="1143000"/>
            <a:ext cx="4114800" cy="654050"/>
          </a:xfrm>
          <a:prstGeom prst="rect">
            <a:avLst/>
          </a:prstGeom>
          <a:solidFill>
            <a:srgbClr val="FFFF99"/>
          </a:solidFill>
          <a:ln w="12700" cap="sq">
            <a:solidFill>
              <a:srgbClr val="FF99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just" eaLnBrk="1" hangingPunct="1">
              <a:spcBef>
                <a:spcPct val="50000"/>
              </a:spcBef>
            </a:pPr>
            <a:r>
              <a:rPr lang="en-US" altLang="zh-CN" b="1">
                <a:solidFill>
                  <a:srgbClr val="FF0000"/>
                </a:solidFill>
              </a:rPr>
              <a:t>A</a:t>
            </a:r>
            <a:r>
              <a:rPr lang="en-US" altLang="zh-CN" b="1">
                <a:solidFill>
                  <a:schemeClr val="tx2"/>
                </a:solidFill>
              </a:rPr>
              <a:t> </a:t>
            </a:r>
            <a:r>
              <a:rPr lang="en-US" altLang="zh-CN" b="1">
                <a:solidFill>
                  <a:schemeClr val="bg2"/>
                </a:solidFill>
              </a:rPr>
              <a:t>B C D</a:t>
            </a:r>
            <a:r>
              <a:rPr lang="en-US" altLang="zh-CN" b="1">
                <a:solidFill>
                  <a:schemeClr val="tx2"/>
                </a:solidFill>
              </a:rPr>
              <a:t> </a:t>
            </a:r>
            <a:r>
              <a:rPr lang="en-US" altLang="zh-CN" b="1">
                <a:solidFill>
                  <a:srgbClr val="333399"/>
                </a:solidFill>
              </a:rPr>
              <a:t>E F G H K</a:t>
            </a:r>
          </a:p>
        </p:txBody>
      </p:sp>
      <p:sp>
        <p:nvSpPr>
          <p:cNvPr id="210969" name="Text Box 25"/>
          <p:cNvSpPr txBox="1">
            <a:spLocks noChangeArrowheads="1"/>
          </p:cNvSpPr>
          <p:nvPr/>
        </p:nvSpPr>
        <p:spPr bwMode="auto">
          <a:xfrm>
            <a:off x="4572000" y="3048000"/>
            <a:ext cx="4114800" cy="654050"/>
          </a:xfrm>
          <a:prstGeom prst="rect">
            <a:avLst/>
          </a:prstGeom>
          <a:solidFill>
            <a:srgbClr val="FFFF99"/>
          </a:solidFill>
          <a:ln w="12700" cap="sq">
            <a:solidFill>
              <a:srgbClr val="FF99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chemeClr val="bg2"/>
                </a:solidFill>
              </a:rPr>
              <a:t>B D C</a:t>
            </a:r>
            <a:r>
              <a:rPr lang="en-US" altLang="zh-CN" b="1"/>
              <a:t> </a:t>
            </a:r>
            <a:r>
              <a:rPr lang="en-US" altLang="zh-CN" b="1">
                <a:solidFill>
                  <a:srgbClr val="FF0000"/>
                </a:solidFill>
              </a:rPr>
              <a:t>A</a:t>
            </a:r>
            <a:r>
              <a:rPr lang="en-US" altLang="zh-CN" b="1"/>
              <a:t> </a:t>
            </a:r>
            <a:r>
              <a:rPr lang="en-US" altLang="zh-CN" b="1">
                <a:solidFill>
                  <a:srgbClr val="333399"/>
                </a:solidFill>
              </a:rPr>
              <a:t>E H G K F</a:t>
            </a:r>
          </a:p>
        </p:txBody>
      </p:sp>
      <p:sp>
        <p:nvSpPr>
          <p:cNvPr id="210970" name="Text Box 26"/>
          <p:cNvSpPr txBox="1">
            <a:spLocks noChangeArrowheads="1"/>
          </p:cNvSpPr>
          <p:nvPr/>
        </p:nvSpPr>
        <p:spPr bwMode="auto">
          <a:xfrm>
            <a:off x="4572000" y="4953000"/>
            <a:ext cx="4114800" cy="654050"/>
          </a:xfrm>
          <a:prstGeom prst="rect">
            <a:avLst/>
          </a:prstGeom>
          <a:solidFill>
            <a:srgbClr val="FFFF99"/>
          </a:solidFill>
          <a:ln w="12700" cap="sq">
            <a:solidFill>
              <a:srgbClr val="FF99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chemeClr val="bg2"/>
                </a:solidFill>
              </a:rPr>
              <a:t>D C B</a:t>
            </a:r>
            <a:r>
              <a:rPr lang="en-US" altLang="zh-CN" b="1">
                <a:solidFill>
                  <a:srgbClr val="333399"/>
                </a:solidFill>
              </a:rPr>
              <a:t> H K G F E</a:t>
            </a:r>
            <a:r>
              <a:rPr lang="en-US" altLang="zh-CN" b="1"/>
              <a:t> </a:t>
            </a:r>
            <a:r>
              <a:rPr lang="en-US" altLang="zh-CN" b="1">
                <a:solidFill>
                  <a:srgbClr val="FF0000"/>
                </a:solidFill>
              </a:rPr>
              <a:t>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966"/>
                                        </p:tgtEl>
                                        <p:attrNameLst>
                                          <p:attrName>style.visibility</p:attrName>
                                        </p:attrNameLst>
                                      </p:cBhvr>
                                      <p:to>
                                        <p:strVal val="visible"/>
                                      </p:to>
                                    </p:set>
                                    <p:animEffect transition="in" filter="wipe(left)">
                                      <p:cBhvr>
                                        <p:cTn id="7" dur="500"/>
                                        <p:tgtEl>
                                          <p:spTgt spid="2109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210969"/>
                                        </p:tgtEl>
                                        <p:attrNameLst>
                                          <p:attrName>style.visibility</p:attrName>
                                        </p:attrNameLst>
                                      </p:cBhvr>
                                      <p:to>
                                        <p:strVal val="visible"/>
                                      </p:to>
                                    </p:set>
                                    <p:animEffect transition="in" filter="wipe(left)">
                                      <p:cBhvr>
                                        <p:cTn id="12" dur="300"/>
                                        <p:tgtEl>
                                          <p:spTgt spid="2109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0967"/>
                                        </p:tgtEl>
                                        <p:attrNameLst>
                                          <p:attrName>style.visibility</p:attrName>
                                        </p:attrNameLst>
                                      </p:cBhvr>
                                      <p:to>
                                        <p:strVal val="visible"/>
                                      </p:to>
                                    </p:set>
                                    <p:animEffect transition="in" filter="wipe(left)">
                                      <p:cBhvr>
                                        <p:cTn id="17" dur="500"/>
                                        <p:tgtEl>
                                          <p:spTgt spid="2109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210970"/>
                                        </p:tgtEl>
                                        <p:attrNameLst>
                                          <p:attrName>style.visibility</p:attrName>
                                        </p:attrNameLst>
                                      </p:cBhvr>
                                      <p:to>
                                        <p:strVal val="visible"/>
                                      </p:to>
                                    </p:set>
                                    <p:animEffect transition="in" filter="wipe(left)">
                                      <p:cBhvr>
                                        <p:cTn id="22" dur="300"/>
                                        <p:tgtEl>
                                          <p:spTgt spid="210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66" grpId="0" autoUpdateAnimBg="0"/>
      <p:bldP spid="210967" grpId="0" autoUpdateAnimBg="0"/>
      <p:bldP spid="210969" grpId="0" animBg="1" autoUpdateAnimBg="0"/>
      <p:bldP spid="210970"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4" name="Group 38"/>
          <p:cNvGrpSpPr>
            <a:grpSpLocks/>
          </p:cNvGrpSpPr>
          <p:nvPr/>
        </p:nvGrpSpPr>
        <p:grpSpPr bwMode="auto">
          <a:xfrm>
            <a:off x="5768975" y="1989138"/>
            <a:ext cx="3124200" cy="4633912"/>
            <a:chOff x="3316" y="1117"/>
            <a:chExt cx="1968" cy="2919"/>
          </a:xfrm>
        </p:grpSpPr>
        <p:sp>
          <p:nvSpPr>
            <p:cNvPr id="79883" name="Oval 3"/>
            <p:cNvSpPr>
              <a:spLocks noChangeArrowheads="1"/>
            </p:cNvSpPr>
            <p:nvPr/>
          </p:nvSpPr>
          <p:spPr bwMode="auto">
            <a:xfrm>
              <a:off x="4132" y="1117"/>
              <a:ext cx="240" cy="24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t>－</a:t>
              </a:r>
            </a:p>
          </p:txBody>
        </p:sp>
        <p:sp>
          <p:nvSpPr>
            <p:cNvPr id="79884" name="Oval 4"/>
            <p:cNvSpPr>
              <a:spLocks noChangeArrowheads="1"/>
            </p:cNvSpPr>
            <p:nvPr/>
          </p:nvSpPr>
          <p:spPr bwMode="auto">
            <a:xfrm>
              <a:off x="3604" y="1741"/>
              <a:ext cx="240" cy="24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t>＋</a:t>
              </a:r>
            </a:p>
          </p:txBody>
        </p:sp>
        <p:sp>
          <p:nvSpPr>
            <p:cNvPr id="79885" name="Oval 5"/>
            <p:cNvSpPr>
              <a:spLocks noChangeArrowheads="1"/>
            </p:cNvSpPr>
            <p:nvPr/>
          </p:nvSpPr>
          <p:spPr bwMode="auto">
            <a:xfrm>
              <a:off x="3892" y="2269"/>
              <a:ext cx="240" cy="24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t>*</a:t>
              </a:r>
            </a:p>
          </p:txBody>
        </p:sp>
        <p:sp>
          <p:nvSpPr>
            <p:cNvPr id="79886" name="Oval 6"/>
            <p:cNvSpPr>
              <a:spLocks noChangeArrowheads="1"/>
            </p:cNvSpPr>
            <p:nvPr/>
          </p:nvSpPr>
          <p:spPr bwMode="auto">
            <a:xfrm>
              <a:off x="3316" y="2269"/>
              <a:ext cx="240" cy="24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t>a</a:t>
              </a:r>
            </a:p>
          </p:txBody>
        </p:sp>
        <p:sp>
          <p:nvSpPr>
            <p:cNvPr id="79887" name="Oval 7"/>
            <p:cNvSpPr>
              <a:spLocks noChangeArrowheads="1"/>
            </p:cNvSpPr>
            <p:nvPr/>
          </p:nvSpPr>
          <p:spPr bwMode="auto">
            <a:xfrm>
              <a:off x="4708" y="1693"/>
              <a:ext cx="240" cy="240"/>
            </a:xfrm>
            <a:prstGeom prst="ellipse">
              <a:avLst/>
            </a:prstGeom>
            <a:solidFill>
              <a:srgbClr val="FF99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t>/</a:t>
              </a:r>
            </a:p>
          </p:txBody>
        </p:sp>
        <p:sp>
          <p:nvSpPr>
            <p:cNvPr id="79888" name="Oval 8"/>
            <p:cNvSpPr>
              <a:spLocks noChangeArrowheads="1"/>
            </p:cNvSpPr>
            <p:nvPr/>
          </p:nvSpPr>
          <p:spPr bwMode="auto">
            <a:xfrm>
              <a:off x="3652" y="2797"/>
              <a:ext cx="240" cy="24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t>b</a:t>
              </a:r>
            </a:p>
          </p:txBody>
        </p:sp>
        <p:sp>
          <p:nvSpPr>
            <p:cNvPr id="79889" name="Oval 9"/>
            <p:cNvSpPr>
              <a:spLocks noChangeArrowheads="1"/>
            </p:cNvSpPr>
            <p:nvPr/>
          </p:nvSpPr>
          <p:spPr bwMode="auto">
            <a:xfrm>
              <a:off x="4228" y="2797"/>
              <a:ext cx="240" cy="24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t>－</a:t>
              </a:r>
            </a:p>
          </p:txBody>
        </p:sp>
        <p:sp>
          <p:nvSpPr>
            <p:cNvPr id="79890" name="Oval 10"/>
            <p:cNvSpPr>
              <a:spLocks noChangeArrowheads="1"/>
            </p:cNvSpPr>
            <p:nvPr/>
          </p:nvSpPr>
          <p:spPr bwMode="auto">
            <a:xfrm>
              <a:off x="4516" y="3373"/>
              <a:ext cx="240" cy="24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t>d</a:t>
              </a:r>
            </a:p>
          </p:txBody>
        </p:sp>
        <p:sp>
          <p:nvSpPr>
            <p:cNvPr id="79891" name="Oval 11"/>
            <p:cNvSpPr>
              <a:spLocks noChangeArrowheads="1"/>
            </p:cNvSpPr>
            <p:nvPr/>
          </p:nvSpPr>
          <p:spPr bwMode="auto">
            <a:xfrm>
              <a:off x="3940" y="3373"/>
              <a:ext cx="240" cy="24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t>c</a:t>
              </a:r>
            </a:p>
          </p:txBody>
        </p:sp>
        <p:sp>
          <p:nvSpPr>
            <p:cNvPr id="79892" name="Oval 12"/>
            <p:cNvSpPr>
              <a:spLocks noChangeArrowheads="1"/>
            </p:cNvSpPr>
            <p:nvPr/>
          </p:nvSpPr>
          <p:spPr bwMode="auto">
            <a:xfrm>
              <a:off x="5044" y="2173"/>
              <a:ext cx="240" cy="240"/>
            </a:xfrm>
            <a:prstGeom prst="ellipse">
              <a:avLst/>
            </a:prstGeom>
            <a:solidFill>
              <a:srgbClr val="FF99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t>f</a:t>
              </a:r>
            </a:p>
          </p:txBody>
        </p:sp>
        <p:sp>
          <p:nvSpPr>
            <p:cNvPr id="79893" name="Oval 13"/>
            <p:cNvSpPr>
              <a:spLocks noChangeArrowheads="1"/>
            </p:cNvSpPr>
            <p:nvPr/>
          </p:nvSpPr>
          <p:spPr bwMode="auto">
            <a:xfrm>
              <a:off x="4516" y="2221"/>
              <a:ext cx="240" cy="240"/>
            </a:xfrm>
            <a:prstGeom prst="ellipse">
              <a:avLst/>
            </a:prstGeom>
            <a:solidFill>
              <a:srgbClr val="FF99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t>e</a:t>
              </a:r>
            </a:p>
          </p:txBody>
        </p:sp>
        <p:sp>
          <p:nvSpPr>
            <p:cNvPr id="79894" name="Line 14"/>
            <p:cNvSpPr>
              <a:spLocks noChangeShapeType="1"/>
            </p:cNvSpPr>
            <p:nvPr/>
          </p:nvSpPr>
          <p:spPr bwMode="auto">
            <a:xfrm flipH="1">
              <a:off x="3796" y="1357"/>
              <a:ext cx="384" cy="4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95" name="Line 15"/>
            <p:cNvSpPr>
              <a:spLocks noChangeShapeType="1"/>
            </p:cNvSpPr>
            <p:nvPr/>
          </p:nvSpPr>
          <p:spPr bwMode="auto">
            <a:xfrm flipH="1">
              <a:off x="3460" y="1981"/>
              <a:ext cx="192"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96" name="Line 16"/>
            <p:cNvSpPr>
              <a:spLocks noChangeShapeType="1"/>
            </p:cNvSpPr>
            <p:nvPr/>
          </p:nvSpPr>
          <p:spPr bwMode="auto">
            <a:xfrm>
              <a:off x="3844" y="1981"/>
              <a:ext cx="144"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97" name="Line 17"/>
            <p:cNvSpPr>
              <a:spLocks noChangeShapeType="1"/>
            </p:cNvSpPr>
            <p:nvPr/>
          </p:nvSpPr>
          <p:spPr bwMode="auto">
            <a:xfrm flipH="1">
              <a:off x="3796" y="2509"/>
              <a:ext cx="144"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98" name="Line 18"/>
            <p:cNvSpPr>
              <a:spLocks noChangeShapeType="1"/>
            </p:cNvSpPr>
            <p:nvPr/>
          </p:nvSpPr>
          <p:spPr bwMode="auto">
            <a:xfrm>
              <a:off x="4084" y="2509"/>
              <a:ext cx="192"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99" name="Line 19"/>
            <p:cNvSpPr>
              <a:spLocks noChangeShapeType="1"/>
            </p:cNvSpPr>
            <p:nvPr/>
          </p:nvSpPr>
          <p:spPr bwMode="auto">
            <a:xfrm>
              <a:off x="4420" y="3037"/>
              <a:ext cx="192" cy="38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900" name="Line 20"/>
            <p:cNvSpPr>
              <a:spLocks noChangeShapeType="1"/>
            </p:cNvSpPr>
            <p:nvPr/>
          </p:nvSpPr>
          <p:spPr bwMode="auto">
            <a:xfrm flipH="1">
              <a:off x="4084" y="3037"/>
              <a:ext cx="192" cy="38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901" name="Line 21"/>
            <p:cNvSpPr>
              <a:spLocks noChangeShapeType="1"/>
            </p:cNvSpPr>
            <p:nvPr/>
          </p:nvSpPr>
          <p:spPr bwMode="auto">
            <a:xfrm>
              <a:off x="4372" y="1357"/>
              <a:ext cx="384"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902" name="Line 22"/>
            <p:cNvSpPr>
              <a:spLocks noChangeShapeType="1"/>
            </p:cNvSpPr>
            <p:nvPr/>
          </p:nvSpPr>
          <p:spPr bwMode="auto">
            <a:xfrm flipH="1">
              <a:off x="4612" y="1933"/>
              <a:ext cx="144"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903" name="Line 23"/>
            <p:cNvSpPr>
              <a:spLocks noChangeShapeType="1"/>
            </p:cNvSpPr>
            <p:nvPr/>
          </p:nvSpPr>
          <p:spPr bwMode="auto">
            <a:xfrm>
              <a:off x="4948" y="1885"/>
              <a:ext cx="240"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904" name="Rectangle 25"/>
            <p:cNvSpPr>
              <a:spLocks noChangeArrowheads="1"/>
            </p:cNvSpPr>
            <p:nvPr/>
          </p:nvSpPr>
          <p:spPr bwMode="auto">
            <a:xfrm>
              <a:off x="3969" y="3748"/>
              <a:ext cx="5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楷体_GB2312" pitchFamily="49" charset="-122"/>
                  <a:ea typeface="楷体_GB2312" pitchFamily="49" charset="-122"/>
                </a:rPr>
                <a:t>图 </a:t>
              </a:r>
              <a:r>
                <a:rPr lang="en-US" altLang="zh-CN" sz="2400" b="1">
                  <a:latin typeface="楷体_GB2312" pitchFamily="49" charset="-122"/>
                  <a:ea typeface="楷体_GB2312" pitchFamily="49" charset="-122"/>
                </a:rPr>
                <a:t>1</a:t>
              </a:r>
            </a:p>
          </p:txBody>
        </p:sp>
      </p:grpSp>
      <p:sp>
        <p:nvSpPr>
          <p:cNvPr id="79875" name="Rectangle 27"/>
          <p:cNvSpPr>
            <a:spLocks noChangeArrowheads="1"/>
          </p:cNvSpPr>
          <p:nvPr/>
        </p:nvSpPr>
        <p:spPr bwMode="auto">
          <a:xfrm>
            <a:off x="107950" y="136525"/>
            <a:ext cx="85613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latin typeface="楷体_GB2312" pitchFamily="49" charset="-122"/>
                <a:ea typeface="楷体_GB2312" pitchFamily="49" charset="-122"/>
              </a:rPr>
              <a:t>又如图</a:t>
            </a:r>
            <a:r>
              <a:rPr lang="en-US" altLang="zh-CN" sz="3200" b="1">
                <a:latin typeface="楷体_GB2312" pitchFamily="49" charset="-122"/>
                <a:ea typeface="楷体_GB2312" pitchFamily="49" charset="-122"/>
              </a:rPr>
              <a:t>1</a:t>
            </a:r>
            <a:r>
              <a:rPr lang="zh-CN" altLang="en-US" sz="3200" b="1">
                <a:latin typeface="楷体_GB2312" pitchFamily="49" charset="-122"/>
                <a:ea typeface="楷体_GB2312" pitchFamily="49" charset="-122"/>
              </a:rPr>
              <a:t>所示的二叉树表达式 </a:t>
            </a:r>
            <a:r>
              <a:rPr lang="en-US" altLang="zh-CN" sz="3200" b="1">
                <a:latin typeface="楷体_GB2312" pitchFamily="49" charset="-122"/>
                <a:ea typeface="楷体_GB2312" pitchFamily="49" charset="-122"/>
              </a:rPr>
              <a:t>(a+b*(c-d)-e/f)</a:t>
            </a:r>
          </a:p>
        </p:txBody>
      </p:sp>
      <p:sp>
        <p:nvSpPr>
          <p:cNvPr id="445469" name="Rectangle 29"/>
          <p:cNvSpPr>
            <a:spLocks noChangeArrowheads="1"/>
          </p:cNvSpPr>
          <p:nvPr/>
        </p:nvSpPr>
        <p:spPr bwMode="auto">
          <a:xfrm>
            <a:off x="250825" y="908050"/>
            <a:ext cx="76327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楷体_GB2312" pitchFamily="49" charset="-122"/>
                <a:ea typeface="楷体_GB2312" pitchFamily="49" charset="-122"/>
              </a:rPr>
              <a:t>若先序遍历此二叉树</a:t>
            </a:r>
            <a:r>
              <a:rPr lang="en-US" altLang="zh-CN" sz="3200" b="1">
                <a:latin typeface="楷体_GB2312" pitchFamily="49" charset="-122"/>
                <a:ea typeface="楷体_GB2312" pitchFamily="49" charset="-122"/>
              </a:rPr>
              <a:t>, </a:t>
            </a:r>
            <a:r>
              <a:rPr lang="zh-CN" altLang="en-US" sz="3200" b="1">
                <a:latin typeface="楷体_GB2312" pitchFamily="49" charset="-122"/>
                <a:ea typeface="楷体_GB2312" pitchFamily="49" charset="-122"/>
              </a:rPr>
              <a:t>其先序序列为：</a:t>
            </a:r>
          </a:p>
          <a:p>
            <a:endParaRPr lang="en-US" altLang="zh-CN" sz="3200" b="1">
              <a:latin typeface="楷体_GB2312" pitchFamily="49" charset="-122"/>
              <a:ea typeface="楷体_GB2312" pitchFamily="49" charset="-122"/>
            </a:endParaRPr>
          </a:p>
        </p:txBody>
      </p:sp>
      <p:sp>
        <p:nvSpPr>
          <p:cNvPr id="445471" name="Rectangle 31"/>
          <p:cNvSpPr>
            <a:spLocks noChangeArrowheads="1"/>
          </p:cNvSpPr>
          <p:nvPr/>
        </p:nvSpPr>
        <p:spPr bwMode="auto">
          <a:xfrm>
            <a:off x="250825" y="2273300"/>
            <a:ext cx="5400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楷体_GB2312" pitchFamily="49" charset="-122"/>
                <a:ea typeface="楷体_GB2312" pitchFamily="49" charset="-122"/>
              </a:rPr>
              <a:t>按中序遍历</a:t>
            </a:r>
            <a:r>
              <a:rPr lang="en-US" altLang="zh-CN" sz="3200" b="1">
                <a:latin typeface="楷体_GB2312" pitchFamily="49" charset="-122"/>
                <a:ea typeface="楷体_GB2312" pitchFamily="49" charset="-122"/>
              </a:rPr>
              <a:t>,</a:t>
            </a:r>
            <a:r>
              <a:rPr lang="zh-CN" altLang="en-US" sz="3200" b="1">
                <a:latin typeface="楷体_GB2312" pitchFamily="49" charset="-122"/>
                <a:ea typeface="楷体_GB2312" pitchFamily="49" charset="-122"/>
              </a:rPr>
              <a:t>其中序序列为：</a:t>
            </a:r>
          </a:p>
        </p:txBody>
      </p:sp>
      <p:sp>
        <p:nvSpPr>
          <p:cNvPr id="445473" name="Rectangle 33"/>
          <p:cNvSpPr>
            <a:spLocks noChangeArrowheads="1"/>
          </p:cNvSpPr>
          <p:nvPr/>
        </p:nvSpPr>
        <p:spPr bwMode="auto">
          <a:xfrm>
            <a:off x="250825" y="3568700"/>
            <a:ext cx="5400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楷体_GB2312" pitchFamily="49" charset="-122"/>
                <a:ea typeface="楷体_GB2312" pitchFamily="49" charset="-122"/>
              </a:rPr>
              <a:t>按后序遍历</a:t>
            </a:r>
            <a:r>
              <a:rPr lang="en-US" altLang="zh-CN" sz="3200" b="1">
                <a:latin typeface="楷体_GB2312" pitchFamily="49" charset="-122"/>
                <a:ea typeface="楷体_GB2312" pitchFamily="49" charset="-122"/>
              </a:rPr>
              <a:t>,</a:t>
            </a:r>
            <a:r>
              <a:rPr lang="zh-CN" altLang="en-US" sz="3200" b="1">
                <a:latin typeface="楷体_GB2312" pitchFamily="49" charset="-122"/>
                <a:ea typeface="楷体_GB2312" pitchFamily="49" charset="-122"/>
              </a:rPr>
              <a:t>其后序序列为：</a:t>
            </a:r>
          </a:p>
        </p:txBody>
      </p:sp>
      <p:sp>
        <p:nvSpPr>
          <p:cNvPr id="445475" name="Rectangle 35"/>
          <p:cNvSpPr>
            <a:spLocks noChangeArrowheads="1"/>
          </p:cNvSpPr>
          <p:nvPr/>
        </p:nvSpPr>
        <p:spPr bwMode="auto">
          <a:xfrm>
            <a:off x="323850" y="5043488"/>
            <a:ext cx="496887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dirty="0">
                <a:latin typeface="楷体_GB2312" pitchFamily="49" charset="-122"/>
                <a:ea typeface="楷体_GB2312" pitchFamily="49" charset="-122"/>
              </a:rPr>
              <a:t>人们喜欢中缀形式的算术表达式</a:t>
            </a:r>
            <a:r>
              <a:rPr lang="en-US" altLang="zh-CN" sz="3200" b="1" dirty="0">
                <a:latin typeface="楷体_GB2312" pitchFamily="49" charset="-122"/>
                <a:ea typeface="楷体_GB2312" pitchFamily="49" charset="-122"/>
              </a:rPr>
              <a:t>,</a:t>
            </a:r>
            <a:r>
              <a:rPr lang="zh-CN" altLang="en-US" sz="3200" b="1" dirty="0">
                <a:latin typeface="楷体_GB2312" pitchFamily="49" charset="-122"/>
                <a:ea typeface="楷体_GB2312" pitchFamily="49" charset="-122"/>
              </a:rPr>
              <a:t>但对于计算机</a:t>
            </a:r>
            <a:r>
              <a:rPr lang="en-US" altLang="zh-CN" sz="3200" b="1" dirty="0">
                <a:latin typeface="楷体_GB2312" pitchFamily="49" charset="-122"/>
                <a:ea typeface="楷体_GB2312" pitchFamily="49" charset="-122"/>
              </a:rPr>
              <a:t>,</a:t>
            </a:r>
            <a:r>
              <a:rPr lang="zh-CN" altLang="en-US" sz="3200" b="1" dirty="0">
                <a:latin typeface="楷体_GB2312" pitchFamily="49" charset="-122"/>
                <a:ea typeface="楷体_GB2312" pitchFamily="49" charset="-122"/>
              </a:rPr>
              <a:t>使用后缀式更易于求值。</a:t>
            </a:r>
          </a:p>
        </p:txBody>
      </p:sp>
      <p:sp>
        <p:nvSpPr>
          <p:cNvPr id="445477" name="Rectangle 37"/>
          <p:cNvSpPr>
            <a:spLocks noChangeArrowheads="1"/>
          </p:cNvSpPr>
          <p:nvPr/>
        </p:nvSpPr>
        <p:spPr bwMode="auto">
          <a:xfrm>
            <a:off x="395288" y="4144963"/>
            <a:ext cx="24368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latin typeface="楷体_GB2312" pitchFamily="49" charset="-122"/>
                <a:ea typeface="楷体_GB2312" pitchFamily="49" charset="-122"/>
              </a:rPr>
              <a:t>abcd-*+ef/-</a:t>
            </a:r>
          </a:p>
        </p:txBody>
      </p:sp>
      <p:sp>
        <p:nvSpPr>
          <p:cNvPr id="445480" name="Rectangle 40"/>
          <p:cNvSpPr>
            <a:spLocks noChangeArrowheads="1"/>
          </p:cNvSpPr>
          <p:nvPr/>
        </p:nvSpPr>
        <p:spPr bwMode="auto">
          <a:xfrm>
            <a:off x="395288" y="2921000"/>
            <a:ext cx="24368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latin typeface="楷体_GB2312" pitchFamily="49" charset="-122"/>
                <a:ea typeface="楷体_GB2312" pitchFamily="49" charset="-122"/>
              </a:rPr>
              <a:t>a+b*c-d-e/f</a:t>
            </a:r>
          </a:p>
        </p:txBody>
      </p:sp>
      <p:sp>
        <p:nvSpPr>
          <p:cNvPr id="445482" name="Rectangle 42"/>
          <p:cNvSpPr>
            <a:spLocks noChangeArrowheads="1"/>
          </p:cNvSpPr>
          <p:nvPr/>
        </p:nvSpPr>
        <p:spPr bwMode="auto">
          <a:xfrm>
            <a:off x="395288" y="1484313"/>
            <a:ext cx="2641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latin typeface="楷体_GB2312" pitchFamily="49" charset="-122"/>
                <a:ea typeface="楷体_GB2312" pitchFamily="49" charset="-122"/>
              </a:rPr>
              <a:t>- +a*b-cd/ef</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5469"/>
                                        </p:tgtEl>
                                        <p:attrNameLst>
                                          <p:attrName>style.visibility</p:attrName>
                                        </p:attrNameLst>
                                      </p:cBhvr>
                                      <p:to>
                                        <p:strVal val="visible"/>
                                      </p:to>
                                    </p:set>
                                    <p:animEffect transition="in" filter="blinds(horizontal)">
                                      <p:cBhvr>
                                        <p:cTn id="7" dur="500"/>
                                        <p:tgtEl>
                                          <p:spTgt spid="44546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5482"/>
                                        </p:tgtEl>
                                        <p:attrNameLst>
                                          <p:attrName>style.visibility</p:attrName>
                                        </p:attrNameLst>
                                      </p:cBhvr>
                                      <p:to>
                                        <p:strVal val="visible"/>
                                      </p:to>
                                    </p:set>
                                    <p:animEffect transition="in" filter="blinds(horizontal)">
                                      <p:cBhvr>
                                        <p:cTn id="10" dur="500"/>
                                        <p:tgtEl>
                                          <p:spTgt spid="44548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45471"/>
                                        </p:tgtEl>
                                        <p:attrNameLst>
                                          <p:attrName>style.visibility</p:attrName>
                                        </p:attrNameLst>
                                      </p:cBhvr>
                                      <p:to>
                                        <p:strVal val="visible"/>
                                      </p:to>
                                    </p:set>
                                    <p:animEffect transition="in" filter="blinds(horizontal)">
                                      <p:cBhvr>
                                        <p:cTn id="15" dur="500"/>
                                        <p:tgtEl>
                                          <p:spTgt spid="44547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45480"/>
                                        </p:tgtEl>
                                        <p:attrNameLst>
                                          <p:attrName>style.visibility</p:attrName>
                                        </p:attrNameLst>
                                      </p:cBhvr>
                                      <p:to>
                                        <p:strVal val="visible"/>
                                      </p:to>
                                    </p:set>
                                    <p:animEffect transition="in" filter="blinds(horizontal)">
                                      <p:cBhvr>
                                        <p:cTn id="18" dur="500"/>
                                        <p:tgtEl>
                                          <p:spTgt spid="44548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45473"/>
                                        </p:tgtEl>
                                        <p:attrNameLst>
                                          <p:attrName>style.visibility</p:attrName>
                                        </p:attrNameLst>
                                      </p:cBhvr>
                                      <p:to>
                                        <p:strVal val="visible"/>
                                      </p:to>
                                    </p:set>
                                    <p:animEffect transition="in" filter="blinds(horizontal)">
                                      <p:cBhvr>
                                        <p:cTn id="23" dur="500"/>
                                        <p:tgtEl>
                                          <p:spTgt spid="44547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45477"/>
                                        </p:tgtEl>
                                        <p:attrNameLst>
                                          <p:attrName>style.visibility</p:attrName>
                                        </p:attrNameLst>
                                      </p:cBhvr>
                                      <p:to>
                                        <p:strVal val="visible"/>
                                      </p:to>
                                    </p:set>
                                    <p:animEffect transition="in" filter="blinds(horizontal)">
                                      <p:cBhvr>
                                        <p:cTn id="26" dur="500"/>
                                        <p:tgtEl>
                                          <p:spTgt spid="44547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45475"/>
                                        </p:tgtEl>
                                        <p:attrNameLst>
                                          <p:attrName>style.visibility</p:attrName>
                                        </p:attrNameLst>
                                      </p:cBhvr>
                                      <p:to>
                                        <p:strVal val="visible"/>
                                      </p:to>
                                    </p:set>
                                    <p:animEffect transition="in" filter="blinds(horizontal)">
                                      <p:cBhvr>
                                        <p:cTn id="31" dur="500"/>
                                        <p:tgtEl>
                                          <p:spTgt spid="445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69" grpId="0"/>
      <p:bldP spid="445471" grpId="0"/>
      <p:bldP spid="445473" grpId="0"/>
      <p:bldP spid="445475" grpId="0"/>
      <p:bldP spid="445477" grpId="0"/>
      <p:bldP spid="445480" grpId="0"/>
      <p:bldP spid="445482" grpId="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179388" y="188913"/>
            <a:ext cx="47704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80808"/>
                </a:solidFill>
                <a:ea typeface="楷体_GB2312" pitchFamily="49" charset="-122"/>
              </a:rPr>
              <a:t>6.3.3 </a:t>
            </a:r>
            <a:r>
              <a:rPr lang="zh-CN" altLang="en-US" sz="3200" b="1">
                <a:solidFill>
                  <a:srgbClr val="080808"/>
                </a:solidFill>
                <a:ea typeface="楷体_GB2312" pitchFamily="49" charset="-122"/>
              </a:rPr>
              <a:t>遍历算法的递归描述</a:t>
            </a:r>
            <a:endParaRPr lang="zh-CN" altLang="en-US" sz="3200">
              <a:solidFill>
                <a:srgbClr val="080808"/>
              </a:solidFill>
              <a:ea typeface="楷体_GB2312" pitchFamily="49" charset="-122"/>
            </a:endParaRPr>
          </a:p>
        </p:txBody>
      </p:sp>
      <p:sp>
        <p:nvSpPr>
          <p:cNvPr id="80899" name="Rectangle 2053"/>
          <p:cNvSpPr>
            <a:spLocks noChangeArrowheads="1"/>
          </p:cNvSpPr>
          <p:nvPr/>
        </p:nvSpPr>
        <p:spPr bwMode="auto">
          <a:xfrm>
            <a:off x="179388" y="1052513"/>
            <a:ext cx="9001125" cy="396875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20000"/>
              </a:spcBef>
              <a:buClr>
                <a:schemeClr val="folHlink"/>
              </a:buClr>
              <a:buSzPct val="60000"/>
              <a:buFont typeface="Wingdings" pitchFamily="2" charset="2"/>
              <a:buNone/>
            </a:pPr>
            <a:r>
              <a:rPr lang="en-US" altLang="zh-CN" sz="2400">
                <a:solidFill>
                  <a:srgbClr val="000000"/>
                </a:solidFill>
                <a:latin typeface="Tahoma" pitchFamily="34" charset="0"/>
              </a:rPr>
              <a:t>Status PreOrderTraverse( BiTree T, status (*visit)(TElemType e))</a:t>
            </a:r>
          </a:p>
          <a:p>
            <a:pPr>
              <a:lnSpc>
                <a:spcPct val="115000"/>
              </a:lnSpc>
              <a:spcBef>
                <a:spcPct val="20000"/>
              </a:spcBef>
              <a:buClr>
                <a:schemeClr val="folHlink"/>
              </a:buClr>
              <a:buSzPct val="60000"/>
              <a:buFont typeface="Wingdings" pitchFamily="2" charset="2"/>
              <a:buNone/>
            </a:pPr>
            <a:r>
              <a:rPr lang="en-US" altLang="zh-CN" sz="2400">
                <a:solidFill>
                  <a:srgbClr val="000000"/>
                </a:solidFill>
                <a:latin typeface="Tahoma" pitchFamily="34" charset="0"/>
              </a:rPr>
              <a:t>{  if( T ) {</a:t>
            </a:r>
          </a:p>
          <a:p>
            <a:pPr>
              <a:lnSpc>
                <a:spcPct val="115000"/>
              </a:lnSpc>
              <a:spcBef>
                <a:spcPct val="20000"/>
              </a:spcBef>
              <a:buClr>
                <a:schemeClr val="folHlink"/>
              </a:buClr>
              <a:buSzPct val="60000"/>
              <a:buFont typeface="Wingdings" pitchFamily="2" charset="2"/>
              <a:buNone/>
            </a:pPr>
            <a:r>
              <a:rPr lang="en-US" altLang="zh-CN" sz="2400">
                <a:solidFill>
                  <a:srgbClr val="000000"/>
                </a:solidFill>
                <a:latin typeface="Tahoma" pitchFamily="34" charset="0"/>
              </a:rPr>
              <a:t>       if (Visit (T-&gt;data ))</a:t>
            </a:r>
          </a:p>
          <a:p>
            <a:pPr>
              <a:lnSpc>
                <a:spcPct val="115000"/>
              </a:lnSpc>
              <a:spcBef>
                <a:spcPct val="20000"/>
              </a:spcBef>
              <a:buClr>
                <a:schemeClr val="folHlink"/>
              </a:buClr>
              <a:buSzPct val="60000"/>
              <a:buFont typeface="Wingdings" pitchFamily="2" charset="2"/>
              <a:buNone/>
            </a:pPr>
            <a:r>
              <a:rPr lang="en-US" altLang="zh-CN" sz="2400">
                <a:solidFill>
                  <a:srgbClr val="000000"/>
                </a:solidFill>
                <a:latin typeface="Tahoma" pitchFamily="34" charset="0"/>
              </a:rPr>
              <a:t>           if( PreOrderTraverse( T-&gt;lchild, visit ))</a:t>
            </a:r>
          </a:p>
          <a:p>
            <a:pPr>
              <a:lnSpc>
                <a:spcPct val="115000"/>
              </a:lnSpc>
              <a:spcBef>
                <a:spcPct val="20000"/>
              </a:spcBef>
              <a:buClr>
                <a:schemeClr val="folHlink"/>
              </a:buClr>
              <a:buSzPct val="60000"/>
              <a:buFont typeface="Wingdings" pitchFamily="2" charset="2"/>
              <a:buNone/>
            </a:pPr>
            <a:r>
              <a:rPr lang="en-US" altLang="zh-CN" sz="2400">
                <a:solidFill>
                  <a:srgbClr val="000000"/>
                </a:solidFill>
                <a:latin typeface="Tahoma" pitchFamily="34" charset="0"/>
              </a:rPr>
              <a:t>	     if( PreOrderTraverse( T-&gt;rchild, visit ))   return OK; </a:t>
            </a:r>
          </a:p>
          <a:p>
            <a:pPr>
              <a:lnSpc>
                <a:spcPct val="115000"/>
              </a:lnSpc>
              <a:spcBef>
                <a:spcPct val="20000"/>
              </a:spcBef>
              <a:buClr>
                <a:schemeClr val="folHlink"/>
              </a:buClr>
              <a:buSzPct val="60000"/>
              <a:buFont typeface="Wingdings" pitchFamily="2" charset="2"/>
              <a:buNone/>
            </a:pPr>
            <a:r>
              <a:rPr lang="en-US" altLang="zh-CN" sz="2400">
                <a:solidFill>
                  <a:srgbClr val="000000"/>
                </a:solidFill>
                <a:latin typeface="Tahoma" pitchFamily="34" charset="0"/>
              </a:rPr>
              <a:t>       return ERROR;</a:t>
            </a:r>
          </a:p>
          <a:p>
            <a:pPr>
              <a:lnSpc>
                <a:spcPct val="115000"/>
              </a:lnSpc>
              <a:spcBef>
                <a:spcPct val="20000"/>
              </a:spcBef>
              <a:buClr>
                <a:schemeClr val="folHlink"/>
              </a:buClr>
              <a:buSzPct val="60000"/>
              <a:buFont typeface="Wingdings" pitchFamily="2" charset="2"/>
              <a:buNone/>
            </a:pPr>
            <a:r>
              <a:rPr lang="en-US" altLang="zh-CN" sz="2400">
                <a:solidFill>
                  <a:srgbClr val="000000"/>
                </a:solidFill>
                <a:latin typeface="Tahoma" pitchFamily="34" charset="0"/>
              </a:rPr>
              <a:t>       }  else	return OK;</a:t>
            </a:r>
          </a:p>
          <a:p>
            <a:pPr>
              <a:lnSpc>
                <a:spcPct val="115000"/>
              </a:lnSpc>
              <a:spcBef>
                <a:spcPct val="20000"/>
              </a:spcBef>
              <a:buClr>
                <a:schemeClr val="folHlink"/>
              </a:buClr>
              <a:buSzPct val="60000"/>
              <a:buFont typeface="Wingdings" pitchFamily="2" charset="2"/>
              <a:buNone/>
            </a:pPr>
            <a:r>
              <a:rPr lang="en-US" altLang="zh-CN" sz="2400">
                <a:solidFill>
                  <a:srgbClr val="000000"/>
                </a:solidFill>
                <a:latin typeface="Tahoma" pitchFamily="34" charset="0"/>
              </a:rPr>
              <a:t>} // PreOrderTraverse</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3"/>
          <p:cNvSpPr>
            <a:spLocks noGrp="1" noChangeArrowheads="1"/>
          </p:cNvSpPr>
          <p:nvPr>
            <p:ph type="body" idx="1"/>
          </p:nvPr>
        </p:nvSpPr>
        <p:spPr>
          <a:xfrm>
            <a:off x="107950" y="392113"/>
            <a:ext cx="8964613" cy="3305175"/>
          </a:xfrm>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Status InOrderTraverse( BiTree T, status (*visit)(TElemType e))</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if( T ){     </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if (InOrderTraverse( T-&gt;lchild, visit ))</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if( Visit (T-&gt;data ))</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if( InOrderTraverse( T-&gt;rchild, visit ))  return OK;</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return ERROR;</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 else 	return OK;</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 InOrderTraverse</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a:xfrm>
            <a:off x="34925" y="333375"/>
            <a:ext cx="9109075" cy="3968750"/>
          </a:xfrm>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lnSpc>
                <a:spcPct val="115000"/>
              </a:lnSpc>
              <a:buClr>
                <a:schemeClr val="folHlink"/>
              </a:buClr>
              <a:buSzPct val="60000"/>
              <a:buFont typeface="Wingdings" pitchFamily="2" charset="2"/>
              <a:buNone/>
            </a:pPr>
            <a:r>
              <a:rPr lang="en-US" altLang="zh-CN" sz="2400" smtClean="0">
                <a:solidFill>
                  <a:srgbClr val="000000"/>
                </a:solidFill>
                <a:latin typeface="Tahoma" pitchFamily="34" charset="0"/>
              </a:rPr>
              <a:t>Status PostOrderTraverse(BiTree T, status (*visit)(TElemType e))</a:t>
            </a:r>
          </a:p>
          <a:p>
            <a:pPr marL="0" indent="0" eaLnBrk="1" hangingPunct="1">
              <a:lnSpc>
                <a:spcPct val="115000"/>
              </a:lnSpc>
              <a:buClr>
                <a:schemeClr val="folHlink"/>
              </a:buClr>
              <a:buSzPct val="60000"/>
              <a:buFont typeface="Wingdings" pitchFamily="2" charset="2"/>
              <a:buNone/>
            </a:pPr>
            <a:r>
              <a:rPr lang="en-US" altLang="zh-CN" sz="2400" smtClean="0">
                <a:solidFill>
                  <a:srgbClr val="000000"/>
                </a:solidFill>
                <a:latin typeface="Tahoma" pitchFamily="34" charset="0"/>
              </a:rPr>
              <a:t>{    if( T ) {   </a:t>
            </a:r>
          </a:p>
          <a:p>
            <a:pPr marL="0" indent="0" eaLnBrk="1" hangingPunct="1">
              <a:lnSpc>
                <a:spcPct val="115000"/>
              </a:lnSpc>
              <a:buClr>
                <a:schemeClr val="folHlink"/>
              </a:buClr>
              <a:buSzPct val="60000"/>
              <a:buFont typeface="Wingdings" pitchFamily="2" charset="2"/>
              <a:buNone/>
            </a:pPr>
            <a:r>
              <a:rPr lang="en-US" altLang="zh-CN" sz="2400" smtClean="0">
                <a:solidFill>
                  <a:srgbClr val="000000"/>
                </a:solidFill>
                <a:latin typeface="Tahoma" pitchFamily="34" charset="0"/>
              </a:rPr>
              <a:t>            if( PostOrderTraverse( T-&gt;lchild, visit ))</a:t>
            </a:r>
          </a:p>
          <a:p>
            <a:pPr marL="0" indent="0" eaLnBrk="1" hangingPunct="1">
              <a:lnSpc>
                <a:spcPct val="115000"/>
              </a:lnSpc>
              <a:buClr>
                <a:schemeClr val="folHlink"/>
              </a:buClr>
              <a:buSzPct val="60000"/>
              <a:buFont typeface="Wingdings" pitchFamily="2" charset="2"/>
              <a:buNone/>
            </a:pPr>
            <a:r>
              <a:rPr lang="en-US" altLang="zh-CN" sz="2400" smtClean="0">
                <a:solidFill>
                  <a:srgbClr val="000000"/>
                </a:solidFill>
                <a:latin typeface="Tahoma" pitchFamily="34" charset="0"/>
              </a:rPr>
              <a:t>	       if( PostOrderTraverse( T-&gt;rchild, visit ))</a:t>
            </a:r>
          </a:p>
          <a:p>
            <a:pPr marL="0" indent="0" eaLnBrk="1" hangingPunct="1">
              <a:lnSpc>
                <a:spcPct val="115000"/>
              </a:lnSpc>
              <a:buClr>
                <a:schemeClr val="folHlink"/>
              </a:buClr>
              <a:buSzPct val="60000"/>
              <a:buFont typeface="Wingdings" pitchFamily="2" charset="2"/>
              <a:buNone/>
            </a:pPr>
            <a:r>
              <a:rPr lang="en-US" altLang="zh-CN" sz="2400" smtClean="0">
                <a:solidFill>
                  <a:srgbClr val="000000"/>
                </a:solidFill>
                <a:latin typeface="Tahoma" pitchFamily="34" charset="0"/>
              </a:rPr>
              <a:t>	           if(Visit (T-&gt;data ))     return OK; </a:t>
            </a:r>
          </a:p>
          <a:p>
            <a:pPr marL="0" indent="0" eaLnBrk="1" hangingPunct="1">
              <a:lnSpc>
                <a:spcPct val="115000"/>
              </a:lnSpc>
              <a:buClr>
                <a:schemeClr val="folHlink"/>
              </a:buClr>
              <a:buSzPct val="60000"/>
              <a:buFont typeface="Wingdings" pitchFamily="2" charset="2"/>
              <a:buNone/>
            </a:pPr>
            <a:r>
              <a:rPr lang="en-US" altLang="zh-CN" sz="2400" smtClean="0">
                <a:solidFill>
                  <a:srgbClr val="000000"/>
                </a:solidFill>
                <a:latin typeface="Tahoma" pitchFamily="34" charset="0"/>
              </a:rPr>
              <a:t>	 return ERROR;</a:t>
            </a:r>
          </a:p>
          <a:p>
            <a:pPr marL="0" indent="0" eaLnBrk="1" hangingPunct="1">
              <a:lnSpc>
                <a:spcPct val="115000"/>
              </a:lnSpc>
              <a:buClr>
                <a:schemeClr val="folHlink"/>
              </a:buClr>
              <a:buSzPct val="60000"/>
              <a:buFont typeface="Wingdings" pitchFamily="2" charset="2"/>
              <a:buNone/>
            </a:pPr>
            <a:r>
              <a:rPr lang="en-US" altLang="zh-CN" sz="2400" smtClean="0">
                <a:solidFill>
                  <a:srgbClr val="000000"/>
                </a:solidFill>
                <a:latin typeface="Tahoma" pitchFamily="34" charset="0"/>
              </a:rPr>
              <a:t>        }   else   return OK;</a:t>
            </a:r>
          </a:p>
          <a:p>
            <a:pPr marL="0" indent="0" eaLnBrk="1" hangingPunct="1">
              <a:lnSpc>
                <a:spcPct val="115000"/>
              </a:lnSpc>
              <a:buClr>
                <a:schemeClr val="folHlink"/>
              </a:buClr>
              <a:buSzPct val="60000"/>
              <a:buFont typeface="Wingdings" pitchFamily="2" charset="2"/>
              <a:buNone/>
            </a:pPr>
            <a:r>
              <a:rPr lang="en-US" altLang="zh-CN" sz="2400" smtClean="0">
                <a:solidFill>
                  <a:srgbClr val="000000"/>
                </a:solidFill>
                <a:latin typeface="Tahoma" pitchFamily="34" charset="0"/>
              </a:rPr>
              <a:t>} // PostOrderTraverse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3810" name="Object 2"/>
          <p:cNvGraphicFramePr>
            <a:graphicFrameLocks noChangeAspect="1"/>
          </p:cNvGraphicFramePr>
          <p:nvPr/>
        </p:nvGraphicFramePr>
        <p:xfrm>
          <a:off x="1555750" y="969963"/>
          <a:ext cx="5943600" cy="3297237"/>
        </p:xfrm>
        <a:graphic>
          <a:graphicData uri="http://schemas.openxmlformats.org/presentationml/2006/ole">
            <mc:AlternateContent xmlns:mc="http://schemas.openxmlformats.org/markup-compatibility/2006">
              <mc:Choice xmlns:v="urn:schemas-microsoft-com:vml" Requires="v">
                <p:oleObj spid="_x0000_s10275" name="VISIO" r:id="rId3" imgW="6978555" imgH="3721290" progId="Visio.Drawing.5">
                  <p:embed/>
                </p:oleObj>
              </mc:Choice>
              <mc:Fallback>
                <p:oleObj name="VISIO" r:id="rId3" imgW="6978555" imgH="3721290" progId="Visio.Drawing.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0" y="969963"/>
                        <a:ext cx="5943600" cy="329723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3812" name="Rectangle 4"/>
          <p:cNvSpPr>
            <a:spLocks noChangeArrowheads="1"/>
          </p:cNvSpPr>
          <p:nvPr/>
        </p:nvSpPr>
        <p:spPr bwMode="auto">
          <a:xfrm>
            <a:off x="3917950" y="741363"/>
            <a:ext cx="990600" cy="762000"/>
          </a:xfrm>
          <a:prstGeom prst="rect">
            <a:avLst/>
          </a:prstGeom>
          <a:noFill/>
          <a:ln w="38100">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13" name="Rectangle 5"/>
          <p:cNvSpPr>
            <a:spLocks noChangeArrowheads="1"/>
          </p:cNvSpPr>
          <p:nvPr/>
        </p:nvSpPr>
        <p:spPr bwMode="auto">
          <a:xfrm>
            <a:off x="1403350" y="1579563"/>
            <a:ext cx="2286000" cy="2895600"/>
          </a:xfrm>
          <a:prstGeom prst="rect">
            <a:avLst/>
          </a:prstGeom>
          <a:noFill/>
          <a:ln w="38100">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14" name="Rectangle 6"/>
          <p:cNvSpPr>
            <a:spLocks noChangeArrowheads="1"/>
          </p:cNvSpPr>
          <p:nvPr/>
        </p:nvSpPr>
        <p:spPr bwMode="auto">
          <a:xfrm>
            <a:off x="5060950" y="1579563"/>
            <a:ext cx="2667000" cy="2895600"/>
          </a:xfrm>
          <a:prstGeom prst="rect">
            <a:avLst/>
          </a:prstGeom>
          <a:noFill/>
          <a:ln w="38100">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15" name="Rectangle 7"/>
          <p:cNvSpPr>
            <a:spLocks noChangeArrowheads="1"/>
          </p:cNvSpPr>
          <p:nvPr/>
        </p:nvSpPr>
        <p:spPr bwMode="auto">
          <a:xfrm>
            <a:off x="3917950" y="1579563"/>
            <a:ext cx="990600" cy="2895600"/>
          </a:xfrm>
          <a:prstGeom prst="rect">
            <a:avLst/>
          </a:prstGeom>
          <a:noFill/>
          <a:ln w="38100">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16" name="Rectangle 8"/>
          <p:cNvSpPr>
            <a:spLocks noChangeArrowheads="1"/>
          </p:cNvSpPr>
          <p:nvPr/>
        </p:nvSpPr>
        <p:spPr bwMode="auto">
          <a:xfrm>
            <a:off x="2165350" y="1731963"/>
            <a:ext cx="990600" cy="762000"/>
          </a:xfrm>
          <a:prstGeom prst="rect">
            <a:avLst/>
          </a:prstGeom>
          <a:noFill/>
          <a:ln w="57150">
            <a:solidFill>
              <a:srgbClr val="FF0066"/>
            </a:solidFill>
            <a:miter lim="800000"/>
            <a:headEnd/>
            <a:tailEnd/>
          </a:ln>
          <a:effectLst/>
          <a:extLst>
            <a:ext uri="{909E8E84-426E-40DD-AFC4-6F175D3DCCD1}">
              <a14:hiddenFill xmlns:a14="http://schemas.microsoft.com/office/drawing/2010/main">
                <a:solidFill>
                  <a:srgbClr val="FF00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17" name="Rectangle 9"/>
          <p:cNvSpPr>
            <a:spLocks noChangeArrowheads="1"/>
          </p:cNvSpPr>
          <p:nvPr/>
        </p:nvSpPr>
        <p:spPr bwMode="auto">
          <a:xfrm>
            <a:off x="1555750" y="2722563"/>
            <a:ext cx="1295400" cy="1676400"/>
          </a:xfrm>
          <a:prstGeom prst="rect">
            <a:avLst/>
          </a:prstGeom>
          <a:noFill/>
          <a:ln w="57150">
            <a:solidFill>
              <a:srgbClr val="FF0066"/>
            </a:solidFill>
            <a:miter lim="800000"/>
            <a:headEnd/>
            <a:tailEnd/>
          </a:ln>
          <a:effectLst/>
          <a:extLst>
            <a:ext uri="{909E8E84-426E-40DD-AFC4-6F175D3DCCD1}">
              <a14:hiddenFill xmlns:a14="http://schemas.microsoft.com/office/drawing/2010/main">
                <a:solidFill>
                  <a:srgbClr val="FF00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18" name="Rectangle 10"/>
          <p:cNvSpPr>
            <a:spLocks noChangeArrowheads="1"/>
          </p:cNvSpPr>
          <p:nvPr/>
        </p:nvSpPr>
        <p:spPr bwMode="auto">
          <a:xfrm>
            <a:off x="2927350" y="2722563"/>
            <a:ext cx="609600" cy="762000"/>
          </a:xfrm>
          <a:prstGeom prst="rect">
            <a:avLst/>
          </a:prstGeom>
          <a:noFill/>
          <a:ln w="57150">
            <a:solidFill>
              <a:srgbClr val="FF0066"/>
            </a:solidFill>
            <a:miter lim="800000"/>
            <a:headEnd/>
            <a:tailEnd/>
          </a:ln>
          <a:effectLst/>
          <a:extLst>
            <a:ext uri="{909E8E84-426E-40DD-AFC4-6F175D3DCCD1}">
              <a14:hiddenFill xmlns:a14="http://schemas.microsoft.com/office/drawing/2010/main">
                <a:solidFill>
                  <a:srgbClr val="FF00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19" name="Text Box 11"/>
          <p:cNvSpPr txBox="1">
            <a:spLocks noChangeArrowheads="1"/>
          </p:cNvSpPr>
          <p:nvPr/>
        </p:nvSpPr>
        <p:spPr bwMode="auto">
          <a:xfrm>
            <a:off x="2317750" y="4505325"/>
            <a:ext cx="588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t>T</a:t>
            </a:r>
            <a:r>
              <a:rPr lang="en-US" altLang="zh-CN" sz="3200" b="1" baseline="-25000"/>
              <a:t>1</a:t>
            </a:r>
          </a:p>
        </p:txBody>
      </p:sp>
      <p:sp>
        <p:nvSpPr>
          <p:cNvPr id="503820" name="Text Box 12"/>
          <p:cNvSpPr txBox="1">
            <a:spLocks noChangeArrowheads="1"/>
          </p:cNvSpPr>
          <p:nvPr/>
        </p:nvSpPr>
        <p:spPr bwMode="auto">
          <a:xfrm>
            <a:off x="4146550" y="4505325"/>
            <a:ext cx="588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t>T</a:t>
            </a:r>
            <a:r>
              <a:rPr lang="en-US" altLang="zh-CN" sz="3200" b="1" baseline="-25000"/>
              <a:t>2</a:t>
            </a:r>
          </a:p>
        </p:txBody>
      </p:sp>
      <p:sp>
        <p:nvSpPr>
          <p:cNvPr id="503821" name="Text Box 13"/>
          <p:cNvSpPr txBox="1">
            <a:spLocks noChangeArrowheads="1"/>
          </p:cNvSpPr>
          <p:nvPr/>
        </p:nvSpPr>
        <p:spPr bwMode="auto">
          <a:xfrm>
            <a:off x="6203950" y="4505325"/>
            <a:ext cx="588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t>T</a:t>
            </a:r>
            <a:r>
              <a:rPr lang="en-US" altLang="zh-CN" sz="3200" b="1" baseline="-25000"/>
              <a:t>3</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03810"/>
                                        </p:tgtEl>
                                        <p:attrNameLst>
                                          <p:attrName>style.visibility</p:attrName>
                                        </p:attrNameLst>
                                      </p:cBhvr>
                                      <p:to>
                                        <p:strVal val="visible"/>
                                      </p:to>
                                    </p:set>
                                    <p:anim calcmode="lin" valueType="num">
                                      <p:cBhvr additive="base">
                                        <p:cTn id="7" dur="500" fill="hold"/>
                                        <p:tgtEl>
                                          <p:spTgt spid="503810"/>
                                        </p:tgtEl>
                                        <p:attrNameLst>
                                          <p:attrName>ppt_x</p:attrName>
                                        </p:attrNameLst>
                                      </p:cBhvr>
                                      <p:tavLst>
                                        <p:tav tm="0">
                                          <p:val>
                                            <p:strVal val="1+#ppt_w/2"/>
                                          </p:val>
                                        </p:tav>
                                        <p:tav tm="100000">
                                          <p:val>
                                            <p:strVal val="#ppt_x"/>
                                          </p:val>
                                        </p:tav>
                                      </p:tavLst>
                                    </p:anim>
                                    <p:anim calcmode="lin" valueType="num">
                                      <p:cBhvr additive="base">
                                        <p:cTn id="8" dur="500" fill="hold"/>
                                        <p:tgtEl>
                                          <p:spTgt spid="5038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503812"/>
                                        </p:tgtEl>
                                        <p:attrNameLst>
                                          <p:attrName>style.visibility</p:attrName>
                                        </p:attrNameLst>
                                      </p:cBhvr>
                                      <p:to>
                                        <p:strVal val="visible"/>
                                      </p:to>
                                    </p:set>
                                    <p:animEffect transition="in" filter="barn(outHorizontal)">
                                      <p:cBhvr>
                                        <p:cTn id="13" dur="500"/>
                                        <p:tgtEl>
                                          <p:spTgt spid="5038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503813"/>
                                        </p:tgtEl>
                                        <p:attrNameLst>
                                          <p:attrName>style.visibility</p:attrName>
                                        </p:attrNameLst>
                                      </p:cBhvr>
                                      <p:to>
                                        <p:strVal val="visible"/>
                                      </p:to>
                                    </p:set>
                                    <p:animEffect transition="in" filter="barn(outHorizontal)">
                                      <p:cBhvr>
                                        <p:cTn id="18" dur="500"/>
                                        <p:tgtEl>
                                          <p:spTgt spid="503813"/>
                                        </p:tgtEl>
                                      </p:cBhvr>
                                    </p:animEffect>
                                  </p:childTnLst>
                                </p:cTn>
                              </p:par>
                            </p:childTnLst>
                          </p:cTn>
                        </p:par>
                        <p:par>
                          <p:cTn id="19" fill="hold" nodeType="afterGroup">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503819"/>
                                        </p:tgtEl>
                                        <p:attrNameLst>
                                          <p:attrName>style.visibility</p:attrName>
                                        </p:attrNameLst>
                                      </p:cBhvr>
                                      <p:to>
                                        <p:strVal val="visible"/>
                                      </p:to>
                                    </p:set>
                                  </p:childTnLst>
                                </p:cTn>
                              </p:par>
                            </p:childTnLst>
                          </p:cTn>
                        </p:par>
                        <p:par>
                          <p:cTn id="22" fill="hold" nodeType="afterGroup">
                            <p:stCondLst>
                              <p:cond delay="1000"/>
                            </p:stCondLst>
                            <p:childTnLst>
                              <p:par>
                                <p:cTn id="23" presetID="16" presetClass="entr" presetSubtype="42" fill="hold" grpId="0" nodeType="afterEffect">
                                  <p:stCondLst>
                                    <p:cond delay="0"/>
                                  </p:stCondLst>
                                  <p:childTnLst>
                                    <p:set>
                                      <p:cBhvr>
                                        <p:cTn id="24" dur="1" fill="hold">
                                          <p:stCondLst>
                                            <p:cond delay="0"/>
                                          </p:stCondLst>
                                        </p:cTn>
                                        <p:tgtEl>
                                          <p:spTgt spid="503815"/>
                                        </p:tgtEl>
                                        <p:attrNameLst>
                                          <p:attrName>style.visibility</p:attrName>
                                        </p:attrNameLst>
                                      </p:cBhvr>
                                      <p:to>
                                        <p:strVal val="visible"/>
                                      </p:to>
                                    </p:set>
                                    <p:animEffect transition="in" filter="barn(outHorizontal)">
                                      <p:cBhvr>
                                        <p:cTn id="25" dur="500"/>
                                        <p:tgtEl>
                                          <p:spTgt spid="503815"/>
                                        </p:tgtEl>
                                      </p:cBhvr>
                                    </p:animEffect>
                                  </p:childTnLst>
                                </p:cTn>
                              </p:par>
                            </p:childTnLst>
                          </p:cTn>
                        </p:par>
                        <p:par>
                          <p:cTn id="26" fill="hold" nodeType="afterGroup">
                            <p:stCondLst>
                              <p:cond delay="1500"/>
                            </p:stCondLst>
                            <p:childTnLst>
                              <p:par>
                                <p:cTn id="27" presetID="1" presetClass="entr" presetSubtype="0" fill="hold" grpId="0" nodeType="afterEffect">
                                  <p:stCondLst>
                                    <p:cond delay="0"/>
                                  </p:stCondLst>
                                  <p:childTnLst>
                                    <p:set>
                                      <p:cBhvr>
                                        <p:cTn id="28" dur="1" fill="hold">
                                          <p:stCondLst>
                                            <p:cond delay="499"/>
                                          </p:stCondLst>
                                        </p:cTn>
                                        <p:tgtEl>
                                          <p:spTgt spid="503820"/>
                                        </p:tgtEl>
                                        <p:attrNameLst>
                                          <p:attrName>style.visibility</p:attrName>
                                        </p:attrNameLst>
                                      </p:cBhvr>
                                      <p:to>
                                        <p:strVal val="visible"/>
                                      </p:to>
                                    </p:set>
                                  </p:childTnLst>
                                </p:cTn>
                              </p:par>
                            </p:childTnLst>
                          </p:cTn>
                        </p:par>
                        <p:par>
                          <p:cTn id="29" fill="hold" nodeType="afterGroup">
                            <p:stCondLst>
                              <p:cond delay="2000"/>
                            </p:stCondLst>
                            <p:childTnLst>
                              <p:par>
                                <p:cTn id="30" presetID="16" presetClass="entr" presetSubtype="42" fill="hold" grpId="0" nodeType="afterEffect">
                                  <p:stCondLst>
                                    <p:cond delay="0"/>
                                  </p:stCondLst>
                                  <p:childTnLst>
                                    <p:set>
                                      <p:cBhvr>
                                        <p:cTn id="31" dur="1" fill="hold">
                                          <p:stCondLst>
                                            <p:cond delay="0"/>
                                          </p:stCondLst>
                                        </p:cTn>
                                        <p:tgtEl>
                                          <p:spTgt spid="503814"/>
                                        </p:tgtEl>
                                        <p:attrNameLst>
                                          <p:attrName>style.visibility</p:attrName>
                                        </p:attrNameLst>
                                      </p:cBhvr>
                                      <p:to>
                                        <p:strVal val="visible"/>
                                      </p:to>
                                    </p:set>
                                    <p:animEffect transition="in" filter="barn(outHorizontal)">
                                      <p:cBhvr>
                                        <p:cTn id="32" dur="500"/>
                                        <p:tgtEl>
                                          <p:spTgt spid="503814"/>
                                        </p:tgtEl>
                                      </p:cBhvr>
                                    </p:animEffect>
                                  </p:childTnLst>
                                </p:cTn>
                              </p:par>
                            </p:childTnLst>
                          </p:cTn>
                        </p:par>
                        <p:par>
                          <p:cTn id="33" fill="hold" nodeType="afterGroup">
                            <p:stCondLst>
                              <p:cond delay="2500"/>
                            </p:stCondLst>
                            <p:childTnLst>
                              <p:par>
                                <p:cTn id="34" presetID="1" presetClass="entr" presetSubtype="0" fill="hold" grpId="0" nodeType="afterEffect">
                                  <p:stCondLst>
                                    <p:cond delay="0"/>
                                  </p:stCondLst>
                                  <p:childTnLst>
                                    <p:set>
                                      <p:cBhvr>
                                        <p:cTn id="35" dur="1" fill="hold">
                                          <p:stCondLst>
                                            <p:cond delay="499"/>
                                          </p:stCondLst>
                                        </p:cTn>
                                        <p:tgtEl>
                                          <p:spTgt spid="50382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42" fill="hold" grpId="0" nodeType="clickEffect">
                                  <p:stCondLst>
                                    <p:cond delay="0"/>
                                  </p:stCondLst>
                                  <p:childTnLst>
                                    <p:set>
                                      <p:cBhvr>
                                        <p:cTn id="39" dur="1" fill="hold">
                                          <p:stCondLst>
                                            <p:cond delay="0"/>
                                          </p:stCondLst>
                                        </p:cTn>
                                        <p:tgtEl>
                                          <p:spTgt spid="503816"/>
                                        </p:tgtEl>
                                        <p:attrNameLst>
                                          <p:attrName>style.visibility</p:attrName>
                                        </p:attrNameLst>
                                      </p:cBhvr>
                                      <p:to>
                                        <p:strVal val="visible"/>
                                      </p:to>
                                    </p:set>
                                    <p:animEffect transition="in" filter="barn(outHorizontal)">
                                      <p:cBhvr>
                                        <p:cTn id="40" dur="500"/>
                                        <p:tgtEl>
                                          <p:spTgt spid="50381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42" fill="hold" grpId="0" nodeType="clickEffect">
                                  <p:stCondLst>
                                    <p:cond delay="0"/>
                                  </p:stCondLst>
                                  <p:childTnLst>
                                    <p:set>
                                      <p:cBhvr>
                                        <p:cTn id="44" dur="1" fill="hold">
                                          <p:stCondLst>
                                            <p:cond delay="0"/>
                                          </p:stCondLst>
                                        </p:cTn>
                                        <p:tgtEl>
                                          <p:spTgt spid="503817"/>
                                        </p:tgtEl>
                                        <p:attrNameLst>
                                          <p:attrName>style.visibility</p:attrName>
                                        </p:attrNameLst>
                                      </p:cBhvr>
                                      <p:to>
                                        <p:strVal val="visible"/>
                                      </p:to>
                                    </p:set>
                                    <p:animEffect transition="in" filter="barn(outHorizontal)">
                                      <p:cBhvr>
                                        <p:cTn id="45" dur="500"/>
                                        <p:tgtEl>
                                          <p:spTgt spid="50381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6" presetClass="entr" presetSubtype="42" fill="hold" grpId="0" nodeType="clickEffect">
                                  <p:stCondLst>
                                    <p:cond delay="0"/>
                                  </p:stCondLst>
                                  <p:childTnLst>
                                    <p:set>
                                      <p:cBhvr>
                                        <p:cTn id="49" dur="1" fill="hold">
                                          <p:stCondLst>
                                            <p:cond delay="0"/>
                                          </p:stCondLst>
                                        </p:cTn>
                                        <p:tgtEl>
                                          <p:spTgt spid="503818"/>
                                        </p:tgtEl>
                                        <p:attrNameLst>
                                          <p:attrName>style.visibility</p:attrName>
                                        </p:attrNameLst>
                                      </p:cBhvr>
                                      <p:to>
                                        <p:strVal val="visible"/>
                                      </p:to>
                                    </p:set>
                                    <p:animEffect transition="in" filter="barn(outHorizontal)">
                                      <p:cBhvr>
                                        <p:cTn id="50" dur="500"/>
                                        <p:tgtEl>
                                          <p:spTgt spid="503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2" grpId="0" animBg="1"/>
      <p:bldP spid="503813" grpId="0" animBg="1"/>
      <p:bldP spid="503814" grpId="0" animBg="1"/>
      <p:bldP spid="503815" grpId="0" animBg="1"/>
      <p:bldP spid="503816" grpId="0" animBg="1"/>
      <p:bldP spid="503817" grpId="0" animBg="1"/>
      <p:bldP spid="503818" grpId="0" animBg="1"/>
      <p:bldP spid="503819" grpId="0" autoUpdateAnimBg="0"/>
      <p:bldP spid="503820" grpId="0" autoUpdateAnimBg="0"/>
      <p:bldP spid="503821"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ChangeArrowheads="1"/>
          </p:cNvSpPr>
          <p:nvPr/>
        </p:nvSpPr>
        <p:spPr bwMode="auto">
          <a:xfrm>
            <a:off x="4572000" y="1196975"/>
            <a:ext cx="4464050" cy="2527300"/>
          </a:xfrm>
          <a:prstGeom prst="rect">
            <a:avLst/>
          </a:prstGeom>
          <a:noFill/>
          <a:ln w="28575" cap="sq">
            <a:solidFill>
              <a:srgbClr val="800000"/>
            </a:solidFill>
            <a:miter lim="800000"/>
            <a:headEnd type="none" w="sm" len="sm"/>
            <a:tailEnd type="none" w="sm" len="sm"/>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20000"/>
              </a:spcBef>
              <a:buClr>
                <a:schemeClr val="folHlink"/>
              </a:buClr>
              <a:buSzPct val="60000"/>
              <a:buFont typeface="Wingdings" pitchFamily="2" charset="2"/>
              <a:buNone/>
            </a:pPr>
            <a:r>
              <a:rPr lang="en-US" altLang="zh-CN" sz="2000">
                <a:solidFill>
                  <a:srgbClr val="000000"/>
                </a:solidFill>
                <a:latin typeface="Tahoma" pitchFamily="34" charset="0"/>
              </a:rPr>
              <a:t>DLR( node *T)</a:t>
            </a:r>
          </a:p>
          <a:p>
            <a:pPr>
              <a:lnSpc>
                <a:spcPct val="115000"/>
              </a:lnSpc>
              <a:spcBef>
                <a:spcPct val="20000"/>
              </a:spcBef>
              <a:buClr>
                <a:schemeClr val="folHlink"/>
              </a:buClr>
              <a:buSzPct val="60000"/>
              <a:buFont typeface="Wingdings" pitchFamily="2" charset="2"/>
              <a:buNone/>
            </a:pPr>
            <a:r>
              <a:rPr lang="en-US" altLang="zh-CN" sz="2000">
                <a:solidFill>
                  <a:srgbClr val="000000"/>
                </a:solidFill>
                <a:latin typeface="Tahoma" pitchFamily="34" charset="0"/>
              </a:rPr>
              <a:t>{ if( T!=NULL )</a:t>
            </a:r>
          </a:p>
          <a:p>
            <a:pPr>
              <a:lnSpc>
                <a:spcPct val="115000"/>
              </a:lnSpc>
              <a:spcBef>
                <a:spcPct val="20000"/>
              </a:spcBef>
              <a:buClr>
                <a:schemeClr val="folHlink"/>
              </a:buClr>
              <a:buSzPct val="60000"/>
              <a:buFont typeface="Wingdings" pitchFamily="2" charset="2"/>
              <a:buNone/>
            </a:pPr>
            <a:r>
              <a:rPr lang="en-US" altLang="zh-CN" sz="2000">
                <a:solidFill>
                  <a:srgbClr val="000000"/>
                </a:solidFill>
                <a:latin typeface="Tahoma" pitchFamily="34" charset="0"/>
              </a:rPr>
              <a:t> { printf(</a:t>
            </a:r>
            <a:r>
              <a:rPr lang="en-US" altLang="zh-CN" sz="2000">
                <a:solidFill>
                  <a:srgbClr val="000000"/>
                </a:solidFill>
              </a:rPr>
              <a:t>“</a:t>
            </a:r>
            <a:r>
              <a:rPr lang="en-US" altLang="zh-CN" sz="2000">
                <a:solidFill>
                  <a:srgbClr val="000000"/>
                </a:solidFill>
                <a:latin typeface="Tahoma" pitchFamily="34" charset="0"/>
              </a:rPr>
              <a:t>%d</a:t>
            </a:r>
            <a:r>
              <a:rPr lang="en-US" altLang="zh-CN" sz="2000">
                <a:solidFill>
                  <a:srgbClr val="000000"/>
                </a:solidFill>
              </a:rPr>
              <a:t>”</a:t>
            </a:r>
            <a:r>
              <a:rPr lang="en-US" altLang="zh-CN" sz="2000">
                <a:solidFill>
                  <a:srgbClr val="000000"/>
                </a:solidFill>
                <a:latin typeface="Tahoma" pitchFamily="34" charset="0"/>
              </a:rPr>
              <a:t>, T-&gt;data);  //</a:t>
            </a:r>
            <a:r>
              <a:rPr lang="zh-CN" altLang="en-US" sz="2000">
                <a:solidFill>
                  <a:srgbClr val="000000"/>
                </a:solidFill>
                <a:latin typeface="Tahoma" pitchFamily="34" charset="0"/>
              </a:rPr>
              <a:t>访问</a:t>
            </a:r>
            <a:r>
              <a:rPr lang="en-US" altLang="zh-CN" sz="2000">
                <a:solidFill>
                  <a:srgbClr val="000000"/>
                </a:solidFill>
                <a:latin typeface="Tahoma" pitchFamily="34" charset="0"/>
              </a:rPr>
              <a:t>D</a:t>
            </a:r>
          </a:p>
          <a:p>
            <a:pPr>
              <a:lnSpc>
                <a:spcPct val="115000"/>
              </a:lnSpc>
              <a:spcBef>
                <a:spcPct val="20000"/>
              </a:spcBef>
              <a:buClr>
                <a:schemeClr val="folHlink"/>
              </a:buClr>
              <a:buSzPct val="60000"/>
              <a:buFont typeface="Wingdings" pitchFamily="2" charset="2"/>
              <a:buNone/>
            </a:pPr>
            <a:r>
              <a:rPr lang="en-US" altLang="zh-CN" sz="2000">
                <a:solidFill>
                  <a:srgbClr val="000000"/>
                </a:solidFill>
                <a:latin typeface="Tahoma" pitchFamily="34" charset="0"/>
              </a:rPr>
              <a:t>    DLR( T-&gt;lchild) //</a:t>
            </a:r>
            <a:r>
              <a:rPr lang="zh-CN" altLang="en-US" sz="2000">
                <a:solidFill>
                  <a:srgbClr val="000000"/>
                </a:solidFill>
                <a:latin typeface="Tahoma" pitchFamily="34" charset="0"/>
              </a:rPr>
              <a:t>递归遍历左子树</a:t>
            </a:r>
          </a:p>
          <a:p>
            <a:pPr>
              <a:lnSpc>
                <a:spcPct val="115000"/>
              </a:lnSpc>
              <a:spcBef>
                <a:spcPct val="20000"/>
              </a:spcBef>
              <a:buClr>
                <a:schemeClr val="folHlink"/>
              </a:buClr>
              <a:buSzPct val="60000"/>
              <a:buFont typeface="Wingdings" pitchFamily="2" charset="2"/>
              <a:buNone/>
            </a:pPr>
            <a:r>
              <a:rPr lang="zh-CN" altLang="en-US" sz="2000">
                <a:solidFill>
                  <a:srgbClr val="000000"/>
                </a:solidFill>
                <a:latin typeface="Tahoma" pitchFamily="34" charset="0"/>
              </a:rPr>
              <a:t>    </a:t>
            </a:r>
            <a:r>
              <a:rPr lang="en-US" altLang="zh-CN" sz="2000">
                <a:solidFill>
                  <a:srgbClr val="000000"/>
                </a:solidFill>
                <a:latin typeface="Tahoma" pitchFamily="34" charset="0"/>
              </a:rPr>
              <a:t>DLR( T-&gt;rchild) //</a:t>
            </a:r>
            <a:r>
              <a:rPr lang="zh-CN" altLang="en-US" sz="2000">
                <a:solidFill>
                  <a:srgbClr val="000000"/>
                </a:solidFill>
                <a:latin typeface="Tahoma" pitchFamily="34" charset="0"/>
              </a:rPr>
              <a:t>递归遍历右子树  </a:t>
            </a:r>
          </a:p>
          <a:p>
            <a:pPr>
              <a:lnSpc>
                <a:spcPct val="115000"/>
              </a:lnSpc>
              <a:spcBef>
                <a:spcPct val="20000"/>
              </a:spcBef>
              <a:buClr>
                <a:schemeClr val="folHlink"/>
              </a:buClr>
              <a:buSzPct val="60000"/>
              <a:buFont typeface="Wingdings" pitchFamily="2" charset="2"/>
              <a:buNone/>
            </a:pPr>
            <a:r>
              <a:rPr lang="zh-CN" altLang="en-US" sz="2000">
                <a:solidFill>
                  <a:srgbClr val="000000"/>
                </a:solidFill>
                <a:latin typeface="Tahoma" pitchFamily="34" charset="0"/>
              </a:rPr>
              <a:t>  </a:t>
            </a:r>
            <a:r>
              <a:rPr lang="en-US" altLang="zh-CN" sz="2000">
                <a:solidFill>
                  <a:srgbClr val="000000"/>
                </a:solidFill>
                <a:latin typeface="Tahoma" pitchFamily="34" charset="0"/>
              </a:rPr>
              <a:t>}return (0); }</a:t>
            </a:r>
          </a:p>
        </p:txBody>
      </p:sp>
      <p:sp>
        <p:nvSpPr>
          <p:cNvPr id="83971" name="Rectangle 6"/>
          <p:cNvSpPr>
            <a:spLocks noChangeArrowheads="1"/>
          </p:cNvSpPr>
          <p:nvPr/>
        </p:nvSpPr>
        <p:spPr bwMode="auto">
          <a:xfrm>
            <a:off x="34925" y="4005263"/>
            <a:ext cx="4392613" cy="2527300"/>
          </a:xfrm>
          <a:prstGeom prst="rect">
            <a:avLst/>
          </a:prstGeom>
          <a:noFill/>
          <a:ln w="28575" cap="sq">
            <a:solidFill>
              <a:srgbClr val="800000"/>
            </a:solidFill>
            <a:miter lim="800000"/>
            <a:headEnd type="none" w="sm" len="sm"/>
            <a:tailEnd type="none" w="sm" len="sm"/>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20000"/>
              </a:spcBef>
              <a:buClr>
                <a:schemeClr val="folHlink"/>
              </a:buClr>
              <a:buSzPct val="60000"/>
              <a:buFont typeface="Wingdings" pitchFamily="2" charset="2"/>
              <a:buNone/>
            </a:pPr>
            <a:r>
              <a:rPr lang="en-US" altLang="zh-CN" sz="2000">
                <a:solidFill>
                  <a:srgbClr val="000000"/>
                </a:solidFill>
                <a:latin typeface="Tahoma" pitchFamily="34" charset="0"/>
              </a:rPr>
              <a:t>LDR( node *T)</a:t>
            </a:r>
          </a:p>
          <a:p>
            <a:pPr>
              <a:lnSpc>
                <a:spcPct val="115000"/>
              </a:lnSpc>
              <a:spcBef>
                <a:spcPct val="20000"/>
              </a:spcBef>
              <a:buClr>
                <a:schemeClr val="folHlink"/>
              </a:buClr>
              <a:buSzPct val="60000"/>
              <a:buFont typeface="Wingdings" pitchFamily="2" charset="2"/>
              <a:buNone/>
            </a:pPr>
            <a:r>
              <a:rPr lang="en-US" altLang="zh-CN" sz="2000">
                <a:solidFill>
                  <a:srgbClr val="000000"/>
                </a:solidFill>
                <a:latin typeface="Tahoma" pitchFamily="34" charset="0"/>
              </a:rPr>
              <a:t>{ if( T!=NULL )</a:t>
            </a:r>
          </a:p>
          <a:p>
            <a:pPr>
              <a:lnSpc>
                <a:spcPct val="115000"/>
              </a:lnSpc>
              <a:spcBef>
                <a:spcPct val="20000"/>
              </a:spcBef>
              <a:buClr>
                <a:schemeClr val="folHlink"/>
              </a:buClr>
              <a:buSzPct val="60000"/>
              <a:buFont typeface="Wingdings" pitchFamily="2" charset="2"/>
              <a:buNone/>
            </a:pPr>
            <a:r>
              <a:rPr lang="en-US" altLang="zh-CN" sz="2000">
                <a:solidFill>
                  <a:srgbClr val="000000"/>
                </a:solidFill>
                <a:latin typeface="Tahoma" pitchFamily="34" charset="0"/>
              </a:rPr>
              <a:t> { LDR( T-&gt;lchild) //</a:t>
            </a:r>
            <a:r>
              <a:rPr lang="zh-CN" altLang="en-US" sz="2000">
                <a:solidFill>
                  <a:srgbClr val="000000"/>
                </a:solidFill>
                <a:latin typeface="Tahoma" pitchFamily="34" charset="0"/>
              </a:rPr>
              <a:t>递归遍历左子树     </a:t>
            </a:r>
          </a:p>
          <a:p>
            <a:pPr>
              <a:lnSpc>
                <a:spcPct val="115000"/>
              </a:lnSpc>
              <a:spcBef>
                <a:spcPct val="20000"/>
              </a:spcBef>
              <a:buClr>
                <a:schemeClr val="folHlink"/>
              </a:buClr>
              <a:buSzPct val="60000"/>
              <a:buFont typeface="Wingdings" pitchFamily="2" charset="2"/>
              <a:buNone/>
            </a:pPr>
            <a:r>
              <a:rPr lang="zh-CN" altLang="en-US" sz="2000">
                <a:solidFill>
                  <a:srgbClr val="000000"/>
                </a:solidFill>
                <a:latin typeface="Tahoma" pitchFamily="34" charset="0"/>
              </a:rPr>
              <a:t>   </a:t>
            </a:r>
            <a:r>
              <a:rPr lang="en-US" altLang="zh-CN" sz="2000">
                <a:solidFill>
                  <a:srgbClr val="000000"/>
                </a:solidFill>
                <a:latin typeface="Tahoma" pitchFamily="34" charset="0"/>
              </a:rPr>
              <a:t>printf(</a:t>
            </a:r>
            <a:r>
              <a:rPr lang="en-US" altLang="zh-CN" sz="2000">
                <a:solidFill>
                  <a:srgbClr val="000000"/>
                </a:solidFill>
              </a:rPr>
              <a:t>“</a:t>
            </a:r>
            <a:r>
              <a:rPr lang="en-US" altLang="zh-CN" sz="2000">
                <a:solidFill>
                  <a:srgbClr val="000000"/>
                </a:solidFill>
                <a:latin typeface="Tahoma" pitchFamily="34" charset="0"/>
              </a:rPr>
              <a:t>%d</a:t>
            </a:r>
            <a:r>
              <a:rPr lang="en-US" altLang="zh-CN" sz="2000">
                <a:solidFill>
                  <a:srgbClr val="000000"/>
                </a:solidFill>
              </a:rPr>
              <a:t>”</a:t>
            </a:r>
            <a:r>
              <a:rPr lang="en-US" altLang="zh-CN" sz="2000">
                <a:solidFill>
                  <a:srgbClr val="000000"/>
                </a:solidFill>
                <a:latin typeface="Tahoma" pitchFamily="34" charset="0"/>
              </a:rPr>
              <a:t>, T-&gt;data);  //</a:t>
            </a:r>
            <a:r>
              <a:rPr lang="zh-CN" altLang="en-US" sz="2000">
                <a:solidFill>
                  <a:srgbClr val="000000"/>
                </a:solidFill>
                <a:latin typeface="Tahoma" pitchFamily="34" charset="0"/>
              </a:rPr>
              <a:t>访问</a:t>
            </a:r>
            <a:r>
              <a:rPr lang="en-US" altLang="zh-CN" sz="2000">
                <a:solidFill>
                  <a:srgbClr val="000000"/>
                </a:solidFill>
                <a:latin typeface="Tahoma" pitchFamily="34" charset="0"/>
              </a:rPr>
              <a:t>D</a:t>
            </a:r>
          </a:p>
          <a:p>
            <a:pPr>
              <a:lnSpc>
                <a:spcPct val="115000"/>
              </a:lnSpc>
              <a:spcBef>
                <a:spcPct val="20000"/>
              </a:spcBef>
              <a:buClr>
                <a:schemeClr val="folHlink"/>
              </a:buClr>
              <a:buSzPct val="60000"/>
              <a:buFont typeface="Wingdings" pitchFamily="2" charset="2"/>
              <a:buNone/>
            </a:pPr>
            <a:r>
              <a:rPr lang="en-US" altLang="zh-CN" sz="2000">
                <a:solidFill>
                  <a:srgbClr val="000000"/>
                </a:solidFill>
                <a:latin typeface="Tahoma" pitchFamily="34" charset="0"/>
              </a:rPr>
              <a:t>   LDR( T-&gt;rchild) //</a:t>
            </a:r>
            <a:r>
              <a:rPr lang="zh-CN" altLang="en-US" sz="2000">
                <a:solidFill>
                  <a:srgbClr val="000000"/>
                </a:solidFill>
                <a:latin typeface="Tahoma" pitchFamily="34" charset="0"/>
              </a:rPr>
              <a:t>递归遍历右子树  </a:t>
            </a:r>
          </a:p>
          <a:p>
            <a:pPr>
              <a:lnSpc>
                <a:spcPct val="115000"/>
              </a:lnSpc>
              <a:spcBef>
                <a:spcPct val="20000"/>
              </a:spcBef>
              <a:buClr>
                <a:schemeClr val="folHlink"/>
              </a:buClr>
              <a:buSzPct val="60000"/>
              <a:buFont typeface="Wingdings" pitchFamily="2" charset="2"/>
              <a:buNone/>
            </a:pPr>
            <a:r>
              <a:rPr lang="zh-CN" altLang="en-US" sz="2000">
                <a:solidFill>
                  <a:srgbClr val="000000"/>
                </a:solidFill>
                <a:latin typeface="Tahoma" pitchFamily="34" charset="0"/>
              </a:rPr>
              <a:t>  </a:t>
            </a:r>
            <a:r>
              <a:rPr lang="en-US" altLang="zh-CN" sz="2000">
                <a:solidFill>
                  <a:srgbClr val="000000"/>
                </a:solidFill>
                <a:latin typeface="Tahoma" pitchFamily="34" charset="0"/>
              </a:rPr>
              <a:t>}return (0); }</a:t>
            </a:r>
          </a:p>
        </p:txBody>
      </p:sp>
      <p:sp>
        <p:nvSpPr>
          <p:cNvPr id="83972" name="Rectangle 7"/>
          <p:cNvSpPr>
            <a:spLocks noChangeArrowheads="1"/>
          </p:cNvSpPr>
          <p:nvPr/>
        </p:nvSpPr>
        <p:spPr bwMode="auto">
          <a:xfrm>
            <a:off x="4572000" y="4005263"/>
            <a:ext cx="4500563" cy="2527300"/>
          </a:xfrm>
          <a:prstGeom prst="rect">
            <a:avLst/>
          </a:prstGeom>
          <a:noFill/>
          <a:ln w="28575" cap="sq">
            <a:solidFill>
              <a:srgbClr val="800000"/>
            </a:solidFill>
            <a:miter lim="800000"/>
            <a:headEnd type="none" w="sm" len="sm"/>
            <a:tailEnd type="none" w="sm" len="sm"/>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20000"/>
              </a:spcBef>
              <a:buClr>
                <a:schemeClr val="folHlink"/>
              </a:buClr>
              <a:buSzPct val="60000"/>
              <a:buFont typeface="Wingdings" pitchFamily="2" charset="2"/>
              <a:buNone/>
            </a:pPr>
            <a:r>
              <a:rPr lang="en-US" altLang="zh-CN" sz="2000">
                <a:solidFill>
                  <a:srgbClr val="000000"/>
                </a:solidFill>
                <a:latin typeface="Tahoma" pitchFamily="34" charset="0"/>
              </a:rPr>
              <a:t>LRD( node *T)</a:t>
            </a:r>
          </a:p>
          <a:p>
            <a:pPr>
              <a:lnSpc>
                <a:spcPct val="115000"/>
              </a:lnSpc>
              <a:spcBef>
                <a:spcPct val="20000"/>
              </a:spcBef>
              <a:buClr>
                <a:schemeClr val="folHlink"/>
              </a:buClr>
              <a:buSzPct val="60000"/>
              <a:buFont typeface="Wingdings" pitchFamily="2" charset="2"/>
              <a:buNone/>
            </a:pPr>
            <a:r>
              <a:rPr lang="en-US" altLang="zh-CN" sz="2000">
                <a:solidFill>
                  <a:srgbClr val="000000"/>
                </a:solidFill>
                <a:latin typeface="Tahoma" pitchFamily="34" charset="0"/>
              </a:rPr>
              <a:t>{ if( T!=NULL )</a:t>
            </a:r>
          </a:p>
          <a:p>
            <a:pPr>
              <a:lnSpc>
                <a:spcPct val="115000"/>
              </a:lnSpc>
              <a:spcBef>
                <a:spcPct val="20000"/>
              </a:spcBef>
              <a:buClr>
                <a:schemeClr val="folHlink"/>
              </a:buClr>
              <a:buSzPct val="60000"/>
              <a:buFont typeface="Wingdings" pitchFamily="2" charset="2"/>
              <a:buNone/>
            </a:pPr>
            <a:r>
              <a:rPr lang="en-US" altLang="zh-CN" sz="2000">
                <a:solidFill>
                  <a:srgbClr val="000000"/>
                </a:solidFill>
                <a:latin typeface="Tahoma" pitchFamily="34" charset="0"/>
              </a:rPr>
              <a:t> { LRD( T-&gt;lchild) //</a:t>
            </a:r>
            <a:r>
              <a:rPr lang="zh-CN" altLang="en-US" sz="2000">
                <a:solidFill>
                  <a:srgbClr val="000000"/>
                </a:solidFill>
                <a:latin typeface="Tahoma" pitchFamily="34" charset="0"/>
              </a:rPr>
              <a:t>递归遍历左子树</a:t>
            </a:r>
          </a:p>
          <a:p>
            <a:pPr>
              <a:lnSpc>
                <a:spcPct val="115000"/>
              </a:lnSpc>
              <a:spcBef>
                <a:spcPct val="20000"/>
              </a:spcBef>
              <a:buClr>
                <a:schemeClr val="folHlink"/>
              </a:buClr>
              <a:buSzPct val="60000"/>
              <a:buFont typeface="Wingdings" pitchFamily="2" charset="2"/>
              <a:buNone/>
            </a:pPr>
            <a:r>
              <a:rPr lang="zh-CN" altLang="en-US" sz="2000">
                <a:solidFill>
                  <a:srgbClr val="000000"/>
                </a:solidFill>
                <a:latin typeface="Tahoma" pitchFamily="34" charset="0"/>
              </a:rPr>
              <a:t>    </a:t>
            </a:r>
            <a:r>
              <a:rPr lang="en-US" altLang="zh-CN" sz="2000">
                <a:solidFill>
                  <a:srgbClr val="000000"/>
                </a:solidFill>
                <a:latin typeface="Tahoma" pitchFamily="34" charset="0"/>
              </a:rPr>
              <a:t>LRD( T-&gt;rchild) //</a:t>
            </a:r>
            <a:r>
              <a:rPr lang="zh-CN" altLang="en-US" sz="2000">
                <a:solidFill>
                  <a:srgbClr val="000000"/>
                </a:solidFill>
                <a:latin typeface="Tahoma" pitchFamily="34" charset="0"/>
              </a:rPr>
              <a:t>递归遍历右子树</a:t>
            </a:r>
          </a:p>
          <a:p>
            <a:pPr>
              <a:lnSpc>
                <a:spcPct val="115000"/>
              </a:lnSpc>
              <a:spcBef>
                <a:spcPct val="20000"/>
              </a:spcBef>
              <a:buClr>
                <a:schemeClr val="folHlink"/>
              </a:buClr>
              <a:buSzPct val="60000"/>
              <a:buFont typeface="Wingdings" pitchFamily="2" charset="2"/>
              <a:buNone/>
            </a:pPr>
            <a:r>
              <a:rPr lang="zh-CN" altLang="en-US" sz="2000">
                <a:solidFill>
                  <a:srgbClr val="000000"/>
                </a:solidFill>
                <a:latin typeface="Tahoma" pitchFamily="34" charset="0"/>
              </a:rPr>
              <a:t>    </a:t>
            </a:r>
            <a:r>
              <a:rPr lang="en-US" altLang="zh-CN" sz="2000">
                <a:solidFill>
                  <a:srgbClr val="000000"/>
                </a:solidFill>
                <a:latin typeface="Tahoma" pitchFamily="34" charset="0"/>
              </a:rPr>
              <a:t>printf(</a:t>
            </a:r>
            <a:r>
              <a:rPr lang="en-US" altLang="zh-CN" sz="2000">
                <a:solidFill>
                  <a:srgbClr val="000000"/>
                </a:solidFill>
              </a:rPr>
              <a:t>“</a:t>
            </a:r>
            <a:r>
              <a:rPr lang="en-US" altLang="zh-CN" sz="2000">
                <a:solidFill>
                  <a:srgbClr val="000000"/>
                </a:solidFill>
                <a:latin typeface="Tahoma" pitchFamily="34" charset="0"/>
              </a:rPr>
              <a:t>%d</a:t>
            </a:r>
            <a:r>
              <a:rPr lang="en-US" altLang="zh-CN" sz="2000">
                <a:solidFill>
                  <a:srgbClr val="000000"/>
                </a:solidFill>
              </a:rPr>
              <a:t>”</a:t>
            </a:r>
            <a:r>
              <a:rPr lang="en-US" altLang="zh-CN" sz="2000">
                <a:solidFill>
                  <a:srgbClr val="000000"/>
                </a:solidFill>
                <a:latin typeface="Tahoma" pitchFamily="34" charset="0"/>
              </a:rPr>
              <a:t>, T-&gt;data);  //</a:t>
            </a:r>
            <a:r>
              <a:rPr lang="zh-CN" altLang="en-US" sz="2000">
                <a:solidFill>
                  <a:srgbClr val="000000"/>
                </a:solidFill>
                <a:latin typeface="Tahoma" pitchFamily="34" charset="0"/>
              </a:rPr>
              <a:t>访问</a:t>
            </a:r>
            <a:r>
              <a:rPr lang="en-US" altLang="zh-CN" sz="2000">
                <a:solidFill>
                  <a:srgbClr val="000000"/>
                </a:solidFill>
                <a:latin typeface="Tahoma" pitchFamily="34" charset="0"/>
              </a:rPr>
              <a:t>D  </a:t>
            </a:r>
          </a:p>
          <a:p>
            <a:pPr>
              <a:lnSpc>
                <a:spcPct val="115000"/>
              </a:lnSpc>
              <a:spcBef>
                <a:spcPct val="20000"/>
              </a:spcBef>
              <a:buClr>
                <a:schemeClr val="folHlink"/>
              </a:buClr>
              <a:buSzPct val="60000"/>
              <a:buFont typeface="Wingdings" pitchFamily="2" charset="2"/>
              <a:buNone/>
            </a:pPr>
            <a:r>
              <a:rPr lang="en-US" altLang="zh-CN" sz="2000">
                <a:solidFill>
                  <a:srgbClr val="000000"/>
                </a:solidFill>
                <a:latin typeface="Tahoma" pitchFamily="34" charset="0"/>
              </a:rPr>
              <a:t>  }return (0); }</a:t>
            </a:r>
          </a:p>
        </p:txBody>
      </p:sp>
      <p:sp>
        <p:nvSpPr>
          <p:cNvPr id="83973" name="Rectangle 8"/>
          <p:cNvSpPr>
            <a:spLocks noChangeArrowheads="1"/>
          </p:cNvSpPr>
          <p:nvPr/>
        </p:nvSpPr>
        <p:spPr bwMode="auto">
          <a:xfrm>
            <a:off x="34925" y="1196975"/>
            <a:ext cx="4392613" cy="2527300"/>
          </a:xfrm>
          <a:prstGeom prst="rect">
            <a:avLst/>
          </a:prstGeom>
          <a:noFill/>
          <a:ln w="28575" cap="sq">
            <a:solidFill>
              <a:srgbClr val="800000"/>
            </a:solidFill>
            <a:miter lim="800000"/>
            <a:headEnd type="none" w="sm" len="sm"/>
            <a:tailEnd type="none" w="sm" len="sm"/>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20000"/>
              </a:spcBef>
              <a:buClr>
                <a:schemeClr val="folHlink"/>
              </a:buClr>
              <a:buSzPct val="60000"/>
              <a:buFont typeface="Wingdings" pitchFamily="2" charset="2"/>
              <a:buNone/>
            </a:pPr>
            <a:r>
              <a:rPr lang="zh-CN" altLang="en-US" sz="2000">
                <a:solidFill>
                  <a:srgbClr val="000000"/>
                </a:solidFill>
                <a:latin typeface="Tahoma" pitchFamily="34" charset="0"/>
              </a:rPr>
              <a:t>结点类型自定义</a:t>
            </a:r>
          </a:p>
          <a:p>
            <a:pPr>
              <a:lnSpc>
                <a:spcPct val="115000"/>
              </a:lnSpc>
              <a:spcBef>
                <a:spcPct val="20000"/>
              </a:spcBef>
              <a:buClr>
                <a:schemeClr val="folHlink"/>
              </a:buClr>
              <a:buSzPct val="60000"/>
              <a:buFont typeface="Wingdings" pitchFamily="2" charset="2"/>
              <a:buNone/>
            </a:pPr>
            <a:r>
              <a:rPr lang="en-US" altLang="zh-CN" sz="2000">
                <a:solidFill>
                  <a:srgbClr val="000000"/>
                </a:solidFill>
                <a:latin typeface="Tahoma" pitchFamily="34" charset="0"/>
              </a:rPr>
              <a:t>typedef struct node{</a:t>
            </a:r>
          </a:p>
          <a:p>
            <a:pPr>
              <a:lnSpc>
                <a:spcPct val="115000"/>
              </a:lnSpc>
              <a:spcBef>
                <a:spcPct val="20000"/>
              </a:spcBef>
              <a:buClr>
                <a:schemeClr val="folHlink"/>
              </a:buClr>
              <a:buSzPct val="60000"/>
              <a:buFont typeface="Wingdings" pitchFamily="2" charset="2"/>
              <a:buNone/>
            </a:pPr>
            <a:r>
              <a:rPr lang="en-US" altLang="zh-CN" sz="2000">
                <a:solidFill>
                  <a:srgbClr val="000000"/>
                </a:solidFill>
                <a:latin typeface="Tahoma" pitchFamily="34" charset="0"/>
              </a:rPr>
              <a:t>int data;</a:t>
            </a:r>
          </a:p>
          <a:p>
            <a:pPr>
              <a:lnSpc>
                <a:spcPct val="115000"/>
              </a:lnSpc>
              <a:spcBef>
                <a:spcPct val="20000"/>
              </a:spcBef>
              <a:buClr>
                <a:schemeClr val="folHlink"/>
              </a:buClr>
              <a:buSzPct val="60000"/>
              <a:buFont typeface="Wingdings" pitchFamily="2" charset="2"/>
              <a:buNone/>
            </a:pPr>
            <a:r>
              <a:rPr lang="en-US" altLang="zh-CN" sz="2000">
                <a:solidFill>
                  <a:srgbClr val="000000"/>
                </a:solidFill>
                <a:latin typeface="Tahoma" pitchFamily="34" charset="0"/>
              </a:rPr>
              <a:t>struct node *lchild,*rchild;</a:t>
            </a:r>
          </a:p>
          <a:p>
            <a:pPr>
              <a:lnSpc>
                <a:spcPct val="115000"/>
              </a:lnSpc>
              <a:spcBef>
                <a:spcPct val="20000"/>
              </a:spcBef>
              <a:buClr>
                <a:schemeClr val="folHlink"/>
              </a:buClr>
              <a:buSzPct val="60000"/>
              <a:buFont typeface="Wingdings" pitchFamily="2" charset="2"/>
              <a:buNone/>
            </a:pPr>
            <a:r>
              <a:rPr lang="en-US" altLang="zh-CN" sz="2000">
                <a:solidFill>
                  <a:srgbClr val="000000"/>
                </a:solidFill>
                <a:latin typeface="Tahoma" pitchFamily="34" charset="0"/>
              </a:rPr>
              <a:t>}node;</a:t>
            </a:r>
          </a:p>
          <a:p>
            <a:pPr>
              <a:lnSpc>
                <a:spcPct val="115000"/>
              </a:lnSpc>
              <a:spcBef>
                <a:spcPct val="20000"/>
              </a:spcBef>
              <a:buClr>
                <a:schemeClr val="folHlink"/>
              </a:buClr>
              <a:buSzPct val="60000"/>
              <a:buFont typeface="Wingdings" pitchFamily="2" charset="2"/>
              <a:buNone/>
            </a:pPr>
            <a:r>
              <a:rPr lang="en-US" altLang="zh-CN" sz="2000">
                <a:solidFill>
                  <a:srgbClr val="000000"/>
                </a:solidFill>
                <a:latin typeface="Tahoma" pitchFamily="34" charset="0"/>
              </a:rPr>
              <a:t>node *T;</a:t>
            </a:r>
          </a:p>
        </p:txBody>
      </p:sp>
      <p:sp>
        <p:nvSpPr>
          <p:cNvPr id="83974" name="Text Box 9"/>
          <p:cNvSpPr txBox="1">
            <a:spLocks noChangeArrowheads="1"/>
          </p:cNvSpPr>
          <p:nvPr/>
        </p:nvSpPr>
        <p:spPr bwMode="auto">
          <a:xfrm>
            <a:off x="179388" y="115888"/>
            <a:ext cx="30400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80808"/>
                </a:solidFill>
                <a:ea typeface="楷体_GB2312" pitchFamily="49" charset="-122"/>
              </a:rPr>
              <a:t>对遍历的分析：</a:t>
            </a:r>
          </a:p>
        </p:txBody>
      </p:sp>
      <p:sp>
        <p:nvSpPr>
          <p:cNvPr id="525322" name="Rectangle 10"/>
          <p:cNvSpPr>
            <a:spLocks noChangeArrowheads="1"/>
          </p:cNvSpPr>
          <p:nvPr/>
        </p:nvSpPr>
        <p:spPr bwMode="auto">
          <a:xfrm>
            <a:off x="28575" y="836613"/>
            <a:ext cx="4392613" cy="3063875"/>
          </a:xfrm>
          <a:prstGeom prst="rect">
            <a:avLst/>
          </a:prstGeom>
          <a:solidFill>
            <a:srgbClr val="FFFFFF"/>
          </a:solidFill>
          <a:ln w="28575" cap="sq">
            <a:solidFill>
              <a:srgbClr val="8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20000"/>
              </a:spcBef>
              <a:buClr>
                <a:schemeClr val="folHlink"/>
              </a:buClr>
              <a:buSzPct val="60000"/>
              <a:buFont typeface="Wingdings" pitchFamily="2" charset="2"/>
              <a:buNone/>
            </a:pPr>
            <a:r>
              <a:rPr lang="en-US" altLang="zh-CN" sz="2800" b="1">
                <a:solidFill>
                  <a:srgbClr val="000000"/>
                </a:solidFill>
                <a:latin typeface="Tahoma" pitchFamily="34" charset="0"/>
              </a:rPr>
              <a:t>1</a:t>
            </a:r>
            <a:r>
              <a:rPr lang="zh-CN" altLang="en-US" sz="2800" b="1">
                <a:solidFill>
                  <a:srgbClr val="000000"/>
                </a:solidFill>
                <a:latin typeface="Tahoma" pitchFamily="34" charset="0"/>
              </a:rPr>
              <a:t>、如果将</a:t>
            </a:r>
            <a:r>
              <a:rPr lang="en-US" altLang="zh-CN" sz="2800" b="1">
                <a:solidFill>
                  <a:srgbClr val="000000"/>
                </a:solidFill>
                <a:latin typeface="Tahoma" pitchFamily="34" charset="0"/>
              </a:rPr>
              <a:t>printf </a:t>
            </a:r>
            <a:r>
              <a:rPr lang="zh-CN" altLang="en-US" sz="2800" b="1">
                <a:solidFill>
                  <a:srgbClr val="000000"/>
                </a:solidFill>
                <a:latin typeface="Tahoma" pitchFamily="34" charset="0"/>
              </a:rPr>
              <a:t>语句去掉，从递归角度来看，这三种算法是完全相同 的，或者说</a:t>
            </a:r>
            <a:r>
              <a:rPr lang="zh-CN" altLang="en-US" sz="2800" b="1">
                <a:solidFill>
                  <a:srgbClr val="990033"/>
                </a:solidFill>
                <a:latin typeface="Tahoma" pitchFamily="34" charset="0"/>
              </a:rPr>
              <a:t>这三种遍历算法的访问路径是相同的，只是访问结点的时机不同。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5322"/>
                                        </p:tgtEl>
                                        <p:attrNameLst>
                                          <p:attrName>style.visibility</p:attrName>
                                        </p:attrNameLst>
                                      </p:cBhvr>
                                      <p:to>
                                        <p:strVal val="visible"/>
                                      </p:to>
                                    </p:set>
                                    <p:animEffect transition="in" filter="blinds(horizontal)">
                                      <p:cBhvr>
                                        <p:cTn id="7" dur="500"/>
                                        <p:tgtEl>
                                          <p:spTgt spid="525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2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4" name="Group 85"/>
          <p:cNvGrpSpPr>
            <a:grpSpLocks/>
          </p:cNvGrpSpPr>
          <p:nvPr/>
        </p:nvGrpSpPr>
        <p:grpSpPr bwMode="auto">
          <a:xfrm>
            <a:off x="-36513" y="549275"/>
            <a:ext cx="4629151" cy="5943600"/>
            <a:chOff x="204" y="391"/>
            <a:chExt cx="2916" cy="3744"/>
          </a:xfrm>
        </p:grpSpPr>
        <p:grpSp>
          <p:nvGrpSpPr>
            <p:cNvPr id="84997" name="Group 4"/>
            <p:cNvGrpSpPr>
              <a:grpSpLocks/>
            </p:cNvGrpSpPr>
            <p:nvPr/>
          </p:nvGrpSpPr>
          <p:grpSpPr bwMode="auto">
            <a:xfrm>
              <a:off x="540" y="967"/>
              <a:ext cx="2304" cy="2736"/>
              <a:chOff x="192" y="816"/>
              <a:chExt cx="2304" cy="2736"/>
            </a:xfrm>
          </p:grpSpPr>
          <p:sp>
            <p:nvSpPr>
              <p:cNvPr id="85059" name="Oval 5"/>
              <p:cNvSpPr>
                <a:spLocks noChangeArrowheads="1"/>
              </p:cNvSpPr>
              <p:nvPr/>
            </p:nvSpPr>
            <p:spPr bwMode="auto">
              <a:xfrm>
                <a:off x="960" y="816"/>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00"/>
                    </a:solidFill>
                  </a:rPr>
                  <a:t>A</a:t>
                </a:r>
                <a:endParaRPr lang="en-US" altLang="zh-CN" sz="2400"/>
              </a:p>
            </p:txBody>
          </p:sp>
          <p:sp>
            <p:nvSpPr>
              <p:cNvPr id="85060" name="Oval 6"/>
              <p:cNvSpPr>
                <a:spLocks noChangeArrowheads="1"/>
              </p:cNvSpPr>
              <p:nvPr/>
            </p:nvSpPr>
            <p:spPr bwMode="auto">
              <a:xfrm>
                <a:off x="192" y="1392"/>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2"/>
                    </a:solidFill>
                  </a:rPr>
                  <a:t>B</a:t>
                </a:r>
                <a:endParaRPr lang="en-US" altLang="zh-CN" sz="2400"/>
              </a:p>
            </p:txBody>
          </p:sp>
          <p:sp>
            <p:nvSpPr>
              <p:cNvPr id="85061" name="Oval 7"/>
              <p:cNvSpPr>
                <a:spLocks noChangeArrowheads="1"/>
              </p:cNvSpPr>
              <p:nvPr/>
            </p:nvSpPr>
            <p:spPr bwMode="auto">
              <a:xfrm>
                <a:off x="624" y="1968"/>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2"/>
                    </a:solidFill>
                  </a:rPr>
                  <a:t>C</a:t>
                </a:r>
                <a:endParaRPr lang="en-US" altLang="zh-CN" sz="2400"/>
              </a:p>
            </p:txBody>
          </p:sp>
          <p:sp>
            <p:nvSpPr>
              <p:cNvPr id="85062" name="Oval 8"/>
              <p:cNvSpPr>
                <a:spLocks noChangeArrowheads="1"/>
              </p:cNvSpPr>
              <p:nvPr/>
            </p:nvSpPr>
            <p:spPr bwMode="auto">
              <a:xfrm>
                <a:off x="336" y="2592"/>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2"/>
                    </a:solidFill>
                  </a:rPr>
                  <a:t>D</a:t>
                </a:r>
                <a:endParaRPr lang="en-US" altLang="zh-CN" sz="2400"/>
              </a:p>
            </p:txBody>
          </p:sp>
          <p:sp>
            <p:nvSpPr>
              <p:cNvPr id="85063" name="Oval 9"/>
              <p:cNvSpPr>
                <a:spLocks noChangeArrowheads="1"/>
              </p:cNvSpPr>
              <p:nvPr/>
            </p:nvSpPr>
            <p:spPr bwMode="auto">
              <a:xfrm>
                <a:off x="1728" y="1392"/>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E</a:t>
                </a:r>
                <a:endParaRPr lang="en-US" altLang="zh-CN" sz="2400"/>
              </a:p>
            </p:txBody>
          </p:sp>
          <p:sp>
            <p:nvSpPr>
              <p:cNvPr id="85064" name="Oval 10"/>
              <p:cNvSpPr>
                <a:spLocks noChangeArrowheads="1"/>
              </p:cNvSpPr>
              <p:nvPr/>
            </p:nvSpPr>
            <p:spPr bwMode="auto">
              <a:xfrm>
                <a:off x="2160" y="1968"/>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F</a:t>
                </a:r>
                <a:endParaRPr lang="en-US" altLang="zh-CN" sz="2400"/>
              </a:p>
            </p:txBody>
          </p:sp>
          <p:sp>
            <p:nvSpPr>
              <p:cNvPr id="85065" name="Oval 11"/>
              <p:cNvSpPr>
                <a:spLocks noChangeArrowheads="1"/>
              </p:cNvSpPr>
              <p:nvPr/>
            </p:nvSpPr>
            <p:spPr bwMode="auto">
              <a:xfrm>
                <a:off x="1728" y="2544"/>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G</a:t>
                </a:r>
                <a:endParaRPr lang="en-US" altLang="zh-CN" sz="2400"/>
              </a:p>
            </p:txBody>
          </p:sp>
          <p:sp>
            <p:nvSpPr>
              <p:cNvPr id="85066" name="Oval 12"/>
              <p:cNvSpPr>
                <a:spLocks noChangeArrowheads="1"/>
              </p:cNvSpPr>
              <p:nvPr/>
            </p:nvSpPr>
            <p:spPr bwMode="auto">
              <a:xfrm>
                <a:off x="1392" y="3168"/>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endParaRPr lang="en-US" altLang="zh-CN" sz="2400"/>
              </a:p>
            </p:txBody>
          </p:sp>
          <p:sp>
            <p:nvSpPr>
              <p:cNvPr id="85067" name="Oval 13"/>
              <p:cNvSpPr>
                <a:spLocks noChangeArrowheads="1"/>
              </p:cNvSpPr>
              <p:nvPr/>
            </p:nvSpPr>
            <p:spPr bwMode="auto">
              <a:xfrm>
                <a:off x="2064" y="3168"/>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K</a:t>
                </a:r>
                <a:endParaRPr lang="en-US" altLang="zh-CN" sz="2400"/>
              </a:p>
            </p:txBody>
          </p:sp>
          <p:sp>
            <p:nvSpPr>
              <p:cNvPr id="85068" name="Line 14"/>
              <p:cNvSpPr>
                <a:spLocks noChangeShapeType="1"/>
              </p:cNvSpPr>
              <p:nvPr/>
            </p:nvSpPr>
            <p:spPr bwMode="auto">
              <a:xfrm flipH="1">
                <a:off x="384" y="1008"/>
                <a:ext cx="576" cy="38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69" name="Line 15"/>
              <p:cNvSpPr>
                <a:spLocks noChangeShapeType="1"/>
              </p:cNvSpPr>
              <p:nvPr/>
            </p:nvSpPr>
            <p:spPr bwMode="auto">
              <a:xfrm>
                <a:off x="528" y="1584"/>
                <a:ext cx="240" cy="38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70" name="Line 16"/>
              <p:cNvSpPr>
                <a:spLocks noChangeShapeType="1"/>
              </p:cNvSpPr>
              <p:nvPr/>
            </p:nvSpPr>
            <p:spPr bwMode="auto">
              <a:xfrm flipH="1">
                <a:off x="528" y="2160"/>
                <a:ext cx="96"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71" name="Line 17"/>
              <p:cNvSpPr>
                <a:spLocks noChangeShapeType="1"/>
              </p:cNvSpPr>
              <p:nvPr/>
            </p:nvSpPr>
            <p:spPr bwMode="auto">
              <a:xfrm>
                <a:off x="1296" y="1008"/>
                <a:ext cx="624" cy="38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72" name="Line 18"/>
              <p:cNvSpPr>
                <a:spLocks noChangeShapeType="1"/>
              </p:cNvSpPr>
              <p:nvPr/>
            </p:nvSpPr>
            <p:spPr bwMode="auto">
              <a:xfrm>
                <a:off x="2064" y="1584"/>
                <a:ext cx="240" cy="38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73" name="Line 19"/>
              <p:cNvSpPr>
                <a:spLocks noChangeShapeType="1"/>
              </p:cNvSpPr>
              <p:nvPr/>
            </p:nvSpPr>
            <p:spPr bwMode="auto">
              <a:xfrm flipH="1">
                <a:off x="1920" y="2160"/>
                <a:ext cx="240" cy="38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74" name="Line 20"/>
              <p:cNvSpPr>
                <a:spLocks noChangeShapeType="1"/>
              </p:cNvSpPr>
              <p:nvPr/>
            </p:nvSpPr>
            <p:spPr bwMode="auto">
              <a:xfrm flipH="1">
                <a:off x="1536" y="2736"/>
                <a:ext cx="192"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75" name="Line 21"/>
              <p:cNvSpPr>
                <a:spLocks noChangeShapeType="1"/>
              </p:cNvSpPr>
              <p:nvPr/>
            </p:nvSpPr>
            <p:spPr bwMode="auto">
              <a:xfrm>
                <a:off x="2064" y="2736"/>
                <a:ext cx="192"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4998" name="Line 22"/>
            <p:cNvSpPr>
              <a:spLocks noChangeShapeType="1"/>
            </p:cNvSpPr>
            <p:nvPr/>
          </p:nvSpPr>
          <p:spPr bwMode="auto">
            <a:xfrm>
              <a:off x="1404" y="391"/>
              <a:ext cx="0" cy="528"/>
            </a:xfrm>
            <a:prstGeom prst="line">
              <a:avLst/>
            </a:prstGeom>
            <a:noFill/>
            <a:ln w="38100" cap="sq">
              <a:solidFill>
                <a:srgbClr val="0066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999" name="Line 23"/>
            <p:cNvSpPr>
              <a:spLocks noChangeShapeType="1"/>
            </p:cNvSpPr>
            <p:nvPr/>
          </p:nvSpPr>
          <p:spPr bwMode="auto">
            <a:xfrm flipH="1">
              <a:off x="636" y="919"/>
              <a:ext cx="768" cy="480"/>
            </a:xfrm>
            <a:prstGeom prst="line">
              <a:avLst/>
            </a:prstGeom>
            <a:noFill/>
            <a:ln w="38100" cap="sq">
              <a:solidFill>
                <a:srgbClr val="0066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0" name="Freeform 24"/>
            <p:cNvSpPr>
              <a:spLocks/>
            </p:cNvSpPr>
            <p:nvPr/>
          </p:nvSpPr>
          <p:spPr bwMode="auto">
            <a:xfrm>
              <a:off x="412" y="1399"/>
              <a:ext cx="224" cy="480"/>
            </a:xfrm>
            <a:custGeom>
              <a:avLst/>
              <a:gdLst>
                <a:gd name="T0" fmla="*/ 224 w 224"/>
                <a:gd name="T1" fmla="*/ 0 h 480"/>
                <a:gd name="T2" fmla="*/ 32 w 224"/>
                <a:gd name="T3" fmla="*/ 240 h 480"/>
                <a:gd name="T4" fmla="*/ 32 w 224"/>
                <a:gd name="T5" fmla="*/ 480 h 480"/>
                <a:gd name="T6" fmla="*/ 0 60000 65536"/>
                <a:gd name="T7" fmla="*/ 0 60000 65536"/>
                <a:gd name="T8" fmla="*/ 0 60000 65536"/>
              </a:gdLst>
              <a:ahLst/>
              <a:cxnLst>
                <a:cxn ang="T6">
                  <a:pos x="T0" y="T1"/>
                </a:cxn>
                <a:cxn ang="T7">
                  <a:pos x="T2" y="T3"/>
                </a:cxn>
                <a:cxn ang="T8">
                  <a:pos x="T4" y="T5"/>
                </a:cxn>
              </a:cxnLst>
              <a:rect l="0" t="0" r="r" b="b"/>
              <a:pathLst>
                <a:path w="224" h="480">
                  <a:moveTo>
                    <a:pt x="224" y="0"/>
                  </a:moveTo>
                  <a:cubicBezTo>
                    <a:pt x="144" y="80"/>
                    <a:pt x="64" y="160"/>
                    <a:pt x="32" y="240"/>
                  </a:cubicBezTo>
                  <a:cubicBezTo>
                    <a:pt x="0" y="320"/>
                    <a:pt x="16" y="400"/>
                    <a:pt x="32" y="48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1" name="Line 25"/>
            <p:cNvSpPr>
              <a:spLocks noChangeShapeType="1"/>
            </p:cNvSpPr>
            <p:nvPr/>
          </p:nvSpPr>
          <p:spPr bwMode="auto">
            <a:xfrm flipH="1">
              <a:off x="204" y="1879"/>
              <a:ext cx="240" cy="288"/>
            </a:xfrm>
            <a:prstGeom prst="line">
              <a:avLst/>
            </a:prstGeom>
            <a:noFill/>
            <a:ln w="38100" cap="sq">
              <a:solidFill>
                <a:schemeClr val="hlink"/>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2" name="Line 26"/>
            <p:cNvSpPr>
              <a:spLocks noChangeShapeType="1"/>
            </p:cNvSpPr>
            <p:nvPr/>
          </p:nvSpPr>
          <p:spPr bwMode="auto">
            <a:xfrm flipV="1">
              <a:off x="300" y="1927"/>
              <a:ext cx="240" cy="288"/>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3" name="Freeform 27"/>
            <p:cNvSpPr>
              <a:spLocks/>
            </p:cNvSpPr>
            <p:nvPr/>
          </p:nvSpPr>
          <p:spPr bwMode="auto">
            <a:xfrm>
              <a:off x="540" y="1927"/>
              <a:ext cx="336" cy="96"/>
            </a:xfrm>
            <a:custGeom>
              <a:avLst/>
              <a:gdLst>
                <a:gd name="T0" fmla="*/ 0 w 336"/>
                <a:gd name="T1" fmla="*/ 0 h 96"/>
                <a:gd name="T2" fmla="*/ 144 w 336"/>
                <a:gd name="T3" fmla="*/ 96 h 96"/>
                <a:gd name="T4" fmla="*/ 336 w 336"/>
                <a:gd name="T5" fmla="*/ 0 h 96"/>
                <a:gd name="T6" fmla="*/ 0 60000 65536"/>
                <a:gd name="T7" fmla="*/ 0 60000 65536"/>
                <a:gd name="T8" fmla="*/ 0 60000 65536"/>
              </a:gdLst>
              <a:ahLst/>
              <a:cxnLst>
                <a:cxn ang="T6">
                  <a:pos x="T0" y="T1"/>
                </a:cxn>
                <a:cxn ang="T7">
                  <a:pos x="T2" y="T3"/>
                </a:cxn>
                <a:cxn ang="T8">
                  <a:pos x="T4" y="T5"/>
                </a:cxn>
              </a:cxnLst>
              <a:rect l="0" t="0" r="r" b="b"/>
              <a:pathLst>
                <a:path w="336" h="96">
                  <a:moveTo>
                    <a:pt x="0" y="0"/>
                  </a:moveTo>
                  <a:cubicBezTo>
                    <a:pt x="44" y="48"/>
                    <a:pt x="88" y="96"/>
                    <a:pt x="144" y="96"/>
                  </a:cubicBezTo>
                  <a:cubicBezTo>
                    <a:pt x="200" y="96"/>
                    <a:pt x="268" y="48"/>
                    <a:pt x="336"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4" name="Line 28"/>
            <p:cNvSpPr>
              <a:spLocks noChangeShapeType="1"/>
            </p:cNvSpPr>
            <p:nvPr/>
          </p:nvSpPr>
          <p:spPr bwMode="auto">
            <a:xfrm>
              <a:off x="876" y="1927"/>
              <a:ext cx="144" cy="192"/>
            </a:xfrm>
            <a:prstGeom prst="line">
              <a:avLst/>
            </a:prstGeom>
            <a:noFill/>
            <a:ln w="38100" cap="sq">
              <a:solidFill>
                <a:srgbClr val="0066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5" name="Freeform 29"/>
            <p:cNvSpPr>
              <a:spLocks/>
            </p:cNvSpPr>
            <p:nvPr/>
          </p:nvSpPr>
          <p:spPr bwMode="auto">
            <a:xfrm>
              <a:off x="852" y="2119"/>
              <a:ext cx="168" cy="240"/>
            </a:xfrm>
            <a:custGeom>
              <a:avLst/>
              <a:gdLst>
                <a:gd name="T0" fmla="*/ 168 w 168"/>
                <a:gd name="T1" fmla="*/ 0 h 240"/>
                <a:gd name="T2" fmla="*/ 24 w 168"/>
                <a:gd name="T3" fmla="*/ 144 h 240"/>
                <a:gd name="T4" fmla="*/ 24 w 168"/>
                <a:gd name="T5" fmla="*/ 240 h 240"/>
                <a:gd name="T6" fmla="*/ 0 60000 65536"/>
                <a:gd name="T7" fmla="*/ 0 60000 65536"/>
                <a:gd name="T8" fmla="*/ 0 60000 65536"/>
              </a:gdLst>
              <a:ahLst/>
              <a:cxnLst>
                <a:cxn ang="T6">
                  <a:pos x="T0" y="T1"/>
                </a:cxn>
                <a:cxn ang="T7">
                  <a:pos x="T2" y="T3"/>
                </a:cxn>
                <a:cxn ang="T8">
                  <a:pos x="T4" y="T5"/>
                </a:cxn>
              </a:cxnLst>
              <a:rect l="0" t="0" r="r" b="b"/>
              <a:pathLst>
                <a:path w="168" h="240">
                  <a:moveTo>
                    <a:pt x="168" y="0"/>
                  </a:moveTo>
                  <a:cubicBezTo>
                    <a:pt x="108" y="52"/>
                    <a:pt x="48" y="104"/>
                    <a:pt x="24" y="144"/>
                  </a:cubicBezTo>
                  <a:cubicBezTo>
                    <a:pt x="0" y="184"/>
                    <a:pt x="12" y="212"/>
                    <a:pt x="24" y="24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6" name="Line 30"/>
            <p:cNvSpPr>
              <a:spLocks noChangeShapeType="1"/>
            </p:cNvSpPr>
            <p:nvPr/>
          </p:nvSpPr>
          <p:spPr bwMode="auto">
            <a:xfrm flipH="1">
              <a:off x="780" y="2311"/>
              <a:ext cx="96" cy="384"/>
            </a:xfrm>
            <a:prstGeom prst="line">
              <a:avLst/>
            </a:prstGeom>
            <a:noFill/>
            <a:ln w="38100" cap="sq">
              <a:solidFill>
                <a:srgbClr val="0066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7" name="Freeform 31"/>
            <p:cNvSpPr>
              <a:spLocks/>
            </p:cNvSpPr>
            <p:nvPr/>
          </p:nvSpPr>
          <p:spPr bwMode="auto">
            <a:xfrm>
              <a:off x="524" y="2695"/>
              <a:ext cx="256" cy="480"/>
            </a:xfrm>
            <a:custGeom>
              <a:avLst/>
              <a:gdLst>
                <a:gd name="T0" fmla="*/ 256 w 256"/>
                <a:gd name="T1" fmla="*/ 0 h 480"/>
                <a:gd name="T2" fmla="*/ 16 w 256"/>
                <a:gd name="T3" fmla="*/ 192 h 480"/>
                <a:gd name="T4" fmla="*/ 160 w 256"/>
                <a:gd name="T5" fmla="*/ 480 h 480"/>
                <a:gd name="T6" fmla="*/ 0 60000 65536"/>
                <a:gd name="T7" fmla="*/ 0 60000 65536"/>
                <a:gd name="T8" fmla="*/ 0 60000 65536"/>
              </a:gdLst>
              <a:ahLst/>
              <a:cxnLst>
                <a:cxn ang="T6">
                  <a:pos x="T0" y="T1"/>
                </a:cxn>
                <a:cxn ang="T7">
                  <a:pos x="T2" y="T3"/>
                </a:cxn>
                <a:cxn ang="T8">
                  <a:pos x="T4" y="T5"/>
                </a:cxn>
              </a:cxnLst>
              <a:rect l="0" t="0" r="r" b="b"/>
              <a:pathLst>
                <a:path w="256" h="480">
                  <a:moveTo>
                    <a:pt x="256" y="0"/>
                  </a:moveTo>
                  <a:cubicBezTo>
                    <a:pt x="144" y="56"/>
                    <a:pt x="32" y="112"/>
                    <a:pt x="16" y="192"/>
                  </a:cubicBezTo>
                  <a:cubicBezTo>
                    <a:pt x="0" y="272"/>
                    <a:pt x="80" y="376"/>
                    <a:pt x="160" y="48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8" name="Line 32"/>
            <p:cNvSpPr>
              <a:spLocks noChangeShapeType="1"/>
            </p:cNvSpPr>
            <p:nvPr/>
          </p:nvSpPr>
          <p:spPr bwMode="auto">
            <a:xfrm flipH="1">
              <a:off x="444" y="3175"/>
              <a:ext cx="240" cy="288"/>
            </a:xfrm>
            <a:prstGeom prst="line">
              <a:avLst/>
            </a:prstGeom>
            <a:noFill/>
            <a:ln w="38100" cap="sq">
              <a:solidFill>
                <a:schemeClr val="hlink"/>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9" name="Line 33"/>
            <p:cNvSpPr>
              <a:spLocks noChangeShapeType="1"/>
            </p:cNvSpPr>
            <p:nvPr/>
          </p:nvSpPr>
          <p:spPr bwMode="auto">
            <a:xfrm flipV="1">
              <a:off x="540" y="3223"/>
              <a:ext cx="240" cy="288"/>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0" name="Freeform 34"/>
            <p:cNvSpPr>
              <a:spLocks/>
            </p:cNvSpPr>
            <p:nvPr/>
          </p:nvSpPr>
          <p:spPr bwMode="auto">
            <a:xfrm>
              <a:off x="780" y="3175"/>
              <a:ext cx="240" cy="104"/>
            </a:xfrm>
            <a:custGeom>
              <a:avLst/>
              <a:gdLst>
                <a:gd name="T0" fmla="*/ 0 w 240"/>
                <a:gd name="T1" fmla="*/ 48 h 104"/>
                <a:gd name="T2" fmla="*/ 96 w 240"/>
                <a:gd name="T3" fmla="*/ 96 h 104"/>
                <a:gd name="T4" fmla="*/ 240 w 240"/>
                <a:gd name="T5" fmla="*/ 0 h 104"/>
                <a:gd name="T6" fmla="*/ 0 60000 65536"/>
                <a:gd name="T7" fmla="*/ 0 60000 65536"/>
                <a:gd name="T8" fmla="*/ 0 60000 65536"/>
              </a:gdLst>
              <a:ahLst/>
              <a:cxnLst>
                <a:cxn ang="T6">
                  <a:pos x="T0" y="T1"/>
                </a:cxn>
                <a:cxn ang="T7">
                  <a:pos x="T2" y="T3"/>
                </a:cxn>
                <a:cxn ang="T8">
                  <a:pos x="T4" y="T5"/>
                </a:cxn>
              </a:cxnLst>
              <a:rect l="0" t="0" r="r" b="b"/>
              <a:pathLst>
                <a:path w="240" h="104">
                  <a:moveTo>
                    <a:pt x="0" y="48"/>
                  </a:moveTo>
                  <a:cubicBezTo>
                    <a:pt x="28" y="76"/>
                    <a:pt x="56" y="104"/>
                    <a:pt x="96" y="96"/>
                  </a:cubicBezTo>
                  <a:cubicBezTo>
                    <a:pt x="136" y="88"/>
                    <a:pt x="216" y="16"/>
                    <a:pt x="240"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1" name="Line 35"/>
            <p:cNvSpPr>
              <a:spLocks noChangeShapeType="1"/>
            </p:cNvSpPr>
            <p:nvPr/>
          </p:nvSpPr>
          <p:spPr bwMode="auto">
            <a:xfrm>
              <a:off x="1020" y="3175"/>
              <a:ext cx="144" cy="288"/>
            </a:xfrm>
            <a:prstGeom prst="line">
              <a:avLst/>
            </a:prstGeom>
            <a:noFill/>
            <a:ln w="38100" cap="sq">
              <a:solidFill>
                <a:schemeClr val="hlink"/>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2" name="Line 36"/>
            <p:cNvSpPr>
              <a:spLocks noChangeShapeType="1"/>
            </p:cNvSpPr>
            <p:nvPr/>
          </p:nvSpPr>
          <p:spPr bwMode="auto">
            <a:xfrm flipH="1" flipV="1">
              <a:off x="1066" y="3067"/>
              <a:ext cx="192" cy="288"/>
            </a:xfrm>
            <a:prstGeom prst="line">
              <a:avLst/>
            </a:prstGeom>
            <a:noFill/>
            <a:ln w="38100" cap="sq">
              <a:solidFill>
                <a:srgbClr val="6600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3" name="Freeform 37"/>
            <p:cNvSpPr>
              <a:spLocks/>
            </p:cNvSpPr>
            <p:nvPr/>
          </p:nvSpPr>
          <p:spPr bwMode="auto">
            <a:xfrm>
              <a:off x="1020" y="2719"/>
              <a:ext cx="144" cy="360"/>
            </a:xfrm>
            <a:custGeom>
              <a:avLst/>
              <a:gdLst>
                <a:gd name="T0" fmla="*/ 48 w 144"/>
                <a:gd name="T1" fmla="*/ 360 h 360"/>
                <a:gd name="T2" fmla="*/ 144 w 144"/>
                <a:gd name="T3" fmla="*/ 168 h 360"/>
                <a:gd name="T4" fmla="*/ 48 w 144"/>
                <a:gd name="T5" fmla="*/ 24 h 360"/>
                <a:gd name="T6" fmla="*/ 0 w 144"/>
                <a:gd name="T7" fmla="*/ 24 h 3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360">
                  <a:moveTo>
                    <a:pt x="48" y="360"/>
                  </a:moveTo>
                  <a:cubicBezTo>
                    <a:pt x="96" y="292"/>
                    <a:pt x="144" y="224"/>
                    <a:pt x="144" y="168"/>
                  </a:cubicBezTo>
                  <a:cubicBezTo>
                    <a:pt x="144" y="112"/>
                    <a:pt x="72" y="48"/>
                    <a:pt x="48" y="24"/>
                  </a:cubicBezTo>
                  <a:cubicBezTo>
                    <a:pt x="24" y="0"/>
                    <a:pt x="12" y="12"/>
                    <a:pt x="0" y="24"/>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4" name="Line 38"/>
            <p:cNvSpPr>
              <a:spLocks noChangeShapeType="1"/>
            </p:cNvSpPr>
            <p:nvPr/>
          </p:nvSpPr>
          <p:spPr bwMode="auto">
            <a:xfrm flipV="1">
              <a:off x="1020" y="2551"/>
              <a:ext cx="48" cy="192"/>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5" name="Freeform 39"/>
            <p:cNvSpPr>
              <a:spLocks/>
            </p:cNvSpPr>
            <p:nvPr/>
          </p:nvSpPr>
          <p:spPr bwMode="auto">
            <a:xfrm>
              <a:off x="1068" y="2503"/>
              <a:ext cx="240" cy="104"/>
            </a:xfrm>
            <a:custGeom>
              <a:avLst/>
              <a:gdLst>
                <a:gd name="T0" fmla="*/ 0 w 240"/>
                <a:gd name="T1" fmla="*/ 48 h 104"/>
                <a:gd name="T2" fmla="*/ 96 w 240"/>
                <a:gd name="T3" fmla="*/ 96 h 104"/>
                <a:gd name="T4" fmla="*/ 240 w 240"/>
                <a:gd name="T5" fmla="*/ 0 h 104"/>
                <a:gd name="T6" fmla="*/ 0 60000 65536"/>
                <a:gd name="T7" fmla="*/ 0 60000 65536"/>
                <a:gd name="T8" fmla="*/ 0 60000 65536"/>
              </a:gdLst>
              <a:ahLst/>
              <a:cxnLst>
                <a:cxn ang="T6">
                  <a:pos x="T0" y="T1"/>
                </a:cxn>
                <a:cxn ang="T7">
                  <a:pos x="T2" y="T3"/>
                </a:cxn>
                <a:cxn ang="T8">
                  <a:pos x="T4" y="T5"/>
                </a:cxn>
              </a:cxnLst>
              <a:rect l="0" t="0" r="r" b="b"/>
              <a:pathLst>
                <a:path w="240" h="104">
                  <a:moveTo>
                    <a:pt x="0" y="48"/>
                  </a:moveTo>
                  <a:cubicBezTo>
                    <a:pt x="28" y="76"/>
                    <a:pt x="56" y="104"/>
                    <a:pt x="96" y="96"/>
                  </a:cubicBezTo>
                  <a:cubicBezTo>
                    <a:pt x="136" y="88"/>
                    <a:pt x="216" y="16"/>
                    <a:pt x="240"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6" name="Line 40"/>
            <p:cNvSpPr>
              <a:spLocks noChangeShapeType="1"/>
            </p:cNvSpPr>
            <p:nvPr/>
          </p:nvSpPr>
          <p:spPr bwMode="auto">
            <a:xfrm>
              <a:off x="1308" y="2503"/>
              <a:ext cx="144" cy="240"/>
            </a:xfrm>
            <a:prstGeom prst="line">
              <a:avLst/>
            </a:prstGeom>
            <a:noFill/>
            <a:ln w="38100" cap="sq">
              <a:solidFill>
                <a:schemeClr val="hlink"/>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7" name="Line 41"/>
            <p:cNvSpPr>
              <a:spLocks noChangeShapeType="1"/>
            </p:cNvSpPr>
            <p:nvPr/>
          </p:nvSpPr>
          <p:spPr bwMode="auto">
            <a:xfrm flipH="1" flipV="1">
              <a:off x="1338" y="2387"/>
              <a:ext cx="192" cy="240"/>
            </a:xfrm>
            <a:prstGeom prst="line">
              <a:avLst/>
            </a:prstGeom>
            <a:noFill/>
            <a:ln w="38100" cap="sq">
              <a:solidFill>
                <a:srgbClr val="6600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8" name="Freeform 42"/>
            <p:cNvSpPr>
              <a:spLocks/>
            </p:cNvSpPr>
            <p:nvPr/>
          </p:nvSpPr>
          <p:spPr bwMode="auto">
            <a:xfrm>
              <a:off x="1260" y="2071"/>
              <a:ext cx="160" cy="336"/>
            </a:xfrm>
            <a:custGeom>
              <a:avLst/>
              <a:gdLst>
                <a:gd name="T0" fmla="*/ 96 w 160"/>
                <a:gd name="T1" fmla="*/ 336 h 336"/>
                <a:gd name="T2" fmla="*/ 144 w 160"/>
                <a:gd name="T3" fmla="*/ 240 h 336"/>
                <a:gd name="T4" fmla="*/ 0 w 160"/>
                <a:gd name="T5" fmla="*/ 0 h 336"/>
                <a:gd name="T6" fmla="*/ 0 60000 65536"/>
                <a:gd name="T7" fmla="*/ 0 60000 65536"/>
                <a:gd name="T8" fmla="*/ 0 60000 65536"/>
              </a:gdLst>
              <a:ahLst/>
              <a:cxnLst>
                <a:cxn ang="T6">
                  <a:pos x="T0" y="T1"/>
                </a:cxn>
                <a:cxn ang="T7">
                  <a:pos x="T2" y="T3"/>
                </a:cxn>
                <a:cxn ang="T8">
                  <a:pos x="T4" y="T5"/>
                </a:cxn>
              </a:cxnLst>
              <a:rect l="0" t="0" r="r" b="b"/>
              <a:pathLst>
                <a:path w="160" h="336">
                  <a:moveTo>
                    <a:pt x="96" y="336"/>
                  </a:moveTo>
                  <a:cubicBezTo>
                    <a:pt x="128" y="316"/>
                    <a:pt x="160" y="296"/>
                    <a:pt x="144" y="240"/>
                  </a:cubicBezTo>
                  <a:cubicBezTo>
                    <a:pt x="128" y="184"/>
                    <a:pt x="64" y="92"/>
                    <a:pt x="0"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9" name="Line 43"/>
            <p:cNvSpPr>
              <a:spLocks noChangeShapeType="1"/>
            </p:cNvSpPr>
            <p:nvPr/>
          </p:nvSpPr>
          <p:spPr bwMode="auto">
            <a:xfrm flipH="1" flipV="1">
              <a:off x="930" y="1570"/>
              <a:ext cx="336" cy="480"/>
            </a:xfrm>
            <a:prstGeom prst="line">
              <a:avLst/>
            </a:prstGeom>
            <a:noFill/>
            <a:ln w="38100" cap="sq">
              <a:solidFill>
                <a:srgbClr val="6600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0" name="Line 44"/>
            <p:cNvSpPr>
              <a:spLocks noChangeShapeType="1"/>
            </p:cNvSpPr>
            <p:nvPr/>
          </p:nvSpPr>
          <p:spPr bwMode="auto">
            <a:xfrm flipV="1">
              <a:off x="924" y="1351"/>
              <a:ext cx="336" cy="240"/>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1" name="Freeform 45"/>
            <p:cNvSpPr>
              <a:spLocks/>
            </p:cNvSpPr>
            <p:nvPr/>
          </p:nvSpPr>
          <p:spPr bwMode="auto">
            <a:xfrm>
              <a:off x="1260" y="1351"/>
              <a:ext cx="432" cy="144"/>
            </a:xfrm>
            <a:custGeom>
              <a:avLst/>
              <a:gdLst>
                <a:gd name="T0" fmla="*/ 0 w 432"/>
                <a:gd name="T1" fmla="*/ 0 h 144"/>
                <a:gd name="T2" fmla="*/ 192 w 432"/>
                <a:gd name="T3" fmla="*/ 144 h 144"/>
                <a:gd name="T4" fmla="*/ 432 w 432"/>
                <a:gd name="T5" fmla="*/ 0 h 144"/>
                <a:gd name="T6" fmla="*/ 0 60000 65536"/>
                <a:gd name="T7" fmla="*/ 0 60000 65536"/>
                <a:gd name="T8" fmla="*/ 0 60000 65536"/>
              </a:gdLst>
              <a:ahLst/>
              <a:cxnLst>
                <a:cxn ang="T6">
                  <a:pos x="T0" y="T1"/>
                </a:cxn>
                <a:cxn ang="T7">
                  <a:pos x="T2" y="T3"/>
                </a:cxn>
                <a:cxn ang="T8">
                  <a:pos x="T4" y="T5"/>
                </a:cxn>
              </a:cxnLst>
              <a:rect l="0" t="0" r="r" b="b"/>
              <a:pathLst>
                <a:path w="432" h="144">
                  <a:moveTo>
                    <a:pt x="0" y="0"/>
                  </a:moveTo>
                  <a:cubicBezTo>
                    <a:pt x="60" y="72"/>
                    <a:pt x="120" y="144"/>
                    <a:pt x="192" y="144"/>
                  </a:cubicBezTo>
                  <a:cubicBezTo>
                    <a:pt x="264" y="144"/>
                    <a:pt x="348" y="72"/>
                    <a:pt x="432"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2" name="Line 46"/>
            <p:cNvSpPr>
              <a:spLocks noChangeShapeType="1"/>
            </p:cNvSpPr>
            <p:nvPr/>
          </p:nvSpPr>
          <p:spPr bwMode="auto">
            <a:xfrm>
              <a:off x="1692" y="1351"/>
              <a:ext cx="384" cy="192"/>
            </a:xfrm>
            <a:prstGeom prst="line">
              <a:avLst/>
            </a:prstGeom>
            <a:noFill/>
            <a:ln w="38100" cap="sq">
              <a:solidFill>
                <a:srgbClr val="0066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3" name="Freeform 47"/>
            <p:cNvSpPr>
              <a:spLocks/>
            </p:cNvSpPr>
            <p:nvPr/>
          </p:nvSpPr>
          <p:spPr bwMode="auto">
            <a:xfrm>
              <a:off x="1980" y="1543"/>
              <a:ext cx="96" cy="432"/>
            </a:xfrm>
            <a:custGeom>
              <a:avLst/>
              <a:gdLst>
                <a:gd name="T0" fmla="*/ 96 w 96"/>
                <a:gd name="T1" fmla="*/ 0 h 432"/>
                <a:gd name="T2" fmla="*/ 0 w 96"/>
                <a:gd name="T3" fmla="*/ 192 h 432"/>
                <a:gd name="T4" fmla="*/ 96 w 96"/>
                <a:gd name="T5" fmla="*/ 432 h 432"/>
                <a:gd name="T6" fmla="*/ 0 60000 65536"/>
                <a:gd name="T7" fmla="*/ 0 60000 65536"/>
                <a:gd name="T8" fmla="*/ 0 60000 65536"/>
              </a:gdLst>
              <a:ahLst/>
              <a:cxnLst>
                <a:cxn ang="T6">
                  <a:pos x="T0" y="T1"/>
                </a:cxn>
                <a:cxn ang="T7">
                  <a:pos x="T2" y="T3"/>
                </a:cxn>
                <a:cxn ang="T8">
                  <a:pos x="T4" y="T5"/>
                </a:cxn>
              </a:cxnLst>
              <a:rect l="0" t="0" r="r" b="b"/>
              <a:pathLst>
                <a:path w="96" h="432">
                  <a:moveTo>
                    <a:pt x="96" y="0"/>
                  </a:moveTo>
                  <a:cubicBezTo>
                    <a:pt x="48" y="60"/>
                    <a:pt x="0" y="120"/>
                    <a:pt x="0" y="192"/>
                  </a:cubicBezTo>
                  <a:cubicBezTo>
                    <a:pt x="0" y="264"/>
                    <a:pt x="48" y="348"/>
                    <a:pt x="96" y="432"/>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4" name="Line 48"/>
            <p:cNvSpPr>
              <a:spLocks noChangeShapeType="1"/>
            </p:cNvSpPr>
            <p:nvPr/>
          </p:nvSpPr>
          <p:spPr bwMode="auto">
            <a:xfrm flipH="1">
              <a:off x="1884" y="1975"/>
              <a:ext cx="192" cy="240"/>
            </a:xfrm>
            <a:prstGeom prst="line">
              <a:avLst/>
            </a:prstGeom>
            <a:noFill/>
            <a:ln w="38100" cap="sq">
              <a:solidFill>
                <a:schemeClr val="hlink"/>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5" name="Line 49"/>
            <p:cNvSpPr>
              <a:spLocks noChangeShapeType="1"/>
            </p:cNvSpPr>
            <p:nvPr/>
          </p:nvSpPr>
          <p:spPr bwMode="auto">
            <a:xfrm flipV="1">
              <a:off x="1932" y="2023"/>
              <a:ext cx="240" cy="288"/>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6" name="Freeform 50"/>
            <p:cNvSpPr>
              <a:spLocks/>
            </p:cNvSpPr>
            <p:nvPr/>
          </p:nvSpPr>
          <p:spPr bwMode="auto">
            <a:xfrm>
              <a:off x="2172" y="1975"/>
              <a:ext cx="192" cy="104"/>
            </a:xfrm>
            <a:custGeom>
              <a:avLst/>
              <a:gdLst>
                <a:gd name="T0" fmla="*/ 0 w 192"/>
                <a:gd name="T1" fmla="*/ 48 h 104"/>
                <a:gd name="T2" fmla="*/ 96 w 192"/>
                <a:gd name="T3" fmla="*/ 96 h 104"/>
                <a:gd name="T4" fmla="*/ 192 w 192"/>
                <a:gd name="T5" fmla="*/ 0 h 104"/>
                <a:gd name="T6" fmla="*/ 0 60000 65536"/>
                <a:gd name="T7" fmla="*/ 0 60000 65536"/>
                <a:gd name="T8" fmla="*/ 0 60000 65536"/>
              </a:gdLst>
              <a:ahLst/>
              <a:cxnLst>
                <a:cxn ang="T6">
                  <a:pos x="T0" y="T1"/>
                </a:cxn>
                <a:cxn ang="T7">
                  <a:pos x="T2" y="T3"/>
                </a:cxn>
                <a:cxn ang="T8">
                  <a:pos x="T4" y="T5"/>
                </a:cxn>
              </a:cxnLst>
              <a:rect l="0" t="0" r="r" b="b"/>
              <a:pathLst>
                <a:path w="192" h="104">
                  <a:moveTo>
                    <a:pt x="0" y="48"/>
                  </a:moveTo>
                  <a:cubicBezTo>
                    <a:pt x="32" y="76"/>
                    <a:pt x="64" y="104"/>
                    <a:pt x="96" y="96"/>
                  </a:cubicBezTo>
                  <a:cubicBezTo>
                    <a:pt x="128" y="88"/>
                    <a:pt x="176" y="16"/>
                    <a:pt x="192"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7" name="Line 51"/>
            <p:cNvSpPr>
              <a:spLocks noChangeShapeType="1"/>
            </p:cNvSpPr>
            <p:nvPr/>
          </p:nvSpPr>
          <p:spPr bwMode="auto">
            <a:xfrm>
              <a:off x="2364" y="1975"/>
              <a:ext cx="144" cy="192"/>
            </a:xfrm>
            <a:prstGeom prst="line">
              <a:avLst/>
            </a:prstGeom>
            <a:noFill/>
            <a:ln w="38100" cap="sq">
              <a:solidFill>
                <a:srgbClr val="0066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8" name="Line 52"/>
            <p:cNvSpPr>
              <a:spLocks noChangeShapeType="1"/>
            </p:cNvSpPr>
            <p:nvPr/>
          </p:nvSpPr>
          <p:spPr bwMode="auto">
            <a:xfrm flipH="1">
              <a:off x="2172" y="2167"/>
              <a:ext cx="336" cy="480"/>
            </a:xfrm>
            <a:prstGeom prst="line">
              <a:avLst/>
            </a:prstGeom>
            <a:noFill/>
            <a:ln w="38100" cap="sq">
              <a:solidFill>
                <a:srgbClr val="0066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9" name="Freeform 53"/>
            <p:cNvSpPr>
              <a:spLocks/>
            </p:cNvSpPr>
            <p:nvPr/>
          </p:nvSpPr>
          <p:spPr bwMode="auto">
            <a:xfrm>
              <a:off x="1932" y="2647"/>
              <a:ext cx="240" cy="240"/>
            </a:xfrm>
            <a:custGeom>
              <a:avLst/>
              <a:gdLst>
                <a:gd name="T0" fmla="*/ 240 w 240"/>
                <a:gd name="T1" fmla="*/ 0 h 240"/>
                <a:gd name="T2" fmla="*/ 48 w 240"/>
                <a:gd name="T3" fmla="*/ 48 h 240"/>
                <a:gd name="T4" fmla="*/ 0 w 240"/>
                <a:gd name="T5" fmla="*/ 240 h 240"/>
                <a:gd name="T6" fmla="*/ 0 60000 65536"/>
                <a:gd name="T7" fmla="*/ 0 60000 65536"/>
                <a:gd name="T8" fmla="*/ 0 60000 65536"/>
              </a:gdLst>
              <a:ahLst/>
              <a:cxnLst>
                <a:cxn ang="T6">
                  <a:pos x="T0" y="T1"/>
                </a:cxn>
                <a:cxn ang="T7">
                  <a:pos x="T2" y="T3"/>
                </a:cxn>
                <a:cxn ang="T8">
                  <a:pos x="T4" y="T5"/>
                </a:cxn>
              </a:cxnLst>
              <a:rect l="0" t="0" r="r" b="b"/>
              <a:pathLst>
                <a:path w="240" h="240">
                  <a:moveTo>
                    <a:pt x="240" y="0"/>
                  </a:moveTo>
                  <a:cubicBezTo>
                    <a:pt x="164" y="4"/>
                    <a:pt x="88" y="8"/>
                    <a:pt x="48" y="48"/>
                  </a:cubicBezTo>
                  <a:cubicBezTo>
                    <a:pt x="8" y="88"/>
                    <a:pt x="4" y="164"/>
                    <a:pt x="0" y="24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30" name="Line 54"/>
            <p:cNvSpPr>
              <a:spLocks noChangeShapeType="1"/>
            </p:cNvSpPr>
            <p:nvPr/>
          </p:nvSpPr>
          <p:spPr bwMode="auto">
            <a:xfrm flipH="1">
              <a:off x="1788" y="2887"/>
              <a:ext cx="144" cy="384"/>
            </a:xfrm>
            <a:prstGeom prst="line">
              <a:avLst/>
            </a:prstGeom>
            <a:noFill/>
            <a:ln w="38100" cap="sq">
              <a:solidFill>
                <a:srgbClr val="0066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31" name="Freeform 55"/>
            <p:cNvSpPr>
              <a:spLocks/>
            </p:cNvSpPr>
            <p:nvPr/>
          </p:nvSpPr>
          <p:spPr bwMode="auto">
            <a:xfrm>
              <a:off x="1588" y="3271"/>
              <a:ext cx="200" cy="528"/>
            </a:xfrm>
            <a:custGeom>
              <a:avLst/>
              <a:gdLst>
                <a:gd name="T0" fmla="*/ 200 w 200"/>
                <a:gd name="T1" fmla="*/ 0 h 528"/>
                <a:gd name="T2" fmla="*/ 8 w 200"/>
                <a:gd name="T3" fmla="*/ 192 h 528"/>
                <a:gd name="T4" fmla="*/ 152 w 200"/>
                <a:gd name="T5" fmla="*/ 528 h 528"/>
                <a:gd name="T6" fmla="*/ 0 60000 65536"/>
                <a:gd name="T7" fmla="*/ 0 60000 65536"/>
                <a:gd name="T8" fmla="*/ 0 60000 65536"/>
              </a:gdLst>
              <a:ahLst/>
              <a:cxnLst>
                <a:cxn ang="T6">
                  <a:pos x="T0" y="T1"/>
                </a:cxn>
                <a:cxn ang="T7">
                  <a:pos x="T2" y="T3"/>
                </a:cxn>
                <a:cxn ang="T8">
                  <a:pos x="T4" y="T5"/>
                </a:cxn>
              </a:cxnLst>
              <a:rect l="0" t="0" r="r" b="b"/>
              <a:pathLst>
                <a:path w="200" h="528">
                  <a:moveTo>
                    <a:pt x="200" y="0"/>
                  </a:moveTo>
                  <a:cubicBezTo>
                    <a:pt x="108" y="52"/>
                    <a:pt x="16" y="104"/>
                    <a:pt x="8" y="192"/>
                  </a:cubicBezTo>
                  <a:cubicBezTo>
                    <a:pt x="0" y="280"/>
                    <a:pt x="76" y="404"/>
                    <a:pt x="152" y="528"/>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32" name="Line 56"/>
            <p:cNvSpPr>
              <a:spLocks noChangeShapeType="1"/>
            </p:cNvSpPr>
            <p:nvPr/>
          </p:nvSpPr>
          <p:spPr bwMode="auto">
            <a:xfrm flipH="1">
              <a:off x="1548" y="3799"/>
              <a:ext cx="192" cy="288"/>
            </a:xfrm>
            <a:prstGeom prst="line">
              <a:avLst/>
            </a:prstGeom>
            <a:noFill/>
            <a:ln w="38100" cap="sq">
              <a:solidFill>
                <a:schemeClr val="hlink"/>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33" name="Line 57"/>
            <p:cNvSpPr>
              <a:spLocks noChangeShapeType="1"/>
            </p:cNvSpPr>
            <p:nvPr/>
          </p:nvSpPr>
          <p:spPr bwMode="auto">
            <a:xfrm flipV="1">
              <a:off x="1644" y="3799"/>
              <a:ext cx="240" cy="336"/>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34" name="Line 58"/>
            <p:cNvSpPr>
              <a:spLocks noChangeShapeType="1"/>
            </p:cNvSpPr>
            <p:nvPr/>
          </p:nvSpPr>
          <p:spPr bwMode="auto">
            <a:xfrm>
              <a:off x="2028" y="3799"/>
              <a:ext cx="240" cy="288"/>
            </a:xfrm>
            <a:prstGeom prst="line">
              <a:avLst/>
            </a:prstGeom>
            <a:noFill/>
            <a:ln w="38100" cap="sq">
              <a:solidFill>
                <a:schemeClr val="hlink"/>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35" name="Freeform 59"/>
            <p:cNvSpPr>
              <a:spLocks/>
            </p:cNvSpPr>
            <p:nvPr/>
          </p:nvSpPr>
          <p:spPr bwMode="auto">
            <a:xfrm>
              <a:off x="1884" y="3799"/>
              <a:ext cx="144" cy="48"/>
            </a:xfrm>
            <a:custGeom>
              <a:avLst/>
              <a:gdLst>
                <a:gd name="T0" fmla="*/ 0 w 144"/>
                <a:gd name="T1" fmla="*/ 0 h 48"/>
                <a:gd name="T2" fmla="*/ 48 w 144"/>
                <a:gd name="T3" fmla="*/ 48 h 48"/>
                <a:gd name="T4" fmla="*/ 144 w 144"/>
                <a:gd name="T5" fmla="*/ 0 h 48"/>
                <a:gd name="T6" fmla="*/ 0 60000 65536"/>
                <a:gd name="T7" fmla="*/ 0 60000 65536"/>
                <a:gd name="T8" fmla="*/ 0 60000 65536"/>
              </a:gdLst>
              <a:ahLst/>
              <a:cxnLst>
                <a:cxn ang="T6">
                  <a:pos x="T0" y="T1"/>
                </a:cxn>
                <a:cxn ang="T7">
                  <a:pos x="T2" y="T3"/>
                </a:cxn>
                <a:cxn ang="T8">
                  <a:pos x="T4" y="T5"/>
                </a:cxn>
              </a:cxnLst>
              <a:rect l="0" t="0" r="r" b="b"/>
              <a:pathLst>
                <a:path w="144" h="48">
                  <a:moveTo>
                    <a:pt x="0" y="0"/>
                  </a:moveTo>
                  <a:cubicBezTo>
                    <a:pt x="12" y="24"/>
                    <a:pt x="24" y="48"/>
                    <a:pt x="48" y="48"/>
                  </a:cubicBezTo>
                  <a:cubicBezTo>
                    <a:pt x="72" y="48"/>
                    <a:pt x="108" y="24"/>
                    <a:pt x="144"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36" name="Line 60"/>
            <p:cNvSpPr>
              <a:spLocks noChangeShapeType="1"/>
            </p:cNvSpPr>
            <p:nvPr/>
          </p:nvSpPr>
          <p:spPr bwMode="auto">
            <a:xfrm flipH="1" flipV="1">
              <a:off x="2109" y="3748"/>
              <a:ext cx="240" cy="240"/>
            </a:xfrm>
            <a:prstGeom prst="line">
              <a:avLst/>
            </a:prstGeom>
            <a:noFill/>
            <a:ln w="38100" cap="sq">
              <a:solidFill>
                <a:srgbClr val="6600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37" name="Freeform 61"/>
            <p:cNvSpPr>
              <a:spLocks/>
            </p:cNvSpPr>
            <p:nvPr/>
          </p:nvSpPr>
          <p:spPr bwMode="auto">
            <a:xfrm>
              <a:off x="2076" y="3271"/>
              <a:ext cx="104" cy="480"/>
            </a:xfrm>
            <a:custGeom>
              <a:avLst/>
              <a:gdLst>
                <a:gd name="T0" fmla="*/ 48 w 104"/>
                <a:gd name="T1" fmla="*/ 480 h 480"/>
                <a:gd name="T2" fmla="*/ 96 w 104"/>
                <a:gd name="T3" fmla="*/ 288 h 480"/>
                <a:gd name="T4" fmla="*/ 0 w 104"/>
                <a:gd name="T5" fmla="*/ 0 h 480"/>
                <a:gd name="T6" fmla="*/ 0 60000 65536"/>
                <a:gd name="T7" fmla="*/ 0 60000 65536"/>
                <a:gd name="T8" fmla="*/ 0 60000 65536"/>
              </a:gdLst>
              <a:ahLst/>
              <a:cxnLst>
                <a:cxn ang="T6">
                  <a:pos x="T0" y="T1"/>
                </a:cxn>
                <a:cxn ang="T7">
                  <a:pos x="T2" y="T3"/>
                </a:cxn>
                <a:cxn ang="T8">
                  <a:pos x="T4" y="T5"/>
                </a:cxn>
              </a:cxnLst>
              <a:rect l="0" t="0" r="r" b="b"/>
              <a:pathLst>
                <a:path w="104" h="480">
                  <a:moveTo>
                    <a:pt x="48" y="480"/>
                  </a:moveTo>
                  <a:cubicBezTo>
                    <a:pt x="76" y="424"/>
                    <a:pt x="104" y="368"/>
                    <a:pt x="96" y="288"/>
                  </a:cubicBezTo>
                  <a:cubicBezTo>
                    <a:pt x="88" y="208"/>
                    <a:pt x="44" y="104"/>
                    <a:pt x="0"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38" name="Line 62"/>
            <p:cNvSpPr>
              <a:spLocks noChangeShapeType="1"/>
            </p:cNvSpPr>
            <p:nvPr/>
          </p:nvSpPr>
          <p:spPr bwMode="auto">
            <a:xfrm flipV="1">
              <a:off x="2076" y="3127"/>
              <a:ext cx="48" cy="144"/>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39" name="Freeform 63"/>
            <p:cNvSpPr>
              <a:spLocks/>
            </p:cNvSpPr>
            <p:nvPr/>
          </p:nvSpPr>
          <p:spPr bwMode="auto">
            <a:xfrm>
              <a:off x="2124" y="3127"/>
              <a:ext cx="240" cy="48"/>
            </a:xfrm>
            <a:custGeom>
              <a:avLst/>
              <a:gdLst>
                <a:gd name="T0" fmla="*/ 0 w 240"/>
                <a:gd name="T1" fmla="*/ 0 h 48"/>
                <a:gd name="T2" fmla="*/ 144 w 240"/>
                <a:gd name="T3" fmla="*/ 48 h 48"/>
                <a:gd name="T4" fmla="*/ 240 w 240"/>
                <a:gd name="T5" fmla="*/ 0 h 48"/>
                <a:gd name="T6" fmla="*/ 0 60000 65536"/>
                <a:gd name="T7" fmla="*/ 0 60000 65536"/>
                <a:gd name="T8" fmla="*/ 0 60000 65536"/>
              </a:gdLst>
              <a:ahLst/>
              <a:cxnLst>
                <a:cxn ang="T6">
                  <a:pos x="T0" y="T1"/>
                </a:cxn>
                <a:cxn ang="T7">
                  <a:pos x="T2" y="T3"/>
                </a:cxn>
                <a:cxn ang="T8">
                  <a:pos x="T4" y="T5"/>
                </a:cxn>
              </a:cxnLst>
              <a:rect l="0" t="0" r="r" b="b"/>
              <a:pathLst>
                <a:path w="240" h="48">
                  <a:moveTo>
                    <a:pt x="0" y="0"/>
                  </a:moveTo>
                  <a:cubicBezTo>
                    <a:pt x="52" y="24"/>
                    <a:pt x="104" y="48"/>
                    <a:pt x="144" y="48"/>
                  </a:cubicBezTo>
                  <a:cubicBezTo>
                    <a:pt x="184" y="48"/>
                    <a:pt x="212" y="24"/>
                    <a:pt x="240"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40" name="Line 64"/>
            <p:cNvSpPr>
              <a:spLocks noChangeShapeType="1"/>
            </p:cNvSpPr>
            <p:nvPr/>
          </p:nvSpPr>
          <p:spPr bwMode="auto">
            <a:xfrm>
              <a:off x="2364" y="3127"/>
              <a:ext cx="96" cy="144"/>
            </a:xfrm>
            <a:prstGeom prst="line">
              <a:avLst/>
            </a:prstGeom>
            <a:noFill/>
            <a:ln w="38100" cap="sq">
              <a:solidFill>
                <a:srgbClr val="0066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41" name="Freeform 65"/>
            <p:cNvSpPr>
              <a:spLocks/>
            </p:cNvSpPr>
            <p:nvPr/>
          </p:nvSpPr>
          <p:spPr bwMode="auto">
            <a:xfrm>
              <a:off x="2308" y="3271"/>
              <a:ext cx="200" cy="528"/>
            </a:xfrm>
            <a:custGeom>
              <a:avLst/>
              <a:gdLst>
                <a:gd name="T0" fmla="*/ 152 w 200"/>
                <a:gd name="T1" fmla="*/ 0 h 528"/>
                <a:gd name="T2" fmla="*/ 8 w 200"/>
                <a:gd name="T3" fmla="*/ 240 h 528"/>
                <a:gd name="T4" fmla="*/ 200 w 200"/>
                <a:gd name="T5" fmla="*/ 528 h 528"/>
                <a:gd name="T6" fmla="*/ 0 60000 65536"/>
                <a:gd name="T7" fmla="*/ 0 60000 65536"/>
                <a:gd name="T8" fmla="*/ 0 60000 65536"/>
              </a:gdLst>
              <a:ahLst/>
              <a:cxnLst>
                <a:cxn ang="T6">
                  <a:pos x="T0" y="T1"/>
                </a:cxn>
                <a:cxn ang="T7">
                  <a:pos x="T2" y="T3"/>
                </a:cxn>
                <a:cxn ang="T8">
                  <a:pos x="T4" y="T5"/>
                </a:cxn>
              </a:cxnLst>
              <a:rect l="0" t="0" r="r" b="b"/>
              <a:pathLst>
                <a:path w="200" h="528">
                  <a:moveTo>
                    <a:pt x="152" y="0"/>
                  </a:moveTo>
                  <a:cubicBezTo>
                    <a:pt x="76" y="76"/>
                    <a:pt x="0" y="152"/>
                    <a:pt x="8" y="240"/>
                  </a:cubicBezTo>
                  <a:cubicBezTo>
                    <a:pt x="16" y="328"/>
                    <a:pt x="108" y="428"/>
                    <a:pt x="200" y="528"/>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42" name="Line 66"/>
            <p:cNvSpPr>
              <a:spLocks noChangeShapeType="1"/>
            </p:cNvSpPr>
            <p:nvPr/>
          </p:nvSpPr>
          <p:spPr bwMode="auto">
            <a:xfrm flipH="1">
              <a:off x="2460" y="3799"/>
              <a:ext cx="48" cy="192"/>
            </a:xfrm>
            <a:prstGeom prst="line">
              <a:avLst/>
            </a:prstGeom>
            <a:noFill/>
            <a:ln w="38100" cap="sq">
              <a:solidFill>
                <a:schemeClr val="hlink"/>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43" name="Line 67"/>
            <p:cNvSpPr>
              <a:spLocks noChangeShapeType="1"/>
            </p:cNvSpPr>
            <p:nvPr/>
          </p:nvSpPr>
          <p:spPr bwMode="auto">
            <a:xfrm flipV="1">
              <a:off x="2508" y="3751"/>
              <a:ext cx="96" cy="288"/>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44" name="Line 68"/>
            <p:cNvSpPr>
              <a:spLocks noChangeShapeType="1"/>
            </p:cNvSpPr>
            <p:nvPr/>
          </p:nvSpPr>
          <p:spPr bwMode="auto">
            <a:xfrm>
              <a:off x="2604" y="3751"/>
              <a:ext cx="240" cy="240"/>
            </a:xfrm>
            <a:prstGeom prst="line">
              <a:avLst/>
            </a:prstGeom>
            <a:noFill/>
            <a:ln w="38100" cap="sq">
              <a:solidFill>
                <a:schemeClr val="hlink"/>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45" name="Line 69"/>
            <p:cNvSpPr>
              <a:spLocks noChangeShapeType="1"/>
            </p:cNvSpPr>
            <p:nvPr/>
          </p:nvSpPr>
          <p:spPr bwMode="auto">
            <a:xfrm flipH="1" flipV="1">
              <a:off x="2744" y="3702"/>
              <a:ext cx="240" cy="240"/>
            </a:xfrm>
            <a:prstGeom prst="line">
              <a:avLst/>
            </a:prstGeom>
            <a:noFill/>
            <a:ln w="38100" cap="sq">
              <a:solidFill>
                <a:srgbClr val="6600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46" name="Freeform 70"/>
            <p:cNvSpPr>
              <a:spLocks/>
            </p:cNvSpPr>
            <p:nvPr/>
          </p:nvSpPr>
          <p:spPr bwMode="auto">
            <a:xfrm>
              <a:off x="2748" y="3271"/>
              <a:ext cx="144" cy="480"/>
            </a:xfrm>
            <a:custGeom>
              <a:avLst/>
              <a:gdLst>
                <a:gd name="T0" fmla="*/ 0 w 144"/>
                <a:gd name="T1" fmla="*/ 480 h 480"/>
                <a:gd name="T2" fmla="*/ 144 w 144"/>
                <a:gd name="T3" fmla="*/ 240 h 480"/>
                <a:gd name="T4" fmla="*/ 0 w 144"/>
                <a:gd name="T5" fmla="*/ 0 h 480"/>
                <a:gd name="T6" fmla="*/ 0 60000 65536"/>
                <a:gd name="T7" fmla="*/ 0 60000 65536"/>
                <a:gd name="T8" fmla="*/ 0 60000 65536"/>
              </a:gdLst>
              <a:ahLst/>
              <a:cxnLst>
                <a:cxn ang="T6">
                  <a:pos x="T0" y="T1"/>
                </a:cxn>
                <a:cxn ang="T7">
                  <a:pos x="T2" y="T3"/>
                </a:cxn>
                <a:cxn ang="T8">
                  <a:pos x="T4" y="T5"/>
                </a:cxn>
              </a:cxnLst>
              <a:rect l="0" t="0" r="r" b="b"/>
              <a:pathLst>
                <a:path w="144" h="480">
                  <a:moveTo>
                    <a:pt x="0" y="480"/>
                  </a:moveTo>
                  <a:cubicBezTo>
                    <a:pt x="72" y="400"/>
                    <a:pt x="144" y="320"/>
                    <a:pt x="144" y="240"/>
                  </a:cubicBezTo>
                  <a:cubicBezTo>
                    <a:pt x="144" y="160"/>
                    <a:pt x="72" y="80"/>
                    <a:pt x="0"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47" name="Line 71"/>
            <p:cNvSpPr>
              <a:spLocks noChangeShapeType="1"/>
            </p:cNvSpPr>
            <p:nvPr/>
          </p:nvSpPr>
          <p:spPr bwMode="auto">
            <a:xfrm flipH="1" flipV="1">
              <a:off x="2517" y="2840"/>
              <a:ext cx="240" cy="432"/>
            </a:xfrm>
            <a:prstGeom prst="line">
              <a:avLst/>
            </a:prstGeom>
            <a:noFill/>
            <a:ln w="38100" cap="sq">
              <a:solidFill>
                <a:srgbClr val="6600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48" name="Freeform 72"/>
            <p:cNvSpPr>
              <a:spLocks/>
            </p:cNvSpPr>
            <p:nvPr/>
          </p:nvSpPr>
          <p:spPr bwMode="auto">
            <a:xfrm>
              <a:off x="2412" y="2695"/>
              <a:ext cx="112" cy="144"/>
            </a:xfrm>
            <a:custGeom>
              <a:avLst/>
              <a:gdLst>
                <a:gd name="T0" fmla="*/ 96 w 112"/>
                <a:gd name="T1" fmla="*/ 144 h 144"/>
                <a:gd name="T2" fmla="*/ 96 w 112"/>
                <a:gd name="T3" fmla="*/ 96 h 144"/>
                <a:gd name="T4" fmla="*/ 0 w 112"/>
                <a:gd name="T5" fmla="*/ 0 h 144"/>
                <a:gd name="T6" fmla="*/ 0 60000 65536"/>
                <a:gd name="T7" fmla="*/ 0 60000 65536"/>
                <a:gd name="T8" fmla="*/ 0 60000 65536"/>
              </a:gdLst>
              <a:ahLst/>
              <a:cxnLst>
                <a:cxn ang="T6">
                  <a:pos x="T0" y="T1"/>
                </a:cxn>
                <a:cxn ang="T7">
                  <a:pos x="T2" y="T3"/>
                </a:cxn>
                <a:cxn ang="T8">
                  <a:pos x="T4" y="T5"/>
                </a:cxn>
              </a:cxnLst>
              <a:rect l="0" t="0" r="r" b="b"/>
              <a:pathLst>
                <a:path w="112" h="144">
                  <a:moveTo>
                    <a:pt x="96" y="144"/>
                  </a:moveTo>
                  <a:cubicBezTo>
                    <a:pt x="104" y="132"/>
                    <a:pt x="112" y="120"/>
                    <a:pt x="96" y="96"/>
                  </a:cubicBezTo>
                  <a:cubicBezTo>
                    <a:pt x="80" y="72"/>
                    <a:pt x="40" y="36"/>
                    <a:pt x="0"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49" name="Line 73"/>
            <p:cNvSpPr>
              <a:spLocks noChangeShapeType="1"/>
            </p:cNvSpPr>
            <p:nvPr/>
          </p:nvSpPr>
          <p:spPr bwMode="auto">
            <a:xfrm flipV="1">
              <a:off x="2412" y="2503"/>
              <a:ext cx="144" cy="192"/>
            </a:xfrm>
            <a:prstGeom prst="line">
              <a:avLst/>
            </a:prstGeom>
            <a:noFill/>
            <a:ln w="38100" cap="sq">
              <a:solidFill>
                <a:srgbClr val="FF33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50" name="Freeform 74"/>
            <p:cNvSpPr>
              <a:spLocks/>
            </p:cNvSpPr>
            <p:nvPr/>
          </p:nvSpPr>
          <p:spPr bwMode="auto">
            <a:xfrm>
              <a:off x="2556" y="2503"/>
              <a:ext cx="288" cy="96"/>
            </a:xfrm>
            <a:custGeom>
              <a:avLst/>
              <a:gdLst>
                <a:gd name="T0" fmla="*/ 0 w 288"/>
                <a:gd name="T1" fmla="*/ 0 h 96"/>
                <a:gd name="T2" fmla="*/ 96 w 288"/>
                <a:gd name="T3" fmla="*/ 96 h 96"/>
                <a:gd name="T4" fmla="*/ 288 w 288"/>
                <a:gd name="T5" fmla="*/ 0 h 96"/>
                <a:gd name="T6" fmla="*/ 0 60000 65536"/>
                <a:gd name="T7" fmla="*/ 0 60000 65536"/>
                <a:gd name="T8" fmla="*/ 0 60000 65536"/>
              </a:gdLst>
              <a:ahLst/>
              <a:cxnLst>
                <a:cxn ang="T6">
                  <a:pos x="T0" y="T1"/>
                </a:cxn>
                <a:cxn ang="T7">
                  <a:pos x="T2" y="T3"/>
                </a:cxn>
                <a:cxn ang="T8">
                  <a:pos x="T4" y="T5"/>
                </a:cxn>
              </a:cxnLst>
              <a:rect l="0" t="0" r="r" b="b"/>
              <a:pathLst>
                <a:path w="288" h="96">
                  <a:moveTo>
                    <a:pt x="0" y="0"/>
                  </a:moveTo>
                  <a:cubicBezTo>
                    <a:pt x="24" y="48"/>
                    <a:pt x="48" y="96"/>
                    <a:pt x="96" y="96"/>
                  </a:cubicBezTo>
                  <a:cubicBezTo>
                    <a:pt x="144" y="96"/>
                    <a:pt x="216" y="48"/>
                    <a:pt x="288"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51" name="Line 75"/>
            <p:cNvSpPr>
              <a:spLocks noChangeShapeType="1"/>
            </p:cNvSpPr>
            <p:nvPr/>
          </p:nvSpPr>
          <p:spPr bwMode="auto">
            <a:xfrm>
              <a:off x="2844" y="2503"/>
              <a:ext cx="240" cy="240"/>
            </a:xfrm>
            <a:prstGeom prst="line">
              <a:avLst/>
            </a:prstGeom>
            <a:noFill/>
            <a:ln w="38100" cap="sq">
              <a:solidFill>
                <a:schemeClr val="hlink"/>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52" name="Line 76"/>
            <p:cNvSpPr>
              <a:spLocks noChangeShapeType="1"/>
            </p:cNvSpPr>
            <p:nvPr/>
          </p:nvSpPr>
          <p:spPr bwMode="auto">
            <a:xfrm flipH="1" flipV="1">
              <a:off x="2880" y="2387"/>
              <a:ext cx="240" cy="240"/>
            </a:xfrm>
            <a:prstGeom prst="line">
              <a:avLst/>
            </a:prstGeom>
            <a:noFill/>
            <a:ln w="38100" cap="sq">
              <a:solidFill>
                <a:srgbClr val="6600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53" name="Freeform 77"/>
            <p:cNvSpPr>
              <a:spLocks/>
            </p:cNvSpPr>
            <p:nvPr/>
          </p:nvSpPr>
          <p:spPr bwMode="auto">
            <a:xfrm>
              <a:off x="2796" y="2071"/>
              <a:ext cx="160" cy="336"/>
            </a:xfrm>
            <a:custGeom>
              <a:avLst/>
              <a:gdLst>
                <a:gd name="T0" fmla="*/ 96 w 160"/>
                <a:gd name="T1" fmla="*/ 336 h 336"/>
                <a:gd name="T2" fmla="*/ 144 w 160"/>
                <a:gd name="T3" fmla="*/ 240 h 336"/>
                <a:gd name="T4" fmla="*/ 0 w 160"/>
                <a:gd name="T5" fmla="*/ 0 h 336"/>
                <a:gd name="T6" fmla="*/ 0 60000 65536"/>
                <a:gd name="T7" fmla="*/ 0 60000 65536"/>
                <a:gd name="T8" fmla="*/ 0 60000 65536"/>
              </a:gdLst>
              <a:ahLst/>
              <a:cxnLst>
                <a:cxn ang="T6">
                  <a:pos x="T0" y="T1"/>
                </a:cxn>
                <a:cxn ang="T7">
                  <a:pos x="T2" y="T3"/>
                </a:cxn>
                <a:cxn ang="T8">
                  <a:pos x="T4" y="T5"/>
                </a:cxn>
              </a:cxnLst>
              <a:rect l="0" t="0" r="r" b="b"/>
              <a:pathLst>
                <a:path w="160" h="336">
                  <a:moveTo>
                    <a:pt x="96" y="336"/>
                  </a:moveTo>
                  <a:cubicBezTo>
                    <a:pt x="128" y="316"/>
                    <a:pt x="160" y="296"/>
                    <a:pt x="144" y="240"/>
                  </a:cubicBezTo>
                  <a:cubicBezTo>
                    <a:pt x="128" y="184"/>
                    <a:pt x="64" y="92"/>
                    <a:pt x="0"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54" name="Line 78"/>
            <p:cNvSpPr>
              <a:spLocks noChangeShapeType="1"/>
            </p:cNvSpPr>
            <p:nvPr/>
          </p:nvSpPr>
          <p:spPr bwMode="auto">
            <a:xfrm flipH="1" flipV="1">
              <a:off x="2562" y="1752"/>
              <a:ext cx="240" cy="336"/>
            </a:xfrm>
            <a:prstGeom prst="line">
              <a:avLst/>
            </a:prstGeom>
            <a:noFill/>
            <a:ln w="38100" cap="sq">
              <a:solidFill>
                <a:srgbClr val="6600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55" name="Freeform 79"/>
            <p:cNvSpPr>
              <a:spLocks/>
            </p:cNvSpPr>
            <p:nvPr/>
          </p:nvSpPr>
          <p:spPr bwMode="auto">
            <a:xfrm>
              <a:off x="2412" y="1495"/>
              <a:ext cx="168" cy="240"/>
            </a:xfrm>
            <a:custGeom>
              <a:avLst/>
              <a:gdLst>
                <a:gd name="T0" fmla="*/ 144 w 168"/>
                <a:gd name="T1" fmla="*/ 240 h 240"/>
                <a:gd name="T2" fmla="*/ 144 w 168"/>
                <a:gd name="T3" fmla="*/ 96 h 240"/>
                <a:gd name="T4" fmla="*/ 0 w 168"/>
                <a:gd name="T5" fmla="*/ 0 h 240"/>
                <a:gd name="T6" fmla="*/ 0 60000 65536"/>
                <a:gd name="T7" fmla="*/ 0 60000 65536"/>
                <a:gd name="T8" fmla="*/ 0 60000 65536"/>
              </a:gdLst>
              <a:ahLst/>
              <a:cxnLst>
                <a:cxn ang="T6">
                  <a:pos x="T0" y="T1"/>
                </a:cxn>
                <a:cxn ang="T7">
                  <a:pos x="T2" y="T3"/>
                </a:cxn>
                <a:cxn ang="T8">
                  <a:pos x="T4" y="T5"/>
                </a:cxn>
              </a:cxnLst>
              <a:rect l="0" t="0" r="r" b="b"/>
              <a:pathLst>
                <a:path w="168" h="240">
                  <a:moveTo>
                    <a:pt x="144" y="240"/>
                  </a:moveTo>
                  <a:cubicBezTo>
                    <a:pt x="156" y="188"/>
                    <a:pt x="168" y="136"/>
                    <a:pt x="144" y="96"/>
                  </a:cubicBezTo>
                  <a:cubicBezTo>
                    <a:pt x="120" y="56"/>
                    <a:pt x="60" y="28"/>
                    <a:pt x="0"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56" name="Line 80"/>
            <p:cNvSpPr>
              <a:spLocks noChangeShapeType="1"/>
            </p:cNvSpPr>
            <p:nvPr/>
          </p:nvSpPr>
          <p:spPr bwMode="auto">
            <a:xfrm flipH="1" flipV="1">
              <a:off x="1746" y="1117"/>
              <a:ext cx="672" cy="384"/>
            </a:xfrm>
            <a:prstGeom prst="line">
              <a:avLst/>
            </a:prstGeom>
            <a:noFill/>
            <a:ln w="38100" cap="sq">
              <a:solidFill>
                <a:srgbClr val="660066"/>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57" name="Freeform 81"/>
            <p:cNvSpPr>
              <a:spLocks/>
            </p:cNvSpPr>
            <p:nvPr/>
          </p:nvSpPr>
          <p:spPr bwMode="auto">
            <a:xfrm>
              <a:off x="1596" y="871"/>
              <a:ext cx="168" cy="240"/>
            </a:xfrm>
            <a:custGeom>
              <a:avLst/>
              <a:gdLst>
                <a:gd name="T0" fmla="*/ 144 w 168"/>
                <a:gd name="T1" fmla="*/ 240 h 240"/>
                <a:gd name="T2" fmla="*/ 144 w 168"/>
                <a:gd name="T3" fmla="*/ 96 h 240"/>
                <a:gd name="T4" fmla="*/ 0 w 168"/>
                <a:gd name="T5" fmla="*/ 0 h 240"/>
                <a:gd name="T6" fmla="*/ 0 60000 65536"/>
                <a:gd name="T7" fmla="*/ 0 60000 65536"/>
                <a:gd name="T8" fmla="*/ 0 60000 65536"/>
              </a:gdLst>
              <a:ahLst/>
              <a:cxnLst>
                <a:cxn ang="T6">
                  <a:pos x="T0" y="T1"/>
                </a:cxn>
                <a:cxn ang="T7">
                  <a:pos x="T2" y="T3"/>
                </a:cxn>
                <a:cxn ang="T8">
                  <a:pos x="T4" y="T5"/>
                </a:cxn>
              </a:cxnLst>
              <a:rect l="0" t="0" r="r" b="b"/>
              <a:pathLst>
                <a:path w="168" h="240">
                  <a:moveTo>
                    <a:pt x="144" y="240"/>
                  </a:moveTo>
                  <a:cubicBezTo>
                    <a:pt x="156" y="188"/>
                    <a:pt x="168" y="136"/>
                    <a:pt x="144" y="96"/>
                  </a:cubicBezTo>
                  <a:cubicBezTo>
                    <a:pt x="120" y="56"/>
                    <a:pt x="60" y="28"/>
                    <a:pt x="0" y="0"/>
                  </a:cubicBezTo>
                </a:path>
              </a:pathLst>
            </a:custGeom>
            <a:noFill/>
            <a:ln w="38100" cap="sq"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58" name="Line 82"/>
            <p:cNvSpPr>
              <a:spLocks noChangeShapeType="1"/>
            </p:cNvSpPr>
            <p:nvPr/>
          </p:nvSpPr>
          <p:spPr bwMode="auto">
            <a:xfrm flipV="1">
              <a:off x="1596" y="391"/>
              <a:ext cx="0" cy="480"/>
            </a:xfrm>
            <a:prstGeom prst="line">
              <a:avLst/>
            </a:prstGeom>
            <a:noFill/>
            <a:ln w="38100" cap="sq">
              <a:solidFill>
                <a:schemeClr val="hlink"/>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4995" name="Text Box 86"/>
          <p:cNvSpPr txBox="1">
            <a:spLocks noChangeArrowheads="1"/>
          </p:cNvSpPr>
          <p:nvPr/>
        </p:nvSpPr>
        <p:spPr bwMode="auto">
          <a:xfrm>
            <a:off x="3203575" y="188913"/>
            <a:ext cx="568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dirty="0" smtClean="0">
                <a:solidFill>
                  <a:srgbClr val="000000"/>
                </a:solidFill>
                <a:ea typeface="楷体_GB2312" pitchFamily="49" charset="-122"/>
              </a:rPr>
              <a:t>从线</a:t>
            </a:r>
            <a:r>
              <a:rPr lang="zh-CN" altLang="en-US" sz="3200" b="1" dirty="0">
                <a:solidFill>
                  <a:srgbClr val="000000"/>
                </a:solidFill>
                <a:ea typeface="楷体_GB2312" pitchFamily="49" charset="-122"/>
              </a:rPr>
              <a:t>的出发点到终点的路径上，每个结点经过三次。</a:t>
            </a:r>
          </a:p>
        </p:txBody>
      </p:sp>
      <p:sp>
        <p:nvSpPr>
          <p:cNvPr id="84996" name="Text Box 87"/>
          <p:cNvSpPr txBox="1">
            <a:spLocks noChangeArrowheads="1"/>
          </p:cNvSpPr>
          <p:nvPr/>
        </p:nvSpPr>
        <p:spPr bwMode="auto">
          <a:xfrm>
            <a:off x="4429125" y="1628775"/>
            <a:ext cx="467995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dirty="0">
                <a:solidFill>
                  <a:srgbClr val="000000"/>
                </a:solidFill>
                <a:ea typeface="楷体_GB2312" pitchFamily="49" charset="-122"/>
              </a:rPr>
              <a:t>第</a:t>
            </a:r>
            <a:r>
              <a:rPr lang="en-US" altLang="zh-CN" sz="3200" b="1" dirty="0">
                <a:solidFill>
                  <a:srgbClr val="FF0066"/>
                </a:solidFill>
                <a:ea typeface="楷体_GB2312" pitchFamily="49" charset="-122"/>
              </a:rPr>
              <a:t>1</a:t>
            </a:r>
            <a:r>
              <a:rPr lang="zh-CN" altLang="en-US" sz="3200" b="1" dirty="0">
                <a:solidFill>
                  <a:srgbClr val="000000"/>
                </a:solidFill>
                <a:ea typeface="楷体_GB2312" pitchFamily="49" charset="-122"/>
              </a:rPr>
              <a:t>次经过时访问，</a:t>
            </a:r>
          </a:p>
          <a:p>
            <a:pPr eaLnBrk="1" hangingPunct="1"/>
            <a:r>
              <a:rPr lang="zh-CN" altLang="en-US" sz="3200" b="1" dirty="0">
                <a:solidFill>
                  <a:srgbClr val="000000"/>
                </a:solidFill>
                <a:ea typeface="楷体_GB2312" pitchFamily="49" charset="-122"/>
              </a:rPr>
              <a:t>                     是</a:t>
            </a:r>
            <a:r>
              <a:rPr lang="zh-CN" altLang="en-US" sz="3200" b="1" dirty="0">
                <a:solidFill>
                  <a:srgbClr val="FF0066"/>
                </a:solidFill>
                <a:ea typeface="楷体_GB2312" pitchFamily="49" charset="-122"/>
              </a:rPr>
              <a:t>先序</a:t>
            </a:r>
            <a:r>
              <a:rPr lang="zh-CN" altLang="en-US" sz="3200" b="1" dirty="0">
                <a:solidFill>
                  <a:srgbClr val="000000"/>
                </a:solidFill>
                <a:ea typeface="楷体_GB2312" pitchFamily="49" charset="-122"/>
              </a:rPr>
              <a:t>遍历</a:t>
            </a:r>
          </a:p>
          <a:p>
            <a:pPr eaLnBrk="1" hangingPunct="1"/>
            <a:r>
              <a:rPr lang="zh-CN" altLang="en-US" sz="3200" b="1" dirty="0">
                <a:solidFill>
                  <a:srgbClr val="000000"/>
                </a:solidFill>
                <a:ea typeface="楷体_GB2312" pitchFamily="49" charset="-122"/>
              </a:rPr>
              <a:t>第</a:t>
            </a:r>
            <a:r>
              <a:rPr lang="en-US" altLang="zh-CN" sz="3200" b="1" dirty="0">
                <a:solidFill>
                  <a:srgbClr val="FF0066"/>
                </a:solidFill>
                <a:ea typeface="楷体_GB2312" pitchFamily="49" charset="-122"/>
              </a:rPr>
              <a:t>2</a:t>
            </a:r>
            <a:r>
              <a:rPr lang="zh-CN" altLang="en-US" sz="3200" b="1" dirty="0">
                <a:solidFill>
                  <a:srgbClr val="000000"/>
                </a:solidFill>
                <a:ea typeface="楷体_GB2312" pitchFamily="49" charset="-122"/>
              </a:rPr>
              <a:t>次经过时访问，</a:t>
            </a:r>
          </a:p>
          <a:p>
            <a:pPr eaLnBrk="1" hangingPunct="1"/>
            <a:r>
              <a:rPr lang="zh-CN" altLang="en-US" sz="3200" b="1" dirty="0">
                <a:solidFill>
                  <a:srgbClr val="000000"/>
                </a:solidFill>
                <a:ea typeface="楷体_GB2312" pitchFamily="49" charset="-122"/>
              </a:rPr>
              <a:t>                      是</a:t>
            </a:r>
            <a:r>
              <a:rPr lang="zh-CN" altLang="en-US" sz="3200" b="1" dirty="0">
                <a:solidFill>
                  <a:srgbClr val="FF0066"/>
                </a:solidFill>
                <a:ea typeface="楷体_GB2312" pitchFamily="49" charset="-122"/>
              </a:rPr>
              <a:t>中序</a:t>
            </a:r>
            <a:r>
              <a:rPr lang="zh-CN" altLang="en-US" sz="3200" b="1" dirty="0">
                <a:solidFill>
                  <a:srgbClr val="000000"/>
                </a:solidFill>
                <a:ea typeface="楷体_GB2312" pitchFamily="49" charset="-122"/>
              </a:rPr>
              <a:t>遍历</a:t>
            </a:r>
          </a:p>
          <a:p>
            <a:pPr eaLnBrk="1" hangingPunct="1"/>
            <a:r>
              <a:rPr lang="zh-CN" altLang="en-US" sz="3200" b="1" dirty="0">
                <a:solidFill>
                  <a:srgbClr val="000000"/>
                </a:solidFill>
                <a:ea typeface="楷体_GB2312" pitchFamily="49" charset="-122"/>
              </a:rPr>
              <a:t>第</a:t>
            </a:r>
            <a:r>
              <a:rPr lang="en-US" altLang="zh-CN" sz="3200" b="1" dirty="0">
                <a:solidFill>
                  <a:srgbClr val="FF0066"/>
                </a:solidFill>
                <a:ea typeface="楷体_GB2312" pitchFamily="49" charset="-122"/>
              </a:rPr>
              <a:t>3</a:t>
            </a:r>
            <a:r>
              <a:rPr lang="zh-CN" altLang="en-US" sz="3200" b="1" dirty="0">
                <a:solidFill>
                  <a:srgbClr val="000000"/>
                </a:solidFill>
                <a:ea typeface="楷体_GB2312" pitchFamily="49" charset="-122"/>
              </a:rPr>
              <a:t>次经过时访问，</a:t>
            </a:r>
          </a:p>
          <a:p>
            <a:pPr eaLnBrk="1" hangingPunct="1"/>
            <a:r>
              <a:rPr lang="zh-CN" altLang="en-US" sz="3200" b="1" dirty="0">
                <a:solidFill>
                  <a:srgbClr val="000000"/>
                </a:solidFill>
                <a:ea typeface="楷体_GB2312" pitchFamily="49" charset="-122"/>
              </a:rPr>
              <a:t>                       是</a:t>
            </a:r>
            <a:r>
              <a:rPr lang="zh-CN" altLang="en-US" sz="3200" b="1" dirty="0">
                <a:solidFill>
                  <a:srgbClr val="FF0066"/>
                </a:solidFill>
                <a:ea typeface="楷体_GB2312" pitchFamily="49" charset="-122"/>
              </a:rPr>
              <a:t>后序</a:t>
            </a:r>
            <a:r>
              <a:rPr lang="zh-CN" altLang="en-US" sz="3200" b="1" dirty="0">
                <a:solidFill>
                  <a:srgbClr val="000000"/>
                </a:solidFill>
                <a:ea typeface="楷体_GB2312" pitchFamily="49" charset="-122"/>
              </a:rPr>
              <a:t>遍历</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p:cNvSpPr>
            <a:spLocks noChangeArrowheads="1"/>
          </p:cNvSpPr>
          <p:nvPr/>
        </p:nvSpPr>
        <p:spPr bwMode="auto">
          <a:xfrm>
            <a:off x="250825" y="908050"/>
            <a:ext cx="8569325"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遍历二叉树的算法中的基本操作是访问结点，则不论按哪一种次序进行遍历，对含有</a:t>
            </a:r>
            <a:r>
              <a:rPr lang="en-US" altLang="zh-CN" sz="3200" b="1">
                <a:solidFill>
                  <a:srgbClr val="000000"/>
                </a:solidFill>
                <a:ea typeface="楷体_GB2312" pitchFamily="49" charset="-122"/>
              </a:rPr>
              <a:t>n</a:t>
            </a:r>
            <a:r>
              <a:rPr lang="zh-CN" altLang="en-US" sz="3200" b="1">
                <a:solidFill>
                  <a:srgbClr val="000000"/>
                </a:solidFill>
                <a:ea typeface="楷体_GB2312" pitchFamily="49" charset="-122"/>
              </a:rPr>
              <a:t>个结点的二叉树，其时间复杂度均为</a:t>
            </a:r>
            <a:r>
              <a:rPr lang="en-US" altLang="zh-CN" sz="3200" b="1">
                <a:solidFill>
                  <a:srgbClr val="000000"/>
                </a:solidFill>
                <a:ea typeface="楷体_GB2312" pitchFamily="49" charset="-122"/>
              </a:rPr>
              <a:t>O(n)</a:t>
            </a:r>
            <a:r>
              <a:rPr lang="zh-CN" altLang="en-US" sz="3200" b="1">
                <a:solidFill>
                  <a:srgbClr val="000000"/>
                </a:solidFill>
                <a:ea typeface="楷体_GB2312" pitchFamily="49" charset="-122"/>
              </a:rPr>
              <a:t>。所需辅助空间为遍历过程中栈的最大容量，即树的深度，最坏情况下为</a:t>
            </a:r>
            <a:r>
              <a:rPr lang="en-US" altLang="zh-CN" sz="3200" b="1">
                <a:solidFill>
                  <a:srgbClr val="000000"/>
                </a:solidFill>
                <a:ea typeface="楷体_GB2312" pitchFamily="49" charset="-122"/>
              </a:rPr>
              <a:t>n</a:t>
            </a:r>
            <a:r>
              <a:rPr lang="zh-CN" altLang="en-US" sz="3200" b="1">
                <a:solidFill>
                  <a:srgbClr val="000000"/>
                </a:solidFill>
                <a:ea typeface="楷体_GB2312" pitchFamily="49" charset="-122"/>
              </a:rPr>
              <a:t>，则空间复杂度也为</a:t>
            </a:r>
            <a:r>
              <a:rPr lang="en-US" altLang="zh-CN" sz="3200" b="1">
                <a:solidFill>
                  <a:srgbClr val="000000"/>
                </a:solidFill>
                <a:ea typeface="楷体_GB2312" pitchFamily="49" charset="-122"/>
              </a:rPr>
              <a:t>O(n)</a:t>
            </a:r>
            <a:r>
              <a:rPr lang="zh-CN" altLang="en-US" sz="3200" b="1">
                <a:solidFill>
                  <a:srgbClr val="000000"/>
                </a:solidFill>
                <a:ea typeface="楷体_GB2312" pitchFamily="49" charset="-122"/>
              </a:rPr>
              <a:t>。</a:t>
            </a:r>
          </a:p>
        </p:txBody>
      </p:sp>
      <p:sp>
        <p:nvSpPr>
          <p:cNvPr id="86019" name="Text Box 5"/>
          <p:cNvSpPr txBox="1">
            <a:spLocks noChangeArrowheads="1"/>
          </p:cNvSpPr>
          <p:nvPr/>
        </p:nvSpPr>
        <p:spPr bwMode="auto">
          <a:xfrm>
            <a:off x="179388" y="142875"/>
            <a:ext cx="7323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80808"/>
                </a:solidFill>
                <a:ea typeface="楷体_GB2312" pitchFamily="49" charset="-122"/>
              </a:rPr>
              <a:t>2</a:t>
            </a:r>
            <a:r>
              <a:rPr lang="zh-CN" altLang="en-US" sz="3200" b="1">
                <a:solidFill>
                  <a:srgbClr val="080808"/>
                </a:solidFill>
                <a:ea typeface="楷体_GB2312" pitchFamily="49" charset="-122"/>
              </a:rPr>
              <a:t>、遍历算法的时间复杂度和空间复杂度</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23850" y="762000"/>
            <a:ext cx="5080000" cy="579438"/>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spAutoFit/>
          </a:bodyPr>
          <a:lstStyle/>
          <a:p>
            <a:pPr eaLnBrk="1" hangingPunct="1"/>
            <a:r>
              <a:rPr lang="zh-CN" altLang="en-US" sz="3200" b="1" smtClean="0">
                <a:solidFill>
                  <a:srgbClr val="080808"/>
                </a:solidFill>
                <a:ea typeface="楷体_GB2312" pitchFamily="49" charset="-122"/>
              </a:rPr>
              <a:t>中序遍历算法的非递归描述</a:t>
            </a:r>
          </a:p>
        </p:txBody>
      </p:sp>
      <p:sp>
        <p:nvSpPr>
          <p:cNvPr id="87043" name="Rectangle 3"/>
          <p:cNvSpPr>
            <a:spLocks noGrp="1" noChangeArrowheads="1"/>
          </p:cNvSpPr>
          <p:nvPr>
            <p:ph type="body" idx="1"/>
          </p:nvPr>
        </p:nvSpPr>
        <p:spPr>
          <a:xfrm>
            <a:off x="466725" y="1485900"/>
            <a:ext cx="7772400" cy="5111750"/>
          </a:xfrm>
        </p:spPr>
        <p:txBody>
          <a:bodyPr/>
          <a:lstStyle/>
          <a:p>
            <a:pPr marL="609600" indent="-609600" eaLnBrk="1" hangingPunct="1"/>
            <a:r>
              <a:rPr lang="zh-CN" altLang="en-US" b="1" smtClean="0">
                <a:solidFill>
                  <a:srgbClr val="080808"/>
                </a:solidFill>
                <a:ea typeface="楷体_GB2312" pitchFamily="49" charset="-122"/>
              </a:rPr>
              <a:t>初始化栈</a:t>
            </a:r>
          </a:p>
          <a:p>
            <a:pPr marL="609600" indent="-609600" eaLnBrk="1" hangingPunct="1"/>
            <a:r>
              <a:rPr lang="zh-CN" altLang="en-US" b="1" smtClean="0">
                <a:solidFill>
                  <a:srgbClr val="080808"/>
                </a:solidFill>
                <a:ea typeface="楷体_GB2312" pitchFamily="49" charset="-122"/>
              </a:rPr>
              <a:t>根指针入栈（树入栈）</a:t>
            </a:r>
          </a:p>
          <a:p>
            <a:pPr marL="609600" indent="-609600" eaLnBrk="1" hangingPunct="1"/>
            <a:r>
              <a:rPr lang="zh-CN" altLang="en-US" b="1" smtClean="0">
                <a:solidFill>
                  <a:srgbClr val="080808"/>
                </a:solidFill>
                <a:ea typeface="楷体_GB2312" pitchFamily="49" charset="-122"/>
              </a:rPr>
              <a:t>若栈非空：</a:t>
            </a:r>
          </a:p>
          <a:p>
            <a:pPr marL="990600" lvl="1" indent="-533400" eaLnBrk="1" hangingPunct="1"/>
            <a:r>
              <a:rPr lang="zh-CN" altLang="en-US" b="1" smtClean="0">
                <a:solidFill>
                  <a:srgbClr val="080808"/>
                </a:solidFill>
                <a:ea typeface="楷体_GB2312" pitchFamily="49" charset="-122"/>
              </a:rPr>
              <a:t>把左子树入栈，直到最左下角；</a:t>
            </a:r>
          </a:p>
          <a:p>
            <a:pPr marL="990600" lvl="1" indent="-533400" eaLnBrk="1" hangingPunct="1"/>
            <a:r>
              <a:rPr lang="en-US" altLang="zh-CN" b="1" smtClean="0">
                <a:solidFill>
                  <a:srgbClr val="080808"/>
                </a:solidFill>
                <a:ea typeface="楷体_GB2312" pitchFamily="49" charset="-122"/>
              </a:rPr>
              <a:t>NULL</a:t>
            </a:r>
            <a:r>
              <a:rPr lang="zh-CN" altLang="en-US" b="1" smtClean="0">
                <a:solidFill>
                  <a:srgbClr val="080808"/>
                </a:solidFill>
                <a:ea typeface="楷体_GB2312" pitchFamily="49" charset="-122"/>
              </a:rPr>
              <a:t>指针出栈；</a:t>
            </a:r>
          </a:p>
          <a:p>
            <a:pPr marL="990600" lvl="1" indent="-533400" eaLnBrk="1" hangingPunct="1"/>
            <a:r>
              <a:rPr lang="zh-CN" altLang="en-US" b="1" smtClean="0">
                <a:solidFill>
                  <a:srgbClr val="080808"/>
                </a:solidFill>
                <a:ea typeface="楷体_GB2312" pitchFamily="49" charset="-122"/>
              </a:rPr>
              <a:t>若非空：</a:t>
            </a:r>
          </a:p>
          <a:p>
            <a:pPr marL="1371600" lvl="2" indent="-457200" eaLnBrk="1" hangingPunct="1"/>
            <a:r>
              <a:rPr lang="zh-CN" altLang="en-US" b="1" smtClean="0">
                <a:solidFill>
                  <a:srgbClr val="080808"/>
                </a:solidFill>
                <a:ea typeface="楷体_GB2312" pitchFamily="49" charset="-122"/>
              </a:rPr>
              <a:t>（子树）根指针出栈；</a:t>
            </a:r>
          </a:p>
          <a:p>
            <a:pPr marL="1371600" lvl="2" indent="-457200" eaLnBrk="1" hangingPunct="1"/>
            <a:r>
              <a:rPr lang="zh-CN" altLang="en-US" b="1" smtClean="0">
                <a:solidFill>
                  <a:srgbClr val="080808"/>
                </a:solidFill>
                <a:ea typeface="楷体_GB2312" pitchFamily="49" charset="-122"/>
              </a:rPr>
              <a:t>访问（子树）根结点；</a:t>
            </a:r>
          </a:p>
          <a:p>
            <a:pPr marL="1371600" lvl="2" indent="-457200" eaLnBrk="1" hangingPunct="1"/>
            <a:r>
              <a:rPr lang="zh-CN" altLang="en-US" b="1" smtClean="0">
                <a:solidFill>
                  <a:srgbClr val="080808"/>
                </a:solidFill>
                <a:ea typeface="楷体_GB2312" pitchFamily="49" charset="-122"/>
              </a:rPr>
              <a:t>把右子树入栈（此时采用同一种方法，遍历右子树）</a:t>
            </a:r>
          </a:p>
        </p:txBody>
      </p:sp>
      <p:sp>
        <p:nvSpPr>
          <p:cNvPr id="87044" name="Text Box 4"/>
          <p:cNvSpPr txBox="1">
            <a:spLocks noChangeArrowheads="1"/>
          </p:cNvSpPr>
          <p:nvPr/>
        </p:nvSpPr>
        <p:spPr bwMode="auto">
          <a:xfrm>
            <a:off x="179388" y="188913"/>
            <a:ext cx="5178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3200" b="1">
                <a:solidFill>
                  <a:srgbClr val="080808"/>
                </a:solidFill>
                <a:ea typeface="楷体_GB2312" pitchFamily="49" charset="-122"/>
              </a:rPr>
              <a:t>6.3.4 </a:t>
            </a:r>
            <a:r>
              <a:rPr lang="zh-CN" altLang="en-US" sz="3200" b="1">
                <a:solidFill>
                  <a:srgbClr val="080808"/>
                </a:solidFill>
                <a:ea typeface="楷体_GB2312" pitchFamily="49" charset="-122"/>
              </a:rPr>
              <a:t>遍历算法的非递归描述</a:t>
            </a:r>
            <a:endParaRPr lang="zh-CN" altLang="en-US" sz="3200">
              <a:solidFill>
                <a:srgbClr val="080808"/>
              </a:solidFill>
              <a:ea typeface="楷体_GB2312" pitchFamily="49" charset="-122"/>
            </a:endParaRP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3"/>
          <p:cNvSpPr>
            <a:spLocks noGrp="1" noChangeArrowheads="1"/>
          </p:cNvSpPr>
          <p:nvPr>
            <p:ph type="body" idx="1"/>
          </p:nvPr>
        </p:nvSpPr>
        <p:spPr>
          <a:xfrm>
            <a:off x="250825" y="227013"/>
            <a:ext cx="8785225" cy="6226175"/>
          </a:xfrm>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Status InOrderTraverse(BiTree T, status (*visit)(TElemType e))</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 </a:t>
            </a:r>
            <a:r>
              <a:rPr lang="zh-CN" altLang="en-US" sz="2400" smtClean="0">
                <a:solidFill>
                  <a:srgbClr val="000000"/>
                </a:solidFill>
                <a:latin typeface="Tahoma" pitchFamily="34" charset="0"/>
              </a:rPr>
              <a:t>算法</a:t>
            </a:r>
            <a:r>
              <a:rPr lang="en-US" altLang="zh-CN" sz="2400" smtClean="0">
                <a:solidFill>
                  <a:srgbClr val="000000"/>
                </a:solidFill>
                <a:latin typeface="Tahoma" pitchFamily="34" charset="0"/>
              </a:rPr>
              <a:t>6.2 </a:t>
            </a:r>
            <a:r>
              <a:rPr lang="zh-CN" altLang="en-US" sz="2400" smtClean="0">
                <a:solidFill>
                  <a:srgbClr val="000000"/>
                </a:solidFill>
                <a:latin typeface="Tahoma" pitchFamily="34" charset="0"/>
              </a:rPr>
              <a:t>中序遍历的非递归算法</a:t>
            </a:r>
          </a:p>
          <a:p>
            <a:pPr marL="0" indent="0" eaLnBrk="1" hangingPunct="1">
              <a:lnSpc>
                <a:spcPct val="80000"/>
              </a:lnSpc>
              <a:buClr>
                <a:schemeClr val="folHlink"/>
              </a:buClr>
              <a:buSzPct val="60000"/>
              <a:buFont typeface="Wingdings" pitchFamily="2" charset="2"/>
              <a:buNone/>
            </a:pPr>
            <a:r>
              <a:rPr lang="zh-CN" altLang="en-US" sz="2400" smtClean="0">
                <a:solidFill>
                  <a:srgbClr val="000000"/>
                </a:solidFill>
                <a:latin typeface="Tahoma" pitchFamily="34" charset="0"/>
              </a:rPr>
              <a:t>       </a:t>
            </a:r>
            <a:r>
              <a:rPr lang="en-US" altLang="zh-CN" sz="2400" smtClean="0">
                <a:solidFill>
                  <a:srgbClr val="000000"/>
                </a:solidFill>
                <a:latin typeface="Tahoma" pitchFamily="34" charset="0"/>
              </a:rPr>
              <a:t>Stack S;</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BiTree p;</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InitStack( S ); 	Push( S, T );	    // </a:t>
            </a:r>
            <a:r>
              <a:rPr lang="zh-CN" altLang="en-US" sz="2400" smtClean="0">
                <a:solidFill>
                  <a:srgbClr val="000000"/>
                </a:solidFill>
                <a:latin typeface="Tahoma" pitchFamily="34" charset="0"/>
              </a:rPr>
              <a:t>根指针进栈</a:t>
            </a:r>
          </a:p>
          <a:p>
            <a:pPr marL="0" indent="0" eaLnBrk="1" hangingPunct="1">
              <a:lnSpc>
                <a:spcPct val="80000"/>
              </a:lnSpc>
              <a:buClr>
                <a:schemeClr val="folHlink"/>
              </a:buClr>
              <a:buSzPct val="60000"/>
              <a:buFont typeface="Wingdings" pitchFamily="2" charset="2"/>
              <a:buNone/>
            </a:pPr>
            <a:r>
              <a:rPr lang="zh-CN" altLang="en-US" sz="2400" smtClean="0">
                <a:solidFill>
                  <a:srgbClr val="000000"/>
                </a:solidFill>
                <a:latin typeface="Tahoma" pitchFamily="34" charset="0"/>
              </a:rPr>
              <a:t>	</a:t>
            </a:r>
            <a:r>
              <a:rPr lang="en-US" altLang="zh-CN" sz="2400" smtClean="0">
                <a:solidFill>
                  <a:srgbClr val="000000"/>
                </a:solidFill>
                <a:latin typeface="Tahoma" pitchFamily="34" charset="0"/>
              </a:rPr>
              <a:t>while( ! StackEmpty( S ))</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   while( GetTop( S, p ) &amp;&amp; p )</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   Push( S, p-&gt;lchild ); } 	//</a:t>
            </a:r>
            <a:r>
              <a:rPr lang="zh-CN" altLang="en-US" sz="2400" smtClean="0">
                <a:solidFill>
                  <a:srgbClr val="000000"/>
                </a:solidFill>
                <a:latin typeface="Tahoma" pitchFamily="34" charset="0"/>
              </a:rPr>
              <a:t>向左，直到最左下角</a:t>
            </a:r>
          </a:p>
          <a:p>
            <a:pPr marL="0" indent="0" eaLnBrk="1" hangingPunct="1">
              <a:lnSpc>
                <a:spcPct val="80000"/>
              </a:lnSpc>
              <a:buClr>
                <a:schemeClr val="folHlink"/>
              </a:buClr>
              <a:buSzPct val="60000"/>
              <a:buFont typeface="Wingdings" pitchFamily="2" charset="2"/>
              <a:buNone/>
            </a:pPr>
            <a:r>
              <a:rPr lang="zh-CN" altLang="en-US" sz="2400" smtClean="0">
                <a:solidFill>
                  <a:srgbClr val="000000"/>
                </a:solidFill>
                <a:latin typeface="Tahoma" pitchFamily="34" charset="0"/>
              </a:rPr>
              <a:t>	      </a:t>
            </a:r>
            <a:r>
              <a:rPr lang="en-US" altLang="zh-CN" sz="2400" smtClean="0">
                <a:solidFill>
                  <a:srgbClr val="000000"/>
                </a:solidFill>
                <a:latin typeface="Tahoma" pitchFamily="34" charset="0"/>
              </a:rPr>
              <a:t>Pop( S, p );			// NULL</a:t>
            </a:r>
            <a:r>
              <a:rPr lang="zh-CN" altLang="en-US" sz="2400" smtClean="0">
                <a:solidFill>
                  <a:srgbClr val="000000"/>
                </a:solidFill>
                <a:latin typeface="Tahoma" pitchFamily="34" charset="0"/>
              </a:rPr>
              <a:t>退栈</a:t>
            </a:r>
          </a:p>
          <a:p>
            <a:pPr marL="0" indent="0" eaLnBrk="1" hangingPunct="1">
              <a:lnSpc>
                <a:spcPct val="80000"/>
              </a:lnSpc>
              <a:buClr>
                <a:schemeClr val="folHlink"/>
              </a:buClr>
              <a:buSzPct val="60000"/>
              <a:buFont typeface="Wingdings" pitchFamily="2" charset="2"/>
              <a:buNone/>
            </a:pPr>
            <a:r>
              <a:rPr lang="zh-CN" altLang="en-US" sz="2400" smtClean="0">
                <a:solidFill>
                  <a:srgbClr val="000000"/>
                </a:solidFill>
                <a:latin typeface="Tahoma" pitchFamily="34" charset="0"/>
              </a:rPr>
              <a:t>               </a:t>
            </a:r>
            <a:r>
              <a:rPr lang="en-US" altLang="zh-CN" sz="2400" smtClean="0">
                <a:solidFill>
                  <a:srgbClr val="000000"/>
                </a:solidFill>
                <a:latin typeface="Tahoma" pitchFamily="34" charset="0"/>
              </a:rPr>
              <a:t>if ( !StackEmpty( S))</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   Pop( S, p );	// </a:t>
            </a:r>
            <a:r>
              <a:rPr lang="zh-CN" altLang="en-US" sz="2400" smtClean="0">
                <a:solidFill>
                  <a:srgbClr val="000000"/>
                </a:solidFill>
                <a:latin typeface="Tahoma" pitchFamily="34" charset="0"/>
              </a:rPr>
              <a:t>根退出</a:t>
            </a:r>
          </a:p>
          <a:p>
            <a:pPr marL="0" indent="0" eaLnBrk="1" hangingPunct="1">
              <a:lnSpc>
                <a:spcPct val="80000"/>
              </a:lnSpc>
              <a:buClr>
                <a:schemeClr val="folHlink"/>
              </a:buClr>
              <a:buSzPct val="60000"/>
              <a:buFont typeface="Wingdings" pitchFamily="2" charset="2"/>
              <a:buNone/>
            </a:pPr>
            <a:r>
              <a:rPr lang="zh-CN" altLang="en-US" sz="2400" smtClean="0">
                <a:solidFill>
                  <a:srgbClr val="000000"/>
                </a:solidFill>
                <a:latin typeface="Tahoma" pitchFamily="34" charset="0"/>
              </a:rPr>
              <a:t>	              </a:t>
            </a:r>
            <a:r>
              <a:rPr lang="en-US" altLang="zh-CN" sz="2400" smtClean="0">
                <a:solidFill>
                  <a:srgbClr val="000000"/>
                </a:solidFill>
                <a:latin typeface="Tahoma" pitchFamily="34" charset="0"/>
              </a:rPr>
              <a:t>if  ( ! (*Visit)(p-&gt;data) )  return ERROR;</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Push( S, p-&gt;rchild );</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 if</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 while</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return OK;</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InOrderTraverse</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15888"/>
            <a:ext cx="8964613" cy="666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662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4" descr="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52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4" descr="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4"/>
          <p:cNvPicPr>
            <a:picLocks noChangeAspect="1" noChangeArrowheads="1"/>
          </p:cNvPicPr>
          <p:nvPr/>
        </p:nvPicPr>
        <p:blipFill>
          <a:blip r:embed="rId2">
            <a:extLst>
              <a:ext uri="{28A0092B-C50C-407E-A947-70E740481C1C}">
                <a14:useLocalDpi xmlns:a14="http://schemas.microsoft.com/office/drawing/2010/main" val="0"/>
              </a:ext>
            </a:extLst>
          </a:blip>
          <a:srcRect l="8208" t="30887" r="64281" b="30844"/>
          <a:stretch>
            <a:fillRect/>
          </a:stretch>
        </p:blipFill>
        <p:spPr bwMode="auto">
          <a:xfrm>
            <a:off x="323850" y="141288"/>
            <a:ext cx="8496300" cy="668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Oval 2"/>
          <p:cNvSpPr>
            <a:spLocks noChangeArrowheads="1"/>
          </p:cNvSpPr>
          <p:nvPr/>
        </p:nvSpPr>
        <p:spPr bwMode="auto">
          <a:xfrm>
            <a:off x="4038600" y="3048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00"/>
                </a:solidFill>
              </a:rPr>
              <a:t>A</a:t>
            </a:r>
            <a:endParaRPr lang="en-US" altLang="zh-CN" sz="2400"/>
          </a:p>
        </p:txBody>
      </p:sp>
      <p:sp>
        <p:nvSpPr>
          <p:cNvPr id="11267" name="Oval 3"/>
          <p:cNvSpPr>
            <a:spLocks noChangeArrowheads="1"/>
          </p:cNvSpPr>
          <p:nvPr/>
        </p:nvSpPr>
        <p:spPr bwMode="auto">
          <a:xfrm>
            <a:off x="1600200" y="15240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C4E00"/>
                </a:solidFill>
              </a:rPr>
              <a:t>B</a:t>
            </a:r>
            <a:endParaRPr lang="en-US" altLang="zh-CN" sz="2400"/>
          </a:p>
        </p:txBody>
      </p:sp>
      <p:sp>
        <p:nvSpPr>
          <p:cNvPr id="11268" name="Oval 4"/>
          <p:cNvSpPr>
            <a:spLocks noChangeArrowheads="1"/>
          </p:cNvSpPr>
          <p:nvPr/>
        </p:nvSpPr>
        <p:spPr bwMode="auto">
          <a:xfrm>
            <a:off x="4038600" y="14478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6600CC"/>
                </a:solidFill>
              </a:rPr>
              <a:t>C</a:t>
            </a:r>
            <a:endParaRPr lang="en-US" altLang="zh-CN" sz="2400"/>
          </a:p>
        </p:txBody>
      </p:sp>
      <p:sp>
        <p:nvSpPr>
          <p:cNvPr id="11269" name="Oval 5"/>
          <p:cNvSpPr>
            <a:spLocks noChangeArrowheads="1"/>
          </p:cNvSpPr>
          <p:nvPr/>
        </p:nvSpPr>
        <p:spPr bwMode="auto">
          <a:xfrm>
            <a:off x="6477000" y="14478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2"/>
                </a:solidFill>
              </a:rPr>
              <a:t>D</a:t>
            </a:r>
            <a:endParaRPr lang="en-US" altLang="zh-CN" sz="2400"/>
          </a:p>
        </p:txBody>
      </p:sp>
      <p:sp>
        <p:nvSpPr>
          <p:cNvPr id="11270" name="Oval 6"/>
          <p:cNvSpPr>
            <a:spLocks noChangeArrowheads="1"/>
          </p:cNvSpPr>
          <p:nvPr/>
        </p:nvSpPr>
        <p:spPr bwMode="auto">
          <a:xfrm>
            <a:off x="609600" y="25908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C4E00"/>
                </a:solidFill>
              </a:rPr>
              <a:t>E</a:t>
            </a:r>
            <a:endParaRPr lang="en-US" altLang="zh-CN" sz="2400"/>
          </a:p>
        </p:txBody>
      </p:sp>
      <p:sp>
        <p:nvSpPr>
          <p:cNvPr id="11271" name="Oval 7"/>
          <p:cNvSpPr>
            <a:spLocks noChangeArrowheads="1"/>
          </p:cNvSpPr>
          <p:nvPr/>
        </p:nvSpPr>
        <p:spPr bwMode="auto">
          <a:xfrm>
            <a:off x="2590800" y="25908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C4E00"/>
                </a:solidFill>
              </a:rPr>
              <a:t>F</a:t>
            </a:r>
            <a:endParaRPr lang="en-US" altLang="zh-CN" sz="2400"/>
          </a:p>
        </p:txBody>
      </p:sp>
      <p:sp>
        <p:nvSpPr>
          <p:cNvPr id="11272" name="Oval 8"/>
          <p:cNvSpPr>
            <a:spLocks noChangeArrowheads="1"/>
          </p:cNvSpPr>
          <p:nvPr/>
        </p:nvSpPr>
        <p:spPr bwMode="auto">
          <a:xfrm>
            <a:off x="4038600" y="25908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6600CC"/>
                </a:solidFill>
              </a:rPr>
              <a:t>G</a:t>
            </a:r>
            <a:endParaRPr lang="en-US" altLang="zh-CN" sz="2400"/>
          </a:p>
        </p:txBody>
      </p:sp>
      <p:sp>
        <p:nvSpPr>
          <p:cNvPr id="11273" name="Oval 9"/>
          <p:cNvSpPr>
            <a:spLocks noChangeArrowheads="1"/>
          </p:cNvSpPr>
          <p:nvPr/>
        </p:nvSpPr>
        <p:spPr bwMode="auto">
          <a:xfrm>
            <a:off x="5257800" y="25908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2"/>
                </a:solidFill>
              </a:rPr>
              <a:t>H</a:t>
            </a:r>
            <a:endParaRPr lang="en-US" altLang="zh-CN" sz="2400"/>
          </a:p>
        </p:txBody>
      </p:sp>
      <p:sp>
        <p:nvSpPr>
          <p:cNvPr id="11274" name="Oval 10"/>
          <p:cNvSpPr>
            <a:spLocks noChangeArrowheads="1"/>
          </p:cNvSpPr>
          <p:nvPr/>
        </p:nvSpPr>
        <p:spPr bwMode="auto">
          <a:xfrm>
            <a:off x="6477000" y="25908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2"/>
                </a:solidFill>
              </a:rPr>
              <a:t>I</a:t>
            </a:r>
            <a:endParaRPr lang="en-US" altLang="zh-CN" sz="2400"/>
          </a:p>
        </p:txBody>
      </p:sp>
      <p:sp>
        <p:nvSpPr>
          <p:cNvPr id="11275" name="Oval 11"/>
          <p:cNvSpPr>
            <a:spLocks noChangeArrowheads="1"/>
          </p:cNvSpPr>
          <p:nvPr/>
        </p:nvSpPr>
        <p:spPr bwMode="auto">
          <a:xfrm>
            <a:off x="7696200" y="25908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2"/>
                </a:solidFill>
              </a:rPr>
              <a:t>J</a:t>
            </a:r>
            <a:endParaRPr lang="en-US" altLang="zh-CN" sz="2400"/>
          </a:p>
        </p:txBody>
      </p:sp>
      <p:sp>
        <p:nvSpPr>
          <p:cNvPr id="11276" name="Oval 12"/>
          <p:cNvSpPr>
            <a:spLocks noChangeArrowheads="1"/>
          </p:cNvSpPr>
          <p:nvPr/>
        </p:nvSpPr>
        <p:spPr bwMode="auto">
          <a:xfrm>
            <a:off x="7696200" y="37338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2"/>
                </a:solidFill>
              </a:rPr>
              <a:t>M</a:t>
            </a:r>
            <a:endParaRPr lang="en-US" altLang="zh-CN" sz="2400"/>
          </a:p>
        </p:txBody>
      </p:sp>
      <p:sp>
        <p:nvSpPr>
          <p:cNvPr id="11277" name="Oval 13"/>
          <p:cNvSpPr>
            <a:spLocks noChangeArrowheads="1"/>
          </p:cNvSpPr>
          <p:nvPr/>
        </p:nvSpPr>
        <p:spPr bwMode="auto">
          <a:xfrm>
            <a:off x="1752600" y="37338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C4E00"/>
                </a:solidFill>
              </a:rPr>
              <a:t>K</a:t>
            </a:r>
            <a:endParaRPr lang="en-US" altLang="zh-CN" sz="2400"/>
          </a:p>
        </p:txBody>
      </p:sp>
      <p:sp>
        <p:nvSpPr>
          <p:cNvPr id="11278" name="Oval 14"/>
          <p:cNvSpPr>
            <a:spLocks noChangeArrowheads="1"/>
          </p:cNvSpPr>
          <p:nvPr/>
        </p:nvSpPr>
        <p:spPr bwMode="auto">
          <a:xfrm>
            <a:off x="3429000" y="3733800"/>
            <a:ext cx="609600" cy="6096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C4E00"/>
                </a:solidFill>
              </a:rPr>
              <a:t>L</a:t>
            </a:r>
            <a:endParaRPr lang="en-US" altLang="zh-CN" sz="2400"/>
          </a:p>
        </p:txBody>
      </p:sp>
      <p:sp>
        <p:nvSpPr>
          <p:cNvPr id="11279" name="Line 15"/>
          <p:cNvSpPr>
            <a:spLocks noChangeShapeType="1"/>
          </p:cNvSpPr>
          <p:nvPr/>
        </p:nvSpPr>
        <p:spPr bwMode="auto">
          <a:xfrm>
            <a:off x="4343400" y="914400"/>
            <a:ext cx="0" cy="533400"/>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0" name="Line 16"/>
          <p:cNvSpPr>
            <a:spLocks noChangeShapeType="1"/>
          </p:cNvSpPr>
          <p:nvPr/>
        </p:nvSpPr>
        <p:spPr bwMode="auto">
          <a:xfrm>
            <a:off x="4343400" y="2057400"/>
            <a:ext cx="0" cy="533400"/>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1" name="Line 17"/>
          <p:cNvSpPr>
            <a:spLocks noChangeShapeType="1"/>
          </p:cNvSpPr>
          <p:nvPr/>
        </p:nvSpPr>
        <p:spPr bwMode="auto">
          <a:xfrm>
            <a:off x="6781800" y="2057400"/>
            <a:ext cx="0" cy="533400"/>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2" name="Line 18"/>
          <p:cNvSpPr>
            <a:spLocks noChangeShapeType="1"/>
          </p:cNvSpPr>
          <p:nvPr/>
        </p:nvSpPr>
        <p:spPr bwMode="auto">
          <a:xfrm>
            <a:off x="8001000" y="3200400"/>
            <a:ext cx="0" cy="533400"/>
          </a:xfrm>
          <a:prstGeom prst="line">
            <a:avLst/>
          </a:prstGeom>
          <a:noFill/>
          <a:ln w="38100" cap="sq">
            <a:solidFill>
              <a:srgbClr val="58001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3" name="Line 19"/>
          <p:cNvSpPr>
            <a:spLocks noChangeShapeType="1"/>
          </p:cNvSpPr>
          <p:nvPr/>
        </p:nvSpPr>
        <p:spPr bwMode="auto">
          <a:xfrm flipH="1">
            <a:off x="5562600" y="1752600"/>
            <a:ext cx="914400" cy="838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4" name="Line 20"/>
          <p:cNvSpPr>
            <a:spLocks noChangeShapeType="1"/>
          </p:cNvSpPr>
          <p:nvPr/>
        </p:nvSpPr>
        <p:spPr bwMode="auto">
          <a:xfrm>
            <a:off x="7086600" y="1752600"/>
            <a:ext cx="914400" cy="838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5" name="Line 21"/>
          <p:cNvSpPr>
            <a:spLocks noChangeShapeType="1"/>
          </p:cNvSpPr>
          <p:nvPr/>
        </p:nvSpPr>
        <p:spPr bwMode="auto">
          <a:xfrm>
            <a:off x="4648200" y="609600"/>
            <a:ext cx="2133600" cy="838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6" name="Line 22"/>
          <p:cNvSpPr>
            <a:spLocks noChangeShapeType="1"/>
          </p:cNvSpPr>
          <p:nvPr/>
        </p:nvSpPr>
        <p:spPr bwMode="auto">
          <a:xfrm flipH="1">
            <a:off x="914400" y="1828800"/>
            <a:ext cx="685800" cy="7620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7" name="Line 23"/>
          <p:cNvSpPr>
            <a:spLocks noChangeShapeType="1"/>
          </p:cNvSpPr>
          <p:nvPr/>
        </p:nvSpPr>
        <p:spPr bwMode="auto">
          <a:xfrm>
            <a:off x="2209800" y="1828800"/>
            <a:ext cx="685800" cy="7620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Line 24"/>
          <p:cNvSpPr>
            <a:spLocks noChangeShapeType="1"/>
          </p:cNvSpPr>
          <p:nvPr/>
        </p:nvSpPr>
        <p:spPr bwMode="auto">
          <a:xfrm flipH="1">
            <a:off x="2057400" y="2895600"/>
            <a:ext cx="533400" cy="838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Line 25"/>
          <p:cNvSpPr>
            <a:spLocks noChangeShapeType="1"/>
          </p:cNvSpPr>
          <p:nvPr/>
        </p:nvSpPr>
        <p:spPr bwMode="auto">
          <a:xfrm>
            <a:off x="3200400" y="2895600"/>
            <a:ext cx="533400" cy="838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Line 26"/>
          <p:cNvSpPr>
            <a:spLocks noChangeShapeType="1"/>
          </p:cNvSpPr>
          <p:nvPr/>
        </p:nvSpPr>
        <p:spPr bwMode="auto">
          <a:xfrm flipH="1">
            <a:off x="1905000" y="609600"/>
            <a:ext cx="2133600" cy="914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0363" name="Text Box 27"/>
          <p:cNvSpPr txBox="1">
            <a:spLocks noChangeArrowheads="1"/>
          </p:cNvSpPr>
          <p:nvPr/>
        </p:nvSpPr>
        <p:spPr bwMode="auto">
          <a:xfrm>
            <a:off x="449263" y="4800600"/>
            <a:ext cx="85105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rgbClr val="FF0000"/>
                </a:solidFill>
              </a:rPr>
              <a:t>A(                                                            )</a:t>
            </a:r>
            <a:endParaRPr lang="en-US" altLang="zh-CN" sz="2400"/>
          </a:p>
        </p:txBody>
      </p:sp>
      <p:grpSp>
        <p:nvGrpSpPr>
          <p:cNvPr id="270364" name="Group 28"/>
          <p:cNvGrpSpPr>
            <a:grpSpLocks/>
          </p:cNvGrpSpPr>
          <p:nvPr/>
        </p:nvGrpSpPr>
        <p:grpSpPr bwMode="auto">
          <a:xfrm>
            <a:off x="1211263" y="5349875"/>
            <a:ext cx="2820987" cy="1082675"/>
            <a:chOff x="763" y="3370"/>
            <a:chExt cx="1777" cy="682"/>
          </a:xfrm>
        </p:grpSpPr>
        <p:sp>
          <p:nvSpPr>
            <p:cNvPr id="11309" name="AutoShape 29"/>
            <p:cNvSpPr>
              <a:spLocks/>
            </p:cNvSpPr>
            <p:nvPr/>
          </p:nvSpPr>
          <p:spPr bwMode="auto">
            <a:xfrm rot="-5446501">
              <a:off x="1504" y="2629"/>
              <a:ext cx="296" cy="1777"/>
            </a:xfrm>
            <a:prstGeom prst="leftBrace">
              <a:avLst>
                <a:gd name="adj1" fmla="val 50028"/>
                <a:gd name="adj2" fmla="val 50000"/>
              </a:avLst>
            </a:prstGeom>
            <a:noFill/>
            <a:ln w="38100" cap="sq">
              <a:solidFill>
                <a:srgbClr val="804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Text Box 30"/>
            <p:cNvSpPr txBox="1">
              <a:spLocks noChangeArrowheads="1"/>
            </p:cNvSpPr>
            <p:nvPr/>
          </p:nvSpPr>
          <p:spPr bwMode="auto">
            <a:xfrm>
              <a:off x="1497" y="3610"/>
              <a:ext cx="51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4000" b="1">
                  <a:solidFill>
                    <a:srgbClr val="9C4E00"/>
                  </a:solidFill>
                </a:rPr>
                <a:t>T</a:t>
              </a:r>
              <a:r>
                <a:rPr lang="en-US" altLang="zh-CN" sz="4000" b="1" baseline="-25000">
                  <a:solidFill>
                    <a:srgbClr val="9C4E00"/>
                  </a:solidFill>
                </a:rPr>
                <a:t>1</a:t>
              </a:r>
              <a:endParaRPr lang="en-US" altLang="zh-CN" sz="2400"/>
            </a:p>
          </p:txBody>
        </p:sp>
      </p:grpSp>
      <p:grpSp>
        <p:nvGrpSpPr>
          <p:cNvPr id="270367" name="Group 31"/>
          <p:cNvGrpSpPr>
            <a:grpSpLocks/>
          </p:cNvGrpSpPr>
          <p:nvPr/>
        </p:nvGrpSpPr>
        <p:grpSpPr bwMode="auto">
          <a:xfrm>
            <a:off x="5707063" y="5349875"/>
            <a:ext cx="2820987" cy="1082675"/>
            <a:chOff x="3595" y="3370"/>
            <a:chExt cx="1777" cy="682"/>
          </a:xfrm>
        </p:grpSpPr>
        <p:sp>
          <p:nvSpPr>
            <p:cNvPr id="11307" name="AutoShape 32"/>
            <p:cNvSpPr>
              <a:spLocks/>
            </p:cNvSpPr>
            <p:nvPr/>
          </p:nvSpPr>
          <p:spPr bwMode="auto">
            <a:xfrm rot="-5446501">
              <a:off x="4336" y="2629"/>
              <a:ext cx="296" cy="1777"/>
            </a:xfrm>
            <a:prstGeom prst="leftBrace">
              <a:avLst>
                <a:gd name="adj1" fmla="val 50028"/>
                <a:gd name="adj2" fmla="val 50000"/>
              </a:avLst>
            </a:prstGeom>
            <a:noFill/>
            <a:ln w="381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Text Box 33"/>
            <p:cNvSpPr txBox="1">
              <a:spLocks noChangeArrowheads="1"/>
            </p:cNvSpPr>
            <p:nvPr/>
          </p:nvSpPr>
          <p:spPr bwMode="auto">
            <a:xfrm>
              <a:off x="4363" y="3610"/>
              <a:ext cx="51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4000" b="1">
                  <a:solidFill>
                    <a:schemeClr val="bg2"/>
                  </a:solidFill>
                </a:rPr>
                <a:t>T</a:t>
              </a:r>
              <a:r>
                <a:rPr lang="en-US" altLang="zh-CN" sz="4000" b="1" baseline="-25000">
                  <a:solidFill>
                    <a:schemeClr val="bg2"/>
                  </a:solidFill>
                </a:rPr>
                <a:t>3</a:t>
              </a:r>
              <a:endParaRPr lang="en-US" altLang="zh-CN" sz="2400"/>
            </a:p>
          </p:txBody>
        </p:sp>
      </p:grpSp>
      <p:grpSp>
        <p:nvGrpSpPr>
          <p:cNvPr id="270370" name="Group 34"/>
          <p:cNvGrpSpPr>
            <a:grpSpLocks/>
          </p:cNvGrpSpPr>
          <p:nvPr/>
        </p:nvGrpSpPr>
        <p:grpSpPr bwMode="auto">
          <a:xfrm>
            <a:off x="4410075" y="5349875"/>
            <a:ext cx="1198563" cy="1082675"/>
            <a:chOff x="2778" y="3370"/>
            <a:chExt cx="755" cy="682"/>
          </a:xfrm>
        </p:grpSpPr>
        <p:sp>
          <p:nvSpPr>
            <p:cNvPr id="11305" name="AutoShape 35"/>
            <p:cNvSpPr>
              <a:spLocks/>
            </p:cNvSpPr>
            <p:nvPr/>
          </p:nvSpPr>
          <p:spPr bwMode="auto">
            <a:xfrm rot="-5446501">
              <a:off x="2991" y="3157"/>
              <a:ext cx="296" cy="721"/>
            </a:xfrm>
            <a:prstGeom prst="leftBrace">
              <a:avLst>
                <a:gd name="adj1" fmla="val 20298"/>
                <a:gd name="adj2" fmla="val 50000"/>
              </a:avLst>
            </a:prstGeom>
            <a:noFill/>
            <a:ln w="38100" cap="sq">
              <a:solidFill>
                <a:srgbClr val="6600CC"/>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Text Box 36"/>
            <p:cNvSpPr txBox="1">
              <a:spLocks noChangeArrowheads="1"/>
            </p:cNvSpPr>
            <p:nvPr/>
          </p:nvSpPr>
          <p:spPr bwMode="auto">
            <a:xfrm>
              <a:off x="3019" y="3610"/>
              <a:ext cx="51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4000" b="1">
                  <a:solidFill>
                    <a:srgbClr val="6600CC"/>
                  </a:solidFill>
                </a:rPr>
                <a:t>T</a:t>
              </a:r>
              <a:r>
                <a:rPr lang="en-US" altLang="zh-CN" sz="4000" b="1" baseline="-25000">
                  <a:solidFill>
                    <a:srgbClr val="6600CC"/>
                  </a:solidFill>
                </a:rPr>
                <a:t>2</a:t>
              </a:r>
              <a:endParaRPr lang="en-US" altLang="zh-CN" sz="2400"/>
            </a:p>
          </p:txBody>
        </p:sp>
      </p:grpSp>
      <p:sp>
        <p:nvSpPr>
          <p:cNvPr id="270373" name="Line 37"/>
          <p:cNvSpPr>
            <a:spLocks noChangeShapeType="1"/>
          </p:cNvSpPr>
          <p:nvPr/>
        </p:nvSpPr>
        <p:spPr bwMode="auto">
          <a:xfrm>
            <a:off x="754063" y="5349875"/>
            <a:ext cx="0" cy="533400"/>
          </a:xfrm>
          <a:prstGeom prst="line">
            <a:avLst/>
          </a:prstGeom>
          <a:noFill/>
          <a:ln w="1905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0374" name="Text Box 38"/>
          <p:cNvSpPr txBox="1">
            <a:spLocks noChangeArrowheads="1"/>
          </p:cNvSpPr>
          <p:nvPr/>
        </p:nvSpPr>
        <p:spPr bwMode="auto">
          <a:xfrm>
            <a:off x="144463" y="5654675"/>
            <a:ext cx="120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4000">
                <a:solidFill>
                  <a:srgbClr val="FF0000"/>
                </a:solidFill>
                <a:ea typeface="隶书" pitchFamily="49" charset="-122"/>
              </a:rPr>
              <a:t>树根</a:t>
            </a:r>
            <a:endParaRPr lang="zh-CN" altLang="en-US" sz="2400"/>
          </a:p>
        </p:txBody>
      </p:sp>
      <p:sp>
        <p:nvSpPr>
          <p:cNvPr id="11297" name="Text Box 39"/>
          <p:cNvSpPr txBox="1">
            <a:spLocks noChangeArrowheads="1"/>
          </p:cNvSpPr>
          <p:nvPr/>
        </p:nvSpPr>
        <p:spPr bwMode="auto">
          <a:xfrm>
            <a:off x="152400" y="136525"/>
            <a:ext cx="14636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4000" b="1">
                <a:solidFill>
                  <a:srgbClr val="9C4E00"/>
                </a:solidFill>
                <a:latin typeface="楷体_GB2312" pitchFamily="49" charset="-122"/>
                <a:ea typeface="楷体_GB2312" pitchFamily="49" charset="-122"/>
              </a:rPr>
              <a:t>例如</a:t>
            </a:r>
            <a:r>
              <a:rPr lang="en-US" altLang="zh-CN" sz="4000" b="1">
                <a:solidFill>
                  <a:srgbClr val="9C4E00"/>
                </a:solidFill>
                <a:latin typeface="楷体_GB2312" pitchFamily="49" charset="-122"/>
                <a:ea typeface="楷体_GB2312" pitchFamily="49" charset="-122"/>
              </a:rPr>
              <a:t>:</a:t>
            </a:r>
            <a:endParaRPr lang="en-US" altLang="zh-CN" sz="2400"/>
          </a:p>
        </p:txBody>
      </p:sp>
      <p:sp>
        <p:nvSpPr>
          <p:cNvPr id="270376" name="Rectangle 40"/>
          <p:cNvSpPr>
            <a:spLocks noChangeArrowheads="1"/>
          </p:cNvSpPr>
          <p:nvPr/>
        </p:nvSpPr>
        <p:spPr bwMode="auto">
          <a:xfrm>
            <a:off x="1104900" y="4800600"/>
            <a:ext cx="33448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9C4E00"/>
                </a:solidFill>
              </a:rPr>
              <a:t>B(E, F(K, L)),</a:t>
            </a:r>
            <a:r>
              <a:rPr lang="en-US" altLang="zh-CN" sz="4000" b="1"/>
              <a:t> </a:t>
            </a:r>
            <a:endParaRPr lang="en-US" altLang="zh-CN" sz="4000" b="1">
              <a:solidFill>
                <a:schemeClr val="bg2"/>
              </a:solidFill>
            </a:endParaRPr>
          </a:p>
        </p:txBody>
      </p:sp>
      <p:sp>
        <p:nvSpPr>
          <p:cNvPr id="270377" name="Rectangle 41"/>
          <p:cNvSpPr>
            <a:spLocks noChangeArrowheads="1"/>
          </p:cNvSpPr>
          <p:nvPr/>
        </p:nvSpPr>
        <p:spPr bwMode="auto">
          <a:xfrm>
            <a:off x="4265613" y="4800600"/>
            <a:ext cx="1539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6600CC"/>
                </a:solidFill>
              </a:rPr>
              <a:t>C(G),</a:t>
            </a:r>
            <a:r>
              <a:rPr lang="en-US" altLang="zh-CN" sz="4000" b="1"/>
              <a:t> </a:t>
            </a:r>
            <a:endParaRPr lang="en-US" altLang="zh-CN" sz="4000" b="1">
              <a:solidFill>
                <a:schemeClr val="bg2"/>
              </a:solidFill>
            </a:endParaRPr>
          </a:p>
        </p:txBody>
      </p:sp>
      <p:sp>
        <p:nvSpPr>
          <p:cNvPr id="270378" name="Rectangle 42"/>
          <p:cNvSpPr>
            <a:spLocks noChangeArrowheads="1"/>
          </p:cNvSpPr>
          <p:nvPr/>
        </p:nvSpPr>
        <p:spPr bwMode="auto">
          <a:xfrm>
            <a:off x="5638800" y="4800600"/>
            <a:ext cx="30654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chemeClr val="bg2"/>
                </a:solidFill>
              </a:rPr>
              <a:t>D(H, I, J(M))</a:t>
            </a:r>
          </a:p>
        </p:txBody>
      </p:sp>
      <p:sp>
        <p:nvSpPr>
          <p:cNvPr id="270379" name="Rectangle 43"/>
          <p:cNvSpPr>
            <a:spLocks noChangeArrowheads="1"/>
          </p:cNvSpPr>
          <p:nvPr/>
        </p:nvSpPr>
        <p:spPr bwMode="auto">
          <a:xfrm>
            <a:off x="5638800" y="4800600"/>
            <a:ext cx="3049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990000"/>
                </a:solidFill>
              </a:rPr>
              <a:t>D(                 )</a:t>
            </a:r>
          </a:p>
        </p:txBody>
      </p:sp>
      <p:sp>
        <p:nvSpPr>
          <p:cNvPr id="270380" name="Rectangle 44"/>
          <p:cNvSpPr>
            <a:spLocks noChangeArrowheads="1"/>
          </p:cNvSpPr>
          <p:nvPr/>
        </p:nvSpPr>
        <p:spPr bwMode="auto">
          <a:xfrm>
            <a:off x="6175375" y="4800600"/>
            <a:ext cx="706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chemeClr val="tx2"/>
                </a:solidFill>
              </a:rPr>
              <a:t>H,</a:t>
            </a:r>
          </a:p>
        </p:txBody>
      </p:sp>
      <p:sp>
        <p:nvSpPr>
          <p:cNvPr id="270381" name="Rectangle 45"/>
          <p:cNvSpPr>
            <a:spLocks noChangeArrowheads="1"/>
          </p:cNvSpPr>
          <p:nvPr/>
        </p:nvSpPr>
        <p:spPr bwMode="auto">
          <a:xfrm>
            <a:off x="6824663" y="4800600"/>
            <a:ext cx="5095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chemeClr val="tx2"/>
                </a:solidFill>
              </a:rPr>
              <a:t>I,</a:t>
            </a:r>
          </a:p>
        </p:txBody>
      </p:sp>
      <p:sp>
        <p:nvSpPr>
          <p:cNvPr id="270382" name="Rectangle 46"/>
          <p:cNvSpPr>
            <a:spLocks noChangeArrowheads="1"/>
          </p:cNvSpPr>
          <p:nvPr/>
        </p:nvSpPr>
        <p:spPr bwMode="auto">
          <a:xfrm>
            <a:off x="7277100" y="4800600"/>
            <a:ext cx="1257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chemeClr val="tx2"/>
                </a:solidFill>
              </a:rPr>
              <a:t>J(M)</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0363"/>
                                        </p:tgtEl>
                                        <p:attrNameLst>
                                          <p:attrName>style.visibility</p:attrName>
                                        </p:attrNameLst>
                                      </p:cBhvr>
                                      <p:to>
                                        <p:strVal val="visible"/>
                                      </p:to>
                                    </p:set>
                                    <p:animEffect transition="in" filter="wipe(left)">
                                      <p:cBhvr>
                                        <p:cTn id="7" dur="500"/>
                                        <p:tgtEl>
                                          <p:spTgt spid="270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0373"/>
                                        </p:tgtEl>
                                        <p:attrNameLst>
                                          <p:attrName>style.visibility</p:attrName>
                                        </p:attrNameLst>
                                      </p:cBhvr>
                                      <p:to>
                                        <p:strVal val="visible"/>
                                      </p:to>
                                    </p:set>
                                    <p:animEffect transition="in" filter="wipe(up)">
                                      <p:cBhvr>
                                        <p:cTn id="12" dur="500"/>
                                        <p:tgtEl>
                                          <p:spTgt spid="270373"/>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70374"/>
                                        </p:tgtEl>
                                        <p:attrNameLst>
                                          <p:attrName>style.visibility</p:attrName>
                                        </p:attrNameLst>
                                      </p:cBhvr>
                                      <p:to>
                                        <p:strVal val="visible"/>
                                      </p:to>
                                    </p:set>
                                    <p:animEffect transition="in" filter="wipe(left)">
                                      <p:cBhvr>
                                        <p:cTn id="16" dur="500"/>
                                        <p:tgtEl>
                                          <p:spTgt spid="27037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70376"/>
                                        </p:tgtEl>
                                        <p:attrNameLst>
                                          <p:attrName>style.visibility</p:attrName>
                                        </p:attrNameLst>
                                      </p:cBhvr>
                                      <p:to>
                                        <p:strVal val="visible"/>
                                      </p:to>
                                    </p:set>
                                    <p:animEffect transition="in" filter="wipe(left)">
                                      <p:cBhvr>
                                        <p:cTn id="21" dur="500"/>
                                        <p:tgtEl>
                                          <p:spTgt spid="27037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270364"/>
                                        </p:tgtEl>
                                        <p:attrNameLst>
                                          <p:attrName>style.visibility</p:attrName>
                                        </p:attrNameLst>
                                      </p:cBhvr>
                                      <p:to>
                                        <p:strVal val="visible"/>
                                      </p:to>
                                    </p:set>
                                    <p:animEffect transition="in" filter="wipe(up)">
                                      <p:cBhvr>
                                        <p:cTn id="26" dur="500"/>
                                        <p:tgtEl>
                                          <p:spTgt spid="27036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70377"/>
                                        </p:tgtEl>
                                        <p:attrNameLst>
                                          <p:attrName>style.visibility</p:attrName>
                                        </p:attrNameLst>
                                      </p:cBhvr>
                                      <p:to>
                                        <p:strVal val="visible"/>
                                      </p:to>
                                    </p:set>
                                    <p:animEffect transition="in" filter="wipe(left)">
                                      <p:cBhvr>
                                        <p:cTn id="31" dur="500"/>
                                        <p:tgtEl>
                                          <p:spTgt spid="27037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270370"/>
                                        </p:tgtEl>
                                        <p:attrNameLst>
                                          <p:attrName>style.visibility</p:attrName>
                                        </p:attrNameLst>
                                      </p:cBhvr>
                                      <p:to>
                                        <p:strVal val="visible"/>
                                      </p:to>
                                    </p:set>
                                    <p:animEffect transition="in" filter="wipe(up)">
                                      <p:cBhvr>
                                        <p:cTn id="36" dur="500"/>
                                        <p:tgtEl>
                                          <p:spTgt spid="27037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0378"/>
                                        </p:tgtEl>
                                        <p:attrNameLst>
                                          <p:attrName>style.visibility</p:attrName>
                                        </p:attrNameLst>
                                      </p:cBhvr>
                                      <p:to>
                                        <p:strVal val="visible"/>
                                      </p:to>
                                    </p:set>
                                    <p:animEffect transition="in" filter="wipe(left)">
                                      <p:cBhvr>
                                        <p:cTn id="41" dur="500"/>
                                        <p:tgtEl>
                                          <p:spTgt spid="27037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270367"/>
                                        </p:tgtEl>
                                        <p:attrNameLst>
                                          <p:attrName>style.visibility</p:attrName>
                                        </p:attrNameLst>
                                      </p:cBhvr>
                                      <p:to>
                                        <p:strVal val="visible"/>
                                      </p:to>
                                    </p:set>
                                    <p:animEffect transition="in" filter="wipe(up)">
                                      <p:cBhvr>
                                        <p:cTn id="46" dur="500"/>
                                        <p:tgtEl>
                                          <p:spTgt spid="27036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70379"/>
                                        </p:tgtEl>
                                        <p:attrNameLst>
                                          <p:attrName>style.visibility</p:attrName>
                                        </p:attrNameLst>
                                      </p:cBhvr>
                                      <p:to>
                                        <p:strVal val="visible"/>
                                      </p:to>
                                    </p:set>
                                    <p:animEffect transition="in" filter="wipe(left)">
                                      <p:cBhvr>
                                        <p:cTn id="51" dur="500"/>
                                        <p:tgtEl>
                                          <p:spTgt spid="27037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70380"/>
                                        </p:tgtEl>
                                        <p:attrNameLst>
                                          <p:attrName>style.visibility</p:attrName>
                                        </p:attrNameLst>
                                      </p:cBhvr>
                                      <p:to>
                                        <p:strVal val="visible"/>
                                      </p:to>
                                    </p:set>
                                    <p:animEffect transition="in" filter="wipe(left)">
                                      <p:cBhvr>
                                        <p:cTn id="56" dur="500"/>
                                        <p:tgtEl>
                                          <p:spTgt spid="27038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70381"/>
                                        </p:tgtEl>
                                        <p:attrNameLst>
                                          <p:attrName>style.visibility</p:attrName>
                                        </p:attrNameLst>
                                      </p:cBhvr>
                                      <p:to>
                                        <p:strVal val="visible"/>
                                      </p:to>
                                    </p:set>
                                    <p:animEffect transition="in" filter="wipe(left)">
                                      <p:cBhvr>
                                        <p:cTn id="61" dur="500"/>
                                        <p:tgtEl>
                                          <p:spTgt spid="27038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70382"/>
                                        </p:tgtEl>
                                        <p:attrNameLst>
                                          <p:attrName>style.visibility</p:attrName>
                                        </p:attrNameLst>
                                      </p:cBhvr>
                                      <p:to>
                                        <p:strVal val="visible"/>
                                      </p:to>
                                    </p:set>
                                    <p:animEffect transition="in" filter="wipe(left)">
                                      <p:cBhvr>
                                        <p:cTn id="66" dur="500"/>
                                        <p:tgtEl>
                                          <p:spTgt spid="270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63" grpId="0" autoUpdateAnimBg="0"/>
      <p:bldP spid="270373" grpId="0" animBg="1"/>
      <p:bldP spid="270374" grpId="0" autoUpdateAnimBg="0"/>
      <p:bldP spid="270376" grpId="0" autoUpdateAnimBg="0"/>
      <p:bldP spid="270377" grpId="0" autoUpdateAnimBg="0"/>
      <p:bldP spid="270378" grpId="0" autoUpdateAnimBg="0"/>
      <p:bldP spid="270379" grpId="0" autoUpdateAnimBg="0"/>
      <p:bldP spid="270380" grpId="0" autoUpdateAnimBg="0"/>
      <p:bldP spid="270381" grpId="0" autoUpdateAnimBg="0"/>
      <p:bldP spid="270382"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9" name="Rectangle 5"/>
          <p:cNvSpPr>
            <a:spLocks noGrp="1" noChangeArrowheads="1"/>
          </p:cNvSpPr>
          <p:nvPr>
            <p:ph type="body" idx="1"/>
          </p:nvPr>
        </p:nvSpPr>
        <p:spPr>
          <a:xfrm>
            <a:off x="250825" y="333375"/>
            <a:ext cx="8785225" cy="6226175"/>
          </a:xfrm>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Status PreOrderTraverse(BiTree T, status (*visit)(TElemType e))</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 </a:t>
            </a:r>
            <a:r>
              <a:rPr lang="zh-CN" altLang="en-US" sz="2400" smtClean="0">
                <a:solidFill>
                  <a:srgbClr val="000000"/>
                </a:solidFill>
                <a:latin typeface="Tahoma" pitchFamily="34" charset="0"/>
              </a:rPr>
              <a:t>先序遍历的非递归算法</a:t>
            </a:r>
          </a:p>
          <a:p>
            <a:pPr marL="0" indent="0" eaLnBrk="1" hangingPunct="1">
              <a:lnSpc>
                <a:spcPct val="80000"/>
              </a:lnSpc>
              <a:buClr>
                <a:schemeClr val="folHlink"/>
              </a:buClr>
              <a:buSzPct val="60000"/>
              <a:buFont typeface="Wingdings" pitchFamily="2" charset="2"/>
              <a:buNone/>
            </a:pPr>
            <a:r>
              <a:rPr lang="zh-CN" altLang="en-US" sz="2400" smtClean="0">
                <a:solidFill>
                  <a:srgbClr val="000000"/>
                </a:solidFill>
                <a:latin typeface="Tahoma" pitchFamily="34" charset="0"/>
              </a:rPr>
              <a:t>       </a:t>
            </a:r>
            <a:r>
              <a:rPr lang="en-US" altLang="zh-CN" sz="2400" smtClean="0">
                <a:solidFill>
                  <a:srgbClr val="000000"/>
                </a:solidFill>
                <a:latin typeface="Tahoma" pitchFamily="34" charset="0"/>
              </a:rPr>
              <a:t>stack S;</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BiTree p;</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InitStack( S ); 	Push( S, T );	    // </a:t>
            </a:r>
            <a:r>
              <a:rPr lang="zh-CN" altLang="en-US" sz="2400" smtClean="0">
                <a:solidFill>
                  <a:srgbClr val="000000"/>
                </a:solidFill>
                <a:latin typeface="Tahoma" pitchFamily="34" charset="0"/>
              </a:rPr>
              <a:t>根指针进栈</a:t>
            </a:r>
          </a:p>
          <a:p>
            <a:pPr marL="0" indent="0" eaLnBrk="1" hangingPunct="1">
              <a:lnSpc>
                <a:spcPct val="80000"/>
              </a:lnSpc>
              <a:buClr>
                <a:schemeClr val="folHlink"/>
              </a:buClr>
              <a:buSzPct val="60000"/>
              <a:buFont typeface="Wingdings" pitchFamily="2" charset="2"/>
              <a:buNone/>
            </a:pPr>
            <a:r>
              <a:rPr lang="zh-CN" altLang="en-US" sz="2400" smtClean="0">
                <a:solidFill>
                  <a:srgbClr val="000000"/>
                </a:solidFill>
                <a:latin typeface="Tahoma" pitchFamily="34" charset="0"/>
              </a:rPr>
              <a:t>	</a:t>
            </a:r>
            <a:r>
              <a:rPr lang="en-US" altLang="zh-CN" sz="2400" smtClean="0">
                <a:solidFill>
                  <a:srgbClr val="000000"/>
                </a:solidFill>
                <a:latin typeface="Tahoma" pitchFamily="34" charset="0"/>
              </a:rPr>
              <a:t>while( ! StackEmpty( S ))</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    while( GetTop( S, p ) &amp;&amp; p )</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   if  ( ! ( *Visit)(p-&gt;data) )  return ERROR;</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Push( S, p-&gt;lchild ); } 	//</a:t>
            </a:r>
            <a:r>
              <a:rPr lang="zh-CN" altLang="en-US" sz="2400" smtClean="0">
                <a:solidFill>
                  <a:srgbClr val="000000"/>
                </a:solidFill>
                <a:latin typeface="Tahoma" pitchFamily="34" charset="0"/>
              </a:rPr>
              <a:t>向左，直到最左下</a:t>
            </a:r>
          </a:p>
          <a:p>
            <a:pPr marL="0" indent="0" eaLnBrk="1" hangingPunct="1">
              <a:lnSpc>
                <a:spcPct val="80000"/>
              </a:lnSpc>
              <a:buClr>
                <a:schemeClr val="folHlink"/>
              </a:buClr>
              <a:buSzPct val="60000"/>
              <a:buFont typeface="Wingdings" pitchFamily="2" charset="2"/>
              <a:buNone/>
            </a:pPr>
            <a:r>
              <a:rPr lang="zh-CN" altLang="en-US" sz="2400" smtClean="0">
                <a:solidFill>
                  <a:srgbClr val="000000"/>
                </a:solidFill>
                <a:latin typeface="Tahoma" pitchFamily="34" charset="0"/>
              </a:rPr>
              <a:t>                   </a:t>
            </a:r>
            <a:r>
              <a:rPr lang="en-US" altLang="zh-CN" sz="2400" smtClean="0">
                <a:solidFill>
                  <a:srgbClr val="000000"/>
                </a:solidFill>
                <a:latin typeface="Tahoma" pitchFamily="34" charset="0"/>
              </a:rPr>
              <a:t>Pop(S,p);  //</a:t>
            </a:r>
            <a:r>
              <a:rPr lang="zh-CN" altLang="en-US" sz="2400" smtClean="0">
                <a:solidFill>
                  <a:srgbClr val="000000"/>
                </a:solidFill>
                <a:latin typeface="Tahoma" pitchFamily="34" charset="0"/>
              </a:rPr>
              <a:t>空指针出栈	</a:t>
            </a:r>
          </a:p>
          <a:p>
            <a:pPr marL="0" indent="0" eaLnBrk="1" hangingPunct="1">
              <a:lnSpc>
                <a:spcPct val="80000"/>
              </a:lnSpc>
              <a:buClr>
                <a:schemeClr val="folHlink"/>
              </a:buClr>
              <a:buSzPct val="60000"/>
              <a:buFont typeface="Wingdings" pitchFamily="2" charset="2"/>
              <a:buNone/>
            </a:pPr>
            <a:r>
              <a:rPr lang="zh-CN" altLang="en-US" sz="2400" smtClean="0">
                <a:solidFill>
                  <a:srgbClr val="000000"/>
                </a:solidFill>
                <a:latin typeface="Tahoma" pitchFamily="34" charset="0"/>
              </a:rPr>
              <a:t>               </a:t>
            </a:r>
            <a:r>
              <a:rPr lang="en-US" altLang="zh-CN" sz="2400" smtClean="0">
                <a:solidFill>
                  <a:srgbClr val="000000"/>
                </a:solidFill>
                <a:latin typeface="Tahoma" pitchFamily="34" charset="0"/>
              </a:rPr>
              <a:t>if ( !StackEmpty( S))</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   Pop( S, p );	</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Push( S, p-&gt;rchild ); //</a:t>
            </a:r>
            <a:r>
              <a:rPr lang="zh-CN" altLang="en-US" sz="2400" smtClean="0">
                <a:solidFill>
                  <a:srgbClr val="000000"/>
                </a:solidFill>
                <a:latin typeface="Tahoma" pitchFamily="34" charset="0"/>
              </a:rPr>
              <a:t>向右一步</a:t>
            </a:r>
          </a:p>
          <a:p>
            <a:pPr marL="0" indent="0" eaLnBrk="1" hangingPunct="1">
              <a:lnSpc>
                <a:spcPct val="80000"/>
              </a:lnSpc>
              <a:buClr>
                <a:schemeClr val="folHlink"/>
              </a:buClr>
              <a:buSzPct val="60000"/>
              <a:buFont typeface="Wingdings" pitchFamily="2" charset="2"/>
              <a:buNone/>
            </a:pPr>
            <a:r>
              <a:rPr lang="zh-CN" altLang="en-US" sz="2400" smtClean="0">
                <a:solidFill>
                  <a:srgbClr val="000000"/>
                </a:solidFill>
                <a:latin typeface="Tahoma" pitchFamily="34" charset="0"/>
              </a:rPr>
              <a:t>                   </a:t>
            </a:r>
            <a:r>
              <a:rPr lang="en-US" altLang="zh-CN" sz="2400" smtClean="0">
                <a:solidFill>
                  <a:srgbClr val="000000"/>
                </a:solidFill>
                <a:latin typeface="Tahoma" pitchFamily="34" charset="0"/>
              </a:rPr>
              <a:t>}// if</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 while</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return OK;</a:t>
            </a:r>
          </a:p>
          <a:p>
            <a:pPr marL="0" indent="0" eaLnBrk="1" hangingPunct="1">
              <a:lnSpc>
                <a:spcPct val="80000"/>
              </a:lnSpc>
              <a:buClr>
                <a:schemeClr val="folHlink"/>
              </a:buClr>
              <a:buSzPct val="60000"/>
              <a:buFont typeface="Wingdings" pitchFamily="2" charset="2"/>
              <a:buNone/>
            </a:pPr>
            <a:r>
              <a:rPr lang="en-US" altLang="zh-CN" sz="2400" smtClean="0">
                <a:solidFill>
                  <a:srgbClr val="000000"/>
                </a:solidFill>
                <a:latin typeface="Tahoma" pitchFamily="34" charset="0"/>
              </a:rPr>
              <a:t>}// PreOrderTraverse</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Text Box 4"/>
          <p:cNvSpPr txBox="1">
            <a:spLocks noChangeArrowheads="1"/>
          </p:cNvSpPr>
          <p:nvPr/>
        </p:nvSpPr>
        <p:spPr bwMode="auto">
          <a:xfrm>
            <a:off x="323850" y="1354138"/>
            <a:ext cx="8496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例</a:t>
            </a:r>
            <a:r>
              <a:rPr lang="en-US" altLang="zh-CN" sz="3200" b="1">
                <a:solidFill>
                  <a:srgbClr val="000000"/>
                </a:solidFill>
                <a:ea typeface="楷体_GB2312" pitchFamily="49" charset="-122"/>
              </a:rPr>
              <a:t>1</a:t>
            </a:r>
            <a:r>
              <a:rPr lang="zh-CN" altLang="en-US" sz="3200" b="1">
                <a:solidFill>
                  <a:srgbClr val="000000"/>
                </a:solidFill>
                <a:ea typeface="楷体_GB2312" pitchFamily="49" charset="-122"/>
              </a:rPr>
              <a:t>：以字符串的形式</a:t>
            </a:r>
            <a:r>
              <a:rPr lang="zh-CN" altLang="en-US" sz="3200" b="1">
                <a:solidFill>
                  <a:srgbClr val="008080"/>
                </a:solidFill>
                <a:ea typeface="楷体_GB2312" pitchFamily="49" charset="-122"/>
              </a:rPr>
              <a:t>  “</a:t>
            </a:r>
            <a:r>
              <a:rPr lang="zh-CN" altLang="en-US" sz="3200" b="1">
                <a:solidFill>
                  <a:srgbClr val="800000"/>
                </a:solidFill>
                <a:ea typeface="楷体_GB2312" pitchFamily="49" charset="-122"/>
              </a:rPr>
              <a:t>根 左子树 右子树</a:t>
            </a:r>
            <a:r>
              <a:rPr lang="zh-CN" altLang="en-US" sz="3200" b="1">
                <a:solidFill>
                  <a:srgbClr val="000000"/>
                </a:solidFill>
                <a:ea typeface="楷体_GB2312" pitchFamily="49" charset="-122"/>
              </a:rPr>
              <a:t>”定义一棵二叉树</a:t>
            </a:r>
          </a:p>
        </p:txBody>
      </p:sp>
      <p:sp>
        <p:nvSpPr>
          <p:cNvPr id="100357" name="Text Box 5"/>
          <p:cNvSpPr txBox="1">
            <a:spLocks noChangeArrowheads="1"/>
          </p:cNvSpPr>
          <p:nvPr/>
        </p:nvSpPr>
        <p:spPr bwMode="auto">
          <a:xfrm>
            <a:off x="179388" y="2593975"/>
            <a:ext cx="6429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设</a:t>
            </a:r>
            <a:endParaRPr lang="zh-CN" altLang="en-US" sz="2400" b="1">
              <a:solidFill>
                <a:srgbClr val="000000"/>
              </a:solidFill>
              <a:ea typeface="楷体_GB2312" pitchFamily="49" charset="-122"/>
            </a:endParaRPr>
          </a:p>
        </p:txBody>
      </p:sp>
      <p:grpSp>
        <p:nvGrpSpPr>
          <p:cNvPr id="100404" name="Group 52"/>
          <p:cNvGrpSpPr>
            <a:grpSpLocks/>
          </p:cNvGrpSpPr>
          <p:nvPr/>
        </p:nvGrpSpPr>
        <p:grpSpPr bwMode="auto">
          <a:xfrm>
            <a:off x="3419475" y="5373688"/>
            <a:ext cx="6096000" cy="823912"/>
            <a:chOff x="2160" y="3177"/>
            <a:chExt cx="3840" cy="519"/>
          </a:xfrm>
        </p:grpSpPr>
        <p:sp>
          <p:nvSpPr>
            <p:cNvPr id="95266" name="Text Box 24"/>
            <p:cNvSpPr txBox="1">
              <a:spLocks noChangeArrowheads="1"/>
            </p:cNvSpPr>
            <p:nvPr/>
          </p:nvSpPr>
          <p:spPr bwMode="auto">
            <a:xfrm>
              <a:off x="2160" y="3177"/>
              <a:ext cx="3840"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sz="4000" b="1">
                  <a:solidFill>
                    <a:srgbClr val="800000"/>
                  </a:solidFill>
                  <a:ea typeface="楷体_GB2312" pitchFamily="49" charset="-122"/>
                </a:rPr>
                <a:t>A</a:t>
              </a:r>
              <a:r>
                <a:rPr lang="en-US" altLang="zh-CN" sz="4000" b="1">
                  <a:solidFill>
                    <a:srgbClr val="FF9933"/>
                  </a:solidFill>
                  <a:ea typeface="楷体_GB2312" pitchFamily="49" charset="-122"/>
                </a:rPr>
                <a:t>(</a:t>
              </a:r>
              <a:r>
                <a:rPr lang="en-US" altLang="zh-CN" sz="4000" b="1">
                  <a:solidFill>
                    <a:srgbClr val="800000"/>
                  </a:solidFill>
                  <a:ea typeface="楷体_GB2312" pitchFamily="49" charset="-122"/>
                </a:rPr>
                <a:t>B</a:t>
              </a:r>
              <a:r>
                <a:rPr lang="en-US" altLang="zh-CN" sz="4000" b="1">
                  <a:solidFill>
                    <a:srgbClr val="FF9933"/>
                  </a:solidFill>
                  <a:ea typeface="楷体_GB2312" pitchFamily="49" charset="-122"/>
                </a:rPr>
                <a:t>(   ,</a:t>
              </a:r>
              <a:r>
                <a:rPr lang="en-US" altLang="zh-CN" sz="4000" b="1">
                  <a:solidFill>
                    <a:srgbClr val="800000"/>
                  </a:solidFill>
                  <a:ea typeface="楷体_GB2312" pitchFamily="49" charset="-122"/>
                </a:rPr>
                <a:t>C</a:t>
              </a:r>
              <a:r>
                <a:rPr lang="en-US" altLang="zh-CN" sz="4000" b="1">
                  <a:solidFill>
                    <a:srgbClr val="FF9933"/>
                  </a:solidFill>
                  <a:ea typeface="楷体_GB2312" pitchFamily="49" charset="-122"/>
                </a:rPr>
                <a:t>(   ,   )),</a:t>
              </a:r>
              <a:r>
                <a:rPr lang="en-US" altLang="zh-CN" sz="4000" b="1">
                  <a:solidFill>
                    <a:srgbClr val="800000"/>
                  </a:solidFill>
                  <a:ea typeface="楷体_GB2312" pitchFamily="49" charset="-122"/>
                </a:rPr>
                <a:t>D</a:t>
              </a:r>
              <a:r>
                <a:rPr lang="en-US" altLang="zh-CN" sz="4000" b="1">
                  <a:solidFill>
                    <a:srgbClr val="FF9933"/>
                  </a:solidFill>
                  <a:ea typeface="楷体_GB2312" pitchFamily="49" charset="-122"/>
                </a:rPr>
                <a:t>(   ,   ))</a:t>
              </a:r>
              <a:endParaRPr lang="en-US" altLang="zh-CN" sz="2400" b="1">
                <a:ea typeface="楷体_GB2312" pitchFamily="49" charset="-122"/>
              </a:endParaRPr>
            </a:p>
          </p:txBody>
        </p:sp>
        <p:sp>
          <p:nvSpPr>
            <p:cNvPr id="95267" name="Rectangle 26"/>
            <p:cNvSpPr>
              <a:spLocks noChangeArrowheads="1"/>
            </p:cNvSpPr>
            <p:nvPr/>
          </p:nvSpPr>
          <p:spPr bwMode="auto">
            <a:xfrm>
              <a:off x="2880" y="3360"/>
              <a:ext cx="192" cy="240"/>
            </a:xfrm>
            <a:prstGeom prst="rect">
              <a:avLst/>
            </a:prstGeom>
            <a:solidFill>
              <a:srgbClr val="800000"/>
            </a:solidFill>
            <a:ln w="12700" cap="sq">
              <a:solidFill>
                <a:srgbClr val="8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8" name="Rectangle 28"/>
            <p:cNvSpPr>
              <a:spLocks noChangeArrowheads="1"/>
            </p:cNvSpPr>
            <p:nvPr/>
          </p:nvSpPr>
          <p:spPr bwMode="auto">
            <a:xfrm>
              <a:off x="3552" y="3360"/>
              <a:ext cx="192" cy="240"/>
            </a:xfrm>
            <a:prstGeom prst="rect">
              <a:avLst/>
            </a:prstGeom>
            <a:solidFill>
              <a:srgbClr val="800000"/>
            </a:solidFill>
            <a:ln w="12700" cap="sq">
              <a:solidFill>
                <a:srgbClr val="8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9" name="Rectangle 29"/>
            <p:cNvSpPr>
              <a:spLocks noChangeArrowheads="1"/>
            </p:cNvSpPr>
            <p:nvPr/>
          </p:nvSpPr>
          <p:spPr bwMode="auto">
            <a:xfrm>
              <a:off x="3888" y="3360"/>
              <a:ext cx="192" cy="240"/>
            </a:xfrm>
            <a:prstGeom prst="rect">
              <a:avLst/>
            </a:prstGeom>
            <a:solidFill>
              <a:srgbClr val="800000"/>
            </a:solidFill>
            <a:ln w="12700" cap="sq">
              <a:solidFill>
                <a:srgbClr val="8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0" name="Rectangle 30"/>
            <p:cNvSpPr>
              <a:spLocks noChangeArrowheads="1"/>
            </p:cNvSpPr>
            <p:nvPr/>
          </p:nvSpPr>
          <p:spPr bwMode="auto">
            <a:xfrm>
              <a:off x="4752" y="3360"/>
              <a:ext cx="192" cy="240"/>
            </a:xfrm>
            <a:prstGeom prst="rect">
              <a:avLst/>
            </a:prstGeom>
            <a:solidFill>
              <a:srgbClr val="800000"/>
            </a:solidFill>
            <a:ln w="12700" cap="sq">
              <a:solidFill>
                <a:srgbClr val="8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1" name="Rectangle 31"/>
            <p:cNvSpPr>
              <a:spLocks noChangeArrowheads="1"/>
            </p:cNvSpPr>
            <p:nvPr/>
          </p:nvSpPr>
          <p:spPr bwMode="auto">
            <a:xfrm>
              <a:off x="5088" y="3360"/>
              <a:ext cx="192" cy="240"/>
            </a:xfrm>
            <a:prstGeom prst="rect">
              <a:avLst/>
            </a:prstGeom>
            <a:solidFill>
              <a:srgbClr val="800000"/>
            </a:solidFill>
            <a:ln w="12700" cap="sq">
              <a:solidFill>
                <a:srgbClr val="8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0405" name="Group 53"/>
          <p:cNvGrpSpPr>
            <a:grpSpLocks/>
          </p:cNvGrpSpPr>
          <p:nvPr/>
        </p:nvGrpSpPr>
        <p:grpSpPr bwMode="auto">
          <a:xfrm>
            <a:off x="3581400" y="3357563"/>
            <a:ext cx="5562600" cy="823912"/>
            <a:chOff x="2448" y="1680"/>
            <a:chExt cx="3504" cy="519"/>
          </a:xfrm>
        </p:grpSpPr>
        <p:sp>
          <p:nvSpPr>
            <p:cNvPr id="95263" name="Text Box 42"/>
            <p:cNvSpPr txBox="1">
              <a:spLocks noChangeArrowheads="1"/>
            </p:cNvSpPr>
            <p:nvPr/>
          </p:nvSpPr>
          <p:spPr bwMode="auto">
            <a:xfrm>
              <a:off x="2448" y="1680"/>
              <a:ext cx="3504"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b="1">
                  <a:solidFill>
                    <a:srgbClr val="000000"/>
                  </a:solidFill>
                  <a:ea typeface="楷体_GB2312" pitchFamily="49" charset="-122"/>
                </a:rPr>
                <a:t>以字符串“</a:t>
              </a:r>
              <a:r>
                <a:rPr lang="en-US" altLang="zh-CN" sz="4000" b="1">
                  <a:solidFill>
                    <a:srgbClr val="000000"/>
                  </a:solidFill>
                  <a:ea typeface="楷体_GB2312" pitchFamily="49" charset="-122"/>
                </a:rPr>
                <a:t>A     </a:t>
              </a:r>
              <a:r>
                <a:rPr lang="en-US" altLang="zh-CN" b="1">
                  <a:solidFill>
                    <a:srgbClr val="000000"/>
                  </a:solidFill>
                  <a:ea typeface="楷体_GB2312" pitchFamily="49" charset="-122"/>
                </a:rPr>
                <a:t>   ”</a:t>
              </a:r>
              <a:r>
                <a:rPr lang="zh-CN" altLang="en-US" b="1">
                  <a:solidFill>
                    <a:srgbClr val="000000"/>
                  </a:solidFill>
                  <a:ea typeface="楷体_GB2312" pitchFamily="49" charset="-122"/>
                </a:rPr>
                <a:t>表示</a:t>
              </a:r>
            </a:p>
          </p:txBody>
        </p:sp>
        <p:sp>
          <p:nvSpPr>
            <p:cNvPr id="95264" name="Rectangle 32"/>
            <p:cNvSpPr>
              <a:spLocks noChangeArrowheads="1"/>
            </p:cNvSpPr>
            <p:nvPr/>
          </p:nvSpPr>
          <p:spPr bwMode="auto">
            <a:xfrm>
              <a:off x="4272" y="1872"/>
              <a:ext cx="192" cy="240"/>
            </a:xfrm>
            <a:prstGeom prst="rect">
              <a:avLst/>
            </a:prstGeom>
            <a:solidFill>
              <a:srgbClr val="800000"/>
            </a:solidFill>
            <a:ln w="12700" cap="sq">
              <a:solidFill>
                <a:srgbClr val="8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5" name="Rectangle 33"/>
            <p:cNvSpPr>
              <a:spLocks noChangeArrowheads="1"/>
            </p:cNvSpPr>
            <p:nvPr/>
          </p:nvSpPr>
          <p:spPr bwMode="auto">
            <a:xfrm>
              <a:off x="4560" y="1872"/>
              <a:ext cx="192" cy="240"/>
            </a:xfrm>
            <a:prstGeom prst="rect">
              <a:avLst/>
            </a:prstGeom>
            <a:solidFill>
              <a:srgbClr val="800000"/>
            </a:solidFill>
            <a:ln w="12700" cap="sq">
              <a:solidFill>
                <a:srgbClr val="8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0403" name="Group 51"/>
          <p:cNvGrpSpPr>
            <a:grpSpLocks/>
          </p:cNvGrpSpPr>
          <p:nvPr/>
        </p:nvGrpSpPr>
        <p:grpSpPr bwMode="auto">
          <a:xfrm>
            <a:off x="381000" y="4827588"/>
            <a:ext cx="2667000" cy="1985962"/>
            <a:chOff x="240" y="2832"/>
            <a:chExt cx="1680" cy="1251"/>
          </a:xfrm>
        </p:grpSpPr>
        <p:sp useBgFill="1">
          <p:nvSpPr>
            <p:cNvPr id="95256" name="Oval 6"/>
            <p:cNvSpPr>
              <a:spLocks noChangeArrowheads="1"/>
            </p:cNvSpPr>
            <p:nvPr/>
          </p:nvSpPr>
          <p:spPr bwMode="auto">
            <a:xfrm>
              <a:off x="912" y="2832"/>
              <a:ext cx="306" cy="291"/>
            </a:xfrm>
            <a:prstGeom prst="ellipse">
              <a:avLst/>
            </a:prstGeom>
            <a:ln w="38100" cap="sq">
              <a:solidFill>
                <a:srgbClr val="0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33"/>
                  </a:solidFill>
                  <a:ea typeface="楷体_GB2312" pitchFamily="49" charset="-122"/>
                </a:rPr>
                <a:t>A</a:t>
              </a:r>
              <a:endParaRPr lang="en-US" altLang="zh-CN" sz="2400" b="1">
                <a:ea typeface="楷体_GB2312" pitchFamily="49" charset="-122"/>
              </a:endParaRPr>
            </a:p>
          </p:txBody>
        </p:sp>
        <p:sp useBgFill="1">
          <p:nvSpPr>
            <p:cNvPr id="95257" name="Oval 7"/>
            <p:cNvSpPr>
              <a:spLocks noChangeArrowheads="1"/>
            </p:cNvSpPr>
            <p:nvPr/>
          </p:nvSpPr>
          <p:spPr bwMode="auto">
            <a:xfrm>
              <a:off x="240" y="3332"/>
              <a:ext cx="336" cy="319"/>
            </a:xfrm>
            <a:prstGeom prst="ellipse">
              <a:avLst/>
            </a:prstGeom>
            <a:ln w="38100" cap="sq">
              <a:solidFill>
                <a:srgbClr val="0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33"/>
                  </a:solidFill>
                  <a:ea typeface="楷体_GB2312" pitchFamily="49" charset="-122"/>
                </a:rPr>
                <a:t>B</a:t>
              </a:r>
              <a:endParaRPr lang="en-US" altLang="zh-CN" sz="2400" b="1">
                <a:ea typeface="楷体_GB2312" pitchFamily="49" charset="-122"/>
              </a:endParaRPr>
            </a:p>
          </p:txBody>
        </p:sp>
        <p:sp useBgFill="1">
          <p:nvSpPr>
            <p:cNvPr id="95258" name="Oval 8"/>
            <p:cNvSpPr>
              <a:spLocks noChangeArrowheads="1"/>
            </p:cNvSpPr>
            <p:nvPr/>
          </p:nvSpPr>
          <p:spPr bwMode="auto">
            <a:xfrm>
              <a:off x="768" y="3792"/>
              <a:ext cx="306" cy="291"/>
            </a:xfrm>
            <a:prstGeom prst="ellipse">
              <a:avLst/>
            </a:prstGeom>
            <a:ln w="38100" cap="sq">
              <a:solidFill>
                <a:srgbClr val="0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33"/>
                  </a:solidFill>
                  <a:ea typeface="楷体_GB2312" pitchFamily="49" charset="-122"/>
                </a:rPr>
                <a:t>C</a:t>
              </a:r>
              <a:endParaRPr lang="en-US" altLang="zh-CN" sz="2400" b="1">
                <a:ea typeface="楷体_GB2312" pitchFamily="49" charset="-122"/>
              </a:endParaRPr>
            </a:p>
          </p:txBody>
        </p:sp>
        <p:sp useBgFill="1">
          <p:nvSpPr>
            <p:cNvPr id="95259" name="Oval 9"/>
            <p:cNvSpPr>
              <a:spLocks noChangeArrowheads="1"/>
            </p:cNvSpPr>
            <p:nvPr/>
          </p:nvSpPr>
          <p:spPr bwMode="auto">
            <a:xfrm>
              <a:off x="1584" y="3332"/>
              <a:ext cx="336" cy="319"/>
            </a:xfrm>
            <a:prstGeom prst="ellipse">
              <a:avLst/>
            </a:prstGeom>
            <a:ln w="38100" cap="sq">
              <a:solidFill>
                <a:srgbClr val="0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33"/>
                  </a:solidFill>
                  <a:ea typeface="楷体_GB2312" pitchFamily="49" charset="-122"/>
                </a:rPr>
                <a:t>D</a:t>
              </a:r>
              <a:endParaRPr lang="en-US" altLang="zh-CN" sz="2400" b="1">
                <a:ea typeface="楷体_GB2312" pitchFamily="49" charset="-122"/>
              </a:endParaRPr>
            </a:p>
          </p:txBody>
        </p:sp>
        <p:sp>
          <p:nvSpPr>
            <p:cNvPr id="95260" name="Line 20"/>
            <p:cNvSpPr>
              <a:spLocks noChangeShapeType="1"/>
            </p:cNvSpPr>
            <p:nvPr/>
          </p:nvSpPr>
          <p:spPr bwMode="auto">
            <a:xfrm flipH="1">
              <a:off x="384" y="2979"/>
              <a:ext cx="528" cy="336"/>
            </a:xfrm>
            <a:prstGeom prst="line">
              <a:avLst/>
            </a:prstGeom>
            <a:noFill/>
            <a:ln w="381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1" name="Line 21"/>
            <p:cNvSpPr>
              <a:spLocks noChangeShapeType="1"/>
            </p:cNvSpPr>
            <p:nvPr/>
          </p:nvSpPr>
          <p:spPr bwMode="auto">
            <a:xfrm>
              <a:off x="1200" y="2979"/>
              <a:ext cx="528" cy="333"/>
            </a:xfrm>
            <a:prstGeom prst="line">
              <a:avLst/>
            </a:prstGeom>
            <a:noFill/>
            <a:ln w="381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2" name="Line 22"/>
            <p:cNvSpPr>
              <a:spLocks noChangeShapeType="1"/>
            </p:cNvSpPr>
            <p:nvPr/>
          </p:nvSpPr>
          <p:spPr bwMode="auto">
            <a:xfrm>
              <a:off x="576" y="3507"/>
              <a:ext cx="336" cy="285"/>
            </a:xfrm>
            <a:prstGeom prst="line">
              <a:avLst/>
            </a:prstGeom>
            <a:noFill/>
            <a:ln w="381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0407" name="Group 55"/>
          <p:cNvGrpSpPr>
            <a:grpSpLocks/>
          </p:cNvGrpSpPr>
          <p:nvPr/>
        </p:nvGrpSpPr>
        <p:grpSpPr bwMode="auto">
          <a:xfrm>
            <a:off x="3348038" y="2565400"/>
            <a:ext cx="5029200" cy="750888"/>
            <a:chOff x="2112" y="1152"/>
            <a:chExt cx="3168" cy="473"/>
          </a:xfrm>
        </p:grpSpPr>
        <p:sp>
          <p:nvSpPr>
            <p:cNvPr id="95254" name="Text Box 19"/>
            <p:cNvSpPr txBox="1">
              <a:spLocks noChangeArrowheads="1"/>
            </p:cNvSpPr>
            <p:nvPr/>
          </p:nvSpPr>
          <p:spPr bwMode="auto">
            <a:xfrm>
              <a:off x="2112" y="1152"/>
              <a:ext cx="3168"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b="1">
                  <a:solidFill>
                    <a:srgbClr val="000000"/>
                  </a:solidFill>
                  <a:ea typeface="楷体_GB2312" pitchFamily="49" charset="-122"/>
                </a:rPr>
                <a:t>以空白字符“   ”表示</a:t>
              </a:r>
              <a:endParaRPr lang="zh-CN" altLang="en-US" sz="2400" b="1">
                <a:solidFill>
                  <a:srgbClr val="000000"/>
                </a:solidFill>
                <a:ea typeface="楷体_GB2312" pitchFamily="49" charset="-122"/>
              </a:endParaRPr>
            </a:p>
          </p:txBody>
        </p:sp>
        <p:sp>
          <p:nvSpPr>
            <p:cNvPr id="95255" name="Rectangle 36"/>
            <p:cNvSpPr>
              <a:spLocks noChangeArrowheads="1"/>
            </p:cNvSpPr>
            <p:nvPr/>
          </p:nvSpPr>
          <p:spPr bwMode="auto">
            <a:xfrm>
              <a:off x="3936" y="1344"/>
              <a:ext cx="192" cy="240"/>
            </a:xfrm>
            <a:prstGeom prst="rect">
              <a:avLst/>
            </a:prstGeom>
            <a:solidFill>
              <a:srgbClr val="800000"/>
            </a:solidFill>
            <a:ln w="12700" cap="sq">
              <a:solidFill>
                <a:srgbClr val="8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0389" name="Line 37"/>
          <p:cNvSpPr>
            <a:spLocks noChangeShapeType="1"/>
          </p:cNvSpPr>
          <p:nvPr/>
        </p:nvSpPr>
        <p:spPr bwMode="auto">
          <a:xfrm>
            <a:off x="4114800" y="5589588"/>
            <a:ext cx="2590800" cy="0"/>
          </a:xfrm>
          <a:prstGeom prst="line">
            <a:avLst/>
          </a:prstGeom>
          <a:noFill/>
          <a:ln w="381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90" name="Line 38"/>
          <p:cNvSpPr>
            <a:spLocks noChangeShapeType="1"/>
          </p:cNvSpPr>
          <p:nvPr/>
        </p:nvSpPr>
        <p:spPr bwMode="auto">
          <a:xfrm>
            <a:off x="6934200" y="5589588"/>
            <a:ext cx="1447800" cy="0"/>
          </a:xfrm>
          <a:prstGeom prst="line">
            <a:avLst/>
          </a:prstGeom>
          <a:noFill/>
          <a:ln w="381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91" name="Text Box 39"/>
          <p:cNvSpPr txBox="1">
            <a:spLocks noChangeArrowheads="1"/>
          </p:cNvSpPr>
          <p:nvPr/>
        </p:nvSpPr>
        <p:spPr bwMode="auto">
          <a:xfrm>
            <a:off x="1566863" y="2608263"/>
            <a:ext cx="1349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chemeClr val="tx2"/>
                </a:solidFill>
                <a:ea typeface="楷体_GB2312" pitchFamily="49" charset="-122"/>
              </a:rPr>
              <a:t>空树</a:t>
            </a:r>
            <a:endParaRPr lang="zh-CN" altLang="en-US" b="1">
              <a:ea typeface="楷体_GB2312" pitchFamily="49" charset="-122"/>
            </a:endParaRPr>
          </a:p>
        </p:txBody>
      </p:sp>
      <p:sp>
        <p:nvSpPr>
          <p:cNvPr id="100392" name="Text Box 40"/>
          <p:cNvSpPr txBox="1">
            <a:spLocks noChangeArrowheads="1"/>
          </p:cNvSpPr>
          <p:nvPr/>
        </p:nvSpPr>
        <p:spPr bwMode="auto">
          <a:xfrm>
            <a:off x="228600" y="3317875"/>
            <a:ext cx="36353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chemeClr val="tx2"/>
                </a:solidFill>
                <a:ea typeface="楷体_GB2312" pitchFamily="49" charset="-122"/>
              </a:rPr>
              <a:t>只含一个根结点的二叉树</a:t>
            </a:r>
            <a:endParaRPr lang="zh-CN" altLang="en-US" b="1">
              <a:ea typeface="楷体_GB2312" pitchFamily="49" charset="-122"/>
            </a:endParaRPr>
          </a:p>
        </p:txBody>
      </p:sp>
      <p:sp useBgFill="1">
        <p:nvSpPr>
          <p:cNvPr id="100393" name="Oval 41"/>
          <p:cNvSpPr>
            <a:spLocks noChangeArrowheads="1"/>
          </p:cNvSpPr>
          <p:nvPr/>
        </p:nvSpPr>
        <p:spPr bwMode="auto">
          <a:xfrm>
            <a:off x="2638425" y="4035425"/>
            <a:ext cx="485775" cy="461963"/>
          </a:xfrm>
          <a:prstGeom prst="ellipse">
            <a:avLst/>
          </a:prstGeom>
          <a:ln w="38100" cap="sq">
            <a:solidFill>
              <a:srgbClr val="0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990033"/>
                </a:solidFill>
                <a:ea typeface="楷体_GB2312" pitchFamily="49" charset="-122"/>
              </a:rPr>
              <a:t>A</a:t>
            </a:r>
            <a:endParaRPr lang="en-US" altLang="zh-CN" sz="2400" b="1">
              <a:ea typeface="楷体_GB2312" pitchFamily="49" charset="-122"/>
            </a:endParaRPr>
          </a:p>
        </p:txBody>
      </p:sp>
      <p:sp>
        <p:nvSpPr>
          <p:cNvPr id="100395" name="Text Box 43"/>
          <p:cNvSpPr txBox="1">
            <a:spLocks noChangeArrowheads="1"/>
          </p:cNvSpPr>
          <p:nvPr/>
        </p:nvSpPr>
        <p:spPr bwMode="auto">
          <a:xfrm>
            <a:off x="3563938" y="4581525"/>
            <a:ext cx="4446587"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b="1">
                <a:solidFill>
                  <a:srgbClr val="000000"/>
                </a:solidFill>
                <a:ea typeface="楷体_GB2312" pitchFamily="49" charset="-122"/>
              </a:rPr>
              <a:t>以下列字符串表示</a:t>
            </a:r>
          </a:p>
        </p:txBody>
      </p:sp>
      <p:sp>
        <p:nvSpPr>
          <p:cNvPr id="100396" name="Line 44"/>
          <p:cNvSpPr>
            <a:spLocks noChangeShapeType="1"/>
          </p:cNvSpPr>
          <p:nvPr/>
        </p:nvSpPr>
        <p:spPr bwMode="auto">
          <a:xfrm>
            <a:off x="4572000" y="6122988"/>
            <a:ext cx="304800" cy="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97" name="Line 45"/>
          <p:cNvSpPr>
            <a:spLocks noChangeShapeType="1"/>
          </p:cNvSpPr>
          <p:nvPr/>
        </p:nvSpPr>
        <p:spPr bwMode="auto">
          <a:xfrm>
            <a:off x="5181600" y="6122988"/>
            <a:ext cx="1295400" cy="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98" name="Line 46"/>
          <p:cNvSpPr>
            <a:spLocks noChangeShapeType="1"/>
          </p:cNvSpPr>
          <p:nvPr/>
        </p:nvSpPr>
        <p:spPr bwMode="auto">
          <a:xfrm>
            <a:off x="7543800" y="6122988"/>
            <a:ext cx="304800" cy="0"/>
          </a:xfrm>
          <a:prstGeom prst="line">
            <a:avLst/>
          </a:prstGeom>
          <a:noFill/>
          <a:ln w="38100" cap="sq">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99" name="Line 47"/>
          <p:cNvSpPr>
            <a:spLocks noChangeShapeType="1"/>
          </p:cNvSpPr>
          <p:nvPr/>
        </p:nvSpPr>
        <p:spPr bwMode="auto">
          <a:xfrm>
            <a:off x="8077200" y="6122988"/>
            <a:ext cx="304800" cy="0"/>
          </a:xfrm>
          <a:prstGeom prst="line">
            <a:avLst/>
          </a:prstGeom>
          <a:noFill/>
          <a:ln w="38100" cap="sq">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00" name="Line 48"/>
          <p:cNvSpPr>
            <a:spLocks noChangeShapeType="1"/>
          </p:cNvSpPr>
          <p:nvPr/>
        </p:nvSpPr>
        <p:spPr bwMode="auto">
          <a:xfrm>
            <a:off x="5638800" y="6275388"/>
            <a:ext cx="304800" cy="0"/>
          </a:xfrm>
          <a:prstGeom prst="line">
            <a:avLst/>
          </a:prstGeom>
          <a:noFill/>
          <a:ln w="3810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01" name="Line 49"/>
          <p:cNvSpPr>
            <a:spLocks noChangeShapeType="1"/>
          </p:cNvSpPr>
          <p:nvPr/>
        </p:nvSpPr>
        <p:spPr bwMode="auto">
          <a:xfrm>
            <a:off x="6172200" y="6275388"/>
            <a:ext cx="304800" cy="0"/>
          </a:xfrm>
          <a:prstGeom prst="line">
            <a:avLst/>
          </a:prstGeom>
          <a:noFill/>
          <a:ln w="3810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2" name="Rectangle 2"/>
          <p:cNvSpPr>
            <a:spLocks noChangeArrowheads="1"/>
          </p:cNvSpPr>
          <p:nvPr/>
        </p:nvSpPr>
        <p:spPr bwMode="auto">
          <a:xfrm>
            <a:off x="179388" y="44450"/>
            <a:ext cx="48720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80808"/>
                </a:solidFill>
                <a:ea typeface="楷体_GB2312" pitchFamily="49" charset="-122"/>
              </a:rPr>
              <a:t>6.3.5  </a:t>
            </a:r>
            <a:r>
              <a:rPr lang="zh-CN" altLang="en-US" sz="3200" b="1">
                <a:solidFill>
                  <a:srgbClr val="080808"/>
                </a:solidFill>
                <a:ea typeface="楷体_GB2312" pitchFamily="49" charset="-122"/>
              </a:rPr>
              <a:t>二叉树遍历算法应用</a:t>
            </a:r>
          </a:p>
        </p:txBody>
      </p:sp>
      <p:sp>
        <p:nvSpPr>
          <p:cNvPr id="95253" name="Text Box 3"/>
          <p:cNvSpPr txBox="1">
            <a:spLocks noChangeArrowheads="1"/>
          </p:cNvSpPr>
          <p:nvPr/>
        </p:nvSpPr>
        <p:spPr bwMode="auto">
          <a:xfrm>
            <a:off x="395288" y="692150"/>
            <a:ext cx="5080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80808"/>
                </a:solidFill>
                <a:ea typeface="楷体_GB2312" pitchFamily="49" charset="-122"/>
              </a:rPr>
              <a:t>一、给定字符串建立二叉树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357"/>
                                        </p:tgtEl>
                                        <p:attrNameLst>
                                          <p:attrName>style.visibility</p:attrName>
                                        </p:attrNameLst>
                                      </p:cBhvr>
                                      <p:to>
                                        <p:strVal val="visible"/>
                                      </p:to>
                                    </p:set>
                                    <p:animEffect transition="in" filter="wipe(left)">
                                      <p:cBhvr>
                                        <p:cTn id="7" dur="500"/>
                                        <p:tgtEl>
                                          <p:spTgt spid="1003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391"/>
                                        </p:tgtEl>
                                        <p:attrNameLst>
                                          <p:attrName>style.visibility</p:attrName>
                                        </p:attrNameLst>
                                      </p:cBhvr>
                                      <p:to>
                                        <p:strVal val="visible"/>
                                      </p:to>
                                    </p:set>
                                    <p:animEffect transition="in" filter="wipe(left)">
                                      <p:cBhvr>
                                        <p:cTn id="12" dur="500"/>
                                        <p:tgtEl>
                                          <p:spTgt spid="1003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0407"/>
                                        </p:tgtEl>
                                        <p:attrNameLst>
                                          <p:attrName>style.visibility</p:attrName>
                                        </p:attrNameLst>
                                      </p:cBhvr>
                                      <p:to>
                                        <p:strVal val="visible"/>
                                      </p:to>
                                    </p:set>
                                    <p:animEffect transition="in" filter="wipe(left)">
                                      <p:cBhvr>
                                        <p:cTn id="17" dur="500"/>
                                        <p:tgtEl>
                                          <p:spTgt spid="1004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0392"/>
                                        </p:tgtEl>
                                        <p:attrNameLst>
                                          <p:attrName>style.visibility</p:attrName>
                                        </p:attrNameLst>
                                      </p:cBhvr>
                                      <p:to>
                                        <p:strVal val="visible"/>
                                      </p:to>
                                    </p:set>
                                    <p:animEffect transition="in" filter="wipe(left)">
                                      <p:cBhvr>
                                        <p:cTn id="22" dur="500"/>
                                        <p:tgtEl>
                                          <p:spTgt spid="100392"/>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00393"/>
                                        </p:tgtEl>
                                        <p:attrNameLst>
                                          <p:attrName>style.visibility</p:attrName>
                                        </p:attrNameLst>
                                      </p:cBhvr>
                                      <p:to>
                                        <p:strVal val="visible"/>
                                      </p:to>
                                    </p:set>
                                    <p:animEffect transition="in" filter="wipe(up)">
                                      <p:cBhvr>
                                        <p:cTn id="26" dur="500"/>
                                        <p:tgtEl>
                                          <p:spTgt spid="10039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00405"/>
                                        </p:tgtEl>
                                        <p:attrNameLst>
                                          <p:attrName>style.visibility</p:attrName>
                                        </p:attrNameLst>
                                      </p:cBhvr>
                                      <p:to>
                                        <p:strVal val="visible"/>
                                      </p:to>
                                    </p:set>
                                    <p:animEffect transition="in" filter="wipe(left)">
                                      <p:cBhvr>
                                        <p:cTn id="31" dur="500"/>
                                        <p:tgtEl>
                                          <p:spTgt spid="10040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100403"/>
                                        </p:tgtEl>
                                        <p:attrNameLst>
                                          <p:attrName>style.visibility</p:attrName>
                                        </p:attrNameLst>
                                      </p:cBhvr>
                                      <p:to>
                                        <p:strVal val="visible"/>
                                      </p:to>
                                    </p:set>
                                    <p:animEffect transition="in" filter="wipe(up)">
                                      <p:cBhvr>
                                        <p:cTn id="36" dur="500"/>
                                        <p:tgtEl>
                                          <p:spTgt spid="10040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0395"/>
                                        </p:tgtEl>
                                        <p:attrNameLst>
                                          <p:attrName>style.visibility</p:attrName>
                                        </p:attrNameLst>
                                      </p:cBhvr>
                                      <p:to>
                                        <p:strVal val="visible"/>
                                      </p:to>
                                    </p:set>
                                    <p:animEffect transition="in" filter="wipe(left)">
                                      <p:cBhvr>
                                        <p:cTn id="41" dur="500"/>
                                        <p:tgtEl>
                                          <p:spTgt spid="10039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00404"/>
                                        </p:tgtEl>
                                        <p:attrNameLst>
                                          <p:attrName>style.visibility</p:attrName>
                                        </p:attrNameLst>
                                      </p:cBhvr>
                                      <p:to>
                                        <p:strVal val="visible"/>
                                      </p:to>
                                    </p:set>
                                    <p:animEffect transition="in" filter="wipe(left)">
                                      <p:cBhvr>
                                        <p:cTn id="46" dur="500"/>
                                        <p:tgtEl>
                                          <p:spTgt spid="10040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8" fill="hold" grpId="0" nodeType="clickEffect">
                                  <p:stCondLst>
                                    <p:cond delay="0"/>
                                  </p:stCondLst>
                                  <p:childTnLst>
                                    <p:set>
                                      <p:cBhvr>
                                        <p:cTn id="50" dur="1" fill="hold">
                                          <p:stCondLst>
                                            <p:cond delay="0"/>
                                          </p:stCondLst>
                                        </p:cTn>
                                        <p:tgtEl>
                                          <p:spTgt spid="100389"/>
                                        </p:tgtEl>
                                        <p:attrNameLst>
                                          <p:attrName>style.visibility</p:attrName>
                                        </p:attrNameLst>
                                      </p:cBhvr>
                                      <p:to>
                                        <p:strVal val="visible"/>
                                      </p:to>
                                    </p:set>
                                    <p:anim calcmode="lin" valueType="num">
                                      <p:cBhvr>
                                        <p:cTn id="51" dur="500" fill="hold"/>
                                        <p:tgtEl>
                                          <p:spTgt spid="100389"/>
                                        </p:tgtEl>
                                        <p:attrNameLst>
                                          <p:attrName>ppt_x</p:attrName>
                                        </p:attrNameLst>
                                      </p:cBhvr>
                                      <p:tavLst>
                                        <p:tav tm="0">
                                          <p:val>
                                            <p:strVal val="#ppt_x-#ppt_w/2"/>
                                          </p:val>
                                        </p:tav>
                                        <p:tav tm="100000">
                                          <p:val>
                                            <p:strVal val="#ppt_x"/>
                                          </p:val>
                                        </p:tav>
                                      </p:tavLst>
                                    </p:anim>
                                    <p:anim calcmode="lin" valueType="num">
                                      <p:cBhvr>
                                        <p:cTn id="52" dur="500" fill="hold"/>
                                        <p:tgtEl>
                                          <p:spTgt spid="100389"/>
                                        </p:tgtEl>
                                        <p:attrNameLst>
                                          <p:attrName>ppt_y</p:attrName>
                                        </p:attrNameLst>
                                      </p:cBhvr>
                                      <p:tavLst>
                                        <p:tav tm="0">
                                          <p:val>
                                            <p:strVal val="#ppt_y"/>
                                          </p:val>
                                        </p:tav>
                                        <p:tav tm="100000">
                                          <p:val>
                                            <p:strVal val="#ppt_y"/>
                                          </p:val>
                                        </p:tav>
                                      </p:tavLst>
                                    </p:anim>
                                    <p:anim calcmode="lin" valueType="num">
                                      <p:cBhvr>
                                        <p:cTn id="53" dur="500" fill="hold"/>
                                        <p:tgtEl>
                                          <p:spTgt spid="100389"/>
                                        </p:tgtEl>
                                        <p:attrNameLst>
                                          <p:attrName>ppt_w</p:attrName>
                                        </p:attrNameLst>
                                      </p:cBhvr>
                                      <p:tavLst>
                                        <p:tav tm="0">
                                          <p:val>
                                            <p:fltVal val="0"/>
                                          </p:val>
                                        </p:tav>
                                        <p:tav tm="100000">
                                          <p:val>
                                            <p:strVal val="#ppt_w"/>
                                          </p:val>
                                        </p:tav>
                                      </p:tavLst>
                                    </p:anim>
                                    <p:anim calcmode="lin" valueType="num">
                                      <p:cBhvr>
                                        <p:cTn id="54" dur="500" fill="hold"/>
                                        <p:tgtEl>
                                          <p:spTgt spid="100389"/>
                                        </p:tgtEl>
                                        <p:attrNameLst>
                                          <p:attrName>ppt_h</p:attrName>
                                        </p:attrNameLst>
                                      </p:cBhvr>
                                      <p:tavLst>
                                        <p:tav tm="0">
                                          <p:val>
                                            <p:strVal val="#ppt_h"/>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8" fill="hold" grpId="0" nodeType="clickEffect">
                                  <p:stCondLst>
                                    <p:cond delay="0"/>
                                  </p:stCondLst>
                                  <p:childTnLst>
                                    <p:set>
                                      <p:cBhvr>
                                        <p:cTn id="58" dur="1" fill="hold">
                                          <p:stCondLst>
                                            <p:cond delay="0"/>
                                          </p:stCondLst>
                                        </p:cTn>
                                        <p:tgtEl>
                                          <p:spTgt spid="100390"/>
                                        </p:tgtEl>
                                        <p:attrNameLst>
                                          <p:attrName>style.visibility</p:attrName>
                                        </p:attrNameLst>
                                      </p:cBhvr>
                                      <p:to>
                                        <p:strVal val="visible"/>
                                      </p:to>
                                    </p:set>
                                    <p:anim calcmode="lin" valueType="num">
                                      <p:cBhvr>
                                        <p:cTn id="59" dur="500" fill="hold"/>
                                        <p:tgtEl>
                                          <p:spTgt spid="100390"/>
                                        </p:tgtEl>
                                        <p:attrNameLst>
                                          <p:attrName>ppt_x</p:attrName>
                                        </p:attrNameLst>
                                      </p:cBhvr>
                                      <p:tavLst>
                                        <p:tav tm="0">
                                          <p:val>
                                            <p:strVal val="#ppt_x-#ppt_w/2"/>
                                          </p:val>
                                        </p:tav>
                                        <p:tav tm="100000">
                                          <p:val>
                                            <p:strVal val="#ppt_x"/>
                                          </p:val>
                                        </p:tav>
                                      </p:tavLst>
                                    </p:anim>
                                    <p:anim calcmode="lin" valueType="num">
                                      <p:cBhvr>
                                        <p:cTn id="60" dur="500" fill="hold"/>
                                        <p:tgtEl>
                                          <p:spTgt spid="100390"/>
                                        </p:tgtEl>
                                        <p:attrNameLst>
                                          <p:attrName>ppt_y</p:attrName>
                                        </p:attrNameLst>
                                      </p:cBhvr>
                                      <p:tavLst>
                                        <p:tav tm="0">
                                          <p:val>
                                            <p:strVal val="#ppt_y"/>
                                          </p:val>
                                        </p:tav>
                                        <p:tav tm="100000">
                                          <p:val>
                                            <p:strVal val="#ppt_y"/>
                                          </p:val>
                                        </p:tav>
                                      </p:tavLst>
                                    </p:anim>
                                    <p:anim calcmode="lin" valueType="num">
                                      <p:cBhvr>
                                        <p:cTn id="61" dur="500" fill="hold"/>
                                        <p:tgtEl>
                                          <p:spTgt spid="100390"/>
                                        </p:tgtEl>
                                        <p:attrNameLst>
                                          <p:attrName>ppt_w</p:attrName>
                                        </p:attrNameLst>
                                      </p:cBhvr>
                                      <p:tavLst>
                                        <p:tav tm="0">
                                          <p:val>
                                            <p:fltVal val="0"/>
                                          </p:val>
                                        </p:tav>
                                        <p:tav tm="100000">
                                          <p:val>
                                            <p:strVal val="#ppt_w"/>
                                          </p:val>
                                        </p:tav>
                                      </p:tavLst>
                                    </p:anim>
                                    <p:anim calcmode="lin" valueType="num">
                                      <p:cBhvr>
                                        <p:cTn id="62" dur="500" fill="hold"/>
                                        <p:tgtEl>
                                          <p:spTgt spid="100390"/>
                                        </p:tgtEl>
                                        <p:attrNameLst>
                                          <p:attrName>ppt_h</p:attrName>
                                        </p:attrNameLst>
                                      </p:cBhvr>
                                      <p:tavLst>
                                        <p:tav tm="0">
                                          <p:val>
                                            <p:strVal val="#ppt_h"/>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8" fill="hold" grpId="0" nodeType="clickEffect">
                                  <p:stCondLst>
                                    <p:cond delay="0"/>
                                  </p:stCondLst>
                                  <p:childTnLst>
                                    <p:set>
                                      <p:cBhvr>
                                        <p:cTn id="66" dur="1" fill="hold">
                                          <p:stCondLst>
                                            <p:cond delay="0"/>
                                          </p:stCondLst>
                                        </p:cTn>
                                        <p:tgtEl>
                                          <p:spTgt spid="100396"/>
                                        </p:tgtEl>
                                        <p:attrNameLst>
                                          <p:attrName>style.visibility</p:attrName>
                                        </p:attrNameLst>
                                      </p:cBhvr>
                                      <p:to>
                                        <p:strVal val="visible"/>
                                      </p:to>
                                    </p:set>
                                    <p:anim calcmode="lin" valueType="num">
                                      <p:cBhvr>
                                        <p:cTn id="67" dur="500" fill="hold"/>
                                        <p:tgtEl>
                                          <p:spTgt spid="100396"/>
                                        </p:tgtEl>
                                        <p:attrNameLst>
                                          <p:attrName>ppt_x</p:attrName>
                                        </p:attrNameLst>
                                      </p:cBhvr>
                                      <p:tavLst>
                                        <p:tav tm="0">
                                          <p:val>
                                            <p:strVal val="#ppt_x-#ppt_w/2"/>
                                          </p:val>
                                        </p:tav>
                                        <p:tav tm="100000">
                                          <p:val>
                                            <p:strVal val="#ppt_x"/>
                                          </p:val>
                                        </p:tav>
                                      </p:tavLst>
                                    </p:anim>
                                    <p:anim calcmode="lin" valueType="num">
                                      <p:cBhvr>
                                        <p:cTn id="68" dur="500" fill="hold"/>
                                        <p:tgtEl>
                                          <p:spTgt spid="100396"/>
                                        </p:tgtEl>
                                        <p:attrNameLst>
                                          <p:attrName>ppt_y</p:attrName>
                                        </p:attrNameLst>
                                      </p:cBhvr>
                                      <p:tavLst>
                                        <p:tav tm="0">
                                          <p:val>
                                            <p:strVal val="#ppt_y"/>
                                          </p:val>
                                        </p:tav>
                                        <p:tav tm="100000">
                                          <p:val>
                                            <p:strVal val="#ppt_y"/>
                                          </p:val>
                                        </p:tav>
                                      </p:tavLst>
                                    </p:anim>
                                    <p:anim calcmode="lin" valueType="num">
                                      <p:cBhvr>
                                        <p:cTn id="69" dur="500" fill="hold"/>
                                        <p:tgtEl>
                                          <p:spTgt spid="100396"/>
                                        </p:tgtEl>
                                        <p:attrNameLst>
                                          <p:attrName>ppt_w</p:attrName>
                                        </p:attrNameLst>
                                      </p:cBhvr>
                                      <p:tavLst>
                                        <p:tav tm="0">
                                          <p:val>
                                            <p:fltVal val="0"/>
                                          </p:val>
                                        </p:tav>
                                        <p:tav tm="100000">
                                          <p:val>
                                            <p:strVal val="#ppt_w"/>
                                          </p:val>
                                        </p:tav>
                                      </p:tavLst>
                                    </p:anim>
                                    <p:anim calcmode="lin" valueType="num">
                                      <p:cBhvr>
                                        <p:cTn id="70" dur="500" fill="hold"/>
                                        <p:tgtEl>
                                          <p:spTgt spid="100396"/>
                                        </p:tgtEl>
                                        <p:attrNameLst>
                                          <p:attrName>ppt_h</p:attrName>
                                        </p:attrNameLst>
                                      </p:cBhvr>
                                      <p:tavLst>
                                        <p:tav tm="0">
                                          <p:val>
                                            <p:strVal val="#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7" presetClass="entr" presetSubtype="8" fill="hold" grpId="0" nodeType="clickEffect">
                                  <p:stCondLst>
                                    <p:cond delay="0"/>
                                  </p:stCondLst>
                                  <p:childTnLst>
                                    <p:set>
                                      <p:cBhvr>
                                        <p:cTn id="74" dur="1" fill="hold">
                                          <p:stCondLst>
                                            <p:cond delay="0"/>
                                          </p:stCondLst>
                                        </p:cTn>
                                        <p:tgtEl>
                                          <p:spTgt spid="100397"/>
                                        </p:tgtEl>
                                        <p:attrNameLst>
                                          <p:attrName>style.visibility</p:attrName>
                                        </p:attrNameLst>
                                      </p:cBhvr>
                                      <p:to>
                                        <p:strVal val="visible"/>
                                      </p:to>
                                    </p:set>
                                    <p:anim calcmode="lin" valueType="num">
                                      <p:cBhvr>
                                        <p:cTn id="75" dur="500" fill="hold"/>
                                        <p:tgtEl>
                                          <p:spTgt spid="100397"/>
                                        </p:tgtEl>
                                        <p:attrNameLst>
                                          <p:attrName>ppt_x</p:attrName>
                                        </p:attrNameLst>
                                      </p:cBhvr>
                                      <p:tavLst>
                                        <p:tav tm="0">
                                          <p:val>
                                            <p:strVal val="#ppt_x-#ppt_w/2"/>
                                          </p:val>
                                        </p:tav>
                                        <p:tav tm="100000">
                                          <p:val>
                                            <p:strVal val="#ppt_x"/>
                                          </p:val>
                                        </p:tav>
                                      </p:tavLst>
                                    </p:anim>
                                    <p:anim calcmode="lin" valueType="num">
                                      <p:cBhvr>
                                        <p:cTn id="76" dur="500" fill="hold"/>
                                        <p:tgtEl>
                                          <p:spTgt spid="100397"/>
                                        </p:tgtEl>
                                        <p:attrNameLst>
                                          <p:attrName>ppt_y</p:attrName>
                                        </p:attrNameLst>
                                      </p:cBhvr>
                                      <p:tavLst>
                                        <p:tav tm="0">
                                          <p:val>
                                            <p:strVal val="#ppt_y"/>
                                          </p:val>
                                        </p:tav>
                                        <p:tav tm="100000">
                                          <p:val>
                                            <p:strVal val="#ppt_y"/>
                                          </p:val>
                                        </p:tav>
                                      </p:tavLst>
                                    </p:anim>
                                    <p:anim calcmode="lin" valueType="num">
                                      <p:cBhvr>
                                        <p:cTn id="77" dur="500" fill="hold"/>
                                        <p:tgtEl>
                                          <p:spTgt spid="100397"/>
                                        </p:tgtEl>
                                        <p:attrNameLst>
                                          <p:attrName>ppt_w</p:attrName>
                                        </p:attrNameLst>
                                      </p:cBhvr>
                                      <p:tavLst>
                                        <p:tav tm="0">
                                          <p:val>
                                            <p:fltVal val="0"/>
                                          </p:val>
                                        </p:tav>
                                        <p:tav tm="100000">
                                          <p:val>
                                            <p:strVal val="#ppt_w"/>
                                          </p:val>
                                        </p:tav>
                                      </p:tavLst>
                                    </p:anim>
                                    <p:anim calcmode="lin" valueType="num">
                                      <p:cBhvr>
                                        <p:cTn id="78" dur="500" fill="hold"/>
                                        <p:tgtEl>
                                          <p:spTgt spid="100397"/>
                                        </p:tgtEl>
                                        <p:attrNameLst>
                                          <p:attrName>ppt_h</p:attrName>
                                        </p:attrNameLst>
                                      </p:cBhvr>
                                      <p:tavLst>
                                        <p:tav tm="0">
                                          <p:val>
                                            <p:strVal val="#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8" fill="hold" grpId="0" nodeType="clickEffect">
                                  <p:stCondLst>
                                    <p:cond delay="0"/>
                                  </p:stCondLst>
                                  <p:childTnLst>
                                    <p:set>
                                      <p:cBhvr>
                                        <p:cTn id="82" dur="1" fill="hold">
                                          <p:stCondLst>
                                            <p:cond delay="0"/>
                                          </p:stCondLst>
                                        </p:cTn>
                                        <p:tgtEl>
                                          <p:spTgt spid="100400"/>
                                        </p:tgtEl>
                                        <p:attrNameLst>
                                          <p:attrName>style.visibility</p:attrName>
                                        </p:attrNameLst>
                                      </p:cBhvr>
                                      <p:to>
                                        <p:strVal val="visible"/>
                                      </p:to>
                                    </p:set>
                                    <p:anim calcmode="lin" valueType="num">
                                      <p:cBhvr>
                                        <p:cTn id="83" dur="500" fill="hold"/>
                                        <p:tgtEl>
                                          <p:spTgt spid="100400"/>
                                        </p:tgtEl>
                                        <p:attrNameLst>
                                          <p:attrName>ppt_x</p:attrName>
                                        </p:attrNameLst>
                                      </p:cBhvr>
                                      <p:tavLst>
                                        <p:tav tm="0">
                                          <p:val>
                                            <p:strVal val="#ppt_x-#ppt_w/2"/>
                                          </p:val>
                                        </p:tav>
                                        <p:tav tm="100000">
                                          <p:val>
                                            <p:strVal val="#ppt_x"/>
                                          </p:val>
                                        </p:tav>
                                      </p:tavLst>
                                    </p:anim>
                                    <p:anim calcmode="lin" valueType="num">
                                      <p:cBhvr>
                                        <p:cTn id="84" dur="500" fill="hold"/>
                                        <p:tgtEl>
                                          <p:spTgt spid="100400"/>
                                        </p:tgtEl>
                                        <p:attrNameLst>
                                          <p:attrName>ppt_y</p:attrName>
                                        </p:attrNameLst>
                                      </p:cBhvr>
                                      <p:tavLst>
                                        <p:tav tm="0">
                                          <p:val>
                                            <p:strVal val="#ppt_y"/>
                                          </p:val>
                                        </p:tav>
                                        <p:tav tm="100000">
                                          <p:val>
                                            <p:strVal val="#ppt_y"/>
                                          </p:val>
                                        </p:tav>
                                      </p:tavLst>
                                    </p:anim>
                                    <p:anim calcmode="lin" valueType="num">
                                      <p:cBhvr>
                                        <p:cTn id="85" dur="500" fill="hold"/>
                                        <p:tgtEl>
                                          <p:spTgt spid="100400"/>
                                        </p:tgtEl>
                                        <p:attrNameLst>
                                          <p:attrName>ppt_w</p:attrName>
                                        </p:attrNameLst>
                                      </p:cBhvr>
                                      <p:tavLst>
                                        <p:tav tm="0">
                                          <p:val>
                                            <p:fltVal val="0"/>
                                          </p:val>
                                        </p:tav>
                                        <p:tav tm="100000">
                                          <p:val>
                                            <p:strVal val="#ppt_w"/>
                                          </p:val>
                                        </p:tav>
                                      </p:tavLst>
                                    </p:anim>
                                    <p:anim calcmode="lin" valueType="num">
                                      <p:cBhvr>
                                        <p:cTn id="86" dur="500" fill="hold"/>
                                        <p:tgtEl>
                                          <p:spTgt spid="100400"/>
                                        </p:tgtEl>
                                        <p:attrNameLst>
                                          <p:attrName>ppt_h</p:attrName>
                                        </p:attrNameLst>
                                      </p:cBhvr>
                                      <p:tavLst>
                                        <p:tav tm="0">
                                          <p:val>
                                            <p:strVal val="#ppt_h"/>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17" presetClass="entr" presetSubtype="8" fill="hold" grpId="0" nodeType="clickEffect">
                                  <p:stCondLst>
                                    <p:cond delay="0"/>
                                  </p:stCondLst>
                                  <p:childTnLst>
                                    <p:set>
                                      <p:cBhvr>
                                        <p:cTn id="90" dur="1" fill="hold">
                                          <p:stCondLst>
                                            <p:cond delay="0"/>
                                          </p:stCondLst>
                                        </p:cTn>
                                        <p:tgtEl>
                                          <p:spTgt spid="100401"/>
                                        </p:tgtEl>
                                        <p:attrNameLst>
                                          <p:attrName>style.visibility</p:attrName>
                                        </p:attrNameLst>
                                      </p:cBhvr>
                                      <p:to>
                                        <p:strVal val="visible"/>
                                      </p:to>
                                    </p:set>
                                    <p:anim calcmode="lin" valueType="num">
                                      <p:cBhvr>
                                        <p:cTn id="91" dur="500" fill="hold"/>
                                        <p:tgtEl>
                                          <p:spTgt spid="100401"/>
                                        </p:tgtEl>
                                        <p:attrNameLst>
                                          <p:attrName>ppt_x</p:attrName>
                                        </p:attrNameLst>
                                      </p:cBhvr>
                                      <p:tavLst>
                                        <p:tav tm="0">
                                          <p:val>
                                            <p:strVal val="#ppt_x-#ppt_w/2"/>
                                          </p:val>
                                        </p:tav>
                                        <p:tav tm="100000">
                                          <p:val>
                                            <p:strVal val="#ppt_x"/>
                                          </p:val>
                                        </p:tav>
                                      </p:tavLst>
                                    </p:anim>
                                    <p:anim calcmode="lin" valueType="num">
                                      <p:cBhvr>
                                        <p:cTn id="92" dur="500" fill="hold"/>
                                        <p:tgtEl>
                                          <p:spTgt spid="100401"/>
                                        </p:tgtEl>
                                        <p:attrNameLst>
                                          <p:attrName>ppt_y</p:attrName>
                                        </p:attrNameLst>
                                      </p:cBhvr>
                                      <p:tavLst>
                                        <p:tav tm="0">
                                          <p:val>
                                            <p:strVal val="#ppt_y"/>
                                          </p:val>
                                        </p:tav>
                                        <p:tav tm="100000">
                                          <p:val>
                                            <p:strVal val="#ppt_y"/>
                                          </p:val>
                                        </p:tav>
                                      </p:tavLst>
                                    </p:anim>
                                    <p:anim calcmode="lin" valueType="num">
                                      <p:cBhvr>
                                        <p:cTn id="93" dur="500" fill="hold"/>
                                        <p:tgtEl>
                                          <p:spTgt spid="100401"/>
                                        </p:tgtEl>
                                        <p:attrNameLst>
                                          <p:attrName>ppt_w</p:attrName>
                                        </p:attrNameLst>
                                      </p:cBhvr>
                                      <p:tavLst>
                                        <p:tav tm="0">
                                          <p:val>
                                            <p:fltVal val="0"/>
                                          </p:val>
                                        </p:tav>
                                        <p:tav tm="100000">
                                          <p:val>
                                            <p:strVal val="#ppt_w"/>
                                          </p:val>
                                        </p:tav>
                                      </p:tavLst>
                                    </p:anim>
                                    <p:anim calcmode="lin" valueType="num">
                                      <p:cBhvr>
                                        <p:cTn id="94" dur="500" fill="hold"/>
                                        <p:tgtEl>
                                          <p:spTgt spid="100401"/>
                                        </p:tgtEl>
                                        <p:attrNameLst>
                                          <p:attrName>ppt_h</p:attrName>
                                        </p:attrNameLst>
                                      </p:cBhvr>
                                      <p:tavLst>
                                        <p:tav tm="0">
                                          <p:val>
                                            <p:strVal val="#ppt_h"/>
                                          </p:val>
                                        </p:tav>
                                        <p:tav tm="100000">
                                          <p:val>
                                            <p:strVal val="#ppt_h"/>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17" presetClass="entr" presetSubtype="8" fill="hold" grpId="0" nodeType="clickEffect">
                                  <p:stCondLst>
                                    <p:cond delay="0"/>
                                  </p:stCondLst>
                                  <p:childTnLst>
                                    <p:set>
                                      <p:cBhvr>
                                        <p:cTn id="98" dur="1" fill="hold">
                                          <p:stCondLst>
                                            <p:cond delay="0"/>
                                          </p:stCondLst>
                                        </p:cTn>
                                        <p:tgtEl>
                                          <p:spTgt spid="100398"/>
                                        </p:tgtEl>
                                        <p:attrNameLst>
                                          <p:attrName>style.visibility</p:attrName>
                                        </p:attrNameLst>
                                      </p:cBhvr>
                                      <p:to>
                                        <p:strVal val="visible"/>
                                      </p:to>
                                    </p:set>
                                    <p:anim calcmode="lin" valueType="num">
                                      <p:cBhvr>
                                        <p:cTn id="99" dur="500" fill="hold"/>
                                        <p:tgtEl>
                                          <p:spTgt spid="100398"/>
                                        </p:tgtEl>
                                        <p:attrNameLst>
                                          <p:attrName>ppt_x</p:attrName>
                                        </p:attrNameLst>
                                      </p:cBhvr>
                                      <p:tavLst>
                                        <p:tav tm="0">
                                          <p:val>
                                            <p:strVal val="#ppt_x-#ppt_w/2"/>
                                          </p:val>
                                        </p:tav>
                                        <p:tav tm="100000">
                                          <p:val>
                                            <p:strVal val="#ppt_x"/>
                                          </p:val>
                                        </p:tav>
                                      </p:tavLst>
                                    </p:anim>
                                    <p:anim calcmode="lin" valueType="num">
                                      <p:cBhvr>
                                        <p:cTn id="100" dur="500" fill="hold"/>
                                        <p:tgtEl>
                                          <p:spTgt spid="100398"/>
                                        </p:tgtEl>
                                        <p:attrNameLst>
                                          <p:attrName>ppt_y</p:attrName>
                                        </p:attrNameLst>
                                      </p:cBhvr>
                                      <p:tavLst>
                                        <p:tav tm="0">
                                          <p:val>
                                            <p:strVal val="#ppt_y"/>
                                          </p:val>
                                        </p:tav>
                                        <p:tav tm="100000">
                                          <p:val>
                                            <p:strVal val="#ppt_y"/>
                                          </p:val>
                                        </p:tav>
                                      </p:tavLst>
                                    </p:anim>
                                    <p:anim calcmode="lin" valueType="num">
                                      <p:cBhvr>
                                        <p:cTn id="101" dur="500" fill="hold"/>
                                        <p:tgtEl>
                                          <p:spTgt spid="100398"/>
                                        </p:tgtEl>
                                        <p:attrNameLst>
                                          <p:attrName>ppt_w</p:attrName>
                                        </p:attrNameLst>
                                      </p:cBhvr>
                                      <p:tavLst>
                                        <p:tav tm="0">
                                          <p:val>
                                            <p:fltVal val="0"/>
                                          </p:val>
                                        </p:tav>
                                        <p:tav tm="100000">
                                          <p:val>
                                            <p:strVal val="#ppt_w"/>
                                          </p:val>
                                        </p:tav>
                                      </p:tavLst>
                                    </p:anim>
                                    <p:anim calcmode="lin" valueType="num">
                                      <p:cBhvr>
                                        <p:cTn id="102" dur="500" fill="hold"/>
                                        <p:tgtEl>
                                          <p:spTgt spid="100398"/>
                                        </p:tgtEl>
                                        <p:attrNameLst>
                                          <p:attrName>ppt_h</p:attrName>
                                        </p:attrNameLst>
                                      </p:cBhvr>
                                      <p:tavLst>
                                        <p:tav tm="0">
                                          <p:val>
                                            <p:strVal val="#ppt_h"/>
                                          </p:val>
                                        </p:tav>
                                        <p:tav tm="100000">
                                          <p:val>
                                            <p:strVal val="#ppt_h"/>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7" presetClass="entr" presetSubtype="8" fill="hold" grpId="0" nodeType="clickEffect">
                                  <p:stCondLst>
                                    <p:cond delay="0"/>
                                  </p:stCondLst>
                                  <p:childTnLst>
                                    <p:set>
                                      <p:cBhvr>
                                        <p:cTn id="106" dur="1" fill="hold">
                                          <p:stCondLst>
                                            <p:cond delay="0"/>
                                          </p:stCondLst>
                                        </p:cTn>
                                        <p:tgtEl>
                                          <p:spTgt spid="100399"/>
                                        </p:tgtEl>
                                        <p:attrNameLst>
                                          <p:attrName>style.visibility</p:attrName>
                                        </p:attrNameLst>
                                      </p:cBhvr>
                                      <p:to>
                                        <p:strVal val="visible"/>
                                      </p:to>
                                    </p:set>
                                    <p:anim calcmode="lin" valueType="num">
                                      <p:cBhvr>
                                        <p:cTn id="107" dur="500" fill="hold"/>
                                        <p:tgtEl>
                                          <p:spTgt spid="100399"/>
                                        </p:tgtEl>
                                        <p:attrNameLst>
                                          <p:attrName>ppt_x</p:attrName>
                                        </p:attrNameLst>
                                      </p:cBhvr>
                                      <p:tavLst>
                                        <p:tav tm="0">
                                          <p:val>
                                            <p:strVal val="#ppt_x-#ppt_w/2"/>
                                          </p:val>
                                        </p:tav>
                                        <p:tav tm="100000">
                                          <p:val>
                                            <p:strVal val="#ppt_x"/>
                                          </p:val>
                                        </p:tav>
                                      </p:tavLst>
                                    </p:anim>
                                    <p:anim calcmode="lin" valueType="num">
                                      <p:cBhvr>
                                        <p:cTn id="108" dur="500" fill="hold"/>
                                        <p:tgtEl>
                                          <p:spTgt spid="100399"/>
                                        </p:tgtEl>
                                        <p:attrNameLst>
                                          <p:attrName>ppt_y</p:attrName>
                                        </p:attrNameLst>
                                      </p:cBhvr>
                                      <p:tavLst>
                                        <p:tav tm="0">
                                          <p:val>
                                            <p:strVal val="#ppt_y"/>
                                          </p:val>
                                        </p:tav>
                                        <p:tav tm="100000">
                                          <p:val>
                                            <p:strVal val="#ppt_y"/>
                                          </p:val>
                                        </p:tav>
                                      </p:tavLst>
                                    </p:anim>
                                    <p:anim calcmode="lin" valueType="num">
                                      <p:cBhvr>
                                        <p:cTn id="109" dur="500" fill="hold"/>
                                        <p:tgtEl>
                                          <p:spTgt spid="100399"/>
                                        </p:tgtEl>
                                        <p:attrNameLst>
                                          <p:attrName>ppt_w</p:attrName>
                                        </p:attrNameLst>
                                      </p:cBhvr>
                                      <p:tavLst>
                                        <p:tav tm="0">
                                          <p:val>
                                            <p:fltVal val="0"/>
                                          </p:val>
                                        </p:tav>
                                        <p:tav tm="100000">
                                          <p:val>
                                            <p:strVal val="#ppt_w"/>
                                          </p:val>
                                        </p:tav>
                                      </p:tavLst>
                                    </p:anim>
                                    <p:anim calcmode="lin" valueType="num">
                                      <p:cBhvr>
                                        <p:cTn id="110" dur="500" fill="hold"/>
                                        <p:tgtEl>
                                          <p:spTgt spid="10039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7" grpId="0" autoUpdateAnimBg="0"/>
      <p:bldP spid="100389" grpId="0" animBg="1"/>
      <p:bldP spid="100390" grpId="0" animBg="1"/>
      <p:bldP spid="100391" grpId="0" autoUpdateAnimBg="0"/>
      <p:bldP spid="100392" grpId="0" autoUpdateAnimBg="0"/>
      <p:bldP spid="100393" grpId="0" animBg="1" autoUpdateAnimBg="0"/>
      <p:bldP spid="100395" grpId="0" autoUpdateAnimBg="0"/>
      <p:bldP spid="100396" grpId="0" animBg="1"/>
      <p:bldP spid="100397" grpId="0" animBg="1"/>
      <p:bldP spid="100398" grpId="0" animBg="1"/>
      <p:bldP spid="100399" grpId="0" animBg="1"/>
      <p:bldP spid="100400" grpId="0" animBg="1"/>
      <p:bldP spid="100401" grpId="0" animBg="1"/>
    </p:bld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457200" y="914400"/>
            <a:ext cx="5029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sz="4000" b="1">
                <a:solidFill>
                  <a:srgbClr val="FF9933"/>
                </a:solidFill>
                <a:ea typeface="楷体_GB2312" pitchFamily="49" charset="-122"/>
              </a:rPr>
              <a:t>A  B </a:t>
            </a:r>
            <a:r>
              <a:rPr lang="en-US" altLang="zh-CN" sz="4000">
                <a:solidFill>
                  <a:srgbClr val="FF9933"/>
                </a:solidFill>
                <a:ea typeface="楷体_GB2312" pitchFamily="49" charset="-122"/>
              </a:rPr>
              <a:t>    </a:t>
            </a:r>
            <a:r>
              <a:rPr lang="en-US" altLang="zh-CN" sz="4000" b="1">
                <a:solidFill>
                  <a:srgbClr val="FF9933"/>
                </a:solidFill>
                <a:ea typeface="楷体_GB2312" pitchFamily="49" charset="-122"/>
              </a:rPr>
              <a:t>C</a:t>
            </a:r>
            <a:r>
              <a:rPr lang="en-US" altLang="zh-CN" sz="4000">
                <a:solidFill>
                  <a:srgbClr val="FF9933"/>
                </a:solidFill>
                <a:ea typeface="楷体_GB2312" pitchFamily="49" charset="-122"/>
              </a:rPr>
              <a:t>          </a:t>
            </a:r>
            <a:r>
              <a:rPr lang="en-US" altLang="zh-CN" sz="4000" b="1">
                <a:solidFill>
                  <a:srgbClr val="FF9933"/>
                </a:solidFill>
                <a:ea typeface="楷体_GB2312" pitchFamily="49" charset="-122"/>
              </a:rPr>
              <a:t>D</a:t>
            </a:r>
            <a:r>
              <a:rPr lang="en-US" altLang="zh-CN" sz="4000">
                <a:solidFill>
                  <a:srgbClr val="FF9933"/>
                </a:solidFill>
                <a:ea typeface="楷体_GB2312" pitchFamily="49" charset="-122"/>
              </a:rPr>
              <a:t>   </a:t>
            </a:r>
            <a:endParaRPr lang="en-US" altLang="zh-CN" sz="2400"/>
          </a:p>
        </p:txBody>
      </p:sp>
      <p:sp>
        <p:nvSpPr>
          <p:cNvPr id="96259" name="Rectangle 3"/>
          <p:cNvSpPr>
            <a:spLocks noChangeArrowheads="1"/>
          </p:cNvSpPr>
          <p:nvPr/>
        </p:nvSpPr>
        <p:spPr bwMode="auto">
          <a:xfrm>
            <a:off x="1676400" y="1143000"/>
            <a:ext cx="304800" cy="381000"/>
          </a:xfrm>
          <a:prstGeom prst="rect">
            <a:avLst/>
          </a:prstGeom>
          <a:solidFill>
            <a:srgbClr val="FF9933"/>
          </a:solidFill>
          <a:ln w="12700" cap="sq">
            <a:solidFill>
              <a:srgbClr val="FF99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0" name="Rectangle 4"/>
          <p:cNvSpPr>
            <a:spLocks noChangeArrowheads="1"/>
          </p:cNvSpPr>
          <p:nvPr/>
        </p:nvSpPr>
        <p:spPr bwMode="auto">
          <a:xfrm>
            <a:off x="2743200" y="1143000"/>
            <a:ext cx="304800" cy="381000"/>
          </a:xfrm>
          <a:prstGeom prst="rect">
            <a:avLst/>
          </a:prstGeom>
          <a:solidFill>
            <a:srgbClr val="FF9933"/>
          </a:solidFill>
          <a:ln w="12700" cap="sq">
            <a:solidFill>
              <a:srgbClr val="FF99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1" name="Rectangle 5"/>
          <p:cNvSpPr>
            <a:spLocks noChangeArrowheads="1"/>
          </p:cNvSpPr>
          <p:nvPr/>
        </p:nvSpPr>
        <p:spPr bwMode="auto">
          <a:xfrm>
            <a:off x="3276600" y="1143000"/>
            <a:ext cx="304800" cy="381000"/>
          </a:xfrm>
          <a:prstGeom prst="rect">
            <a:avLst/>
          </a:prstGeom>
          <a:solidFill>
            <a:srgbClr val="FF9933"/>
          </a:solidFill>
          <a:ln w="12700" cap="sq">
            <a:solidFill>
              <a:srgbClr val="FF99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2" name="Rectangle 6"/>
          <p:cNvSpPr>
            <a:spLocks noChangeArrowheads="1"/>
          </p:cNvSpPr>
          <p:nvPr/>
        </p:nvSpPr>
        <p:spPr bwMode="auto">
          <a:xfrm>
            <a:off x="4267200" y="1143000"/>
            <a:ext cx="304800" cy="381000"/>
          </a:xfrm>
          <a:prstGeom prst="rect">
            <a:avLst/>
          </a:prstGeom>
          <a:solidFill>
            <a:srgbClr val="FF9933"/>
          </a:solidFill>
          <a:ln w="12700" cap="sq">
            <a:solidFill>
              <a:srgbClr val="FF99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3" name="Rectangle 7"/>
          <p:cNvSpPr>
            <a:spLocks noChangeArrowheads="1"/>
          </p:cNvSpPr>
          <p:nvPr/>
        </p:nvSpPr>
        <p:spPr bwMode="auto">
          <a:xfrm>
            <a:off x="4800600" y="1143000"/>
            <a:ext cx="304800" cy="381000"/>
          </a:xfrm>
          <a:prstGeom prst="rect">
            <a:avLst/>
          </a:prstGeom>
          <a:solidFill>
            <a:srgbClr val="FF9933"/>
          </a:solidFill>
          <a:ln w="12700" cap="sq">
            <a:solidFill>
              <a:srgbClr val="FF99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28" name="Rectangle 8"/>
          <p:cNvSpPr>
            <a:spLocks noChangeArrowheads="1"/>
          </p:cNvSpPr>
          <p:nvPr/>
        </p:nvSpPr>
        <p:spPr bwMode="auto">
          <a:xfrm>
            <a:off x="1677988" y="1123950"/>
            <a:ext cx="304800" cy="381000"/>
          </a:xfrm>
          <a:prstGeom prst="rect">
            <a:avLst/>
          </a:prstGeom>
          <a:solidFill>
            <a:schemeClr val="tx2"/>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29" name="Rectangle 9"/>
          <p:cNvSpPr>
            <a:spLocks noChangeArrowheads="1"/>
          </p:cNvSpPr>
          <p:nvPr/>
        </p:nvSpPr>
        <p:spPr bwMode="auto">
          <a:xfrm>
            <a:off x="2754313" y="1138238"/>
            <a:ext cx="304800" cy="381000"/>
          </a:xfrm>
          <a:prstGeom prst="rect">
            <a:avLst/>
          </a:prstGeom>
          <a:solidFill>
            <a:schemeClr val="tx2"/>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30" name="Rectangle 10"/>
          <p:cNvSpPr>
            <a:spLocks noChangeArrowheads="1"/>
          </p:cNvSpPr>
          <p:nvPr/>
        </p:nvSpPr>
        <p:spPr bwMode="auto">
          <a:xfrm>
            <a:off x="3276600" y="1176338"/>
            <a:ext cx="304800" cy="381000"/>
          </a:xfrm>
          <a:prstGeom prst="rect">
            <a:avLst/>
          </a:prstGeom>
          <a:solidFill>
            <a:schemeClr val="tx2"/>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31" name="Rectangle 11"/>
          <p:cNvSpPr>
            <a:spLocks noChangeArrowheads="1"/>
          </p:cNvSpPr>
          <p:nvPr/>
        </p:nvSpPr>
        <p:spPr bwMode="auto">
          <a:xfrm>
            <a:off x="4284663" y="1138238"/>
            <a:ext cx="304800" cy="381000"/>
          </a:xfrm>
          <a:prstGeom prst="rect">
            <a:avLst/>
          </a:prstGeom>
          <a:solidFill>
            <a:schemeClr val="tx2"/>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32" name="Rectangle 12"/>
          <p:cNvSpPr>
            <a:spLocks noChangeArrowheads="1"/>
          </p:cNvSpPr>
          <p:nvPr/>
        </p:nvSpPr>
        <p:spPr bwMode="auto">
          <a:xfrm>
            <a:off x="4800600" y="1143000"/>
            <a:ext cx="304800" cy="381000"/>
          </a:xfrm>
          <a:prstGeom prst="rect">
            <a:avLst/>
          </a:prstGeom>
          <a:solidFill>
            <a:schemeClr val="tx2"/>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33" name="Text Box 13"/>
          <p:cNvSpPr txBox="1">
            <a:spLocks noChangeArrowheads="1"/>
          </p:cNvSpPr>
          <p:nvPr/>
        </p:nvSpPr>
        <p:spPr bwMode="auto">
          <a:xfrm>
            <a:off x="452438" y="1027113"/>
            <a:ext cx="5508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chemeClr val="tx2"/>
                </a:solidFill>
              </a:rPr>
              <a:t>A</a:t>
            </a:r>
            <a:endParaRPr lang="en-US" altLang="zh-CN" sz="2400">
              <a:solidFill>
                <a:schemeClr val="tx2"/>
              </a:solidFill>
            </a:endParaRPr>
          </a:p>
        </p:txBody>
      </p:sp>
      <p:sp>
        <p:nvSpPr>
          <p:cNvPr id="184334" name="Text Box 14"/>
          <p:cNvSpPr txBox="1">
            <a:spLocks noChangeArrowheads="1"/>
          </p:cNvSpPr>
          <p:nvPr/>
        </p:nvSpPr>
        <p:spPr bwMode="auto">
          <a:xfrm>
            <a:off x="1077913" y="1028700"/>
            <a:ext cx="5222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chemeClr val="tx2"/>
                </a:solidFill>
              </a:rPr>
              <a:t>B</a:t>
            </a:r>
            <a:endParaRPr lang="en-US" altLang="zh-CN" sz="2400">
              <a:solidFill>
                <a:schemeClr val="tx2"/>
              </a:solidFill>
            </a:endParaRPr>
          </a:p>
        </p:txBody>
      </p:sp>
      <p:sp>
        <p:nvSpPr>
          <p:cNvPr id="184335" name="Text Box 15"/>
          <p:cNvSpPr txBox="1">
            <a:spLocks noChangeArrowheads="1"/>
          </p:cNvSpPr>
          <p:nvPr/>
        </p:nvSpPr>
        <p:spPr bwMode="auto">
          <a:xfrm>
            <a:off x="2036763" y="1012825"/>
            <a:ext cx="5508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chemeClr val="tx2"/>
                </a:solidFill>
              </a:rPr>
              <a:t>C</a:t>
            </a:r>
            <a:endParaRPr lang="en-US" altLang="zh-CN" sz="2400">
              <a:solidFill>
                <a:schemeClr val="tx2"/>
              </a:solidFill>
            </a:endParaRPr>
          </a:p>
        </p:txBody>
      </p:sp>
      <p:sp>
        <p:nvSpPr>
          <p:cNvPr id="184336" name="Text Box 16"/>
          <p:cNvSpPr txBox="1">
            <a:spLocks noChangeArrowheads="1"/>
          </p:cNvSpPr>
          <p:nvPr/>
        </p:nvSpPr>
        <p:spPr bwMode="auto">
          <a:xfrm>
            <a:off x="3673475" y="1012825"/>
            <a:ext cx="5508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chemeClr val="tx2"/>
                </a:solidFill>
              </a:rPr>
              <a:t>D</a:t>
            </a:r>
            <a:endParaRPr lang="en-US" altLang="zh-CN" sz="2400">
              <a:solidFill>
                <a:schemeClr val="tx2"/>
              </a:solidFill>
            </a:endParaRPr>
          </a:p>
        </p:txBody>
      </p:sp>
      <p:sp>
        <p:nvSpPr>
          <p:cNvPr id="96273" name="Text Box 17"/>
          <p:cNvSpPr txBox="1">
            <a:spLocks noChangeArrowheads="1"/>
          </p:cNvSpPr>
          <p:nvPr/>
        </p:nvSpPr>
        <p:spPr bwMode="auto">
          <a:xfrm>
            <a:off x="250825" y="260350"/>
            <a:ext cx="5214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0000"/>
                </a:solidFill>
                <a:ea typeface="楷体_GB2312" pitchFamily="49" charset="-122"/>
              </a:rPr>
              <a:t>上页算法执行过程举例如下</a:t>
            </a:r>
            <a:r>
              <a:rPr lang="en-US" altLang="zh-CN" sz="3200" b="1">
                <a:solidFill>
                  <a:srgbClr val="000000"/>
                </a:solidFill>
                <a:ea typeface="楷体_GB2312" pitchFamily="49" charset="-122"/>
              </a:rPr>
              <a:t>:</a:t>
            </a:r>
          </a:p>
        </p:txBody>
      </p:sp>
      <p:sp>
        <p:nvSpPr>
          <p:cNvPr id="184338" name="Text Box 18"/>
          <p:cNvSpPr txBox="1">
            <a:spLocks noChangeArrowheads="1"/>
          </p:cNvSpPr>
          <p:nvPr/>
        </p:nvSpPr>
        <p:spPr bwMode="auto">
          <a:xfrm>
            <a:off x="1820863" y="3046413"/>
            <a:ext cx="1082675" cy="611187"/>
          </a:xfrm>
          <a:prstGeom prst="rect">
            <a:avLst/>
          </a:prstGeom>
          <a:solidFill>
            <a:srgbClr val="CAF2CE">
              <a:alpha val="50195"/>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r>
              <a:rPr lang="en-US" altLang="zh-CN" sz="3200" b="1">
                <a:solidFill>
                  <a:schemeClr val="tx2"/>
                </a:solidFill>
              </a:rPr>
              <a:t>A</a:t>
            </a:r>
            <a:endParaRPr lang="en-US" altLang="zh-CN" sz="2400"/>
          </a:p>
        </p:txBody>
      </p:sp>
      <p:sp>
        <p:nvSpPr>
          <p:cNvPr id="184339" name="Line 19"/>
          <p:cNvSpPr>
            <a:spLocks noChangeShapeType="1"/>
          </p:cNvSpPr>
          <p:nvPr/>
        </p:nvSpPr>
        <p:spPr bwMode="auto">
          <a:xfrm flipH="1">
            <a:off x="2125663" y="3046413"/>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40" name="Line 20"/>
          <p:cNvSpPr>
            <a:spLocks noChangeShapeType="1"/>
          </p:cNvSpPr>
          <p:nvPr/>
        </p:nvSpPr>
        <p:spPr bwMode="auto">
          <a:xfrm>
            <a:off x="2582863" y="3046413"/>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41" name="Line 21"/>
          <p:cNvSpPr>
            <a:spLocks noChangeShapeType="1"/>
          </p:cNvSpPr>
          <p:nvPr/>
        </p:nvSpPr>
        <p:spPr bwMode="auto">
          <a:xfrm>
            <a:off x="1744663" y="2513013"/>
            <a:ext cx="609600" cy="533400"/>
          </a:xfrm>
          <a:prstGeom prst="line">
            <a:avLst/>
          </a:prstGeom>
          <a:noFill/>
          <a:ln w="38100" cap="sq">
            <a:solidFill>
              <a:schemeClr val="tx2"/>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42" name="Text Box 22"/>
          <p:cNvSpPr txBox="1">
            <a:spLocks noChangeArrowheads="1"/>
          </p:cNvSpPr>
          <p:nvPr/>
        </p:nvSpPr>
        <p:spPr bwMode="auto">
          <a:xfrm>
            <a:off x="1295400" y="1949450"/>
            <a:ext cx="488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b="1">
                <a:solidFill>
                  <a:schemeClr val="tx2"/>
                </a:solidFill>
              </a:rPr>
              <a:t>T</a:t>
            </a:r>
            <a:endParaRPr lang="en-US" altLang="zh-CN" sz="2400"/>
          </a:p>
        </p:txBody>
      </p:sp>
      <p:sp>
        <p:nvSpPr>
          <p:cNvPr id="184343" name="Text Box 23"/>
          <p:cNvSpPr txBox="1">
            <a:spLocks noChangeArrowheads="1"/>
          </p:cNvSpPr>
          <p:nvPr/>
        </p:nvSpPr>
        <p:spPr bwMode="auto">
          <a:xfrm>
            <a:off x="296863" y="4191000"/>
            <a:ext cx="1082675" cy="611188"/>
          </a:xfrm>
          <a:prstGeom prst="rect">
            <a:avLst/>
          </a:prstGeom>
          <a:solidFill>
            <a:srgbClr val="CAF2CE">
              <a:alpha val="50195"/>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r>
              <a:rPr lang="en-US" altLang="zh-CN" sz="3200" b="1">
                <a:solidFill>
                  <a:schemeClr val="tx2"/>
                </a:solidFill>
              </a:rPr>
              <a:t>B</a:t>
            </a:r>
            <a:endParaRPr lang="en-US" altLang="zh-CN" sz="2400"/>
          </a:p>
        </p:txBody>
      </p:sp>
      <p:sp>
        <p:nvSpPr>
          <p:cNvPr id="184344" name="Line 24"/>
          <p:cNvSpPr>
            <a:spLocks noChangeShapeType="1"/>
          </p:cNvSpPr>
          <p:nvPr/>
        </p:nvSpPr>
        <p:spPr bwMode="auto">
          <a:xfrm flipH="1">
            <a:off x="601663" y="4191000"/>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45" name="Line 25"/>
          <p:cNvSpPr>
            <a:spLocks noChangeShapeType="1"/>
          </p:cNvSpPr>
          <p:nvPr/>
        </p:nvSpPr>
        <p:spPr bwMode="auto">
          <a:xfrm>
            <a:off x="1058863" y="4191000"/>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46" name="Text Box 26"/>
          <p:cNvSpPr txBox="1">
            <a:spLocks noChangeArrowheads="1"/>
          </p:cNvSpPr>
          <p:nvPr/>
        </p:nvSpPr>
        <p:spPr bwMode="auto">
          <a:xfrm>
            <a:off x="1592263" y="5334000"/>
            <a:ext cx="1082675" cy="611188"/>
          </a:xfrm>
          <a:prstGeom prst="rect">
            <a:avLst/>
          </a:prstGeom>
          <a:solidFill>
            <a:srgbClr val="CAF2CE">
              <a:alpha val="50195"/>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r>
              <a:rPr lang="en-US" altLang="zh-CN" sz="3200" b="1">
                <a:solidFill>
                  <a:schemeClr val="tx2"/>
                </a:solidFill>
              </a:rPr>
              <a:t>C</a:t>
            </a:r>
            <a:endParaRPr lang="en-US" altLang="zh-CN" sz="2400"/>
          </a:p>
        </p:txBody>
      </p:sp>
      <p:sp>
        <p:nvSpPr>
          <p:cNvPr id="184347" name="Line 27"/>
          <p:cNvSpPr>
            <a:spLocks noChangeShapeType="1"/>
          </p:cNvSpPr>
          <p:nvPr/>
        </p:nvSpPr>
        <p:spPr bwMode="auto">
          <a:xfrm flipH="1">
            <a:off x="1897063" y="5334000"/>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48" name="Line 28"/>
          <p:cNvSpPr>
            <a:spLocks noChangeShapeType="1"/>
          </p:cNvSpPr>
          <p:nvPr/>
        </p:nvSpPr>
        <p:spPr bwMode="auto">
          <a:xfrm>
            <a:off x="2354263" y="5334000"/>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49" name="Text Box 29"/>
          <p:cNvSpPr txBox="1">
            <a:spLocks noChangeArrowheads="1"/>
          </p:cNvSpPr>
          <p:nvPr/>
        </p:nvSpPr>
        <p:spPr bwMode="auto">
          <a:xfrm>
            <a:off x="3344863" y="4191000"/>
            <a:ext cx="1082675" cy="611188"/>
          </a:xfrm>
          <a:prstGeom prst="rect">
            <a:avLst/>
          </a:prstGeom>
          <a:solidFill>
            <a:srgbClr val="CAF2CE">
              <a:alpha val="50195"/>
            </a:srgbClr>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r>
              <a:rPr lang="en-US" altLang="zh-CN" sz="3200" b="1">
                <a:solidFill>
                  <a:schemeClr val="tx2"/>
                </a:solidFill>
              </a:rPr>
              <a:t>D</a:t>
            </a:r>
            <a:endParaRPr lang="en-US" altLang="zh-CN" sz="2400"/>
          </a:p>
        </p:txBody>
      </p:sp>
      <p:sp>
        <p:nvSpPr>
          <p:cNvPr id="184350" name="Line 30"/>
          <p:cNvSpPr>
            <a:spLocks noChangeShapeType="1"/>
          </p:cNvSpPr>
          <p:nvPr/>
        </p:nvSpPr>
        <p:spPr bwMode="auto">
          <a:xfrm flipH="1">
            <a:off x="3649663" y="4191000"/>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51" name="Line 31"/>
          <p:cNvSpPr>
            <a:spLocks noChangeShapeType="1"/>
          </p:cNvSpPr>
          <p:nvPr/>
        </p:nvSpPr>
        <p:spPr bwMode="auto">
          <a:xfrm>
            <a:off x="4106863" y="4191000"/>
            <a:ext cx="0" cy="609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52" name="Line 32"/>
          <p:cNvSpPr>
            <a:spLocks noChangeShapeType="1"/>
          </p:cNvSpPr>
          <p:nvPr/>
        </p:nvSpPr>
        <p:spPr bwMode="auto">
          <a:xfrm flipH="1">
            <a:off x="830263" y="3352800"/>
            <a:ext cx="1143000" cy="838200"/>
          </a:xfrm>
          <a:prstGeom prst="line">
            <a:avLst/>
          </a:prstGeom>
          <a:noFill/>
          <a:ln w="38100" cap="sq">
            <a:solidFill>
              <a:schemeClr val="tx2"/>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53" name="Text Box 33"/>
          <p:cNvSpPr txBox="1">
            <a:spLocks noChangeArrowheads="1"/>
          </p:cNvSpPr>
          <p:nvPr/>
        </p:nvSpPr>
        <p:spPr bwMode="auto">
          <a:xfrm>
            <a:off x="228600" y="4251325"/>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chemeClr val="tx2"/>
                </a:solidFill>
              </a:rPr>
              <a:t>^</a:t>
            </a:r>
            <a:endParaRPr lang="en-US" altLang="zh-CN" sz="2400"/>
          </a:p>
        </p:txBody>
      </p:sp>
      <p:sp>
        <p:nvSpPr>
          <p:cNvPr id="184357" name="Line 37"/>
          <p:cNvSpPr>
            <a:spLocks noChangeShapeType="1"/>
          </p:cNvSpPr>
          <p:nvPr/>
        </p:nvSpPr>
        <p:spPr bwMode="auto">
          <a:xfrm>
            <a:off x="1211263" y="4495800"/>
            <a:ext cx="914400" cy="8382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58" name="Text Box 38"/>
          <p:cNvSpPr txBox="1">
            <a:spLocks noChangeArrowheads="1"/>
          </p:cNvSpPr>
          <p:nvPr/>
        </p:nvSpPr>
        <p:spPr bwMode="auto">
          <a:xfrm>
            <a:off x="1516063" y="5394325"/>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chemeClr val="tx2"/>
                </a:solidFill>
              </a:rPr>
              <a:t>^</a:t>
            </a:r>
            <a:endParaRPr lang="en-US" altLang="zh-CN" sz="2400"/>
          </a:p>
        </p:txBody>
      </p:sp>
      <p:sp>
        <p:nvSpPr>
          <p:cNvPr id="184359" name="Text Box 39"/>
          <p:cNvSpPr txBox="1">
            <a:spLocks noChangeArrowheads="1"/>
          </p:cNvSpPr>
          <p:nvPr/>
        </p:nvSpPr>
        <p:spPr bwMode="auto">
          <a:xfrm>
            <a:off x="2278063" y="5394325"/>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chemeClr val="tx2"/>
                </a:solidFill>
              </a:rPr>
              <a:t>^</a:t>
            </a:r>
            <a:endParaRPr lang="en-US" altLang="zh-CN" sz="2400"/>
          </a:p>
        </p:txBody>
      </p:sp>
      <p:sp>
        <p:nvSpPr>
          <p:cNvPr id="184360" name="Line 40"/>
          <p:cNvSpPr>
            <a:spLocks noChangeShapeType="1"/>
          </p:cNvSpPr>
          <p:nvPr/>
        </p:nvSpPr>
        <p:spPr bwMode="auto">
          <a:xfrm>
            <a:off x="2735263" y="3352800"/>
            <a:ext cx="1143000" cy="8382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61" name="Text Box 41"/>
          <p:cNvSpPr txBox="1">
            <a:spLocks noChangeArrowheads="1"/>
          </p:cNvSpPr>
          <p:nvPr/>
        </p:nvSpPr>
        <p:spPr bwMode="auto">
          <a:xfrm>
            <a:off x="3268663" y="4251325"/>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chemeClr val="tx2"/>
                </a:solidFill>
              </a:rPr>
              <a:t>^</a:t>
            </a:r>
            <a:endParaRPr lang="en-US" altLang="zh-CN" sz="2400"/>
          </a:p>
        </p:txBody>
      </p:sp>
      <p:sp>
        <p:nvSpPr>
          <p:cNvPr id="184362" name="Text Box 42"/>
          <p:cNvSpPr txBox="1">
            <a:spLocks noChangeArrowheads="1"/>
          </p:cNvSpPr>
          <p:nvPr/>
        </p:nvSpPr>
        <p:spPr bwMode="auto">
          <a:xfrm>
            <a:off x="4008438" y="4251325"/>
            <a:ext cx="47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000" b="1">
                <a:solidFill>
                  <a:schemeClr val="tx2"/>
                </a:solidFill>
              </a:rPr>
              <a:t>^</a:t>
            </a:r>
            <a:endParaRPr lang="en-US" altLang="zh-CN" sz="2400"/>
          </a:p>
        </p:txBody>
      </p:sp>
      <p:sp>
        <p:nvSpPr>
          <p:cNvPr id="96296" name="Text Box 43"/>
          <p:cNvSpPr txBox="1">
            <a:spLocks noChangeArrowheads="1"/>
          </p:cNvSpPr>
          <p:nvPr/>
        </p:nvSpPr>
        <p:spPr bwMode="auto">
          <a:xfrm>
            <a:off x="4643438" y="1557338"/>
            <a:ext cx="4348162"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sz="2800" b="1">
                <a:solidFill>
                  <a:srgbClr val="990000"/>
                </a:solidFill>
                <a:ea typeface="楷体_GB2312" pitchFamily="49" charset="-122"/>
              </a:rPr>
              <a:t>CreateBiTree (T){ </a:t>
            </a:r>
          </a:p>
          <a:p>
            <a:pPr eaLnBrk="1" hangingPunct="1">
              <a:lnSpc>
                <a:spcPct val="120000"/>
              </a:lnSpc>
            </a:pPr>
            <a:r>
              <a:rPr lang="en-US" altLang="zh-CN" sz="2800" b="1">
                <a:solidFill>
                  <a:srgbClr val="990000"/>
                </a:solidFill>
                <a:ea typeface="楷体_GB2312" pitchFamily="49" charset="-122"/>
              </a:rPr>
              <a:t>scanf(&amp;ch);</a:t>
            </a:r>
          </a:p>
          <a:p>
            <a:pPr eaLnBrk="1" hangingPunct="1">
              <a:lnSpc>
                <a:spcPct val="120000"/>
              </a:lnSpc>
            </a:pPr>
            <a:r>
              <a:rPr lang="en-US" altLang="zh-CN" sz="2800" b="1">
                <a:solidFill>
                  <a:srgbClr val="990000"/>
                </a:solidFill>
                <a:ea typeface="楷体_GB2312" pitchFamily="49" charset="-122"/>
              </a:rPr>
              <a:t>if (ch==' ') T = NULL;</a:t>
            </a:r>
          </a:p>
          <a:p>
            <a:pPr eaLnBrk="1" hangingPunct="1">
              <a:lnSpc>
                <a:spcPct val="120000"/>
              </a:lnSpc>
            </a:pPr>
            <a:r>
              <a:rPr lang="en-US" altLang="zh-CN" sz="2800" b="1">
                <a:solidFill>
                  <a:srgbClr val="990000"/>
                </a:solidFill>
                <a:ea typeface="楷体_GB2312" pitchFamily="49" charset="-122"/>
              </a:rPr>
              <a:t>else {</a:t>
            </a:r>
          </a:p>
          <a:p>
            <a:pPr eaLnBrk="1" hangingPunct="1">
              <a:lnSpc>
                <a:spcPct val="120000"/>
              </a:lnSpc>
            </a:pPr>
            <a:r>
              <a:rPr lang="en-US" altLang="zh-CN" sz="2800" b="1">
                <a:solidFill>
                  <a:srgbClr val="990000"/>
                </a:solidFill>
                <a:ea typeface="楷体_GB2312" pitchFamily="49" charset="-122"/>
              </a:rPr>
              <a:t>  T = new BiTNode;</a:t>
            </a:r>
          </a:p>
          <a:p>
            <a:pPr eaLnBrk="1" hangingPunct="1">
              <a:lnSpc>
                <a:spcPct val="120000"/>
              </a:lnSpc>
            </a:pPr>
            <a:r>
              <a:rPr lang="en-US" altLang="zh-CN" sz="2800" b="1">
                <a:solidFill>
                  <a:srgbClr val="990000"/>
                </a:solidFill>
                <a:ea typeface="楷体_GB2312" pitchFamily="49" charset="-122"/>
              </a:rPr>
              <a:t>  T</a:t>
            </a:r>
            <a:r>
              <a:rPr lang="en-US" altLang="zh-CN" sz="2800" b="1">
                <a:solidFill>
                  <a:srgbClr val="990000"/>
                </a:solidFill>
                <a:latin typeface="Symbol" pitchFamily="18" charset="2"/>
                <a:ea typeface="楷体_GB2312" pitchFamily="49" charset="-122"/>
              </a:rPr>
              <a:t>-</a:t>
            </a:r>
            <a:r>
              <a:rPr lang="en-US" altLang="zh-CN" sz="2800" b="1">
                <a:solidFill>
                  <a:srgbClr val="990000"/>
                </a:solidFill>
                <a:ea typeface="楷体_GB2312" pitchFamily="49" charset="-122"/>
              </a:rPr>
              <a:t>&gt;data = ch;</a:t>
            </a:r>
          </a:p>
          <a:p>
            <a:pPr eaLnBrk="1" hangingPunct="1">
              <a:lnSpc>
                <a:spcPct val="120000"/>
              </a:lnSpc>
            </a:pPr>
            <a:r>
              <a:rPr lang="en-US" altLang="zh-CN" sz="2800" b="1">
                <a:solidFill>
                  <a:srgbClr val="0000FF"/>
                </a:solidFill>
                <a:ea typeface="楷体_GB2312" pitchFamily="49" charset="-122"/>
              </a:rPr>
              <a:t>  CreateBiTree </a:t>
            </a:r>
            <a:r>
              <a:rPr lang="en-US" altLang="zh-CN" sz="2800" b="1">
                <a:solidFill>
                  <a:srgbClr val="000000"/>
                </a:solidFill>
                <a:ea typeface="楷体_GB2312" pitchFamily="49" charset="-122"/>
              </a:rPr>
              <a:t>(T</a:t>
            </a:r>
            <a:r>
              <a:rPr lang="en-US" altLang="zh-CN" sz="2800" b="1">
                <a:solidFill>
                  <a:srgbClr val="000000"/>
                </a:solidFill>
                <a:latin typeface="Symbol" pitchFamily="18" charset="2"/>
                <a:ea typeface="楷体_GB2312" pitchFamily="49" charset="-122"/>
              </a:rPr>
              <a:t>-</a:t>
            </a:r>
            <a:r>
              <a:rPr lang="en-US" altLang="zh-CN" sz="2800" b="1">
                <a:solidFill>
                  <a:srgbClr val="000000"/>
                </a:solidFill>
                <a:ea typeface="楷体_GB2312" pitchFamily="49" charset="-122"/>
              </a:rPr>
              <a:t>&gt;lchild)</a:t>
            </a:r>
            <a:r>
              <a:rPr lang="en-US" altLang="zh-CN" sz="2800" b="1">
                <a:solidFill>
                  <a:srgbClr val="008080"/>
                </a:solidFill>
                <a:ea typeface="楷体_GB2312" pitchFamily="49" charset="-122"/>
              </a:rPr>
              <a:t> </a:t>
            </a:r>
            <a:r>
              <a:rPr lang="en-US" altLang="zh-CN" sz="2800" b="1">
                <a:ea typeface="楷体_GB2312" pitchFamily="49" charset="-122"/>
              </a:rPr>
              <a:t>;          </a:t>
            </a:r>
          </a:p>
          <a:p>
            <a:pPr eaLnBrk="1" hangingPunct="1">
              <a:lnSpc>
                <a:spcPct val="120000"/>
              </a:lnSpc>
            </a:pPr>
            <a:r>
              <a:rPr lang="en-US" altLang="zh-CN" sz="2800" b="1">
                <a:ea typeface="楷体_GB2312" pitchFamily="49" charset="-122"/>
              </a:rPr>
              <a:t>  </a:t>
            </a:r>
            <a:r>
              <a:rPr lang="en-US" altLang="zh-CN" sz="2800" b="1">
                <a:solidFill>
                  <a:srgbClr val="0000FF"/>
                </a:solidFill>
                <a:ea typeface="楷体_GB2312" pitchFamily="49" charset="-122"/>
              </a:rPr>
              <a:t>CreateBiTree </a:t>
            </a:r>
            <a:r>
              <a:rPr lang="en-US" altLang="zh-CN" sz="2800" b="1">
                <a:solidFill>
                  <a:srgbClr val="000000"/>
                </a:solidFill>
                <a:ea typeface="楷体_GB2312" pitchFamily="49" charset="-122"/>
              </a:rPr>
              <a:t>(T</a:t>
            </a:r>
            <a:r>
              <a:rPr lang="en-US" altLang="zh-CN" sz="2800" b="1">
                <a:solidFill>
                  <a:srgbClr val="000000"/>
                </a:solidFill>
                <a:latin typeface="Symbol" pitchFamily="18" charset="2"/>
                <a:ea typeface="楷体_GB2312" pitchFamily="49" charset="-122"/>
              </a:rPr>
              <a:t>-</a:t>
            </a:r>
            <a:r>
              <a:rPr lang="en-US" altLang="zh-CN" sz="2800" b="1">
                <a:solidFill>
                  <a:srgbClr val="000000"/>
                </a:solidFill>
                <a:ea typeface="楷体_GB2312" pitchFamily="49" charset="-122"/>
              </a:rPr>
              <a:t>&gt;rchild);</a:t>
            </a:r>
          </a:p>
          <a:p>
            <a:pPr eaLnBrk="1" hangingPunct="1">
              <a:lnSpc>
                <a:spcPct val="120000"/>
              </a:lnSpc>
            </a:pPr>
            <a:r>
              <a:rPr lang="en-US" altLang="zh-CN" sz="2800" b="1">
                <a:solidFill>
                  <a:srgbClr val="990000"/>
                </a:solidFill>
                <a:ea typeface="楷体_GB2312" pitchFamily="49" charset="-122"/>
              </a:rPr>
              <a:t>  }</a:t>
            </a:r>
          </a:p>
          <a:p>
            <a:pPr eaLnBrk="1" hangingPunct="1">
              <a:lnSpc>
                <a:spcPct val="120000"/>
              </a:lnSpc>
            </a:pPr>
            <a:r>
              <a:rPr lang="en-US" altLang="zh-CN" sz="2800" b="1">
                <a:solidFill>
                  <a:srgbClr val="990000"/>
                </a:solidFill>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84333"/>
                                        </p:tgtEl>
                                        <p:attrNameLst>
                                          <p:attrName>style.visibility</p:attrName>
                                        </p:attrNameLst>
                                      </p:cBhvr>
                                      <p:to>
                                        <p:strVal val="visible"/>
                                      </p:to>
                                    </p:set>
                                    <p:anim calcmode="lin" valueType="num">
                                      <p:cBhvr>
                                        <p:cTn id="7" dur="500" fill="hold"/>
                                        <p:tgtEl>
                                          <p:spTgt spid="184333"/>
                                        </p:tgtEl>
                                        <p:attrNameLst>
                                          <p:attrName>ppt_x</p:attrName>
                                        </p:attrNameLst>
                                      </p:cBhvr>
                                      <p:tavLst>
                                        <p:tav tm="0">
                                          <p:val>
                                            <p:strVal val="#ppt_x-#ppt_w/2"/>
                                          </p:val>
                                        </p:tav>
                                        <p:tav tm="100000">
                                          <p:val>
                                            <p:strVal val="#ppt_x"/>
                                          </p:val>
                                        </p:tav>
                                      </p:tavLst>
                                    </p:anim>
                                    <p:anim calcmode="lin" valueType="num">
                                      <p:cBhvr>
                                        <p:cTn id="8" dur="500" fill="hold"/>
                                        <p:tgtEl>
                                          <p:spTgt spid="184333"/>
                                        </p:tgtEl>
                                        <p:attrNameLst>
                                          <p:attrName>ppt_y</p:attrName>
                                        </p:attrNameLst>
                                      </p:cBhvr>
                                      <p:tavLst>
                                        <p:tav tm="0">
                                          <p:val>
                                            <p:strVal val="#ppt_y"/>
                                          </p:val>
                                        </p:tav>
                                        <p:tav tm="100000">
                                          <p:val>
                                            <p:strVal val="#ppt_y"/>
                                          </p:val>
                                        </p:tav>
                                      </p:tavLst>
                                    </p:anim>
                                    <p:anim calcmode="lin" valueType="num">
                                      <p:cBhvr>
                                        <p:cTn id="9" dur="500" fill="hold"/>
                                        <p:tgtEl>
                                          <p:spTgt spid="184333"/>
                                        </p:tgtEl>
                                        <p:attrNameLst>
                                          <p:attrName>ppt_w</p:attrName>
                                        </p:attrNameLst>
                                      </p:cBhvr>
                                      <p:tavLst>
                                        <p:tav tm="0">
                                          <p:val>
                                            <p:fltVal val="0"/>
                                          </p:val>
                                        </p:tav>
                                        <p:tav tm="100000">
                                          <p:val>
                                            <p:strVal val="#ppt_w"/>
                                          </p:val>
                                        </p:tav>
                                      </p:tavLst>
                                    </p:anim>
                                    <p:anim calcmode="lin" valueType="num">
                                      <p:cBhvr>
                                        <p:cTn id="10" dur="500" fill="hold"/>
                                        <p:tgtEl>
                                          <p:spTgt spid="184333"/>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184342"/>
                                        </p:tgtEl>
                                        <p:attrNameLst>
                                          <p:attrName>style.visibility</p:attrName>
                                        </p:attrNameLst>
                                      </p:cBhvr>
                                      <p:to>
                                        <p:strVal val="visible"/>
                                      </p:to>
                                    </p:set>
                                    <p:anim calcmode="lin" valueType="num">
                                      <p:cBhvr>
                                        <p:cTn id="15" dur="500" fill="hold"/>
                                        <p:tgtEl>
                                          <p:spTgt spid="184342"/>
                                        </p:tgtEl>
                                        <p:attrNameLst>
                                          <p:attrName>ppt_x</p:attrName>
                                        </p:attrNameLst>
                                      </p:cBhvr>
                                      <p:tavLst>
                                        <p:tav tm="0">
                                          <p:val>
                                            <p:strVal val="#ppt_x"/>
                                          </p:val>
                                        </p:tav>
                                        <p:tav tm="100000">
                                          <p:val>
                                            <p:strVal val="#ppt_x"/>
                                          </p:val>
                                        </p:tav>
                                      </p:tavLst>
                                    </p:anim>
                                    <p:anim calcmode="lin" valueType="num">
                                      <p:cBhvr>
                                        <p:cTn id="16" dur="500" fill="hold"/>
                                        <p:tgtEl>
                                          <p:spTgt spid="184342"/>
                                        </p:tgtEl>
                                        <p:attrNameLst>
                                          <p:attrName>ppt_y</p:attrName>
                                        </p:attrNameLst>
                                      </p:cBhvr>
                                      <p:tavLst>
                                        <p:tav tm="0">
                                          <p:val>
                                            <p:strVal val="#ppt_y-#ppt_h/2"/>
                                          </p:val>
                                        </p:tav>
                                        <p:tav tm="100000">
                                          <p:val>
                                            <p:strVal val="#ppt_y"/>
                                          </p:val>
                                        </p:tav>
                                      </p:tavLst>
                                    </p:anim>
                                    <p:anim calcmode="lin" valueType="num">
                                      <p:cBhvr>
                                        <p:cTn id="17" dur="500" fill="hold"/>
                                        <p:tgtEl>
                                          <p:spTgt spid="184342"/>
                                        </p:tgtEl>
                                        <p:attrNameLst>
                                          <p:attrName>ppt_w</p:attrName>
                                        </p:attrNameLst>
                                      </p:cBhvr>
                                      <p:tavLst>
                                        <p:tav tm="0">
                                          <p:val>
                                            <p:strVal val="#ppt_w"/>
                                          </p:val>
                                        </p:tav>
                                        <p:tav tm="100000">
                                          <p:val>
                                            <p:strVal val="#ppt_w"/>
                                          </p:val>
                                        </p:tav>
                                      </p:tavLst>
                                    </p:anim>
                                    <p:anim calcmode="lin" valueType="num">
                                      <p:cBhvr>
                                        <p:cTn id="18" dur="500" fill="hold"/>
                                        <p:tgtEl>
                                          <p:spTgt spid="184342"/>
                                        </p:tgtEl>
                                        <p:attrNameLst>
                                          <p:attrName>ppt_h</p:attrName>
                                        </p:attrNameLst>
                                      </p:cBhvr>
                                      <p:tavLst>
                                        <p:tav tm="0">
                                          <p:val>
                                            <p:fltVal val="0"/>
                                          </p:val>
                                        </p:tav>
                                        <p:tav tm="100000">
                                          <p:val>
                                            <p:strVal val="#ppt_h"/>
                                          </p:val>
                                        </p:tav>
                                      </p:tavLst>
                                    </p:anim>
                                  </p:childTnLst>
                                </p:cTn>
                              </p:par>
                            </p:childTnLst>
                          </p:cTn>
                        </p:par>
                        <p:par>
                          <p:cTn id="19" fill="hold" nodeType="afterGroup">
                            <p:stCondLst>
                              <p:cond delay="500"/>
                            </p:stCondLst>
                            <p:childTnLst>
                              <p:par>
                                <p:cTn id="20" presetID="17" presetClass="entr" presetSubtype="1" fill="hold" grpId="0" nodeType="afterEffect">
                                  <p:stCondLst>
                                    <p:cond delay="0"/>
                                  </p:stCondLst>
                                  <p:childTnLst>
                                    <p:set>
                                      <p:cBhvr>
                                        <p:cTn id="21" dur="1" fill="hold">
                                          <p:stCondLst>
                                            <p:cond delay="0"/>
                                          </p:stCondLst>
                                        </p:cTn>
                                        <p:tgtEl>
                                          <p:spTgt spid="184341"/>
                                        </p:tgtEl>
                                        <p:attrNameLst>
                                          <p:attrName>style.visibility</p:attrName>
                                        </p:attrNameLst>
                                      </p:cBhvr>
                                      <p:to>
                                        <p:strVal val="visible"/>
                                      </p:to>
                                    </p:set>
                                    <p:anim calcmode="lin" valueType="num">
                                      <p:cBhvr>
                                        <p:cTn id="22" dur="500" fill="hold"/>
                                        <p:tgtEl>
                                          <p:spTgt spid="184341"/>
                                        </p:tgtEl>
                                        <p:attrNameLst>
                                          <p:attrName>ppt_x</p:attrName>
                                        </p:attrNameLst>
                                      </p:cBhvr>
                                      <p:tavLst>
                                        <p:tav tm="0">
                                          <p:val>
                                            <p:strVal val="#ppt_x"/>
                                          </p:val>
                                        </p:tav>
                                        <p:tav tm="100000">
                                          <p:val>
                                            <p:strVal val="#ppt_x"/>
                                          </p:val>
                                        </p:tav>
                                      </p:tavLst>
                                    </p:anim>
                                    <p:anim calcmode="lin" valueType="num">
                                      <p:cBhvr>
                                        <p:cTn id="23" dur="500" fill="hold"/>
                                        <p:tgtEl>
                                          <p:spTgt spid="184341"/>
                                        </p:tgtEl>
                                        <p:attrNameLst>
                                          <p:attrName>ppt_y</p:attrName>
                                        </p:attrNameLst>
                                      </p:cBhvr>
                                      <p:tavLst>
                                        <p:tav tm="0">
                                          <p:val>
                                            <p:strVal val="#ppt_y-#ppt_h/2"/>
                                          </p:val>
                                        </p:tav>
                                        <p:tav tm="100000">
                                          <p:val>
                                            <p:strVal val="#ppt_y"/>
                                          </p:val>
                                        </p:tav>
                                      </p:tavLst>
                                    </p:anim>
                                    <p:anim calcmode="lin" valueType="num">
                                      <p:cBhvr>
                                        <p:cTn id="24" dur="500" fill="hold"/>
                                        <p:tgtEl>
                                          <p:spTgt spid="184341"/>
                                        </p:tgtEl>
                                        <p:attrNameLst>
                                          <p:attrName>ppt_w</p:attrName>
                                        </p:attrNameLst>
                                      </p:cBhvr>
                                      <p:tavLst>
                                        <p:tav tm="0">
                                          <p:val>
                                            <p:strVal val="#ppt_w"/>
                                          </p:val>
                                        </p:tav>
                                        <p:tav tm="100000">
                                          <p:val>
                                            <p:strVal val="#ppt_w"/>
                                          </p:val>
                                        </p:tav>
                                      </p:tavLst>
                                    </p:anim>
                                    <p:anim calcmode="lin" valueType="num">
                                      <p:cBhvr>
                                        <p:cTn id="25" dur="500" fill="hold"/>
                                        <p:tgtEl>
                                          <p:spTgt spid="184341"/>
                                        </p:tgtEl>
                                        <p:attrNameLst>
                                          <p:attrName>ppt_h</p:attrName>
                                        </p:attrNameLst>
                                      </p:cBhvr>
                                      <p:tavLst>
                                        <p:tav tm="0">
                                          <p:val>
                                            <p:fltVal val="0"/>
                                          </p:val>
                                        </p:tav>
                                        <p:tav tm="100000">
                                          <p:val>
                                            <p:strVal val="#ppt_h"/>
                                          </p:val>
                                        </p:tav>
                                      </p:tavLst>
                                    </p:anim>
                                  </p:childTnLst>
                                </p:cTn>
                              </p:par>
                            </p:childTnLst>
                          </p:cTn>
                        </p:par>
                        <p:par>
                          <p:cTn id="26" fill="hold" nodeType="afterGroup">
                            <p:stCondLst>
                              <p:cond delay="1000"/>
                            </p:stCondLst>
                            <p:childTnLst>
                              <p:par>
                                <p:cTn id="27" presetID="17" presetClass="entr" presetSubtype="1" fill="hold" grpId="0" nodeType="afterEffect">
                                  <p:stCondLst>
                                    <p:cond delay="0"/>
                                  </p:stCondLst>
                                  <p:childTnLst>
                                    <p:set>
                                      <p:cBhvr>
                                        <p:cTn id="28" dur="1" fill="hold">
                                          <p:stCondLst>
                                            <p:cond delay="0"/>
                                          </p:stCondLst>
                                        </p:cTn>
                                        <p:tgtEl>
                                          <p:spTgt spid="184338"/>
                                        </p:tgtEl>
                                        <p:attrNameLst>
                                          <p:attrName>style.visibility</p:attrName>
                                        </p:attrNameLst>
                                      </p:cBhvr>
                                      <p:to>
                                        <p:strVal val="visible"/>
                                      </p:to>
                                    </p:set>
                                    <p:anim calcmode="lin" valueType="num">
                                      <p:cBhvr>
                                        <p:cTn id="29" dur="500" fill="hold"/>
                                        <p:tgtEl>
                                          <p:spTgt spid="184338"/>
                                        </p:tgtEl>
                                        <p:attrNameLst>
                                          <p:attrName>ppt_x</p:attrName>
                                        </p:attrNameLst>
                                      </p:cBhvr>
                                      <p:tavLst>
                                        <p:tav tm="0">
                                          <p:val>
                                            <p:strVal val="#ppt_x"/>
                                          </p:val>
                                        </p:tav>
                                        <p:tav tm="100000">
                                          <p:val>
                                            <p:strVal val="#ppt_x"/>
                                          </p:val>
                                        </p:tav>
                                      </p:tavLst>
                                    </p:anim>
                                    <p:anim calcmode="lin" valueType="num">
                                      <p:cBhvr>
                                        <p:cTn id="30" dur="500" fill="hold"/>
                                        <p:tgtEl>
                                          <p:spTgt spid="184338"/>
                                        </p:tgtEl>
                                        <p:attrNameLst>
                                          <p:attrName>ppt_y</p:attrName>
                                        </p:attrNameLst>
                                      </p:cBhvr>
                                      <p:tavLst>
                                        <p:tav tm="0">
                                          <p:val>
                                            <p:strVal val="#ppt_y-#ppt_h/2"/>
                                          </p:val>
                                        </p:tav>
                                        <p:tav tm="100000">
                                          <p:val>
                                            <p:strVal val="#ppt_y"/>
                                          </p:val>
                                        </p:tav>
                                      </p:tavLst>
                                    </p:anim>
                                    <p:anim calcmode="lin" valueType="num">
                                      <p:cBhvr>
                                        <p:cTn id="31" dur="500" fill="hold"/>
                                        <p:tgtEl>
                                          <p:spTgt spid="184338"/>
                                        </p:tgtEl>
                                        <p:attrNameLst>
                                          <p:attrName>ppt_w</p:attrName>
                                        </p:attrNameLst>
                                      </p:cBhvr>
                                      <p:tavLst>
                                        <p:tav tm="0">
                                          <p:val>
                                            <p:strVal val="#ppt_w"/>
                                          </p:val>
                                        </p:tav>
                                        <p:tav tm="100000">
                                          <p:val>
                                            <p:strVal val="#ppt_w"/>
                                          </p:val>
                                        </p:tav>
                                      </p:tavLst>
                                    </p:anim>
                                    <p:anim calcmode="lin" valueType="num">
                                      <p:cBhvr>
                                        <p:cTn id="32" dur="500" fill="hold"/>
                                        <p:tgtEl>
                                          <p:spTgt spid="184338"/>
                                        </p:tgtEl>
                                        <p:attrNameLst>
                                          <p:attrName>ppt_h</p:attrName>
                                        </p:attrNameLst>
                                      </p:cBhvr>
                                      <p:tavLst>
                                        <p:tav tm="0">
                                          <p:val>
                                            <p:fltVal val="0"/>
                                          </p:val>
                                        </p:tav>
                                        <p:tav tm="100000">
                                          <p:val>
                                            <p:strVal val="#ppt_h"/>
                                          </p:val>
                                        </p:tav>
                                      </p:tavLst>
                                    </p:anim>
                                  </p:childTnLst>
                                </p:cTn>
                              </p:par>
                            </p:childTnLst>
                          </p:cTn>
                        </p:par>
                        <p:par>
                          <p:cTn id="33" fill="hold" nodeType="afterGroup">
                            <p:stCondLst>
                              <p:cond delay="1500"/>
                            </p:stCondLst>
                            <p:childTnLst>
                              <p:par>
                                <p:cTn id="34" presetID="17" presetClass="entr" presetSubtype="1" fill="hold" grpId="0" nodeType="afterEffect">
                                  <p:stCondLst>
                                    <p:cond delay="0"/>
                                  </p:stCondLst>
                                  <p:childTnLst>
                                    <p:set>
                                      <p:cBhvr>
                                        <p:cTn id="35" dur="1" fill="hold">
                                          <p:stCondLst>
                                            <p:cond delay="0"/>
                                          </p:stCondLst>
                                        </p:cTn>
                                        <p:tgtEl>
                                          <p:spTgt spid="184339"/>
                                        </p:tgtEl>
                                        <p:attrNameLst>
                                          <p:attrName>style.visibility</p:attrName>
                                        </p:attrNameLst>
                                      </p:cBhvr>
                                      <p:to>
                                        <p:strVal val="visible"/>
                                      </p:to>
                                    </p:set>
                                    <p:anim calcmode="lin" valueType="num">
                                      <p:cBhvr>
                                        <p:cTn id="36" dur="500" fill="hold"/>
                                        <p:tgtEl>
                                          <p:spTgt spid="184339"/>
                                        </p:tgtEl>
                                        <p:attrNameLst>
                                          <p:attrName>ppt_x</p:attrName>
                                        </p:attrNameLst>
                                      </p:cBhvr>
                                      <p:tavLst>
                                        <p:tav tm="0">
                                          <p:val>
                                            <p:strVal val="#ppt_x"/>
                                          </p:val>
                                        </p:tav>
                                        <p:tav tm="100000">
                                          <p:val>
                                            <p:strVal val="#ppt_x"/>
                                          </p:val>
                                        </p:tav>
                                      </p:tavLst>
                                    </p:anim>
                                    <p:anim calcmode="lin" valueType="num">
                                      <p:cBhvr>
                                        <p:cTn id="37" dur="500" fill="hold"/>
                                        <p:tgtEl>
                                          <p:spTgt spid="184339"/>
                                        </p:tgtEl>
                                        <p:attrNameLst>
                                          <p:attrName>ppt_y</p:attrName>
                                        </p:attrNameLst>
                                      </p:cBhvr>
                                      <p:tavLst>
                                        <p:tav tm="0">
                                          <p:val>
                                            <p:strVal val="#ppt_y-#ppt_h/2"/>
                                          </p:val>
                                        </p:tav>
                                        <p:tav tm="100000">
                                          <p:val>
                                            <p:strVal val="#ppt_y"/>
                                          </p:val>
                                        </p:tav>
                                      </p:tavLst>
                                    </p:anim>
                                    <p:anim calcmode="lin" valueType="num">
                                      <p:cBhvr>
                                        <p:cTn id="38" dur="500" fill="hold"/>
                                        <p:tgtEl>
                                          <p:spTgt spid="184339"/>
                                        </p:tgtEl>
                                        <p:attrNameLst>
                                          <p:attrName>ppt_w</p:attrName>
                                        </p:attrNameLst>
                                      </p:cBhvr>
                                      <p:tavLst>
                                        <p:tav tm="0">
                                          <p:val>
                                            <p:strVal val="#ppt_w"/>
                                          </p:val>
                                        </p:tav>
                                        <p:tav tm="100000">
                                          <p:val>
                                            <p:strVal val="#ppt_w"/>
                                          </p:val>
                                        </p:tav>
                                      </p:tavLst>
                                    </p:anim>
                                    <p:anim calcmode="lin" valueType="num">
                                      <p:cBhvr>
                                        <p:cTn id="39" dur="500" fill="hold"/>
                                        <p:tgtEl>
                                          <p:spTgt spid="184339"/>
                                        </p:tgtEl>
                                        <p:attrNameLst>
                                          <p:attrName>ppt_h</p:attrName>
                                        </p:attrNameLst>
                                      </p:cBhvr>
                                      <p:tavLst>
                                        <p:tav tm="0">
                                          <p:val>
                                            <p:fltVal val="0"/>
                                          </p:val>
                                        </p:tav>
                                        <p:tav tm="100000">
                                          <p:val>
                                            <p:strVal val="#ppt_h"/>
                                          </p:val>
                                        </p:tav>
                                      </p:tavLst>
                                    </p:anim>
                                  </p:childTnLst>
                                </p:cTn>
                              </p:par>
                            </p:childTnLst>
                          </p:cTn>
                        </p:par>
                        <p:par>
                          <p:cTn id="40" fill="hold" nodeType="afterGroup">
                            <p:stCondLst>
                              <p:cond delay="2000"/>
                            </p:stCondLst>
                            <p:childTnLst>
                              <p:par>
                                <p:cTn id="41" presetID="17" presetClass="entr" presetSubtype="1" fill="hold" grpId="0" nodeType="afterEffect">
                                  <p:stCondLst>
                                    <p:cond delay="0"/>
                                  </p:stCondLst>
                                  <p:childTnLst>
                                    <p:set>
                                      <p:cBhvr>
                                        <p:cTn id="42" dur="1" fill="hold">
                                          <p:stCondLst>
                                            <p:cond delay="0"/>
                                          </p:stCondLst>
                                        </p:cTn>
                                        <p:tgtEl>
                                          <p:spTgt spid="184340"/>
                                        </p:tgtEl>
                                        <p:attrNameLst>
                                          <p:attrName>style.visibility</p:attrName>
                                        </p:attrNameLst>
                                      </p:cBhvr>
                                      <p:to>
                                        <p:strVal val="visible"/>
                                      </p:to>
                                    </p:set>
                                    <p:anim calcmode="lin" valueType="num">
                                      <p:cBhvr>
                                        <p:cTn id="43" dur="500" fill="hold"/>
                                        <p:tgtEl>
                                          <p:spTgt spid="184340"/>
                                        </p:tgtEl>
                                        <p:attrNameLst>
                                          <p:attrName>ppt_x</p:attrName>
                                        </p:attrNameLst>
                                      </p:cBhvr>
                                      <p:tavLst>
                                        <p:tav tm="0">
                                          <p:val>
                                            <p:strVal val="#ppt_x"/>
                                          </p:val>
                                        </p:tav>
                                        <p:tav tm="100000">
                                          <p:val>
                                            <p:strVal val="#ppt_x"/>
                                          </p:val>
                                        </p:tav>
                                      </p:tavLst>
                                    </p:anim>
                                    <p:anim calcmode="lin" valueType="num">
                                      <p:cBhvr>
                                        <p:cTn id="44" dur="500" fill="hold"/>
                                        <p:tgtEl>
                                          <p:spTgt spid="184340"/>
                                        </p:tgtEl>
                                        <p:attrNameLst>
                                          <p:attrName>ppt_y</p:attrName>
                                        </p:attrNameLst>
                                      </p:cBhvr>
                                      <p:tavLst>
                                        <p:tav tm="0">
                                          <p:val>
                                            <p:strVal val="#ppt_y-#ppt_h/2"/>
                                          </p:val>
                                        </p:tav>
                                        <p:tav tm="100000">
                                          <p:val>
                                            <p:strVal val="#ppt_y"/>
                                          </p:val>
                                        </p:tav>
                                      </p:tavLst>
                                    </p:anim>
                                    <p:anim calcmode="lin" valueType="num">
                                      <p:cBhvr>
                                        <p:cTn id="45" dur="500" fill="hold"/>
                                        <p:tgtEl>
                                          <p:spTgt spid="184340"/>
                                        </p:tgtEl>
                                        <p:attrNameLst>
                                          <p:attrName>ppt_w</p:attrName>
                                        </p:attrNameLst>
                                      </p:cBhvr>
                                      <p:tavLst>
                                        <p:tav tm="0">
                                          <p:val>
                                            <p:strVal val="#ppt_w"/>
                                          </p:val>
                                        </p:tav>
                                        <p:tav tm="100000">
                                          <p:val>
                                            <p:strVal val="#ppt_w"/>
                                          </p:val>
                                        </p:tav>
                                      </p:tavLst>
                                    </p:anim>
                                    <p:anim calcmode="lin" valueType="num">
                                      <p:cBhvr>
                                        <p:cTn id="46" dur="500" fill="hold"/>
                                        <p:tgtEl>
                                          <p:spTgt spid="184340"/>
                                        </p:tgtEl>
                                        <p:attrNameLst>
                                          <p:attrName>ppt_h</p:attrName>
                                        </p:attrNameLst>
                                      </p:cBhvr>
                                      <p:tavLst>
                                        <p:tav tm="0">
                                          <p:val>
                                            <p:fltVal val="0"/>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8" fill="hold" grpId="0" nodeType="clickEffect">
                                  <p:stCondLst>
                                    <p:cond delay="0"/>
                                  </p:stCondLst>
                                  <p:childTnLst>
                                    <p:set>
                                      <p:cBhvr>
                                        <p:cTn id="50" dur="1" fill="hold">
                                          <p:stCondLst>
                                            <p:cond delay="0"/>
                                          </p:stCondLst>
                                        </p:cTn>
                                        <p:tgtEl>
                                          <p:spTgt spid="184334"/>
                                        </p:tgtEl>
                                        <p:attrNameLst>
                                          <p:attrName>style.visibility</p:attrName>
                                        </p:attrNameLst>
                                      </p:cBhvr>
                                      <p:to>
                                        <p:strVal val="visible"/>
                                      </p:to>
                                    </p:set>
                                    <p:anim calcmode="lin" valueType="num">
                                      <p:cBhvr>
                                        <p:cTn id="51" dur="500" fill="hold"/>
                                        <p:tgtEl>
                                          <p:spTgt spid="184334"/>
                                        </p:tgtEl>
                                        <p:attrNameLst>
                                          <p:attrName>ppt_x</p:attrName>
                                        </p:attrNameLst>
                                      </p:cBhvr>
                                      <p:tavLst>
                                        <p:tav tm="0">
                                          <p:val>
                                            <p:strVal val="#ppt_x-#ppt_w/2"/>
                                          </p:val>
                                        </p:tav>
                                        <p:tav tm="100000">
                                          <p:val>
                                            <p:strVal val="#ppt_x"/>
                                          </p:val>
                                        </p:tav>
                                      </p:tavLst>
                                    </p:anim>
                                    <p:anim calcmode="lin" valueType="num">
                                      <p:cBhvr>
                                        <p:cTn id="52" dur="500" fill="hold"/>
                                        <p:tgtEl>
                                          <p:spTgt spid="184334"/>
                                        </p:tgtEl>
                                        <p:attrNameLst>
                                          <p:attrName>ppt_y</p:attrName>
                                        </p:attrNameLst>
                                      </p:cBhvr>
                                      <p:tavLst>
                                        <p:tav tm="0">
                                          <p:val>
                                            <p:strVal val="#ppt_y"/>
                                          </p:val>
                                        </p:tav>
                                        <p:tav tm="100000">
                                          <p:val>
                                            <p:strVal val="#ppt_y"/>
                                          </p:val>
                                        </p:tav>
                                      </p:tavLst>
                                    </p:anim>
                                    <p:anim calcmode="lin" valueType="num">
                                      <p:cBhvr>
                                        <p:cTn id="53" dur="500" fill="hold"/>
                                        <p:tgtEl>
                                          <p:spTgt spid="184334"/>
                                        </p:tgtEl>
                                        <p:attrNameLst>
                                          <p:attrName>ppt_w</p:attrName>
                                        </p:attrNameLst>
                                      </p:cBhvr>
                                      <p:tavLst>
                                        <p:tav tm="0">
                                          <p:val>
                                            <p:fltVal val="0"/>
                                          </p:val>
                                        </p:tav>
                                        <p:tav tm="100000">
                                          <p:val>
                                            <p:strVal val="#ppt_w"/>
                                          </p:val>
                                        </p:tav>
                                      </p:tavLst>
                                    </p:anim>
                                    <p:anim calcmode="lin" valueType="num">
                                      <p:cBhvr>
                                        <p:cTn id="54" dur="500" fill="hold"/>
                                        <p:tgtEl>
                                          <p:spTgt spid="184334"/>
                                        </p:tgtEl>
                                        <p:attrNameLst>
                                          <p:attrName>ppt_h</p:attrName>
                                        </p:attrNameLst>
                                      </p:cBhvr>
                                      <p:tavLst>
                                        <p:tav tm="0">
                                          <p:val>
                                            <p:strVal val="#ppt_h"/>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1" fill="hold" grpId="0" nodeType="clickEffect">
                                  <p:stCondLst>
                                    <p:cond delay="0"/>
                                  </p:stCondLst>
                                  <p:childTnLst>
                                    <p:set>
                                      <p:cBhvr>
                                        <p:cTn id="58" dur="1" fill="hold">
                                          <p:stCondLst>
                                            <p:cond delay="0"/>
                                          </p:stCondLst>
                                        </p:cTn>
                                        <p:tgtEl>
                                          <p:spTgt spid="184352"/>
                                        </p:tgtEl>
                                        <p:attrNameLst>
                                          <p:attrName>style.visibility</p:attrName>
                                        </p:attrNameLst>
                                      </p:cBhvr>
                                      <p:to>
                                        <p:strVal val="visible"/>
                                      </p:to>
                                    </p:set>
                                    <p:anim calcmode="lin" valueType="num">
                                      <p:cBhvr>
                                        <p:cTn id="59" dur="500" fill="hold"/>
                                        <p:tgtEl>
                                          <p:spTgt spid="184352"/>
                                        </p:tgtEl>
                                        <p:attrNameLst>
                                          <p:attrName>ppt_x</p:attrName>
                                        </p:attrNameLst>
                                      </p:cBhvr>
                                      <p:tavLst>
                                        <p:tav tm="0">
                                          <p:val>
                                            <p:strVal val="#ppt_x"/>
                                          </p:val>
                                        </p:tav>
                                        <p:tav tm="100000">
                                          <p:val>
                                            <p:strVal val="#ppt_x"/>
                                          </p:val>
                                        </p:tav>
                                      </p:tavLst>
                                    </p:anim>
                                    <p:anim calcmode="lin" valueType="num">
                                      <p:cBhvr>
                                        <p:cTn id="60" dur="500" fill="hold"/>
                                        <p:tgtEl>
                                          <p:spTgt spid="184352"/>
                                        </p:tgtEl>
                                        <p:attrNameLst>
                                          <p:attrName>ppt_y</p:attrName>
                                        </p:attrNameLst>
                                      </p:cBhvr>
                                      <p:tavLst>
                                        <p:tav tm="0">
                                          <p:val>
                                            <p:strVal val="#ppt_y-#ppt_h/2"/>
                                          </p:val>
                                        </p:tav>
                                        <p:tav tm="100000">
                                          <p:val>
                                            <p:strVal val="#ppt_y"/>
                                          </p:val>
                                        </p:tav>
                                      </p:tavLst>
                                    </p:anim>
                                    <p:anim calcmode="lin" valueType="num">
                                      <p:cBhvr>
                                        <p:cTn id="61" dur="500" fill="hold"/>
                                        <p:tgtEl>
                                          <p:spTgt spid="184352"/>
                                        </p:tgtEl>
                                        <p:attrNameLst>
                                          <p:attrName>ppt_w</p:attrName>
                                        </p:attrNameLst>
                                      </p:cBhvr>
                                      <p:tavLst>
                                        <p:tav tm="0">
                                          <p:val>
                                            <p:strVal val="#ppt_w"/>
                                          </p:val>
                                        </p:tav>
                                        <p:tav tm="100000">
                                          <p:val>
                                            <p:strVal val="#ppt_w"/>
                                          </p:val>
                                        </p:tav>
                                      </p:tavLst>
                                    </p:anim>
                                    <p:anim calcmode="lin" valueType="num">
                                      <p:cBhvr>
                                        <p:cTn id="62" dur="500" fill="hold"/>
                                        <p:tgtEl>
                                          <p:spTgt spid="184352"/>
                                        </p:tgtEl>
                                        <p:attrNameLst>
                                          <p:attrName>ppt_h</p:attrName>
                                        </p:attrNameLst>
                                      </p:cBhvr>
                                      <p:tavLst>
                                        <p:tav tm="0">
                                          <p:val>
                                            <p:fltVal val="0"/>
                                          </p:val>
                                        </p:tav>
                                        <p:tav tm="100000">
                                          <p:val>
                                            <p:strVal val="#ppt_h"/>
                                          </p:val>
                                        </p:tav>
                                      </p:tavLst>
                                    </p:anim>
                                  </p:childTnLst>
                                </p:cTn>
                              </p:par>
                            </p:childTnLst>
                          </p:cTn>
                        </p:par>
                        <p:par>
                          <p:cTn id="63" fill="hold" nodeType="afterGroup">
                            <p:stCondLst>
                              <p:cond delay="500"/>
                            </p:stCondLst>
                            <p:childTnLst>
                              <p:par>
                                <p:cTn id="64" presetID="17" presetClass="entr" presetSubtype="1" fill="hold" grpId="0" nodeType="afterEffect">
                                  <p:stCondLst>
                                    <p:cond delay="0"/>
                                  </p:stCondLst>
                                  <p:childTnLst>
                                    <p:set>
                                      <p:cBhvr>
                                        <p:cTn id="65" dur="1" fill="hold">
                                          <p:stCondLst>
                                            <p:cond delay="0"/>
                                          </p:stCondLst>
                                        </p:cTn>
                                        <p:tgtEl>
                                          <p:spTgt spid="184343"/>
                                        </p:tgtEl>
                                        <p:attrNameLst>
                                          <p:attrName>style.visibility</p:attrName>
                                        </p:attrNameLst>
                                      </p:cBhvr>
                                      <p:to>
                                        <p:strVal val="visible"/>
                                      </p:to>
                                    </p:set>
                                    <p:anim calcmode="lin" valueType="num">
                                      <p:cBhvr>
                                        <p:cTn id="66" dur="500" fill="hold"/>
                                        <p:tgtEl>
                                          <p:spTgt spid="184343"/>
                                        </p:tgtEl>
                                        <p:attrNameLst>
                                          <p:attrName>ppt_x</p:attrName>
                                        </p:attrNameLst>
                                      </p:cBhvr>
                                      <p:tavLst>
                                        <p:tav tm="0">
                                          <p:val>
                                            <p:strVal val="#ppt_x"/>
                                          </p:val>
                                        </p:tav>
                                        <p:tav tm="100000">
                                          <p:val>
                                            <p:strVal val="#ppt_x"/>
                                          </p:val>
                                        </p:tav>
                                      </p:tavLst>
                                    </p:anim>
                                    <p:anim calcmode="lin" valueType="num">
                                      <p:cBhvr>
                                        <p:cTn id="67" dur="500" fill="hold"/>
                                        <p:tgtEl>
                                          <p:spTgt spid="184343"/>
                                        </p:tgtEl>
                                        <p:attrNameLst>
                                          <p:attrName>ppt_y</p:attrName>
                                        </p:attrNameLst>
                                      </p:cBhvr>
                                      <p:tavLst>
                                        <p:tav tm="0">
                                          <p:val>
                                            <p:strVal val="#ppt_y-#ppt_h/2"/>
                                          </p:val>
                                        </p:tav>
                                        <p:tav tm="100000">
                                          <p:val>
                                            <p:strVal val="#ppt_y"/>
                                          </p:val>
                                        </p:tav>
                                      </p:tavLst>
                                    </p:anim>
                                    <p:anim calcmode="lin" valueType="num">
                                      <p:cBhvr>
                                        <p:cTn id="68" dur="500" fill="hold"/>
                                        <p:tgtEl>
                                          <p:spTgt spid="184343"/>
                                        </p:tgtEl>
                                        <p:attrNameLst>
                                          <p:attrName>ppt_w</p:attrName>
                                        </p:attrNameLst>
                                      </p:cBhvr>
                                      <p:tavLst>
                                        <p:tav tm="0">
                                          <p:val>
                                            <p:strVal val="#ppt_w"/>
                                          </p:val>
                                        </p:tav>
                                        <p:tav tm="100000">
                                          <p:val>
                                            <p:strVal val="#ppt_w"/>
                                          </p:val>
                                        </p:tav>
                                      </p:tavLst>
                                    </p:anim>
                                    <p:anim calcmode="lin" valueType="num">
                                      <p:cBhvr>
                                        <p:cTn id="69" dur="500" fill="hold"/>
                                        <p:tgtEl>
                                          <p:spTgt spid="184343"/>
                                        </p:tgtEl>
                                        <p:attrNameLst>
                                          <p:attrName>ppt_h</p:attrName>
                                        </p:attrNameLst>
                                      </p:cBhvr>
                                      <p:tavLst>
                                        <p:tav tm="0">
                                          <p:val>
                                            <p:fltVal val="0"/>
                                          </p:val>
                                        </p:tav>
                                        <p:tav tm="100000">
                                          <p:val>
                                            <p:strVal val="#ppt_h"/>
                                          </p:val>
                                        </p:tav>
                                      </p:tavLst>
                                    </p:anim>
                                  </p:childTnLst>
                                </p:cTn>
                              </p:par>
                            </p:childTnLst>
                          </p:cTn>
                        </p:par>
                        <p:par>
                          <p:cTn id="70" fill="hold" nodeType="afterGroup">
                            <p:stCondLst>
                              <p:cond delay="1000"/>
                            </p:stCondLst>
                            <p:childTnLst>
                              <p:par>
                                <p:cTn id="71" presetID="17" presetClass="entr" presetSubtype="1" fill="hold" grpId="0" nodeType="afterEffect">
                                  <p:stCondLst>
                                    <p:cond delay="0"/>
                                  </p:stCondLst>
                                  <p:childTnLst>
                                    <p:set>
                                      <p:cBhvr>
                                        <p:cTn id="72" dur="1" fill="hold">
                                          <p:stCondLst>
                                            <p:cond delay="0"/>
                                          </p:stCondLst>
                                        </p:cTn>
                                        <p:tgtEl>
                                          <p:spTgt spid="184344"/>
                                        </p:tgtEl>
                                        <p:attrNameLst>
                                          <p:attrName>style.visibility</p:attrName>
                                        </p:attrNameLst>
                                      </p:cBhvr>
                                      <p:to>
                                        <p:strVal val="visible"/>
                                      </p:to>
                                    </p:set>
                                    <p:anim calcmode="lin" valueType="num">
                                      <p:cBhvr>
                                        <p:cTn id="73" dur="500" fill="hold"/>
                                        <p:tgtEl>
                                          <p:spTgt spid="184344"/>
                                        </p:tgtEl>
                                        <p:attrNameLst>
                                          <p:attrName>ppt_x</p:attrName>
                                        </p:attrNameLst>
                                      </p:cBhvr>
                                      <p:tavLst>
                                        <p:tav tm="0">
                                          <p:val>
                                            <p:strVal val="#ppt_x"/>
                                          </p:val>
                                        </p:tav>
                                        <p:tav tm="100000">
                                          <p:val>
                                            <p:strVal val="#ppt_x"/>
                                          </p:val>
                                        </p:tav>
                                      </p:tavLst>
                                    </p:anim>
                                    <p:anim calcmode="lin" valueType="num">
                                      <p:cBhvr>
                                        <p:cTn id="74" dur="500" fill="hold"/>
                                        <p:tgtEl>
                                          <p:spTgt spid="184344"/>
                                        </p:tgtEl>
                                        <p:attrNameLst>
                                          <p:attrName>ppt_y</p:attrName>
                                        </p:attrNameLst>
                                      </p:cBhvr>
                                      <p:tavLst>
                                        <p:tav tm="0">
                                          <p:val>
                                            <p:strVal val="#ppt_y-#ppt_h/2"/>
                                          </p:val>
                                        </p:tav>
                                        <p:tav tm="100000">
                                          <p:val>
                                            <p:strVal val="#ppt_y"/>
                                          </p:val>
                                        </p:tav>
                                      </p:tavLst>
                                    </p:anim>
                                    <p:anim calcmode="lin" valueType="num">
                                      <p:cBhvr>
                                        <p:cTn id="75" dur="500" fill="hold"/>
                                        <p:tgtEl>
                                          <p:spTgt spid="184344"/>
                                        </p:tgtEl>
                                        <p:attrNameLst>
                                          <p:attrName>ppt_w</p:attrName>
                                        </p:attrNameLst>
                                      </p:cBhvr>
                                      <p:tavLst>
                                        <p:tav tm="0">
                                          <p:val>
                                            <p:strVal val="#ppt_w"/>
                                          </p:val>
                                        </p:tav>
                                        <p:tav tm="100000">
                                          <p:val>
                                            <p:strVal val="#ppt_w"/>
                                          </p:val>
                                        </p:tav>
                                      </p:tavLst>
                                    </p:anim>
                                    <p:anim calcmode="lin" valueType="num">
                                      <p:cBhvr>
                                        <p:cTn id="76" dur="500" fill="hold"/>
                                        <p:tgtEl>
                                          <p:spTgt spid="184344"/>
                                        </p:tgtEl>
                                        <p:attrNameLst>
                                          <p:attrName>ppt_h</p:attrName>
                                        </p:attrNameLst>
                                      </p:cBhvr>
                                      <p:tavLst>
                                        <p:tav tm="0">
                                          <p:val>
                                            <p:fltVal val="0"/>
                                          </p:val>
                                        </p:tav>
                                        <p:tav tm="100000">
                                          <p:val>
                                            <p:strVal val="#ppt_h"/>
                                          </p:val>
                                        </p:tav>
                                      </p:tavLst>
                                    </p:anim>
                                  </p:childTnLst>
                                </p:cTn>
                              </p:par>
                            </p:childTnLst>
                          </p:cTn>
                        </p:par>
                        <p:par>
                          <p:cTn id="77" fill="hold" nodeType="afterGroup">
                            <p:stCondLst>
                              <p:cond delay="1500"/>
                            </p:stCondLst>
                            <p:childTnLst>
                              <p:par>
                                <p:cTn id="78" presetID="17" presetClass="entr" presetSubtype="1" fill="hold" grpId="0" nodeType="afterEffect">
                                  <p:stCondLst>
                                    <p:cond delay="0"/>
                                  </p:stCondLst>
                                  <p:childTnLst>
                                    <p:set>
                                      <p:cBhvr>
                                        <p:cTn id="79" dur="1" fill="hold">
                                          <p:stCondLst>
                                            <p:cond delay="0"/>
                                          </p:stCondLst>
                                        </p:cTn>
                                        <p:tgtEl>
                                          <p:spTgt spid="184345"/>
                                        </p:tgtEl>
                                        <p:attrNameLst>
                                          <p:attrName>style.visibility</p:attrName>
                                        </p:attrNameLst>
                                      </p:cBhvr>
                                      <p:to>
                                        <p:strVal val="visible"/>
                                      </p:to>
                                    </p:set>
                                    <p:anim calcmode="lin" valueType="num">
                                      <p:cBhvr>
                                        <p:cTn id="80" dur="500" fill="hold"/>
                                        <p:tgtEl>
                                          <p:spTgt spid="184345"/>
                                        </p:tgtEl>
                                        <p:attrNameLst>
                                          <p:attrName>ppt_x</p:attrName>
                                        </p:attrNameLst>
                                      </p:cBhvr>
                                      <p:tavLst>
                                        <p:tav tm="0">
                                          <p:val>
                                            <p:strVal val="#ppt_x"/>
                                          </p:val>
                                        </p:tav>
                                        <p:tav tm="100000">
                                          <p:val>
                                            <p:strVal val="#ppt_x"/>
                                          </p:val>
                                        </p:tav>
                                      </p:tavLst>
                                    </p:anim>
                                    <p:anim calcmode="lin" valueType="num">
                                      <p:cBhvr>
                                        <p:cTn id="81" dur="500" fill="hold"/>
                                        <p:tgtEl>
                                          <p:spTgt spid="184345"/>
                                        </p:tgtEl>
                                        <p:attrNameLst>
                                          <p:attrName>ppt_y</p:attrName>
                                        </p:attrNameLst>
                                      </p:cBhvr>
                                      <p:tavLst>
                                        <p:tav tm="0">
                                          <p:val>
                                            <p:strVal val="#ppt_y-#ppt_h/2"/>
                                          </p:val>
                                        </p:tav>
                                        <p:tav tm="100000">
                                          <p:val>
                                            <p:strVal val="#ppt_y"/>
                                          </p:val>
                                        </p:tav>
                                      </p:tavLst>
                                    </p:anim>
                                    <p:anim calcmode="lin" valueType="num">
                                      <p:cBhvr>
                                        <p:cTn id="82" dur="500" fill="hold"/>
                                        <p:tgtEl>
                                          <p:spTgt spid="184345"/>
                                        </p:tgtEl>
                                        <p:attrNameLst>
                                          <p:attrName>ppt_w</p:attrName>
                                        </p:attrNameLst>
                                      </p:cBhvr>
                                      <p:tavLst>
                                        <p:tav tm="0">
                                          <p:val>
                                            <p:strVal val="#ppt_w"/>
                                          </p:val>
                                        </p:tav>
                                        <p:tav tm="100000">
                                          <p:val>
                                            <p:strVal val="#ppt_w"/>
                                          </p:val>
                                        </p:tav>
                                      </p:tavLst>
                                    </p:anim>
                                    <p:anim calcmode="lin" valueType="num">
                                      <p:cBhvr>
                                        <p:cTn id="83" dur="500" fill="hold"/>
                                        <p:tgtEl>
                                          <p:spTgt spid="184345"/>
                                        </p:tgtEl>
                                        <p:attrNameLst>
                                          <p:attrName>ppt_h</p:attrName>
                                        </p:attrNameLst>
                                      </p:cBhvr>
                                      <p:tavLst>
                                        <p:tav tm="0">
                                          <p:val>
                                            <p:fltVal val="0"/>
                                          </p:val>
                                        </p:tav>
                                        <p:tav tm="100000">
                                          <p:val>
                                            <p:strVal val="#ppt_h"/>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7" presetClass="entr" presetSubtype="8" fill="hold" grpId="0" nodeType="clickEffect">
                                  <p:stCondLst>
                                    <p:cond delay="0"/>
                                  </p:stCondLst>
                                  <p:childTnLst>
                                    <p:set>
                                      <p:cBhvr>
                                        <p:cTn id="87" dur="1" fill="hold">
                                          <p:stCondLst>
                                            <p:cond delay="0"/>
                                          </p:stCondLst>
                                        </p:cTn>
                                        <p:tgtEl>
                                          <p:spTgt spid="184328"/>
                                        </p:tgtEl>
                                        <p:attrNameLst>
                                          <p:attrName>style.visibility</p:attrName>
                                        </p:attrNameLst>
                                      </p:cBhvr>
                                      <p:to>
                                        <p:strVal val="visible"/>
                                      </p:to>
                                    </p:set>
                                    <p:anim calcmode="lin" valueType="num">
                                      <p:cBhvr>
                                        <p:cTn id="88" dur="500" fill="hold"/>
                                        <p:tgtEl>
                                          <p:spTgt spid="184328"/>
                                        </p:tgtEl>
                                        <p:attrNameLst>
                                          <p:attrName>ppt_x</p:attrName>
                                        </p:attrNameLst>
                                      </p:cBhvr>
                                      <p:tavLst>
                                        <p:tav tm="0">
                                          <p:val>
                                            <p:strVal val="#ppt_x-#ppt_w/2"/>
                                          </p:val>
                                        </p:tav>
                                        <p:tav tm="100000">
                                          <p:val>
                                            <p:strVal val="#ppt_x"/>
                                          </p:val>
                                        </p:tav>
                                      </p:tavLst>
                                    </p:anim>
                                    <p:anim calcmode="lin" valueType="num">
                                      <p:cBhvr>
                                        <p:cTn id="89" dur="500" fill="hold"/>
                                        <p:tgtEl>
                                          <p:spTgt spid="184328"/>
                                        </p:tgtEl>
                                        <p:attrNameLst>
                                          <p:attrName>ppt_y</p:attrName>
                                        </p:attrNameLst>
                                      </p:cBhvr>
                                      <p:tavLst>
                                        <p:tav tm="0">
                                          <p:val>
                                            <p:strVal val="#ppt_y"/>
                                          </p:val>
                                        </p:tav>
                                        <p:tav tm="100000">
                                          <p:val>
                                            <p:strVal val="#ppt_y"/>
                                          </p:val>
                                        </p:tav>
                                      </p:tavLst>
                                    </p:anim>
                                    <p:anim calcmode="lin" valueType="num">
                                      <p:cBhvr>
                                        <p:cTn id="90" dur="500" fill="hold"/>
                                        <p:tgtEl>
                                          <p:spTgt spid="184328"/>
                                        </p:tgtEl>
                                        <p:attrNameLst>
                                          <p:attrName>ppt_w</p:attrName>
                                        </p:attrNameLst>
                                      </p:cBhvr>
                                      <p:tavLst>
                                        <p:tav tm="0">
                                          <p:val>
                                            <p:fltVal val="0"/>
                                          </p:val>
                                        </p:tav>
                                        <p:tav tm="100000">
                                          <p:val>
                                            <p:strVal val="#ppt_w"/>
                                          </p:val>
                                        </p:tav>
                                      </p:tavLst>
                                    </p:anim>
                                    <p:anim calcmode="lin" valueType="num">
                                      <p:cBhvr>
                                        <p:cTn id="91" dur="500" fill="hold"/>
                                        <p:tgtEl>
                                          <p:spTgt spid="184328"/>
                                        </p:tgtEl>
                                        <p:attrNameLst>
                                          <p:attrName>ppt_h</p:attrName>
                                        </p:attrNameLst>
                                      </p:cBhvr>
                                      <p:tavLst>
                                        <p:tav tm="0">
                                          <p:val>
                                            <p:strVal val="#ppt_h"/>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17" presetClass="entr" presetSubtype="1" fill="hold" grpId="0" nodeType="clickEffect">
                                  <p:stCondLst>
                                    <p:cond delay="0"/>
                                  </p:stCondLst>
                                  <p:childTnLst>
                                    <p:set>
                                      <p:cBhvr>
                                        <p:cTn id="95" dur="1" fill="hold">
                                          <p:stCondLst>
                                            <p:cond delay="0"/>
                                          </p:stCondLst>
                                        </p:cTn>
                                        <p:tgtEl>
                                          <p:spTgt spid="184353"/>
                                        </p:tgtEl>
                                        <p:attrNameLst>
                                          <p:attrName>style.visibility</p:attrName>
                                        </p:attrNameLst>
                                      </p:cBhvr>
                                      <p:to>
                                        <p:strVal val="visible"/>
                                      </p:to>
                                    </p:set>
                                    <p:anim calcmode="lin" valueType="num">
                                      <p:cBhvr>
                                        <p:cTn id="96" dur="500" fill="hold"/>
                                        <p:tgtEl>
                                          <p:spTgt spid="184353"/>
                                        </p:tgtEl>
                                        <p:attrNameLst>
                                          <p:attrName>ppt_x</p:attrName>
                                        </p:attrNameLst>
                                      </p:cBhvr>
                                      <p:tavLst>
                                        <p:tav tm="0">
                                          <p:val>
                                            <p:strVal val="#ppt_x"/>
                                          </p:val>
                                        </p:tav>
                                        <p:tav tm="100000">
                                          <p:val>
                                            <p:strVal val="#ppt_x"/>
                                          </p:val>
                                        </p:tav>
                                      </p:tavLst>
                                    </p:anim>
                                    <p:anim calcmode="lin" valueType="num">
                                      <p:cBhvr>
                                        <p:cTn id="97" dur="500" fill="hold"/>
                                        <p:tgtEl>
                                          <p:spTgt spid="184353"/>
                                        </p:tgtEl>
                                        <p:attrNameLst>
                                          <p:attrName>ppt_y</p:attrName>
                                        </p:attrNameLst>
                                      </p:cBhvr>
                                      <p:tavLst>
                                        <p:tav tm="0">
                                          <p:val>
                                            <p:strVal val="#ppt_y-#ppt_h/2"/>
                                          </p:val>
                                        </p:tav>
                                        <p:tav tm="100000">
                                          <p:val>
                                            <p:strVal val="#ppt_y"/>
                                          </p:val>
                                        </p:tav>
                                      </p:tavLst>
                                    </p:anim>
                                    <p:anim calcmode="lin" valueType="num">
                                      <p:cBhvr>
                                        <p:cTn id="98" dur="500" fill="hold"/>
                                        <p:tgtEl>
                                          <p:spTgt spid="184353"/>
                                        </p:tgtEl>
                                        <p:attrNameLst>
                                          <p:attrName>ppt_w</p:attrName>
                                        </p:attrNameLst>
                                      </p:cBhvr>
                                      <p:tavLst>
                                        <p:tav tm="0">
                                          <p:val>
                                            <p:strVal val="#ppt_w"/>
                                          </p:val>
                                        </p:tav>
                                        <p:tav tm="100000">
                                          <p:val>
                                            <p:strVal val="#ppt_w"/>
                                          </p:val>
                                        </p:tav>
                                      </p:tavLst>
                                    </p:anim>
                                    <p:anim calcmode="lin" valueType="num">
                                      <p:cBhvr>
                                        <p:cTn id="99" dur="500" fill="hold"/>
                                        <p:tgtEl>
                                          <p:spTgt spid="184353"/>
                                        </p:tgtEl>
                                        <p:attrNameLst>
                                          <p:attrName>ppt_h</p:attrName>
                                        </p:attrNameLst>
                                      </p:cBhvr>
                                      <p:tavLst>
                                        <p:tav tm="0">
                                          <p:val>
                                            <p:fltVal val="0"/>
                                          </p:val>
                                        </p:tav>
                                        <p:tav tm="100000">
                                          <p:val>
                                            <p:strVal val="#ppt_h"/>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8" fill="hold" grpId="0" nodeType="clickEffect">
                                  <p:stCondLst>
                                    <p:cond delay="0"/>
                                  </p:stCondLst>
                                  <p:childTnLst>
                                    <p:set>
                                      <p:cBhvr>
                                        <p:cTn id="103" dur="1" fill="hold">
                                          <p:stCondLst>
                                            <p:cond delay="0"/>
                                          </p:stCondLst>
                                        </p:cTn>
                                        <p:tgtEl>
                                          <p:spTgt spid="184335"/>
                                        </p:tgtEl>
                                        <p:attrNameLst>
                                          <p:attrName>style.visibility</p:attrName>
                                        </p:attrNameLst>
                                      </p:cBhvr>
                                      <p:to>
                                        <p:strVal val="visible"/>
                                      </p:to>
                                    </p:set>
                                    <p:anim calcmode="lin" valueType="num">
                                      <p:cBhvr>
                                        <p:cTn id="104" dur="500" fill="hold"/>
                                        <p:tgtEl>
                                          <p:spTgt spid="184335"/>
                                        </p:tgtEl>
                                        <p:attrNameLst>
                                          <p:attrName>ppt_x</p:attrName>
                                        </p:attrNameLst>
                                      </p:cBhvr>
                                      <p:tavLst>
                                        <p:tav tm="0">
                                          <p:val>
                                            <p:strVal val="#ppt_x-#ppt_w/2"/>
                                          </p:val>
                                        </p:tav>
                                        <p:tav tm="100000">
                                          <p:val>
                                            <p:strVal val="#ppt_x"/>
                                          </p:val>
                                        </p:tav>
                                      </p:tavLst>
                                    </p:anim>
                                    <p:anim calcmode="lin" valueType="num">
                                      <p:cBhvr>
                                        <p:cTn id="105" dur="500" fill="hold"/>
                                        <p:tgtEl>
                                          <p:spTgt spid="184335"/>
                                        </p:tgtEl>
                                        <p:attrNameLst>
                                          <p:attrName>ppt_y</p:attrName>
                                        </p:attrNameLst>
                                      </p:cBhvr>
                                      <p:tavLst>
                                        <p:tav tm="0">
                                          <p:val>
                                            <p:strVal val="#ppt_y"/>
                                          </p:val>
                                        </p:tav>
                                        <p:tav tm="100000">
                                          <p:val>
                                            <p:strVal val="#ppt_y"/>
                                          </p:val>
                                        </p:tav>
                                      </p:tavLst>
                                    </p:anim>
                                    <p:anim calcmode="lin" valueType="num">
                                      <p:cBhvr>
                                        <p:cTn id="106" dur="500" fill="hold"/>
                                        <p:tgtEl>
                                          <p:spTgt spid="184335"/>
                                        </p:tgtEl>
                                        <p:attrNameLst>
                                          <p:attrName>ppt_w</p:attrName>
                                        </p:attrNameLst>
                                      </p:cBhvr>
                                      <p:tavLst>
                                        <p:tav tm="0">
                                          <p:val>
                                            <p:fltVal val="0"/>
                                          </p:val>
                                        </p:tav>
                                        <p:tav tm="100000">
                                          <p:val>
                                            <p:strVal val="#ppt_w"/>
                                          </p:val>
                                        </p:tav>
                                      </p:tavLst>
                                    </p:anim>
                                    <p:anim calcmode="lin" valueType="num">
                                      <p:cBhvr>
                                        <p:cTn id="107" dur="500" fill="hold"/>
                                        <p:tgtEl>
                                          <p:spTgt spid="184335"/>
                                        </p:tgtEl>
                                        <p:attrNameLst>
                                          <p:attrName>ppt_h</p:attrName>
                                        </p:attrNameLst>
                                      </p:cBhvr>
                                      <p:tavLst>
                                        <p:tav tm="0">
                                          <p:val>
                                            <p:strVal val="#ppt_h"/>
                                          </p:val>
                                        </p:tav>
                                        <p:tav tm="100000">
                                          <p:val>
                                            <p:strVal val="#ppt_h"/>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7" presetClass="entr" presetSubtype="1" fill="hold" grpId="0" nodeType="clickEffect">
                                  <p:stCondLst>
                                    <p:cond delay="0"/>
                                  </p:stCondLst>
                                  <p:childTnLst>
                                    <p:set>
                                      <p:cBhvr>
                                        <p:cTn id="111" dur="1" fill="hold">
                                          <p:stCondLst>
                                            <p:cond delay="0"/>
                                          </p:stCondLst>
                                        </p:cTn>
                                        <p:tgtEl>
                                          <p:spTgt spid="184357"/>
                                        </p:tgtEl>
                                        <p:attrNameLst>
                                          <p:attrName>style.visibility</p:attrName>
                                        </p:attrNameLst>
                                      </p:cBhvr>
                                      <p:to>
                                        <p:strVal val="visible"/>
                                      </p:to>
                                    </p:set>
                                    <p:anim calcmode="lin" valueType="num">
                                      <p:cBhvr>
                                        <p:cTn id="112" dur="500" fill="hold"/>
                                        <p:tgtEl>
                                          <p:spTgt spid="184357"/>
                                        </p:tgtEl>
                                        <p:attrNameLst>
                                          <p:attrName>ppt_x</p:attrName>
                                        </p:attrNameLst>
                                      </p:cBhvr>
                                      <p:tavLst>
                                        <p:tav tm="0">
                                          <p:val>
                                            <p:strVal val="#ppt_x"/>
                                          </p:val>
                                        </p:tav>
                                        <p:tav tm="100000">
                                          <p:val>
                                            <p:strVal val="#ppt_x"/>
                                          </p:val>
                                        </p:tav>
                                      </p:tavLst>
                                    </p:anim>
                                    <p:anim calcmode="lin" valueType="num">
                                      <p:cBhvr>
                                        <p:cTn id="113" dur="500" fill="hold"/>
                                        <p:tgtEl>
                                          <p:spTgt spid="184357"/>
                                        </p:tgtEl>
                                        <p:attrNameLst>
                                          <p:attrName>ppt_y</p:attrName>
                                        </p:attrNameLst>
                                      </p:cBhvr>
                                      <p:tavLst>
                                        <p:tav tm="0">
                                          <p:val>
                                            <p:strVal val="#ppt_y-#ppt_h/2"/>
                                          </p:val>
                                        </p:tav>
                                        <p:tav tm="100000">
                                          <p:val>
                                            <p:strVal val="#ppt_y"/>
                                          </p:val>
                                        </p:tav>
                                      </p:tavLst>
                                    </p:anim>
                                    <p:anim calcmode="lin" valueType="num">
                                      <p:cBhvr>
                                        <p:cTn id="114" dur="500" fill="hold"/>
                                        <p:tgtEl>
                                          <p:spTgt spid="184357"/>
                                        </p:tgtEl>
                                        <p:attrNameLst>
                                          <p:attrName>ppt_w</p:attrName>
                                        </p:attrNameLst>
                                      </p:cBhvr>
                                      <p:tavLst>
                                        <p:tav tm="0">
                                          <p:val>
                                            <p:strVal val="#ppt_w"/>
                                          </p:val>
                                        </p:tav>
                                        <p:tav tm="100000">
                                          <p:val>
                                            <p:strVal val="#ppt_w"/>
                                          </p:val>
                                        </p:tav>
                                      </p:tavLst>
                                    </p:anim>
                                    <p:anim calcmode="lin" valueType="num">
                                      <p:cBhvr>
                                        <p:cTn id="115" dur="500" fill="hold"/>
                                        <p:tgtEl>
                                          <p:spTgt spid="184357"/>
                                        </p:tgtEl>
                                        <p:attrNameLst>
                                          <p:attrName>ppt_h</p:attrName>
                                        </p:attrNameLst>
                                      </p:cBhvr>
                                      <p:tavLst>
                                        <p:tav tm="0">
                                          <p:val>
                                            <p:fltVal val="0"/>
                                          </p:val>
                                        </p:tav>
                                        <p:tav tm="100000">
                                          <p:val>
                                            <p:strVal val="#ppt_h"/>
                                          </p:val>
                                        </p:tav>
                                      </p:tavLst>
                                    </p:anim>
                                  </p:childTnLst>
                                </p:cTn>
                              </p:par>
                            </p:childTnLst>
                          </p:cTn>
                        </p:par>
                        <p:par>
                          <p:cTn id="116" fill="hold" nodeType="afterGroup">
                            <p:stCondLst>
                              <p:cond delay="500"/>
                            </p:stCondLst>
                            <p:childTnLst>
                              <p:par>
                                <p:cTn id="117" presetID="17" presetClass="entr" presetSubtype="1" fill="hold" grpId="0" nodeType="afterEffect">
                                  <p:stCondLst>
                                    <p:cond delay="0"/>
                                  </p:stCondLst>
                                  <p:childTnLst>
                                    <p:set>
                                      <p:cBhvr>
                                        <p:cTn id="118" dur="1" fill="hold">
                                          <p:stCondLst>
                                            <p:cond delay="0"/>
                                          </p:stCondLst>
                                        </p:cTn>
                                        <p:tgtEl>
                                          <p:spTgt spid="184346"/>
                                        </p:tgtEl>
                                        <p:attrNameLst>
                                          <p:attrName>style.visibility</p:attrName>
                                        </p:attrNameLst>
                                      </p:cBhvr>
                                      <p:to>
                                        <p:strVal val="visible"/>
                                      </p:to>
                                    </p:set>
                                    <p:anim calcmode="lin" valueType="num">
                                      <p:cBhvr>
                                        <p:cTn id="119" dur="500" fill="hold"/>
                                        <p:tgtEl>
                                          <p:spTgt spid="184346"/>
                                        </p:tgtEl>
                                        <p:attrNameLst>
                                          <p:attrName>ppt_x</p:attrName>
                                        </p:attrNameLst>
                                      </p:cBhvr>
                                      <p:tavLst>
                                        <p:tav tm="0">
                                          <p:val>
                                            <p:strVal val="#ppt_x"/>
                                          </p:val>
                                        </p:tav>
                                        <p:tav tm="100000">
                                          <p:val>
                                            <p:strVal val="#ppt_x"/>
                                          </p:val>
                                        </p:tav>
                                      </p:tavLst>
                                    </p:anim>
                                    <p:anim calcmode="lin" valueType="num">
                                      <p:cBhvr>
                                        <p:cTn id="120" dur="500" fill="hold"/>
                                        <p:tgtEl>
                                          <p:spTgt spid="184346"/>
                                        </p:tgtEl>
                                        <p:attrNameLst>
                                          <p:attrName>ppt_y</p:attrName>
                                        </p:attrNameLst>
                                      </p:cBhvr>
                                      <p:tavLst>
                                        <p:tav tm="0">
                                          <p:val>
                                            <p:strVal val="#ppt_y-#ppt_h/2"/>
                                          </p:val>
                                        </p:tav>
                                        <p:tav tm="100000">
                                          <p:val>
                                            <p:strVal val="#ppt_y"/>
                                          </p:val>
                                        </p:tav>
                                      </p:tavLst>
                                    </p:anim>
                                    <p:anim calcmode="lin" valueType="num">
                                      <p:cBhvr>
                                        <p:cTn id="121" dur="500" fill="hold"/>
                                        <p:tgtEl>
                                          <p:spTgt spid="184346"/>
                                        </p:tgtEl>
                                        <p:attrNameLst>
                                          <p:attrName>ppt_w</p:attrName>
                                        </p:attrNameLst>
                                      </p:cBhvr>
                                      <p:tavLst>
                                        <p:tav tm="0">
                                          <p:val>
                                            <p:strVal val="#ppt_w"/>
                                          </p:val>
                                        </p:tav>
                                        <p:tav tm="100000">
                                          <p:val>
                                            <p:strVal val="#ppt_w"/>
                                          </p:val>
                                        </p:tav>
                                      </p:tavLst>
                                    </p:anim>
                                    <p:anim calcmode="lin" valueType="num">
                                      <p:cBhvr>
                                        <p:cTn id="122" dur="500" fill="hold"/>
                                        <p:tgtEl>
                                          <p:spTgt spid="184346"/>
                                        </p:tgtEl>
                                        <p:attrNameLst>
                                          <p:attrName>ppt_h</p:attrName>
                                        </p:attrNameLst>
                                      </p:cBhvr>
                                      <p:tavLst>
                                        <p:tav tm="0">
                                          <p:val>
                                            <p:fltVal val="0"/>
                                          </p:val>
                                        </p:tav>
                                        <p:tav tm="100000">
                                          <p:val>
                                            <p:strVal val="#ppt_h"/>
                                          </p:val>
                                        </p:tav>
                                      </p:tavLst>
                                    </p:anim>
                                  </p:childTnLst>
                                </p:cTn>
                              </p:par>
                            </p:childTnLst>
                          </p:cTn>
                        </p:par>
                        <p:par>
                          <p:cTn id="123" fill="hold" nodeType="afterGroup">
                            <p:stCondLst>
                              <p:cond delay="1000"/>
                            </p:stCondLst>
                            <p:childTnLst>
                              <p:par>
                                <p:cTn id="124" presetID="17" presetClass="entr" presetSubtype="1" fill="hold" grpId="0" nodeType="afterEffect">
                                  <p:stCondLst>
                                    <p:cond delay="0"/>
                                  </p:stCondLst>
                                  <p:childTnLst>
                                    <p:set>
                                      <p:cBhvr>
                                        <p:cTn id="125" dur="1" fill="hold">
                                          <p:stCondLst>
                                            <p:cond delay="0"/>
                                          </p:stCondLst>
                                        </p:cTn>
                                        <p:tgtEl>
                                          <p:spTgt spid="184347"/>
                                        </p:tgtEl>
                                        <p:attrNameLst>
                                          <p:attrName>style.visibility</p:attrName>
                                        </p:attrNameLst>
                                      </p:cBhvr>
                                      <p:to>
                                        <p:strVal val="visible"/>
                                      </p:to>
                                    </p:set>
                                    <p:anim calcmode="lin" valueType="num">
                                      <p:cBhvr>
                                        <p:cTn id="126" dur="500" fill="hold"/>
                                        <p:tgtEl>
                                          <p:spTgt spid="184347"/>
                                        </p:tgtEl>
                                        <p:attrNameLst>
                                          <p:attrName>ppt_x</p:attrName>
                                        </p:attrNameLst>
                                      </p:cBhvr>
                                      <p:tavLst>
                                        <p:tav tm="0">
                                          <p:val>
                                            <p:strVal val="#ppt_x"/>
                                          </p:val>
                                        </p:tav>
                                        <p:tav tm="100000">
                                          <p:val>
                                            <p:strVal val="#ppt_x"/>
                                          </p:val>
                                        </p:tav>
                                      </p:tavLst>
                                    </p:anim>
                                    <p:anim calcmode="lin" valueType="num">
                                      <p:cBhvr>
                                        <p:cTn id="127" dur="500" fill="hold"/>
                                        <p:tgtEl>
                                          <p:spTgt spid="184347"/>
                                        </p:tgtEl>
                                        <p:attrNameLst>
                                          <p:attrName>ppt_y</p:attrName>
                                        </p:attrNameLst>
                                      </p:cBhvr>
                                      <p:tavLst>
                                        <p:tav tm="0">
                                          <p:val>
                                            <p:strVal val="#ppt_y-#ppt_h/2"/>
                                          </p:val>
                                        </p:tav>
                                        <p:tav tm="100000">
                                          <p:val>
                                            <p:strVal val="#ppt_y"/>
                                          </p:val>
                                        </p:tav>
                                      </p:tavLst>
                                    </p:anim>
                                    <p:anim calcmode="lin" valueType="num">
                                      <p:cBhvr>
                                        <p:cTn id="128" dur="500" fill="hold"/>
                                        <p:tgtEl>
                                          <p:spTgt spid="184347"/>
                                        </p:tgtEl>
                                        <p:attrNameLst>
                                          <p:attrName>ppt_w</p:attrName>
                                        </p:attrNameLst>
                                      </p:cBhvr>
                                      <p:tavLst>
                                        <p:tav tm="0">
                                          <p:val>
                                            <p:strVal val="#ppt_w"/>
                                          </p:val>
                                        </p:tav>
                                        <p:tav tm="100000">
                                          <p:val>
                                            <p:strVal val="#ppt_w"/>
                                          </p:val>
                                        </p:tav>
                                      </p:tavLst>
                                    </p:anim>
                                    <p:anim calcmode="lin" valueType="num">
                                      <p:cBhvr>
                                        <p:cTn id="129" dur="500" fill="hold"/>
                                        <p:tgtEl>
                                          <p:spTgt spid="184347"/>
                                        </p:tgtEl>
                                        <p:attrNameLst>
                                          <p:attrName>ppt_h</p:attrName>
                                        </p:attrNameLst>
                                      </p:cBhvr>
                                      <p:tavLst>
                                        <p:tav tm="0">
                                          <p:val>
                                            <p:fltVal val="0"/>
                                          </p:val>
                                        </p:tav>
                                        <p:tav tm="100000">
                                          <p:val>
                                            <p:strVal val="#ppt_h"/>
                                          </p:val>
                                        </p:tav>
                                      </p:tavLst>
                                    </p:anim>
                                  </p:childTnLst>
                                </p:cTn>
                              </p:par>
                            </p:childTnLst>
                          </p:cTn>
                        </p:par>
                        <p:par>
                          <p:cTn id="130" fill="hold" nodeType="afterGroup">
                            <p:stCondLst>
                              <p:cond delay="1500"/>
                            </p:stCondLst>
                            <p:childTnLst>
                              <p:par>
                                <p:cTn id="131" presetID="17" presetClass="entr" presetSubtype="1" fill="hold" grpId="0" nodeType="afterEffect">
                                  <p:stCondLst>
                                    <p:cond delay="0"/>
                                  </p:stCondLst>
                                  <p:childTnLst>
                                    <p:set>
                                      <p:cBhvr>
                                        <p:cTn id="132" dur="1" fill="hold">
                                          <p:stCondLst>
                                            <p:cond delay="0"/>
                                          </p:stCondLst>
                                        </p:cTn>
                                        <p:tgtEl>
                                          <p:spTgt spid="184348"/>
                                        </p:tgtEl>
                                        <p:attrNameLst>
                                          <p:attrName>style.visibility</p:attrName>
                                        </p:attrNameLst>
                                      </p:cBhvr>
                                      <p:to>
                                        <p:strVal val="visible"/>
                                      </p:to>
                                    </p:set>
                                    <p:anim calcmode="lin" valueType="num">
                                      <p:cBhvr>
                                        <p:cTn id="133" dur="500" fill="hold"/>
                                        <p:tgtEl>
                                          <p:spTgt spid="184348"/>
                                        </p:tgtEl>
                                        <p:attrNameLst>
                                          <p:attrName>ppt_x</p:attrName>
                                        </p:attrNameLst>
                                      </p:cBhvr>
                                      <p:tavLst>
                                        <p:tav tm="0">
                                          <p:val>
                                            <p:strVal val="#ppt_x"/>
                                          </p:val>
                                        </p:tav>
                                        <p:tav tm="100000">
                                          <p:val>
                                            <p:strVal val="#ppt_x"/>
                                          </p:val>
                                        </p:tav>
                                      </p:tavLst>
                                    </p:anim>
                                    <p:anim calcmode="lin" valueType="num">
                                      <p:cBhvr>
                                        <p:cTn id="134" dur="500" fill="hold"/>
                                        <p:tgtEl>
                                          <p:spTgt spid="184348"/>
                                        </p:tgtEl>
                                        <p:attrNameLst>
                                          <p:attrName>ppt_y</p:attrName>
                                        </p:attrNameLst>
                                      </p:cBhvr>
                                      <p:tavLst>
                                        <p:tav tm="0">
                                          <p:val>
                                            <p:strVal val="#ppt_y-#ppt_h/2"/>
                                          </p:val>
                                        </p:tav>
                                        <p:tav tm="100000">
                                          <p:val>
                                            <p:strVal val="#ppt_y"/>
                                          </p:val>
                                        </p:tav>
                                      </p:tavLst>
                                    </p:anim>
                                    <p:anim calcmode="lin" valueType="num">
                                      <p:cBhvr>
                                        <p:cTn id="135" dur="500" fill="hold"/>
                                        <p:tgtEl>
                                          <p:spTgt spid="184348"/>
                                        </p:tgtEl>
                                        <p:attrNameLst>
                                          <p:attrName>ppt_w</p:attrName>
                                        </p:attrNameLst>
                                      </p:cBhvr>
                                      <p:tavLst>
                                        <p:tav tm="0">
                                          <p:val>
                                            <p:strVal val="#ppt_w"/>
                                          </p:val>
                                        </p:tav>
                                        <p:tav tm="100000">
                                          <p:val>
                                            <p:strVal val="#ppt_w"/>
                                          </p:val>
                                        </p:tav>
                                      </p:tavLst>
                                    </p:anim>
                                    <p:anim calcmode="lin" valueType="num">
                                      <p:cBhvr>
                                        <p:cTn id="136" dur="500" fill="hold"/>
                                        <p:tgtEl>
                                          <p:spTgt spid="184348"/>
                                        </p:tgtEl>
                                        <p:attrNameLst>
                                          <p:attrName>ppt_h</p:attrName>
                                        </p:attrNameLst>
                                      </p:cBhvr>
                                      <p:tavLst>
                                        <p:tav tm="0">
                                          <p:val>
                                            <p:fltVal val="0"/>
                                          </p:val>
                                        </p:tav>
                                        <p:tav tm="100000">
                                          <p:val>
                                            <p:strVal val="#ppt_h"/>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7" presetClass="entr" presetSubtype="8" fill="hold" grpId="0" nodeType="clickEffect">
                                  <p:stCondLst>
                                    <p:cond delay="0"/>
                                  </p:stCondLst>
                                  <p:childTnLst>
                                    <p:set>
                                      <p:cBhvr>
                                        <p:cTn id="140" dur="1" fill="hold">
                                          <p:stCondLst>
                                            <p:cond delay="0"/>
                                          </p:stCondLst>
                                        </p:cTn>
                                        <p:tgtEl>
                                          <p:spTgt spid="184329"/>
                                        </p:tgtEl>
                                        <p:attrNameLst>
                                          <p:attrName>style.visibility</p:attrName>
                                        </p:attrNameLst>
                                      </p:cBhvr>
                                      <p:to>
                                        <p:strVal val="visible"/>
                                      </p:to>
                                    </p:set>
                                    <p:anim calcmode="lin" valueType="num">
                                      <p:cBhvr>
                                        <p:cTn id="141" dur="500" fill="hold"/>
                                        <p:tgtEl>
                                          <p:spTgt spid="184329"/>
                                        </p:tgtEl>
                                        <p:attrNameLst>
                                          <p:attrName>ppt_x</p:attrName>
                                        </p:attrNameLst>
                                      </p:cBhvr>
                                      <p:tavLst>
                                        <p:tav tm="0">
                                          <p:val>
                                            <p:strVal val="#ppt_x-#ppt_w/2"/>
                                          </p:val>
                                        </p:tav>
                                        <p:tav tm="100000">
                                          <p:val>
                                            <p:strVal val="#ppt_x"/>
                                          </p:val>
                                        </p:tav>
                                      </p:tavLst>
                                    </p:anim>
                                    <p:anim calcmode="lin" valueType="num">
                                      <p:cBhvr>
                                        <p:cTn id="142" dur="500" fill="hold"/>
                                        <p:tgtEl>
                                          <p:spTgt spid="184329"/>
                                        </p:tgtEl>
                                        <p:attrNameLst>
                                          <p:attrName>ppt_y</p:attrName>
                                        </p:attrNameLst>
                                      </p:cBhvr>
                                      <p:tavLst>
                                        <p:tav tm="0">
                                          <p:val>
                                            <p:strVal val="#ppt_y"/>
                                          </p:val>
                                        </p:tav>
                                        <p:tav tm="100000">
                                          <p:val>
                                            <p:strVal val="#ppt_y"/>
                                          </p:val>
                                        </p:tav>
                                      </p:tavLst>
                                    </p:anim>
                                    <p:anim calcmode="lin" valueType="num">
                                      <p:cBhvr>
                                        <p:cTn id="143" dur="500" fill="hold"/>
                                        <p:tgtEl>
                                          <p:spTgt spid="184329"/>
                                        </p:tgtEl>
                                        <p:attrNameLst>
                                          <p:attrName>ppt_w</p:attrName>
                                        </p:attrNameLst>
                                      </p:cBhvr>
                                      <p:tavLst>
                                        <p:tav tm="0">
                                          <p:val>
                                            <p:fltVal val="0"/>
                                          </p:val>
                                        </p:tav>
                                        <p:tav tm="100000">
                                          <p:val>
                                            <p:strVal val="#ppt_w"/>
                                          </p:val>
                                        </p:tav>
                                      </p:tavLst>
                                    </p:anim>
                                    <p:anim calcmode="lin" valueType="num">
                                      <p:cBhvr>
                                        <p:cTn id="144" dur="500" fill="hold"/>
                                        <p:tgtEl>
                                          <p:spTgt spid="184329"/>
                                        </p:tgtEl>
                                        <p:attrNameLst>
                                          <p:attrName>ppt_h</p:attrName>
                                        </p:attrNameLst>
                                      </p:cBhvr>
                                      <p:tavLst>
                                        <p:tav tm="0">
                                          <p:val>
                                            <p:strVal val="#ppt_h"/>
                                          </p:val>
                                        </p:tav>
                                        <p:tav tm="100000">
                                          <p:val>
                                            <p:strVal val="#ppt_h"/>
                                          </p:val>
                                        </p:tav>
                                      </p:tavLst>
                                    </p:anim>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7" presetClass="entr" presetSubtype="1" fill="hold" grpId="0" nodeType="clickEffect">
                                  <p:stCondLst>
                                    <p:cond delay="0"/>
                                  </p:stCondLst>
                                  <p:childTnLst>
                                    <p:set>
                                      <p:cBhvr>
                                        <p:cTn id="148" dur="1" fill="hold">
                                          <p:stCondLst>
                                            <p:cond delay="0"/>
                                          </p:stCondLst>
                                        </p:cTn>
                                        <p:tgtEl>
                                          <p:spTgt spid="184358"/>
                                        </p:tgtEl>
                                        <p:attrNameLst>
                                          <p:attrName>style.visibility</p:attrName>
                                        </p:attrNameLst>
                                      </p:cBhvr>
                                      <p:to>
                                        <p:strVal val="visible"/>
                                      </p:to>
                                    </p:set>
                                    <p:anim calcmode="lin" valueType="num">
                                      <p:cBhvr>
                                        <p:cTn id="149" dur="500" fill="hold"/>
                                        <p:tgtEl>
                                          <p:spTgt spid="184358"/>
                                        </p:tgtEl>
                                        <p:attrNameLst>
                                          <p:attrName>ppt_x</p:attrName>
                                        </p:attrNameLst>
                                      </p:cBhvr>
                                      <p:tavLst>
                                        <p:tav tm="0">
                                          <p:val>
                                            <p:strVal val="#ppt_x"/>
                                          </p:val>
                                        </p:tav>
                                        <p:tav tm="100000">
                                          <p:val>
                                            <p:strVal val="#ppt_x"/>
                                          </p:val>
                                        </p:tav>
                                      </p:tavLst>
                                    </p:anim>
                                    <p:anim calcmode="lin" valueType="num">
                                      <p:cBhvr>
                                        <p:cTn id="150" dur="500" fill="hold"/>
                                        <p:tgtEl>
                                          <p:spTgt spid="184358"/>
                                        </p:tgtEl>
                                        <p:attrNameLst>
                                          <p:attrName>ppt_y</p:attrName>
                                        </p:attrNameLst>
                                      </p:cBhvr>
                                      <p:tavLst>
                                        <p:tav tm="0">
                                          <p:val>
                                            <p:strVal val="#ppt_y-#ppt_h/2"/>
                                          </p:val>
                                        </p:tav>
                                        <p:tav tm="100000">
                                          <p:val>
                                            <p:strVal val="#ppt_y"/>
                                          </p:val>
                                        </p:tav>
                                      </p:tavLst>
                                    </p:anim>
                                    <p:anim calcmode="lin" valueType="num">
                                      <p:cBhvr>
                                        <p:cTn id="151" dur="500" fill="hold"/>
                                        <p:tgtEl>
                                          <p:spTgt spid="184358"/>
                                        </p:tgtEl>
                                        <p:attrNameLst>
                                          <p:attrName>ppt_w</p:attrName>
                                        </p:attrNameLst>
                                      </p:cBhvr>
                                      <p:tavLst>
                                        <p:tav tm="0">
                                          <p:val>
                                            <p:strVal val="#ppt_w"/>
                                          </p:val>
                                        </p:tav>
                                        <p:tav tm="100000">
                                          <p:val>
                                            <p:strVal val="#ppt_w"/>
                                          </p:val>
                                        </p:tav>
                                      </p:tavLst>
                                    </p:anim>
                                    <p:anim calcmode="lin" valueType="num">
                                      <p:cBhvr>
                                        <p:cTn id="152" dur="500" fill="hold"/>
                                        <p:tgtEl>
                                          <p:spTgt spid="184358"/>
                                        </p:tgtEl>
                                        <p:attrNameLst>
                                          <p:attrName>ppt_h</p:attrName>
                                        </p:attrNameLst>
                                      </p:cBhvr>
                                      <p:tavLst>
                                        <p:tav tm="0">
                                          <p:val>
                                            <p:fltVal val="0"/>
                                          </p:val>
                                        </p:tav>
                                        <p:tav tm="100000">
                                          <p:val>
                                            <p:strVal val="#ppt_h"/>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7" presetClass="entr" presetSubtype="8" fill="hold" grpId="0" nodeType="clickEffect">
                                  <p:stCondLst>
                                    <p:cond delay="0"/>
                                  </p:stCondLst>
                                  <p:childTnLst>
                                    <p:set>
                                      <p:cBhvr>
                                        <p:cTn id="156" dur="1" fill="hold">
                                          <p:stCondLst>
                                            <p:cond delay="0"/>
                                          </p:stCondLst>
                                        </p:cTn>
                                        <p:tgtEl>
                                          <p:spTgt spid="184330"/>
                                        </p:tgtEl>
                                        <p:attrNameLst>
                                          <p:attrName>style.visibility</p:attrName>
                                        </p:attrNameLst>
                                      </p:cBhvr>
                                      <p:to>
                                        <p:strVal val="visible"/>
                                      </p:to>
                                    </p:set>
                                    <p:anim calcmode="lin" valueType="num">
                                      <p:cBhvr>
                                        <p:cTn id="157" dur="500" fill="hold"/>
                                        <p:tgtEl>
                                          <p:spTgt spid="184330"/>
                                        </p:tgtEl>
                                        <p:attrNameLst>
                                          <p:attrName>ppt_x</p:attrName>
                                        </p:attrNameLst>
                                      </p:cBhvr>
                                      <p:tavLst>
                                        <p:tav tm="0">
                                          <p:val>
                                            <p:strVal val="#ppt_x-#ppt_w/2"/>
                                          </p:val>
                                        </p:tav>
                                        <p:tav tm="100000">
                                          <p:val>
                                            <p:strVal val="#ppt_x"/>
                                          </p:val>
                                        </p:tav>
                                      </p:tavLst>
                                    </p:anim>
                                    <p:anim calcmode="lin" valueType="num">
                                      <p:cBhvr>
                                        <p:cTn id="158" dur="500" fill="hold"/>
                                        <p:tgtEl>
                                          <p:spTgt spid="184330"/>
                                        </p:tgtEl>
                                        <p:attrNameLst>
                                          <p:attrName>ppt_y</p:attrName>
                                        </p:attrNameLst>
                                      </p:cBhvr>
                                      <p:tavLst>
                                        <p:tav tm="0">
                                          <p:val>
                                            <p:strVal val="#ppt_y"/>
                                          </p:val>
                                        </p:tav>
                                        <p:tav tm="100000">
                                          <p:val>
                                            <p:strVal val="#ppt_y"/>
                                          </p:val>
                                        </p:tav>
                                      </p:tavLst>
                                    </p:anim>
                                    <p:anim calcmode="lin" valueType="num">
                                      <p:cBhvr>
                                        <p:cTn id="159" dur="500" fill="hold"/>
                                        <p:tgtEl>
                                          <p:spTgt spid="184330"/>
                                        </p:tgtEl>
                                        <p:attrNameLst>
                                          <p:attrName>ppt_w</p:attrName>
                                        </p:attrNameLst>
                                      </p:cBhvr>
                                      <p:tavLst>
                                        <p:tav tm="0">
                                          <p:val>
                                            <p:fltVal val="0"/>
                                          </p:val>
                                        </p:tav>
                                        <p:tav tm="100000">
                                          <p:val>
                                            <p:strVal val="#ppt_w"/>
                                          </p:val>
                                        </p:tav>
                                      </p:tavLst>
                                    </p:anim>
                                    <p:anim calcmode="lin" valueType="num">
                                      <p:cBhvr>
                                        <p:cTn id="160" dur="500" fill="hold"/>
                                        <p:tgtEl>
                                          <p:spTgt spid="184330"/>
                                        </p:tgtEl>
                                        <p:attrNameLst>
                                          <p:attrName>ppt_h</p:attrName>
                                        </p:attrNameLst>
                                      </p:cBhvr>
                                      <p:tavLst>
                                        <p:tav tm="0">
                                          <p:val>
                                            <p:strVal val="#ppt_h"/>
                                          </p:val>
                                        </p:tav>
                                        <p:tav tm="100000">
                                          <p:val>
                                            <p:strVal val="#ppt_h"/>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7" presetClass="entr" presetSubtype="1" fill="hold" grpId="0" nodeType="clickEffect">
                                  <p:stCondLst>
                                    <p:cond delay="0"/>
                                  </p:stCondLst>
                                  <p:childTnLst>
                                    <p:set>
                                      <p:cBhvr>
                                        <p:cTn id="164" dur="1" fill="hold">
                                          <p:stCondLst>
                                            <p:cond delay="0"/>
                                          </p:stCondLst>
                                        </p:cTn>
                                        <p:tgtEl>
                                          <p:spTgt spid="184359"/>
                                        </p:tgtEl>
                                        <p:attrNameLst>
                                          <p:attrName>style.visibility</p:attrName>
                                        </p:attrNameLst>
                                      </p:cBhvr>
                                      <p:to>
                                        <p:strVal val="visible"/>
                                      </p:to>
                                    </p:set>
                                    <p:anim calcmode="lin" valueType="num">
                                      <p:cBhvr>
                                        <p:cTn id="165" dur="500" fill="hold"/>
                                        <p:tgtEl>
                                          <p:spTgt spid="184359"/>
                                        </p:tgtEl>
                                        <p:attrNameLst>
                                          <p:attrName>ppt_x</p:attrName>
                                        </p:attrNameLst>
                                      </p:cBhvr>
                                      <p:tavLst>
                                        <p:tav tm="0">
                                          <p:val>
                                            <p:strVal val="#ppt_x"/>
                                          </p:val>
                                        </p:tav>
                                        <p:tav tm="100000">
                                          <p:val>
                                            <p:strVal val="#ppt_x"/>
                                          </p:val>
                                        </p:tav>
                                      </p:tavLst>
                                    </p:anim>
                                    <p:anim calcmode="lin" valueType="num">
                                      <p:cBhvr>
                                        <p:cTn id="166" dur="500" fill="hold"/>
                                        <p:tgtEl>
                                          <p:spTgt spid="184359"/>
                                        </p:tgtEl>
                                        <p:attrNameLst>
                                          <p:attrName>ppt_y</p:attrName>
                                        </p:attrNameLst>
                                      </p:cBhvr>
                                      <p:tavLst>
                                        <p:tav tm="0">
                                          <p:val>
                                            <p:strVal val="#ppt_y-#ppt_h/2"/>
                                          </p:val>
                                        </p:tav>
                                        <p:tav tm="100000">
                                          <p:val>
                                            <p:strVal val="#ppt_y"/>
                                          </p:val>
                                        </p:tav>
                                      </p:tavLst>
                                    </p:anim>
                                    <p:anim calcmode="lin" valueType="num">
                                      <p:cBhvr>
                                        <p:cTn id="167" dur="500" fill="hold"/>
                                        <p:tgtEl>
                                          <p:spTgt spid="184359"/>
                                        </p:tgtEl>
                                        <p:attrNameLst>
                                          <p:attrName>ppt_w</p:attrName>
                                        </p:attrNameLst>
                                      </p:cBhvr>
                                      <p:tavLst>
                                        <p:tav tm="0">
                                          <p:val>
                                            <p:strVal val="#ppt_w"/>
                                          </p:val>
                                        </p:tav>
                                        <p:tav tm="100000">
                                          <p:val>
                                            <p:strVal val="#ppt_w"/>
                                          </p:val>
                                        </p:tav>
                                      </p:tavLst>
                                    </p:anim>
                                    <p:anim calcmode="lin" valueType="num">
                                      <p:cBhvr>
                                        <p:cTn id="168" dur="500" fill="hold"/>
                                        <p:tgtEl>
                                          <p:spTgt spid="184359"/>
                                        </p:tgtEl>
                                        <p:attrNameLst>
                                          <p:attrName>ppt_h</p:attrName>
                                        </p:attrNameLst>
                                      </p:cBhvr>
                                      <p:tavLst>
                                        <p:tav tm="0">
                                          <p:val>
                                            <p:fltVal val="0"/>
                                          </p:val>
                                        </p:tav>
                                        <p:tav tm="100000">
                                          <p:val>
                                            <p:strVal val="#ppt_h"/>
                                          </p:val>
                                        </p:tav>
                                      </p:tavLst>
                                    </p:anim>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7" presetClass="entr" presetSubtype="8" fill="hold" grpId="0" nodeType="clickEffect">
                                  <p:stCondLst>
                                    <p:cond delay="0"/>
                                  </p:stCondLst>
                                  <p:childTnLst>
                                    <p:set>
                                      <p:cBhvr>
                                        <p:cTn id="172" dur="1" fill="hold">
                                          <p:stCondLst>
                                            <p:cond delay="0"/>
                                          </p:stCondLst>
                                        </p:cTn>
                                        <p:tgtEl>
                                          <p:spTgt spid="184336"/>
                                        </p:tgtEl>
                                        <p:attrNameLst>
                                          <p:attrName>style.visibility</p:attrName>
                                        </p:attrNameLst>
                                      </p:cBhvr>
                                      <p:to>
                                        <p:strVal val="visible"/>
                                      </p:to>
                                    </p:set>
                                    <p:anim calcmode="lin" valueType="num">
                                      <p:cBhvr>
                                        <p:cTn id="173" dur="500" fill="hold"/>
                                        <p:tgtEl>
                                          <p:spTgt spid="184336"/>
                                        </p:tgtEl>
                                        <p:attrNameLst>
                                          <p:attrName>ppt_x</p:attrName>
                                        </p:attrNameLst>
                                      </p:cBhvr>
                                      <p:tavLst>
                                        <p:tav tm="0">
                                          <p:val>
                                            <p:strVal val="#ppt_x-#ppt_w/2"/>
                                          </p:val>
                                        </p:tav>
                                        <p:tav tm="100000">
                                          <p:val>
                                            <p:strVal val="#ppt_x"/>
                                          </p:val>
                                        </p:tav>
                                      </p:tavLst>
                                    </p:anim>
                                    <p:anim calcmode="lin" valueType="num">
                                      <p:cBhvr>
                                        <p:cTn id="174" dur="500" fill="hold"/>
                                        <p:tgtEl>
                                          <p:spTgt spid="184336"/>
                                        </p:tgtEl>
                                        <p:attrNameLst>
                                          <p:attrName>ppt_y</p:attrName>
                                        </p:attrNameLst>
                                      </p:cBhvr>
                                      <p:tavLst>
                                        <p:tav tm="0">
                                          <p:val>
                                            <p:strVal val="#ppt_y"/>
                                          </p:val>
                                        </p:tav>
                                        <p:tav tm="100000">
                                          <p:val>
                                            <p:strVal val="#ppt_y"/>
                                          </p:val>
                                        </p:tav>
                                      </p:tavLst>
                                    </p:anim>
                                    <p:anim calcmode="lin" valueType="num">
                                      <p:cBhvr>
                                        <p:cTn id="175" dur="500" fill="hold"/>
                                        <p:tgtEl>
                                          <p:spTgt spid="184336"/>
                                        </p:tgtEl>
                                        <p:attrNameLst>
                                          <p:attrName>ppt_w</p:attrName>
                                        </p:attrNameLst>
                                      </p:cBhvr>
                                      <p:tavLst>
                                        <p:tav tm="0">
                                          <p:val>
                                            <p:fltVal val="0"/>
                                          </p:val>
                                        </p:tav>
                                        <p:tav tm="100000">
                                          <p:val>
                                            <p:strVal val="#ppt_w"/>
                                          </p:val>
                                        </p:tav>
                                      </p:tavLst>
                                    </p:anim>
                                    <p:anim calcmode="lin" valueType="num">
                                      <p:cBhvr>
                                        <p:cTn id="176" dur="500" fill="hold"/>
                                        <p:tgtEl>
                                          <p:spTgt spid="184336"/>
                                        </p:tgtEl>
                                        <p:attrNameLst>
                                          <p:attrName>ppt_h</p:attrName>
                                        </p:attrNameLst>
                                      </p:cBhvr>
                                      <p:tavLst>
                                        <p:tav tm="0">
                                          <p:val>
                                            <p:strVal val="#ppt_h"/>
                                          </p:val>
                                        </p:tav>
                                        <p:tav tm="100000">
                                          <p:val>
                                            <p:strVal val="#ppt_h"/>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7" presetClass="entr" presetSubtype="1" fill="hold" grpId="0" nodeType="clickEffect">
                                  <p:stCondLst>
                                    <p:cond delay="0"/>
                                  </p:stCondLst>
                                  <p:childTnLst>
                                    <p:set>
                                      <p:cBhvr>
                                        <p:cTn id="180" dur="1" fill="hold">
                                          <p:stCondLst>
                                            <p:cond delay="0"/>
                                          </p:stCondLst>
                                        </p:cTn>
                                        <p:tgtEl>
                                          <p:spTgt spid="184360"/>
                                        </p:tgtEl>
                                        <p:attrNameLst>
                                          <p:attrName>style.visibility</p:attrName>
                                        </p:attrNameLst>
                                      </p:cBhvr>
                                      <p:to>
                                        <p:strVal val="visible"/>
                                      </p:to>
                                    </p:set>
                                    <p:anim calcmode="lin" valueType="num">
                                      <p:cBhvr>
                                        <p:cTn id="181" dur="500" fill="hold"/>
                                        <p:tgtEl>
                                          <p:spTgt spid="184360"/>
                                        </p:tgtEl>
                                        <p:attrNameLst>
                                          <p:attrName>ppt_x</p:attrName>
                                        </p:attrNameLst>
                                      </p:cBhvr>
                                      <p:tavLst>
                                        <p:tav tm="0">
                                          <p:val>
                                            <p:strVal val="#ppt_x"/>
                                          </p:val>
                                        </p:tav>
                                        <p:tav tm="100000">
                                          <p:val>
                                            <p:strVal val="#ppt_x"/>
                                          </p:val>
                                        </p:tav>
                                      </p:tavLst>
                                    </p:anim>
                                    <p:anim calcmode="lin" valueType="num">
                                      <p:cBhvr>
                                        <p:cTn id="182" dur="500" fill="hold"/>
                                        <p:tgtEl>
                                          <p:spTgt spid="184360"/>
                                        </p:tgtEl>
                                        <p:attrNameLst>
                                          <p:attrName>ppt_y</p:attrName>
                                        </p:attrNameLst>
                                      </p:cBhvr>
                                      <p:tavLst>
                                        <p:tav tm="0">
                                          <p:val>
                                            <p:strVal val="#ppt_y-#ppt_h/2"/>
                                          </p:val>
                                        </p:tav>
                                        <p:tav tm="100000">
                                          <p:val>
                                            <p:strVal val="#ppt_y"/>
                                          </p:val>
                                        </p:tav>
                                      </p:tavLst>
                                    </p:anim>
                                    <p:anim calcmode="lin" valueType="num">
                                      <p:cBhvr>
                                        <p:cTn id="183" dur="500" fill="hold"/>
                                        <p:tgtEl>
                                          <p:spTgt spid="184360"/>
                                        </p:tgtEl>
                                        <p:attrNameLst>
                                          <p:attrName>ppt_w</p:attrName>
                                        </p:attrNameLst>
                                      </p:cBhvr>
                                      <p:tavLst>
                                        <p:tav tm="0">
                                          <p:val>
                                            <p:strVal val="#ppt_w"/>
                                          </p:val>
                                        </p:tav>
                                        <p:tav tm="100000">
                                          <p:val>
                                            <p:strVal val="#ppt_w"/>
                                          </p:val>
                                        </p:tav>
                                      </p:tavLst>
                                    </p:anim>
                                    <p:anim calcmode="lin" valueType="num">
                                      <p:cBhvr>
                                        <p:cTn id="184" dur="500" fill="hold"/>
                                        <p:tgtEl>
                                          <p:spTgt spid="184360"/>
                                        </p:tgtEl>
                                        <p:attrNameLst>
                                          <p:attrName>ppt_h</p:attrName>
                                        </p:attrNameLst>
                                      </p:cBhvr>
                                      <p:tavLst>
                                        <p:tav tm="0">
                                          <p:val>
                                            <p:fltVal val="0"/>
                                          </p:val>
                                        </p:tav>
                                        <p:tav tm="100000">
                                          <p:val>
                                            <p:strVal val="#ppt_h"/>
                                          </p:val>
                                        </p:tav>
                                      </p:tavLst>
                                    </p:anim>
                                  </p:childTnLst>
                                </p:cTn>
                              </p:par>
                            </p:childTnLst>
                          </p:cTn>
                        </p:par>
                        <p:par>
                          <p:cTn id="185" fill="hold" nodeType="afterGroup">
                            <p:stCondLst>
                              <p:cond delay="500"/>
                            </p:stCondLst>
                            <p:childTnLst>
                              <p:par>
                                <p:cTn id="186" presetID="17" presetClass="entr" presetSubtype="1" fill="hold" grpId="0" nodeType="afterEffect">
                                  <p:stCondLst>
                                    <p:cond delay="0"/>
                                  </p:stCondLst>
                                  <p:childTnLst>
                                    <p:set>
                                      <p:cBhvr>
                                        <p:cTn id="187" dur="1" fill="hold">
                                          <p:stCondLst>
                                            <p:cond delay="0"/>
                                          </p:stCondLst>
                                        </p:cTn>
                                        <p:tgtEl>
                                          <p:spTgt spid="184349"/>
                                        </p:tgtEl>
                                        <p:attrNameLst>
                                          <p:attrName>style.visibility</p:attrName>
                                        </p:attrNameLst>
                                      </p:cBhvr>
                                      <p:to>
                                        <p:strVal val="visible"/>
                                      </p:to>
                                    </p:set>
                                    <p:anim calcmode="lin" valueType="num">
                                      <p:cBhvr>
                                        <p:cTn id="188" dur="500" fill="hold"/>
                                        <p:tgtEl>
                                          <p:spTgt spid="184349"/>
                                        </p:tgtEl>
                                        <p:attrNameLst>
                                          <p:attrName>ppt_x</p:attrName>
                                        </p:attrNameLst>
                                      </p:cBhvr>
                                      <p:tavLst>
                                        <p:tav tm="0">
                                          <p:val>
                                            <p:strVal val="#ppt_x"/>
                                          </p:val>
                                        </p:tav>
                                        <p:tav tm="100000">
                                          <p:val>
                                            <p:strVal val="#ppt_x"/>
                                          </p:val>
                                        </p:tav>
                                      </p:tavLst>
                                    </p:anim>
                                    <p:anim calcmode="lin" valueType="num">
                                      <p:cBhvr>
                                        <p:cTn id="189" dur="500" fill="hold"/>
                                        <p:tgtEl>
                                          <p:spTgt spid="184349"/>
                                        </p:tgtEl>
                                        <p:attrNameLst>
                                          <p:attrName>ppt_y</p:attrName>
                                        </p:attrNameLst>
                                      </p:cBhvr>
                                      <p:tavLst>
                                        <p:tav tm="0">
                                          <p:val>
                                            <p:strVal val="#ppt_y-#ppt_h/2"/>
                                          </p:val>
                                        </p:tav>
                                        <p:tav tm="100000">
                                          <p:val>
                                            <p:strVal val="#ppt_y"/>
                                          </p:val>
                                        </p:tav>
                                      </p:tavLst>
                                    </p:anim>
                                    <p:anim calcmode="lin" valueType="num">
                                      <p:cBhvr>
                                        <p:cTn id="190" dur="500" fill="hold"/>
                                        <p:tgtEl>
                                          <p:spTgt spid="184349"/>
                                        </p:tgtEl>
                                        <p:attrNameLst>
                                          <p:attrName>ppt_w</p:attrName>
                                        </p:attrNameLst>
                                      </p:cBhvr>
                                      <p:tavLst>
                                        <p:tav tm="0">
                                          <p:val>
                                            <p:strVal val="#ppt_w"/>
                                          </p:val>
                                        </p:tav>
                                        <p:tav tm="100000">
                                          <p:val>
                                            <p:strVal val="#ppt_w"/>
                                          </p:val>
                                        </p:tav>
                                      </p:tavLst>
                                    </p:anim>
                                    <p:anim calcmode="lin" valueType="num">
                                      <p:cBhvr>
                                        <p:cTn id="191" dur="500" fill="hold"/>
                                        <p:tgtEl>
                                          <p:spTgt spid="184349"/>
                                        </p:tgtEl>
                                        <p:attrNameLst>
                                          <p:attrName>ppt_h</p:attrName>
                                        </p:attrNameLst>
                                      </p:cBhvr>
                                      <p:tavLst>
                                        <p:tav tm="0">
                                          <p:val>
                                            <p:fltVal val="0"/>
                                          </p:val>
                                        </p:tav>
                                        <p:tav tm="100000">
                                          <p:val>
                                            <p:strVal val="#ppt_h"/>
                                          </p:val>
                                        </p:tav>
                                      </p:tavLst>
                                    </p:anim>
                                  </p:childTnLst>
                                </p:cTn>
                              </p:par>
                            </p:childTnLst>
                          </p:cTn>
                        </p:par>
                        <p:par>
                          <p:cTn id="192" fill="hold" nodeType="afterGroup">
                            <p:stCondLst>
                              <p:cond delay="1000"/>
                            </p:stCondLst>
                            <p:childTnLst>
                              <p:par>
                                <p:cTn id="193" presetID="17" presetClass="entr" presetSubtype="1" fill="hold" grpId="0" nodeType="afterEffect">
                                  <p:stCondLst>
                                    <p:cond delay="0"/>
                                  </p:stCondLst>
                                  <p:childTnLst>
                                    <p:set>
                                      <p:cBhvr>
                                        <p:cTn id="194" dur="1" fill="hold">
                                          <p:stCondLst>
                                            <p:cond delay="0"/>
                                          </p:stCondLst>
                                        </p:cTn>
                                        <p:tgtEl>
                                          <p:spTgt spid="184350"/>
                                        </p:tgtEl>
                                        <p:attrNameLst>
                                          <p:attrName>style.visibility</p:attrName>
                                        </p:attrNameLst>
                                      </p:cBhvr>
                                      <p:to>
                                        <p:strVal val="visible"/>
                                      </p:to>
                                    </p:set>
                                    <p:anim calcmode="lin" valueType="num">
                                      <p:cBhvr>
                                        <p:cTn id="195" dur="500" fill="hold"/>
                                        <p:tgtEl>
                                          <p:spTgt spid="184350"/>
                                        </p:tgtEl>
                                        <p:attrNameLst>
                                          <p:attrName>ppt_x</p:attrName>
                                        </p:attrNameLst>
                                      </p:cBhvr>
                                      <p:tavLst>
                                        <p:tav tm="0">
                                          <p:val>
                                            <p:strVal val="#ppt_x"/>
                                          </p:val>
                                        </p:tav>
                                        <p:tav tm="100000">
                                          <p:val>
                                            <p:strVal val="#ppt_x"/>
                                          </p:val>
                                        </p:tav>
                                      </p:tavLst>
                                    </p:anim>
                                    <p:anim calcmode="lin" valueType="num">
                                      <p:cBhvr>
                                        <p:cTn id="196" dur="500" fill="hold"/>
                                        <p:tgtEl>
                                          <p:spTgt spid="184350"/>
                                        </p:tgtEl>
                                        <p:attrNameLst>
                                          <p:attrName>ppt_y</p:attrName>
                                        </p:attrNameLst>
                                      </p:cBhvr>
                                      <p:tavLst>
                                        <p:tav tm="0">
                                          <p:val>
                                            <p:strVal val="#ppt_y-#ppt_h/2"/>
                                          </p:val>
                                        </p:tav>
                                        <p:tav tm="100000">
                                          <p:val>
                                            <p:strVal val="#ppt_y"/>
                                          </p:val>
                                        </p:tav>
                                      </p:tavLst>
                                    </p:anim>
                                    <p:anim calcmode="lin" valueType="num">
                                      <p:cBhvr>
                                        <p:cTn id="197" dur="500" fill="hold"/>
                                        <p:tgtEl>
                                          <p:spTgt spid="184350"/>
                                        </p:tgtEl>
                                        <p:attrNameLst>
                                          <p:attrName>ppt_w</p:attrName>
                                        </p:attrNameLst>
                                      </p:cBhvr>
                                      <p:tavLst>
                                        <p:tav tm="0">
                                          <p:val>
                                            <p:strVal val="#ppt_w"/>
                                          </p:val>
                                        </p:tav>
                                        <p:tav tm="100000">
                                          <p:val>
                                            <p:strVal val="#ppt_w"/>
                                          </p:val>
                                        </p:tav>
                                      </p:tavLst>
                                    </p:anim>
                                    <p:anim calcmode="lin" valueType="num">
                                      <p:cBhvr>
                                        <p:cTn id="198" dur="500" fill="hold"/>
                                        <p:tgtEl>
                                          <p:spTgt spid="184350"/>
                                        </p:tgtEl>
                                        <p:attrNameLst>
                                          <p:attrName>ppt_h</p:attrName>
                                        </p:attrNameLst>
                                      </p:cBhvr>
                                      <p:tavLst>
                                        <p:tav tm="0">
                                          <p:val>
                                            <p:fltVal val="0"/>
                                          </p:val>
                                        </p:tav>
                                        <p:tav tm="100000">
                                          <p:val>
                                            <p:strVal val="#ppt_h"/>
                                          </p:val>
                                        </p:tav>
                                      </p:tavLst>
                                    </p:anim>
                                  </p:childTnLst>
                                </p:cTn>
                              </p:par>
                            </p:childTnLst>
                          </p:cTn>
                        </p:par>
                        <p:par>
                          <p:cTn id="199" fill="hold" nodeType="afterGroup">
                            <p:stCondLst>
                              <p:cond delay="1500"/>
                            </p:stCondLst>
                            <p:childTnLst>
                              <p:par>
                                <p:cTn id="200" presetID="17" presetClass="entr" presetSubtype="1" fill="hold" grpId="0" nodeType="afterEffect">
                                  <p:stCondLst>
                                    <p:cond delay="0"/>
                                  </p:stCondLst>
                                  <p:childTnLst>
                                    <p:set>
                                      <p:cBhvr>
                                        <p:cTn id="201" dur="1" fill="hold">
                                          <p:stCondLst>
                                            <p:cond delay="0"/>
                                          </p:stCondLst>
                                        </p:cTn>
                                        <p:tgtEl>
                                          <p:spTgt spid="184351"/>
                                        </p:tgtEl>
                                        <p:attrNameLst>
                                          <p:attrName>style.visibility</p:attrName>
                                        </p:attrNameLst>
                                      </p:cBhvr>
                                      <p:to>
                                        <p:strVal val="visible"/>
                                      </p:to>
                                    </p:set>
                                    <p:anim calcmode="lin" valueType="num">
                                      <p:cBhvr>
                                        <p:cTn id="202" dur="500" fill="hold"/>
                                        <p:tgtEl>
                                          <p:spTgt spid="184351"/>
                                        </p:tgtEl>
                                        <p:attrNameLst>
                                          <p:attrName>ppt_x</p:attrName>
                                        </p:attrNameLst>
                                      </p:cBhvr>
                                      <p:tavLst>
                                        <p:tav tm="0">
                                          <p:val>
                                            <p:strVal val="#ppt_x"/>
                                          </p:val>
                                        </p:tav>
                                        <p:tav tm="100000">
                                          <p:val>
                                            <p:strVal val="#ppt_x"/>
                                          </p:val>
                                        </p:tav>
                                      </p:tavLst>
                                    </p:anim>
                                    <p:anim calcmode="lin" valueType="num">
                                      <p:cBhvr>
                                        <p:cTn id="203" dur="500" fill="hold"/>
                                        <p:tgtEl>
                                          <p:spTgt spid="184351"/>
                                        </p:tgtEl>
                                        <p:attrNameLst>
                                          <p:attrName>ppt_y</p:attrName>
                                        </p:attrNameLst>
                                      </p:cBhvr>
                                      <p:tavLst>
                                        <p:tav tm="0">
                                          <p:val>
                                            <p:strVal val="#ppt_y-#ppt_h/2"/>
                                          </p:val>
                                        </p:tav>
                                        <p:tav tm="100000">
                                          <p:val>
                                            <p:strVal val="#ppt_y"/>
                                          </p:val>
                                        </p:tav>
                                      </p:tavLst>
                                    </p:anim>
                                    <p:anim calcmode="lin" valueType="num">
                                      <p:cBhvr>
                                        <p:cTn id="204" dur="500" fill="hold"/>
                                        <p:tgtEl>
                                          <p:spTgt spid="184351"/>
                                        </p:tgtEl>
                                        <p:attrNameLst>
                                          <p:attrName>ppt_w</p:attrName>
                                        </p:attrNameLst>
                                      </p:cBhvr>
                                      <p:tavLst>
                                        <p:tav tm="0">
                                          <p:val>
                                            <p:strVal val="#ppt_w"/>
                                          </p:val>
                                        </p:tav>
                                        <p:tav tm="100000">
                                          <p:val>
                                            <p:strVal val="#ppt_w"/>
                                          </p:val>
                                        </p:tav>
                                      </p:tavLst>
                                    </p:anim>
                                    <p:anim calcmode="lin" valueType="num">
                                      <p:cBhvr>
                                        <p:cTn id="205" dur="500" fill="hold"/>
                                        <p:tgtEl>
                                          <p:spTgt spid="184351"/>
                                        </p:tgtEl>
                                        <p:attrNameLst>
                                          <p:attrName>ppt_h</p:attrName>
                                        </p:attrNameLst>
                                      </p:cBhvr>
                                      <p:tavLst>
                                        <p:tav tm="0">
                                          <p:val>
                                            <p:fltVal val="0"/>
                                          </p:val>
                                        </p:tav>
                                        <p:tav tm="100000">
                                          <p:val>
                                            <p:strVal val="#ppt_h"/>
                                          </p:val>
                                        </p:tav>
                                      </p:tavLst>
                                    </p:anim>
                                  </p:childTnLst>
                                </p:cTn>
                              </p:par>
                            </p:childTnLst>
                          </p:cTn>
                        </p:par>
                      </p:childTnLst>
                    </p:cTn>
                  </p:par>
                  <p:par>
                    <p:cTn id="206" fill="hold" nodeType="clickPar">
                      <p:stCondLst>
                        <p:cond delay="indefinite"/>
                      </p:stCondLst>
                      <p:childTnLst>
                        <p:par>
                          <p:cTn id="207" fill="hold" nodeType="withGroup">
                            <p:stCondLst>
                              <p:cond delay="0"/>
                            </p:stCondLst>
                            <p:childTnLst>
                              <p:par>
                                <p:cTn id="208" presetID="17" presetClass="entr" presetSubtype="8" fill="hold" grpId="0" nodeType="clickEffect">
                                  <p:stCondLst>
                                    <p:cond delay="0"/>
                                  </p:stCondLst>
                                  <p:childTnLst>
                                    <p:set>
                                      <p:cBhvr>
                                        <p:cTn id="209" dur="1" fill="hold">
                                          <p:stCondLst>
                                            <p:cond delay="0"/>
                                          </p:stCondLst>
                                        </p:cTn>
                                        <p:tgtEl>
                                          <p:spTgt spid="184331"/>
                                        </p:tgtEl>
                                        <p:attrNameLst>
                                          <p:attrName>style.visibility</p:attrName>
                                        </p:attrNameLst>
                                      </p:cBhvr>
                                      <p:to>
                                        <p:strVal val="visible"/>
                                      </p:to>
                                    </p:set>
                                    <p:anim calcmode="lin" valueType="num">
                                      <p:cBhvr>
                                        <p:cTn id="210" dur="500" fill="hold"/>
                                        <p:tgtEl>
                                          <p:spTgt spid="184331"/>
                                        </p:tgtEl>
                                        <p:attrNameLst>
                                          <p:attrName>ppt_x</p:attrName>
                                        </p:attrNameLst>
                                      </p:cBhvr>
                                      <p:tavLst>
                                        <p:tav tm="0">
                                          <p:val>
                                            <p:strVal val="#ppt_x-#ppt_w/2"/>
                                          </p:val>
                                        </p:tav>
                                        <p:tav tm="100000">
                                          <p:val>
                                            <p:strVal val="#ppt_x"/>
                                          </p:val>
                                        </p:tav>
                                      </p:tavLst>
                                    </p:anim>
                                    <p:anim calcmode="lin" valueType="num">
                                      <p:cBhvr>
                                        <p:cTn id="211" dur="500" fill="hold"/>
                                        <p:tgtEl>
                                          <p:spTgt spid="184331"/>
                                        </p:tgtEl>
                                        <p:attrNameLst>
                                          <p:attrName>ppt_y</p:attrName>
                                        </p:attrNameLst>
                                      </p:cBhvr>
                                      <p:tavLst>
                                        <p:tav tm="0">
                                          <p:val>
                                            <p:strVal val="#ppt_y"/>
                                          </p:val>
                                        </p:tav>
                                        <p:tav tm="100000">
                                          <p:val>
                                            <p:strVal val="#ppt_y"/>
                                          </p:val>
                                        </p:tav>
                                      </p:tavLst>
                                    </p:anim>
                                    <p:anim calcmode="lin" valueType="num">
                                      <p:cBhvr>
                                        <p:cTn id="212" dur="500" fill="hold"/>
                                        <p:tgtEl>
                                          <p:spTgt spid="184331"/>
                                        </p:tgtEl>
                                        <p:attrNameLst>
                                          <p:attrName>ppt_w</p:attrName>
                                        </p:attrNameLst>
                                      </p:cBhvr>
                                      <p:tavLst>
                                        <p:tav tm="0">
                                          <p:val>
                                            <p:fltVal val="0"/>
                                          </p:val>
                                        </p:tav>
                                        <p:tav tm="100000">
                                          <p:val>
                                            <p:strVal val="#ppt_w"/>
                                          </p:val>
                                        </p:tav>
                                      </p:tavLst>
                                    </p:anim>
                                    <p:anim calcmode="lin" valueType="num">
                                      <p:cBhvr>
                                        <p:cTn id="213" dur="500" fill="hold"/>
                                        <p:tgtEl>
                                          <p:spTgt spid="184331"/>
                                        </p:tgtEl>
                                        <p:attrNameLst>
                                          <p:attrName>ppt_h</p:attrName>
                                        </p:attrNameLst>
                                      </p:cBhvr>
                                      <p:tavLst>
                                        <p:tav tm="0">
                                          <p:val>
                                            <p:strVal val="#ppt_h"/>
                                          </p:val>
                                        </p:tav>
                                        <p:tav tm="100000">
                                          <p:val>
                                            <p:strVal val="#ppt_h"/>
                                          </p:val>
                                        </p:tav>
                                      </p:tavLst>
                                    </p:anim>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7" presetClass="entr" presetSubtype="1" fill="hold" grpId="0" nodeType="clickEffect">
                                  <p:stCondLst>
                                    <p:cond delay="0"/>
                                  </p:stCondLst>
                                  <p:childTnLst>
                                    <p:set>
                                      <p:cBhvr>
                                        <p:cTn id="217" dur="1" fill="hold">
                                          <p:stCondLst>
                                            <p:cond delay="0"/>
                                          </p:stCondLst>
                                        </p:cTn>
                                        <p:tgtEl>
                                          <p:spTgt spid="184361"/>
                                        </p:tgtEl>
                                        <p:attrNameLst>
                                          <p:attrName>style.visibility</p:attrName>
                                        </p:attrNameLst>
                                      </p:cBhvr>
                                      <p:to>
                                        <p:strVal val="visible"/>
                                      </p:to>
                                    </p:set>
                                    <p:anim calcmode="lin" valueType="num">
                                      <p:cBhvr>
                                        <p:cTn id="218" dur="500" fill="hold"/>
                                        <p:tgtEl>
                                          <p:spTgt spid="184361"/>
                                        </p:tgtEl>
                                        <p:attrNameLst>
                                          <p:attrName>ppt_x</p:attrName>
                                        </p:attrNameLst>
                                      </p:cBhvr>
                                      <p:tavLst>
                                        <p:tav tm="0">
                                          <p:val>
                                            <p:strVal val="#ppt_x"/>
                                          </p:val>
                                        </p:tav>
                                        <p:tav tm="100000">
                                          <p:val>
                                            <p:strVal val="#ppt_x"/>
                                          </p:val>
                                        </p:tav>
                                      </p:tavLst>
                                    </p:anim>
                                    <p:anim calcmode="lin" valueType="num">
                                      <p:cBhvr>
                                        <p:cTn id="219" dur="500" fill="hold"/>
                                        <p:tgtEl>
                                          <p:spTgt spid="184361"/>
                                        </p:tgtEl>
                                        <p:attrNameLst>
                                          <p:attrName>ppt_y</p:attrName>
                                        </p:attrNameLst>
                                      </p:cBhvr>
                                      <p:tavLst>
                                        <p:tav tm="0">
                                          <p:val>
                                            <p:strVal val="#ppt_y-#ppt_h/2"/>
                                          </p:val>
                                        </p:tav>
                                        <p:tav tm="100000">
                                          <p:val>
                                            <p:strVal val="#ppt_y"/>
                                          </p:val>
                                        </p:tav>
                                      </p:tavLst>
                                    </p:anim>
                                    <p:anim calcmode="lin" valueType="num">
                                      <p:cBhvr>
                                        <p:cTn id="220" dur="500" fill="hold"/>
                                        <p:tgtEl>
                                          <p:spTgt spid="184361"/>
                                        </p:tgtEl>
                                        <p:attrNameLst>
                                          <p:attrName>ppt_w</p:attrName>
                                        </p:attrNameLst>
                                      </p:cBhvr>
                                      <p:tavLst>
                                        <p:tav tm="0">
                                          <p:val>
                                            <p:strVal val="#ppt_w"/>
                                          </p:val>
                                        </p:tav>
                                        <p:tav tm="100000">
                                          <p:val>
                                            <p:strVal val="#ppt_w"/>
                                          </p:val>
                                        </p:tav>
                                      </p:tavLst>
                                    </p:anim>
                                    <p:anim calcmode="lin" valueType="num">
                                      <p:cBhvr>
                                        <p:cTn id="221" dur="500" fill="hold"/>
                                        <p:tgtEl>
                                          <p:spTgt spid="184361"/>
                                        </p:tgtEl>
                                        <p:attrNameLst>
                                          <p:attrName>ppt_h</p:attrName>
                                        </p:attrNameLst>
                                      </p:cBhvr>
                                      <p:tavLst>
                                        <p:tav tm="0">
                                          <p:val>
                                            <p:fltVal val="0"/>
                                          </p:val>
                                        </p:tav>
                                        <p:tav tm="100000">
                                          <p:val>
                                            <p:strVal val="#ppt_h"/>
                                          </p:val>
                                        </p:tav>
                                      </p:tavLst>
                                    </p:anim>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7" presetClass="entr" presetSubtype="8" fill="hold" grpId="0" nodeType="clickEffect">
                                  <p:stCondLst>
                                    <p:cond delay="0"/>
                                  </p:stCondLst>
                                  <p:childTnLst>
                                    <p:set>
                                      <p:cBhvr>
                                        <p:cTn id="225" dur="1" fill="hold">
                                          <p:stCondLst>
                                            <p:cond delay="0"/>
                                          </p:stCondLst>
                                        </p:cTn>
                                        <p:tgtEl>
                                          <p:spTgt spid="184332"/>
                                        </p:tgtEl>
                                        <p:attrNameLst>
                                          <p:attrName>style.visibility</p:attrName>
                                        </p:attrNameLst>
                                      </p:cBhvr>
                                      <p:to>
                                        <p:strVal val="visible"/>
                                      </p:to>
                                    </p:set>
                                    <p:anim calcmode="lin" valueType="num">
                                      <p:cBhvr>
                                        <p:cTn id="226" dur="500" fill="hold"/>
                                        <p:tgtEl>
                                          <p:spTgt spid="184332"/>
                                        </p:tgtEl>
                                        <p:attrNameLst>
                                          <p:attrName>ppt_x</p:attrName>
                                        </p:attrNameLst>
                                      </p:cBhvr>
                                      <p:tavLst>
                                        <p:tav tm="0">
                                          <p:val>
                                            <p:strVal val="#ppt_x-#ppt_w/2"/>
                                          </p:val>
                                        </p:tav>
                                        <p:tav tm="100000">
                                          <p:val>
                                            <p:strVal val="#ppt_x"/>
                                          </p:val>
                                        </p:tav>
                                      </p:tavLst>
                                    </p:anim>
                                    <p:anim calcmode="lin" valueType="num">
                                      <p:cBhvr>
                                        <p:cTn id="227" dur="500" fill="hold"/>
                                        <p:tgtEl>
                                          <p:spTgt spid="184332"/>
                                        </p:tgtEl>
                                        <p:attrNameLst>
                                          <p:attrName>ppt_y</p:attrName>
                                        </p:attrNameLst>
                                      </p:cBhvr>
                                      <p:tavLst>
                                        <p:tav tm="0">
                                          <p:val>
                                            <p:strVal val="#ppt_y"/>
                                          </p:val>
                                        </p:tav>
                                        <p:tav tm="100000">
                                          <p:val>
                                            <p:strVal val="#ppt_y"/>
                                          </p:val>
                                        </p:tav>
                                      </p:tavLst>
                                    </p:anim>
                                    <p:anim calcmode="lin" valueType="num">
                                      <p:cBhvr>
                                        <p:cTn id="228" dur="500" fill="hold"/>
                                        <p:tgtEl>
                                          <p:spTgt spid="184332"/>
                                        </p:tgtEl>
                                        <p:attrNameLst>
                                          <p:attrName>ppt_w</p:attrName>
                                        </p:attrNameLst>
                                      </p:cBhvr>
                                      <p:tavLst>
                                        <p:tav tm="0">
                                          <p:val>
                                            <p:fltVal val="0"/>
                                          </p:val>
                                        </p:tav>
                                        <p:tav tm="100000">
                                          <p:val>
                                            <p:strVal val="#ppt_w"/>
                                          </p:val>
                                        </p:tav>
                                      </p:tavLst>
                                    </p:anim>
                                    <p:anim calcmode="lin" valueType="num">
                                      <p:cBhvr>
                                        <p:cTn id="229" dur="500" fill="hold"/>
                                        <p:tgtEl>
                                          <p:spTgt spid="184332"/>
                                        </p:tgtEl>
                                        <p:attrNameLst>
                                          <p:attrName>ppt_h</p:attrName>
                                        </p:attrNameLst>
                                      </p:cBhvr>
                                      <p:tavLst>
                                        <p:tav tm="0">
                                          <p:val>
                                            <p:strVal val="#ppt_h"/>
                                          </p:val>
                                        </p:tav>
                                        <p:tav tm="100000">
                                          <p:val>
                                            <p:strVal val="#ppt_h"/>
                                          </p:val>
                                        </p:tav>
                                      </p:tavLst>
                                    </p:anim>
                                  </p:childTnLst>
                                </p:cTn>
                              </p:par>
                            </p:childTnLst>
                          </p:cTn>
                        </p:par>
                      </p:childTnLst>
                    </p:cTn>
                  </p:par>
                  <p:par>
                    <p:cTn id="230" fill="hold" nodeType="clickPar">
                      <p:stCondLst>
                        <p:cond delay="indefinite"/>
                      </p:stCondLst>
                      <p:childTnLst>
                        <p:par>
                          <p:cTn id="231" fill="hold" nodeType="withGroup">
                            <p:stCondLst>
                              <p:cond delay="0"/>
                            </p:stCondLst>
                            <p:childTnLst>
                              <p:par>
                                <p:cTn id="232" presetID="17" presetClass="entr" presetSubtype="1" fill="hold" grpId="0" nodeType="clickEffect">
                                  <p:stCondLst>
                                    <p:cond delay="0"/>
                                  </p:stCondLst>
                                  <p:childTnLst>
                                    <p:set>
                                      <p:cBhvr>
                                        <p:cTn id="233" dur="1" fill="hold">
                                          <p:stCondLst>
                                            <p:cond delay="0"/>
                                          </p:stCondLst>
                                        </p:cTn>
                                        <p:tgtEl>
                                          <p:spTgt spid="184362"/>
                                        </p:tgtEl>
                                        <p:attrNameLst>
                                          <p:attrName>style.visibility</p:attrName>
                                        </p:attrNameLst>
                                      </p:cBhvr>
                                      <p:to>
                                        <p:strVal val="visible"/>
                                      </p:to>
                                    </p:set>
                                    <p:anim calcmode="lin" valueType="num">
                                      <p:cBhvr>
                                        <p:cTn id="234" dur="500" fill="hold"/>
                                        <p:tgtEl>
                                          <p:spTgt spid="184362"/>
                                        </p:tgtEl>
                                        <p:attrNameLst>
                                          <p:attrName>ppt_x</p:attrName>
                                        </p:attrNameLst>
                                      </p:cBhvr>
                                      <p:tavLst>
                                        <p:tav tm="0">
                                          <p:val>
                                            <p:strVal val="#ppt_x"/>
                                          </p:val>
                                        </p:tav>
                                        <p:tav tm="100000">
                                          <p:val>
                                            <p:strVal val="#ppt_x"/>
                                          </p:val>
                                        </p:tav>
                                      </p:tavLst>
                                    </p:anim>
                                    <p:anim calcmode="lin" valueType="num">
                                      <p:cBhvr>
                                        <p:cTn id="235" dur="500" fill="hold"/>
                                        <p:tgtEl>
                                          <p:spTgt spid="184362"/>
                                        </p:tgtEl>
                                        <p:attrNameLst>
                                          <p:attrName>ppt_y</p:attrName>
                                        </p:attrNameLst>
                                      </p:cBhvr>
                                      <p:tavLst>
                                        <p:tav tm="0">
                                          <p:val>
                                            <p:strVal val="#ppt_y-#ppt_h/2"/>
                                          </p:val>
                                        </p:tav>
                                        <p:tav tm="100000">
                                          <p:val>
                                            <p:strVal val="#ppt_y"/>
                                          </p:val>
                                        </p:tav>
                                      </p:tavLst>
                                    </p:anim>
                                    <p:anim calcmode="lin" valueType="num">
                                      <p:cBhvr>
                                        <p:cTn id="236" dur="500" fill="hold"/>
                                        <p:tgtEl>
                                          <p:spTgt spid="184362"/>
                                        </p:tgtEl>
                                        <p:attrNameLst>
                                          <p:attrName>ppt_w</p:attrName>
                                        </p:attrNameLst>
                                      </p:cBhvr>
                                      <p:tavLst>
                                        <p:tav tm="0">
                                          <p:val>
                                            <p:strVal val="#ppt_w"/>
                                          </p:val>
                                        </p:tav>
                                        <p:tav tm="100000">
                                          <p:val>
                                            <p:strVal val="#ppt_w"/>
                                          </p:val>
                                        </p:tav>
                                      </p:tavLst>
                                    </p:anim>
                                    <p:anim calcmode="lin" valueType="num">
                                      <p:cBhvr>
                                        <p:cTn id="237" dur="500" fill="hold"/>
                                        <p:tgtEl>
                                          <p:spTgt spid="18436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8" grpId="0" animBg="1"/>
      <p:bldP spid="184329" grpId="0" animBg="1"/>
      <p:bldP spid="184330" grpId="0" animBg="1"/>
      <p:bldP spid="184331" grpId="0" animBg="1"/>
      <p:bldP spid="184332" grpId="0" animBg="1"/>
      <p:bldP spid="184333" grpId="0" autoUpdateAnimBg="0"/>
      <p:bldP spid="184334" grpId="0" autoUpdateAnimBg="0"/>
      <p:bldP spid="184335" grpId="0" autoUpdateAnimBg="0"/>
      <p:bldP spid="184336" grpId="0" autoUpdateAnimBg="0"/>
      <p:bldP spid="184338" grpId="0" animBg="1" autoUpdateAnimBg="0"/>
      <p:bldP spid="184339" grpId="0" animBg="1"/>
      <p:bldP spid="184340" grpId="0" animBg="1"/>
      <p:bldP spid="184341" grpId="0" animBg="1"/>
      <p:bldP spid="184342" grpId="0" autoUpdateAnimBg="0"/>
      <p:bldP spid="184343" grpId="0" animBg="1" autoUpdateAnimBg="0"/>
      <p:bldP spid="184344" grpId="0" animBg="1"/>
      <p:bldP spid="184345" grpId="0" animBg="1"/>
      <p:bldP spid="184346" grpId="0" animBg="1" autoUpdateAnimBg="0"/>
      <p:bldP spid="184347" grpId="0" animBg="1"/>
      <p:bldP spid="184348" grpId="0" animBg="1"/>
      <p:bldP spid="184349" grpId="0" animBg="1" autoUpdateAnimBg="0"/>
      <p:bldP spid="184350" grpId="0" animBg="1"/>
      <p:bldP spid="184351" grpId="0" animBg="1"/>
      <p:bldP spid="184352" grpId="0" animBg="1"/>
      <p:bldP spid="184353" grpId="0" autoUpdateAnimBg="0"/>
      <p:bldP spid="184357" grpId="0" animBg="1"/>
      <p:bldP spid="184358" grpId="0" autoUpdateAnimBg="0"/>
      <p:bldP spid="184359" grpId="0" autoUpdateAnimBg="0"/>
      <p:bldP spid="184360" grpId="0" animBg="1"/>
      <p:bldP spid="184361" grpId="0" autoUpdateAnimBg="0"/>
      <p:bldP spid="184362"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3"/>
          <p:cNvSpPr>
            <a:spLocks noGrp="1" noChangeArrowheads="1"/>
          </p:cNvSpPr>
          <p:nvPr>
            <p:ph type="body" idx="1"/>
          </p:nvPr>
        </p:nvSpPr>
        <p:spPr>
          <a:xfrm>
            <a:off x="250825" y="404813"/>
            <a:ext cx="8208963" cy="6021387"/>
          </a:xfrm>
        </p:spPr>
        <p:txBody>
          <a:bodyPr/>
          <a:lstStyle/>
          <a:p>
            <a:pPr eaLnBrk="1" hangingPunct="1">
              <a:lnSpc>
                <a:spcPct val="80000"/>
              </a:lnSpc>
              <a:buFont typeface="Monotype Sorts" pitchFamily="2" charset="2"/>
              <a:buNone/>
            </a:pPr>
            <a:r>
              <a:rPr lang="en-US" altLang="zh-CN" sz="2800" b="1" smtClean="0">
                <a:solidFill>
                  <a:srgbClr val="080808"/>
                </a:solidFill>
                <a:ea typeface="楷体_GB2312" pitchFamily="49" charset="-122"/>
              </a:rPr>
              <a:t>// </a:t>
            </a:r>
            <a:r>
              <a:rPr lang="zh-CN" altLang="en-US" sz="2800" b="1" smtClean="0">
                <a:solidFill>
                  <a:srgbClr val="080808"/>
                </a:solidFill>
                <a:ea typeface="楷体_GB2312" pitchFamily="49" charset="-122"/>
              </a:rPr>
              <a:t>根据先序序列，创建一棵二叉树</a:t>
            </a:r>
          </a:p>
          <a:p>
            <a:pPr eaLnBrk="1" hangingPunct="1">
              <a:lnSpc>
                <a:spcPct val="80000"/>
              </a:lnSpc>
              <a:buFont typeface="Monotype Sorts" pitchFamily="2" charset="2"/>
              <a:buNone/>
            </a:pPr>
            <a:r>
              <a:rPr lang="en-US" altLang="zh-CN" sz="2800" b="1" smtClean="0">
                <a:solidFill>
                  <a:srgbClr val="080808"/>
                </a:solidFill>
                <a:ea typeface="楷体_GB2312" pitchFamily="49" charset="-122"/>
              </a:rPr>
              <a:t>Status CreateBiTree( BiTree &amp;T)</a:t>
            </a:r>
          </a:p>
          <a:p>
            <a:pPr eaLnBrk="1" hangingPunct="1">
              <a:lnSpc>
                <a:spcPct val="80000"/>
              </a:lnSpc>
              <a:buFont typeface="Monotype Sorts" pitchFamily="2" charset="2"/>
              <a:buNone/>
            </a:pPr>
            <a:r>
              <a:rPr lang="en-US" altLang="zh-CN" sz="2800" b="1" smtClean="0">
                <a:solidFill>
                  <a:srgbClr val="080808"/>
                </a:solidFill>
                <a:ea typeface="楷体_GB2312" pitchFamily="49" charset="-122"/>
              </a:rPr>
              <a:t>{  scanf( &amp;ch );</a:t>
            </a:r>
          </a:p>
          <a:p>
            <a:pPr eaLnBrk="1" hangingPunct="1">
              <a:lnSpc>
                <a:spcPct val="80000"/>
              </a:lnSpc>
              <a:buFont typeface="Monotype Sorts" pitchFamily="2" charset="2"/>
              <a:buNone/>
            </a:pPr>
            <a:r>
              <a:rPr lang="en-US" altLang="zh-CN" sz="2800" b="1" smtClean="0">
                <a:solidFill>
                  <a:srgbClr val="080808"/>
                </a:solidFill>
                <a:ea typeface="楷体_GB2312" pitchFamily="49" charset="-122"/>
              </a:rPr>
              <a:t>	if( ch == ‘ ‘ )    {   T=NULL;  }</a:t>
            </a:r>
          </a:p>
          <a:p>
            <a:pPr eaLnBrk="1" hangingPunct="1">
              <a:lnSpc>
                <a:spcPct val="80000"/>
              </a:lnSpc>
              <a:buFont typeface="Monotype Sorts" pitchFamily="2" charset="2"/>
              <a:buNone/>
            </a:pPr>
            <a:r>
              <a:rPr lang="en-US" altLang="zh-CN" sz="2800" b="1" smtClean="0">
                <a:solidFill>
                  <a:srgbClr val="080808"/>
                </a:solidFill>
                <a:ea typeface="楷体_GB2312" pitchFamily="49" charset="-122"/>
              </a:rPr>
              <a:t>	else</a:t>
            </a:r>
          </a:p>
          <a:p>
            <a:pPr eaLnBrk="1" hangingPunct="1">
              <a:lnSpc>
                <a:spcPct val="80000"/>
              </a:lnSpc>
              <a:buFont typeface="Monotype Sorts" pitchFamily="2" charset="2"/>
              <a:buNone/>
            </a:pPr>
            <a:r>
              <a:rPr lang="en-US" altLang="zh-CN" sz="2800" b="1" smtClean="0">
                <a:solidFill>
                  <a:srgbClr val="080808"/>
                </a:solidFill>
                <a:ea typeface="楷体_GB2312" pitchFamily="49" charset="-122"/>
              </a:rPr>
              <a:t>	{  if  (! (T=(BiTNode*)</a:t>
            </a:r>
          </a:p>
          <a:p>
            <a:pPr eaLnBrk="1" hangingPunct="1">
              <a:lnSpc>
                <a:spcPct val="80000"/>
              </a:lnSpc>
              <a:buFont typeface="Monotype Sorts" pitchFamily="2" charset="2"/>
              <a:buNone/>
            </a:pPr>
            <a:r>
              <a:rPr lang="en-US" altLang="zh-CN" sz="2800" b="1" smtClean="0">
                <a:solidFill>
                  <a:srgbClr val="080808"/>
                </a:solidFill>
                <a:ea typeface="楷体_GB2312" pitchFamily="49" charset="-122"/>
              </a:rPr>
              <a:t>                       malloc(sizeof(BiTNode))))          </a:t>
            </a:r>
          </a:p>
          <a:p>
            <a:pPr eaLnBrk="1" hangingPunct="1">
              <a:lnSpc>
                <a:spcPct val="80000"/>
              </a:lnSpc>
              <a:buFont typeface="Monotype Sorts" pitchFamily="2" charset="2"/>
              <a:buNone/>
            </a:pPr>
            <a:r>
              <a:rPr lang="en-US" altLang="zh-CN" sz="2800" b="1" smtClean="0">
                <a:solidFill>
                  <a:srgbClr val="080808"/>
                </a:solidFill>
                <a:ea typeface="楷体_GB2312" pitchFamily="49" charset="-122"/>
              </a:rPr>
              <a:t>                  exit( OVERFLOW );</a:t>
            </a:r>
          </a:p>
          <a:p>
            <a:pPr eaLnBrk="1" hangingPunct="1">
              <a:lnSpc>
                <a:spcPct val="80000"/>
              </a:lnSpc>
              <a:buFont typeface="Monotype Sorts" pitchFamily="2" charset="2"/>
              <a:buNone/>
            </a:pPr>
            <a:r>
              <a:rPr lang="en-US" altLang="zh-CN" sz="2800" b="1" smtClean="0">
                <a:solidFill>
                  <a:srgbClr val="080808"/>
                </a:solidFill>
                <a:ea typeface="楷体_GB2312" pitchFamily="49" charset="-122"/>
              </a:rPr>
              <a:t>	     T-&gt;data = ch;              // </a:t>
            </a:r>
            <a:r>
              <a:rPr lang="zh-CN" altLang="en-US" sz="2800" b="1" smtClean="0">
                <a:solidFill>
                  <a:srgbClr val="080808"/>
                </a:solidFill>
                <a:ea typeface="楷体_GB2312" pitchFamily="49" charset="-122"/>
              </a:rPr>
              <a:t>生成根结点</a:t>
            </a:r>
          </a:p>
          <a:p>
            <a:pPr eaLnBrk="1" hangingPunct="1">
              <a:lnSpc>
                <a:spcPct val="80000"/>
              </a:lnSpc>
              <a:buFont typeface="Monotype Sorts" pitchFamily="2" charset="2"/>
              <a:buNone/>
            </a:pPr>
            <a:r>
              <a:rPr lang="zh-CN" altLang="en-US" sz="2800" b="1" smtClean="0">
                <a:solidFill>
                  <a:srgbClr val="080808"/>
                </a:solidFill>
                <a:ea typeface="楷体_GB2312" pitchFamily="49" charset="-122"/>
              </a:rPr>
              <a:t>         </a:t>
            </a:r>
            <a:r>
              <a:rPr lang="en-US" altLang="zh-CN" sz="2800" b="1" smtClean="0">
                <a:solidFill>
                  <a:srgbClr val="080808"/>
                </a:solidFill>
                <a:ea typeface="楷体_GB2312" pitchFamily="49" charset="-122"/>
              </a:rPr>
              <a:t>CreateBiTree(T-&gt;lchild);   // </a:t>
            </a:r>
            <a:r>
              <a:rPr lang="zh-CN" altLang="en-US" sz="2800" b="1" smtClean="0">
                <a:solidFill>
                  <a:srgbClr val="080808"/>
                </a:solidFill>
                <a:ea typeface="楷体_GB2312" pitchFamily="49" charset="-122"/>
              </a:rPr>
              <a:t>构造左子树</a:t>
            </a:r>
          </a:p>
          <a:p>
            <a:pPr eaLnBrk="1" hangingPunct="1">
              <a:lnSpc>
                <a:spcPct val="80000"/>
              </a:lnSpc>
              <a:buFont typeface="Monotype Sorts" pitchFamily="2" charset="2"/>
              <a:buNone/>
            </a:pPr>
            <a:r>
              <a:rPr lang="zh-CN" altLang="en-US" sz="2800" b="1" smtClean="0">
                <a:solidFill>
                  <a:srgbClr val="080808"/>
                </a:solidFill>
                <a:ea typeface="楷体_GB2312" pitchFamily="49" charset="-122"/>
              </a:rPr>
              <a:t>        </a:t>
            </a:r>
            <a:r>
              <a:rPr lang="en-US" altLang="zh-CN" sz="2800" b="1" smtClean="0">
                <a:solidFill>
                  <a:srgbClr val="080808"/>
                </a:solidFill>
                <a:ea typeface="楷体_GB2312" pitchFamily="49" charset="-122"/>
              </a:rPr>
              <a:t>CreateBiTree(T-&gt;rchild);   // </a:t>
            </a:r>
            <a:r>
              <a:rPr lang="zh-CN" altLang="en-US" sz="2800" b="1" smtClean="0">
                <a:solidFill>
                  <a:srgbClr val="080808"/>
                </a:solidFill>
                <a:ea typeface="楷体_GB2312" pitchFamily="49" charset="-122"/>
              </a:rPr>
              <a:t>构造右子树</a:t>
            </a:r>
          </a:p>
          <a:p>
            <a:pPr eaLnBrk="1" hangingPunct="1">
              <a:lnSpc>
                <a:spcPct val="80000"/>
              </a:lnSpc>
              <a:buFont typeface="Monotype Sorts" pitchFamily="2" charset="2"/>
              <a:buNone/>
            </a:pPr>
            <a:r>
              <a:rPr lang="zh-CN" altLang="en-US" sz="2800" b="1" smtClean="0">
                <a:solidFill>
                  <a:srgbClr val="080808"/>
                </a:solidFill>
                <a:ea typeface="楷体_GB2312" pitchFamily="49" charset="-122"/>
              </a:rPr>
              <a:t>	</a:t>
            </a:r>
            <a:r>
              <a:rPr lang="en-US" altLang="zh-CN" sz="2800" b="1" smtClean="0">
                <a:solidFill>
                  <a:srgbClr val="080808"/>
                </a:solidFill>
                <a:ea typeface="楷体_GB2312" pitchFamily="49" charset="-122"/>
              </a:rPr>
              <a:t>}</a:t>
            </a:r>
          </a:p>
          <a:p>
            <a:pPr eaLnBrk="1" hangingPunct="1">
              <a:lnSpc>
                <a:spcPct val="80000"/>
              </a:lnSpc>
              <a:buFont typeface="Monotype Sorts" pitchFamily="2" charset="2"/>
              <a:buNone/>
            </a:pPr>
            <a:r>
              <a:rPr lang="en-US" altLang="zh-CN" sz="2800" b="1" smtClean="0">
                <a:solidFill>
                  <a:srgbClr val="080808"/>
                </a:solidFill>
                <a:ea typeface="楷体_GB2312" pitchFamily="49" charset="-122"/>
              </a:rPr>
              <a:t>	return OK;</a:t>
            </a:r>
          </a:p>
          <a:p>
            <a:pPr eaLnBrk="1" hangingPunct="1">
              <a:lnSpc>
                <a:spcPct val="80000"/>
              </a:lnSpc>
              <a:buFont typeface="Monotype Sorts" pitchFamily="2" charset="2"/>
              <a:buNone/>
            </a:pPr>
            <a:r>
              <a:rPr lang="en-US" altLang="zh-CN" sz="2800" b="1" smtClean="0">
                <a:solidFill>
                  <a:srgbClr val="080808"/>
                </a:solidFill>
                <a:ea typeface="楷体_GB2312" pitchFamily="49" charset="-122"/>
              </a:rPr>
              <a:t>}// CreateBiTree;</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323850" y="44450"/>
            <a:ext cx="3448050" cy="579438"/>
          </a:xfrm>
          <a:noFill/>
          <a:extLst>
            <a:ext uri="{91240B29-F687-4F45-9708-019B960494DF}">
              <a14:hiddenLine xmlns:a14="http://schemas.microsoft.com/office/drawing/2010/main" w="12700" cap="sq"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spAutoFit/>
          </a:bodyPr>
          <a:lstStyle/>
          <a:p>
            <a:pPr eaLnBrk="1" hangingPunct="1"/>
            <a:r>
              <a:rPr lang="zh-CN" altLang="en-US" sz="3200" b="1" smtClean="0">
                <a:solidFill>
                  <a:srgbClr val="993366"/>
                </a:solidFill>
                <a:ea typeface="楷体_GB2312" pitchFamily="49" charset="-122"/>
              </a:rPr>
              <a:t>以先序建立树示例</a:t>
            </a:r>
          </a:p>
        </p:txBody>
      </p:sp>
      <p:sp>
        <p:nvSpPr>
          <p:cNvPr id="98307" name="Rectangle 3"/>
          <p:cNvSpPr>
            <a:spLocks noGrp="1" noChangeArrowheads="1"/>
          </p:cNvSpPr>
          <p:nvPr>
            <p:ph type="body" idx="1"/>
          </p:nvPr>
        </p:nvSpPr>
        <p:spPr>
          <a:xfrm>
            <a:off x="255588" y="844550"/>
            <a:ext cx="7772400" cy="496888"/>
          </a:xfrm>
        </p:spPr>
        <p:txBody>
          <a:bodyPr/>
          <a:lstStyle/>
          <a:p>
            <a:pPr eaLnBrk="1" hangingPunct="1">
              <a:lnSpc>
                <a:spcPct val="90000"/>
              </a:lnSpc>
              <a:buFont typeface="Monotype Sorts" pitchFamily="2" charset="2"/>
              <a:buNone/>
            </a:pPr>
            <a:r>
              <a:rPr lang="en-US" altLang="zh-CN" b="1" smtClean="0"/>
              <a:t>A B C </a:t>
            </a:r>
            <a:r>
              <a:rPr lang="en-US" altLang="zh-CN" b="1" smtClean="0">
                <a:cs typeface="Tahoma" pitchFamily="34" charset="0"/>
              </a:rPr>
              <a:t>Φ Φ </a:t>
            </a:r>
            <a:r>
              <a:rPr lang="en-US" altLang="zh-CN" b="1" smtClean="0"/>
              <a:t>D E </a:t>
            </a:r>
            <a:r>
              <a:rPr lang="en-US" altLang="zh-CN" b="1" smtClean="0">
                <a:cs typeface="Tahoma" pitchFamily="34" charset="0"/>
              </a:rPr>
              <a:t>Φ</a:t>
            </a:r>
            <a:r>
              <a:rPr lang="en-US" altLang="zh-CN" b="1" smtClean="0"/>
              <a:t> G </a:t>
            </a:r>
            <a:r>
              <a:rPr lang="en-US" altLang="zh-CN" b="1" smtClean="0">
                <a:cs typeface="Tahoma" pitchFamily="34" charset="0"/>
              </a:rPr>
              <a:t>Φ</a:t>
            </a:r>
            <a:r>
              <a:rPr lang="en-US" altLang="zh-CN" b="1" smtClean="0"/>
              <a:t> </a:t>
            </a:r>
            <a:r>
              <a:rPr lang="en-US" altLang="zh-CN" b="1" smtClean="0">
                <a:cs typeface="Tahoma" pitchFamily="34" charset="0"/>
              </a:rPr>
              <a:t>Φ</a:t>
            </a:r>
            <a:r>
              <a:rPr lang="en-US" altLang="zh-CN" b="1" smtClean="0"/>
              <a:t> F </a:t>
            </a:r>
            <a:r>
              <a:rPr lang="en-US" altLang="zh-CN" b="1" smtClean="0">
                <a:cs typeface="Tahoma" pitchFamily="34" charset="0"/>
              </a:rPr>
              <a:t>Φ Φ Φ</a:t>
            </a:r>
          </a:p>
        </p:txBody>
      </p:sp>
      <p:sp>
        <p:nvSpPr>
          <p:cNvPr id="310276" name="Oval 4"/>
          <p:cNvSpPr>
            <a:spLocks noChangeArrowheads="1"/>
          </p:cNvSpPr>
          <p:nvPr/>
        </p:nvSpPr>
        <p:spPr bwMode="auto">
          <a:xfrm>
            <a:off x="2627313" y="1628775"/>
            <a:ext cx="576262" cy="576263"/>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A</a:t>
            </a:r>
          </a:p>
        </p:txBody>
      </p:sp>
      <p:sp>
        <p:nvSpPr>
          <p:cNvPr id="310277" name="Oval 5"/>
          <p:cNvSpPr>
            <a:spLocks noChangeArrowheads="1"/>
          </p:cNvSpPr>
          <p:nvPr/>
        </p:nvSpPr>
        <p:spPr bwMode="auto">
          <a:xfrm>
            <a:off x="1835150" y="2565400"/>
            <a:ext cx="576263" cy="576263"/>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B</a:t>
            </a:r>
          </a:p>
        </p:txBody>
      </p:sp>
      <p:sp>
        <p:nvSpPr>
          <p:cNvPr id="310278" name="Oval 6"/>
          <p:cNvSpPr>
            <a:spLocks noChangeArrowheads="1"/>
          </p:cNvSpPr>
          <p:nvPr/>
        </p:nvSpPr>
        <p:spPr bwMode="auto">
          <a:xfrm>
            <a:off x="876300" y="3465513"/>
            <a:ext cx="609600" cy="611187"/>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C</a:t>
            </a:r>
          </a:p>
        </p:txBody>
      </p:sp>
      <p:sp>
        <p:nvSpPr>
          <p:cNvPr id="310279" name="Oval 7"/>
          <p:cNvSpPr>
            <a:spLocks noChangeArrowheads="1"/>
          </p:cNvSpPr>
          <p:nvPr/>
        </p:nvSpPr>
        <p:spPr bwMode="auto">
          <a:xfrm>
            <a:off x="395288" y="4508500"/>
            <a:ext cx="609600" cy="6111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latin typeface="Tahoma" pitchFamily="34" charset="0"/>
                <a:cs typeface="Tahoma" pitchFamily="34" charset="0"/>
              </a:rPr>
              <a:t>Φ</a:t>
            </a:r>
          </a:p>
        </p:txBody>
      </p:sp>
      <p:sp>
        <p:nvSpPr>
          <p:cNvPr id="310280" name="Oval 8"/>
          <p:cNvSpPr>
            <a:spLocks noChangeArrowheads="1"/>
          </p:cNvSpPr>
          <p:nvPr/>
        </p:nvSpPr>
        <p:spPr bwMode="auto">
          <a:xfrm>
            <a:off x="1298575" y="4473575"/>
            <a:ext cx="609600" cy="6111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latin typeface="Tahoma" pitchFamily="34" charset="0"/>
                <a:cs typeface="Tahoma" pitchFamily="34" charset="0"/>
              </a:rPr>
              <a:t>Φ</a:t>
            </a:r>
          </a:p>
        </p:txBody>
      </p:sp>
      <p:sp>
        <p:nvSpPr>
          <p:cNvPr id="310281" name="Oval 9"/>
          <p:cNvSpPr>
            <a:spLocks noChangeArrowheads="1"/>
          </p:cNvSpPr>
          <p:nvPr/>
        </p:nvSpPr>
        <p:spPr bwMode="auto">
          <a:xfrm>
            <a:off x="2822575" y="3460750"/>
            <a:ext cx="596900" cy="587375"/>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D</a:t>
            </a:r>
          </a:p>
        </p:txBody>
      </p:sp>
      <p:sp>
        <p:nvSpPr>
          <p:cNvPr id="310282" name="Oval 10"/>
          <p:cNvSpPr>
            <a:spLocks noChangeArrowheads="1"/>
          </p:cNvSpPr>
          <p:nvPr/>
        </p:nvSpPr>
        <p:spPr bwMode="auto">
          <a:xfrm>
            <a:off x="2176463" y="4271963"/>
            <a:ext cx="596900" cy="587375"/>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E</a:t>
            </a:r>
          </a:p>
        </p:txBody>
      </p:sp>
      <p:sp>
        <p:nvSpPr>
          <p:cNvPr id="310283" name="Oval 11"/>
          <p:cNvSpPr>
            <a:spLocks noChangeArrowheads="1"/>
          </p:cNvSpPr>
          <p:nvPr/>
        </p:nvSpPr>
        <p:spPr bwMode="auto">
          <a:xfrm>
            <a:off x="1692275" y="5146675"/>
            <a:ext cx="596900" cy="587375"/>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latin typeface="Tahoma" pitchFamily="34" charset="0"/>
                <a:cs typeface="Tahoma" pitchFamily="34" charset="0"/>
              </a:rPr>
              <a:t>Φ</a:t>
            </a:r>
          </a:p>
        </p:txBody>
      </p:sp>
      <p:sp>
        <p:nvSpPr>
          <p:cNvPr id="310284" name="Oval 12"/>
          <p:cNvSpPr>
            <a:spLocks noChangeArrowheads="1"/>
          </p:cNvSpPr>
          <p:nvPr/>
        </p:nvSpPr>
        <p:spPr bwMode="auto">
          <a:xfrm>
            <a:off x="2517775" y="5156200"/>
            <a:ext cx="596900" cy="587375"/>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G</a:t>
            </a:r>
          </a:p>
        </p:txBody>
      </p:sp>
      <p:sp>
        <p:nvSpPr>
          <p:cNvPr id="310285" name="Oval 13"/>
          <p:cNvSpPr>
            <a:spLocks noChangeArrowheads="1"/>
          </p:cNvSpPr>
          <p:nvPr/>
        </p:nvSpPr>
        <p:spPr bwMode="auto">
          <a:xfrm>
            <a:off x="3522663" y="4271963"/>
            <a:ext cx="596900" cy="587375"/>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ahoma" pitchFamily="34" charset="0"/>
              </a:rPr>
              <a:t>F</a:t>
            </a:r>
          </a:p>
        </p:txBody>
      </p:sp>
      <p:sp>
        <p:nvSpPr>
          <p:cNvPr id="310286" name="Oval 14"/>
          <p:cNvSpPr>
            <a:spLocks noChangeArrowheads="1"/>
          </p:cNvSpPr>
          <p:nvPr/>
        </p:nvSpPr>
        <p:spPr bwMode="auto">
          <a:xfrm>
            <a:off x="4046538" y="5146675"/>
            <a:ext cx="596900" cy="587375"/>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latin typeface="Tahoma" pitchFamily="34" charset="0"/>
                <a:cs typeface="Tahoma" pitchFamily="34" charset="0"/>
              </a:rPr>
              <a:t>Φ</a:t>
            </a:r>
          </a:p>
        </p:txBody>
      </p:sp>
      <p:sp>
        <p:nvSpPr>
          <p:cNvPr id="310287" name="Oval 15"/>
          <p:cNvSpPr>
            <a:spLocks noChangeArrowheads="1"/>
          </p:cNvSpPr>
          <p:nvPr/>
        </p:nvSpPr>
        <p:spPr bwMode="auto">
          <a:xfrm>
            <a:off x="3276600" y="5157788"/>
            <a:ext cx="596900" cy="587375"/>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latin typeface="Tahoma" pitchFamily="34" charset="0"/>
                <a:cs typeface="Tahoma" pitchFamily="34" charset="0"/>
              </a:rPr>
              <a:t>Φ</a:t>
            </a:r>
          </a:p>
        </p:txBody>
      </p:sp>
      <p:sp>
        <p:nvSpPr>
          <p:cNvPr id="310288" name="Oval 16"/>
          <p:cNvSpPr>
            <a:spLocks noChangeArrowheads="1"/>
          </p:cNvSpPr>
          <p:nvPr/>
        </p:nvSpPr>
        <p:spPr bwMode="auto">
          <a:xfrm>
            <a:off x="3419475" y="2549525"/>
            <a:ext cx="587375" cy="588963"/>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latin typeface="Tahoma" pitchFamily="34" charset="0"/>
                <a:cs typeface="Tahoma" pitchFamily="34" charset="0"/>
              </a:rPr>
              <a:t>Φ</a:t>
            </a:r>
          </a:p>
        </p:txBody>
      </p:sp>
      <p:sp>
        <p:nvSpPr>
          <p:cNvPr id="310289" name="Line 17"/>
          <p:cNvSpPr>
            <a:spLocks noChangeShapeType="1"/>
          </p:cNvSpPr>
          <p:nvPr/>
        </p:nvSpPr>
        <p:spPr bwMode="auto">
          <a:xfrm flipH="1">
            <a:off x="2266950" y="2060575"/>
            <a:ext cx="433388" cy="57785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0290" name="Line 18"/>
          <p:cNvSpPr>
            <a:spLocks noChangeShapeType="1"/>
          </p:cNvSpPr>
          <p:nvPr/>
        </p:nvSpPr>
        <p:spPr bwMode="auto">
          <a:xfrm flipH="1">
            <a:off x="1403350" y="2997200"/>
            <a:ext cx="431800" cy="50482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0291" name="Line 19"/>
          <p:cNvSpPr>
            <a:spLocks noChangeShapeType="1"/>
          </p:cNvSpPr>
          <p:nvPr/>
        </p:nvSpPr>
        <p:spPr bwMode="auto">
          <a:xfrm flipH="1">
            <a:off x="755650" y="4005263"/>
            <a:ext cx="215900" cy="503237"/>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0292" name="Line 20"/>
          <p:cNvSpPr>
            <a:spLocks noChangeShapeType="1"/>
          </p:cNvSpPr>
          <p:nvPr/>
        </p:nvSpPr>
        <p:spPr bwMode="auto">
          <a:xfrm>
            <a:off x="1331913" y="4003675"/>
            <a:ext cx="246062" cy="46672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0293" name="Line 21"/>
          <p:cNvSpPr>
            <a:spLocks noChangeShapeType="1"/>
          </p:cNvSpPr>
          <p:nvPr/>
        </p:nvSpPr>
        <p:spPr bwMode="auto">
          <a:xfrm flipH="1">
            <a:off x="2555875" y="3892550"/>
            <a:ext cx="360363" cy="4699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0294" name="Line 22"/>
          <p:cNvSpPr>
            <a:spLocks noChangeShapeType="1"/>
          </p:cNvSpPr>
          <p:nvPr/>
        </p:nvSpPr>
        <p:spPr bwMode="auto">
          <a:xfrm>
            <a:off x="3348038" y="3892550"/>
            <a:ext cx="360362" cy="4318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0295" name="Line 23"/>
          <p:cNvSpPr>
            <a:spLocks noChangeShapeType="1"/>
          </p:cNvSpPr>
          <p:nvPr/>
        </p:nvSpPr>
        <p:spPr bwMode="auto">
          <a:xfrm>
            <a:off x="2411413" y="2997200"/>
            <a:ext cx="477837" cy="4699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0296" name="Line 24"/>
          <p:cNvSpPr>
            <a:spLocks noChangeShapeType="1"/>
          </p:cNvSpPr>
          <p:nvPr/>
        </p:nvSpPr>
        <p:spPr bwMode="auto">
          <a:xfrm>
            <a:off x="3132138" y="2060575"/>
            <a:ext cx="431800" cy="50482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0297" name="Line 25"/>
          <p:cNvSpPr>
            <a:spLocks noChangeShapeType="1"/>
          </p:cNvSpPr>
          <p:nvPr/>
        </p:nvSpPr>
        <p:spPr bwMode="auto">
          <a:xfrm flipH="1">
            <a:off x="2108200" y="4781550"/>
            <a:ext cx="166688" cy="360363"/>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0298" name="Line 26"/>
          <p:cNvSpPr>
            <a:spLocks noChangeShapeType="1"/>
          </p:cNvSpPr>
          <p:nvPr/>
        </p:nvSpPr>
        <p:spPr bwMode="auto">
          <a:xfrm>
            <a:off x="2627313" y="4767263"/>
            <a:ext cx="146050" cy="36036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0299" name="Line 27"/>
          <p:cNvSpPr>
            <a:spLocks noChangeShapeType="1"/>
          </p:cNvSpPr>
          <p:nvPr/>
        </p:nvSpPr>
        <p:spPr bwMode="auto">
          <a:xfrm flipH="1">
            <a:off x="3563938" y="4797425"/>
            <a:ext cx="144462" cy="442913"/>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0300" name="Line 28"/>
          <p:cNvSpPr>
            <a:spLocks noChangeShapeType="1"/>
          </p:cNvSpPr>
          <p:nvPr/>
        </p:nvSpPr>
        <p:spPr bwMode="auto">
          <a:xfrm>
            <a:off x="3995738" y="4797425"/>
            <a:ext cx="215900" cy="360363"/>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10301" name="Group 29"/>
          <p:cNvGrpSpPr>
            <a:grpSpLocks/>
          </p:cNvGrpSpPr>
          <p:nvPr/>
        </p:nvGrpSpPr>
        <p:grpSpPr bwMode="auto">
          <a:xfrm>
            <a:off x="5292725" y="1916113"/>
            <a:ext cx="3167063" cy="4176712"/>
            <a:chOff x="3312" y="1776"/>
            <a:chExt cx="1344" cy="1872"/>
          </a:xfrm>
        </p:grpSpPr>
        <p:sp>
          <p:nvSpPr>
            <p:cNvPr id="98338" name="Oval 30"/>
            <p:cNvSpPr>
              <a:spLocks noChangeArrowheads="1"/>
            </p:cNvSpPr>
            <p:nvPr/>
          </p:nvSpPr>
          <p:spPr bwMode="auto">
            <a:xfrm>
              <a:off x="3984" y="177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A</a:t>
              </a:r>
            </a:p>
          </p:txBody>
        </p:sp>
        <p:sp>
          <p:nvSpPr>
            <p:cNvPr id="98339" name="Oval 31"/>
            <p:cNvSpPr>
              <a:spLocks noChangeArrowheads="1"/>
            </p:cNvSpPr>
            <p:nvPr/>
          </p:nvSpPr>
          <p:spPr bwMode="auto">
            <a:xfrm>
              <a:off x="3696" y="2112"/>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B</a:t>
              </a:r>
            </a:p>
          </p:txBody>
        </p:sp>
        <p:sp>
          <p:nvSpPr>
            <p:cNvPr id="98340" name="Oval 32"/>
            <p:cNvSpPr>
              <a:spLocks noChangeArrowheads="1"/>
            </p:cNvSpPr>
            <p:nvPr/>
          </p:nvSpPr>
          <p:spPr bwMode="auto">
            <a:xfrm>
              <a:off x="3312" y="249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C</a:t>
              </a:r>
            </a:p>
          </p:txBody>
        </p:sp>
        <p:sp>
          <p:nvSpPr>
            <p:cNvPr id="98341" name="Oval 33"/>
            <p:cNvSpPr>
              <a:spLocks noChangeArrowheads="1"/>
            </p:cNvSpPr>
            <p:nvPr/>
          </p:nvSpPr>
          <p:spPr bwMode="auto">
            <a:xfrm>
              <a:off x="4080" y="2496"/>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D</a:t>
              </a:r>
            </a:p>
          </p:txBody>
        </p:sp>
        <p:sp>
          <p:nvSpPr>
            <p:cNvPr id="98342" name="Oval 34"/>
            <p:cNvSpPr>
              <a:spLocks noChangeArrowheads="1"/>
            </p:cNvSpPr>
            <p:nvPr/>
          </p:nvSpPr>
          <p:spPr bwMode="auto">
            <a:xfrm>
              <a:off x="3840" y="292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E</a:t>
              </a:r>
            </a:p>
          </p:txBody>
        </p:sp>
        <p:sp>
          <p:nvSpPr>
            <p:cNvPr id="98343" name="Oval 35"/>
            <p:cNvSpPr>
              <a:spLocks noChangeArrowheads="1"/>
            </p:cNvSpPr>
            <p:nvPr/>
          </p:nvSpPr>
          <p:spPr bwMode="auto">
            <a:xfrm>
              <a:off x="3984" y="340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G</a:t>
              </a:r>
            </a:p>
          </p:txBody>
        </p:sp>
        <p:sp>
          <p:nvSpPr>
            <p:cNvPr id="98344" name="Oval 36"/>
            <p:cNvSpPr>
              <a:spLocks noChangeArrowheads="1"/>
            </p:cNvSpPr>
            <p:nvPr/>
          </p:nvSpPr>
          <p:spPr bwMode="auto">
            <a:xfrm>
              <a:off x="4416" y="2928"/>
              <a:ext cx="240"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itchFamily="34" charset="0"/>
                </a:rPr>
                <a:t>F</a:t>
              </a:r>
            </a:p>
          </p:txBody>
        </p:sp>
        <p:sp>
          <p:nvSpPr>
            <p:cNvPr id="98345" name="Line 37"/>
            <p:cNvSpPr>
              <a:spLocks noChangeShapeType="1"/>
            </p:cNvSpPr>
            <p:nvPr/>
          </p:nvSpPr>
          <p:spPr bwMode="auto">
            <a:xfrm flipH="1">
              <a:off x="3888" y="2016"/>
              <a:ext cx="96"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46" name="Line 38"/>
            <p:cNvSpPr>
              <a:spLocks noChangeShapeType="1"/>
            </p:cNvSpPr>
            <p:nvPr/>
          </p:nvSpPr>
          <p:spPr bwMode="auto">
            <a:xfrm flipH="1">
              <a:off x="3504" y="2304"/>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47" name="Line 39"/>
            <p:cNvSpPr>
              <a:spLocks noChangeShapeType="1"/>
            </p:cNvSpPr>
            <p:nvPr/>
          </p:nvSpPr>
          <p:spPr bwMode="auto">
            <a:xfrm flipH="1">
              <a:off x="4032" y="2736"/>
              <a:ext cx="96"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48" name="Line 40"/>
            <p:cNvSpPr>
              <a:spLocks noChangeShapeType="1"/>
            </p:cNvSpPr>
            <p:nvPr/>
          </p:nvSpPr>
          <p:spPr bwMode="auto">
            <a:xfrm>
              <a:off x="4320" y="2736"/>
              <a:ext cx="14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49" name="Line 41"/>
            <p:cNvSpPr>
              <a:spLocks noChangeShapeType="1"/>
            </p:cNvSpPr>
            <p:nvPr/>
          </p:nvSpPr>
          <p:spPr bwMode="auto">
            <a:xfrm>
              <a:off x="3888" y="2352"/>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50" name="Line 42"/>
            <p:cNvSpPr>
              <a:spLocks noChangeShapeType="1"/>
            </p:cNvSpPr>
            <p:nvPr/>
          </p:nvSpPr>
          <p:spPr bwMode="auto">
            <a:xfrm>
              <a:off x="4032" y="3168"/>
              <a:ext cx="96"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10315" name="Oval 43"/>
          <p:cNvSpPr>
            <a:spLocks noChangeArrowheads="1"/>
          </p:cNvSpPr>
          <p:nvPr/>
        </p:nvSpPr>
        <p:spPr bwMode="auto">
          <a:xfrm>
            <a:off x="2952750" y="6081713"/>
            <a:ext cx="596900" cy="587375"/>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latin typeface="Tahoma" pitchFamily="34" charset="0"/>
                <a:cs typeface="Tahoma" pitchFamily="34" charset="0"/>
              </a:rPr>
              <a:t>Φ</a:t>
            </a:r>
          </a:p>
        </p:txBody>
      </p:sp>
      <p:sp>
        <p:nvSpPr>
          <p:cNvPr id="310316" name="Oval 44"/>
          <p:cNvSpPr>
            <a:spLocks noChangeArrowheads="1"/>
          </p:cNvSpPr>
          <p:nvPr/>
        </p:nvSpPr>
        <p:spPr bwMode="auto">
          <a:xfrm>
            <a:off x="2109788" y="6081713"/>
            <a:ext cx="596900" cy="587375"/>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latin typeface="Tahoma" pitchFamily="34" charset="0"/>
                <a:cs typeface="Tahoma" pitchFamily="34" charset="0"/>
              </a:rPr>
              <a:t>Φ</a:t>
            </a:r>
          </a:p>
        </p:txBody>
      </p:sp>
      <p:sp>
        <p:nvSpPr>
          <p:cNvPr id="310317" name="Line 45"/>
          <p:cNvSpPr>
            <a:spLocks noChangeShapeType="1"/>
          </p:cNvSpPr>
          <p:nvPr/>
        </p:nvSpPr>
        <p:spPr bwMode="auto">
          <a:xfrm flipH="1">
            <a:off x="2484438" y="5705475"/>
            <a:ext cx="142875" cy="442913"/>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0318" name="Line 46"/>
          <p:cNvSpPr>
            <a:spLocks noChangeShapeType="1"/>
          </p:cNvSpPr>
          <p:nvPr/>
        </p:nvSpPr>
        <p:spPr bwMode="auto">
          <a:xfrm>
            <a:off x="2987675" y="5661025"/>
            <a:ext cx="215900" cy="50482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0276"/>
                                        </p:tgtEl>
                                        <p:attrNameLst>
                                          <p:attrName>style.visibility</p:attrName>
                                        </p:attrNameLst>
                                      </p:cBhvr>
                                      <p:to>
                                        <p:strVal val="visible"/>
                                      </p:to>
                                    </p:set>
                                    <p:animEffect transition="in" filter="blinds(horizontal)">
                                      <p:cBhvr>
                                        <p:cTn id="7" dur="500"/>
                                        <p:tgtEl>
                                          <p:spTgt spid="3102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0277"/>
                                        </p:tgtEl>
                                        <p:attrNameLst>
                                          <p:attrName>style.visibility</p:attrName>
                                        </p:attrNameLst>
                                      </p:cBhvr>
                                      <p:to>
                                        <p:strVal val="visible"/>
                                      </p:to>
                                    </p:set>
                                    <p:animEffect transition="in" filter="blinds(horizontal)">
                                      <p:cBhvr>
                                        <p:cTn id="12" dur="500"/>
                                        <p:tgtEl>
                                          <p:spTgt spid="3102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0289"/>
                                        </p:tgtEl>
                                        <p:attrNameLst>
                                          <p:attrName>style.visibility</p:attrName>
                                        </p:attrNameLst>
                                      </p:cBhvr>
                                      <p:to>
                                        <p:strVal val="visible"/>
                                      </p:to>
                                    </p:set>
                                    <p:animEffect transition="in" filter="blinds(horizontal)">
                                      <p:cBhvr>
                                        <p:cTn id="17" dur="500"/>
                                        <p:tgtEl>
                                          <p:spTgt spid="3102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0278"/>
                                        </p:tgtEl>
                                        <p:attrNameLst>
                                          <p:attrName>style.visibility</p:attrName>
                                        </p:attrNameLst>
                                      </p:cBhvr>
                                      <p:to>
                                        <p:strVal val="visible"/>
                                      </p:to>
                                    </p:set>
                                    <p:animEffect transition="in" filter="blinds(horizontal)">
                                      <p:cBhvr>
                                        <p:cTn id="22" dur="500"/>
                                        <p:tgtEl>
                                          <p:spTgt spid="3102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0290"/>
                                        </p:tgtEl>
                                        <p:attrNameLst>
                                          <p:attrName>style.visibility</p:attrName>
                                        </p:attrNameLst>
                                      </p:cBhvr>
                                      <p:to>
                                        <p:strVal val="visible"/>
                                      </p:to>
                                    </p:set>
                                    <p:animEffect transition="in" filter="blinds(horizontal)">
                                      <p:cBhvr>
                                        <p:cTn id="27" dur="500"/>
                                        <p:tgtEl>
                                          <p:spTgt spid="3102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10279"/>
                                        </p:tgtEl>
                                        <p:attrNameLst>
                                          <p:attrName>style.visibility</p:attrName>
                                        </p:attrNameLst>
                                      </p:cBhvr>
                                      <p:to>
                                        <p:strVal val="visible"/>
                                      </p:to>
                                    </p:set>
                                    <p:animEffect transition="in" filter="blinds(horizontal)">
                                      <p:cBhvr>
                                        <p:cTn id="32" dur="500"/>
                                        <p:tgtEl>
                                          <p:spTgt spid="31027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10291"/>
                                        </p:tgtEl>
                                        <p:attrNameLst>
                                          <p:attrName>style.visibility</p:attrName>
                                        </p:attrNameLst>
                                      </p:cBhvr>
                                      <p:to>
                                        <p:strVal val="visible"/>
                                      </p:to>
                                    </p:set>
                                    <p:animEffect transition="in" filter="blinds(horizontal)">
                                      <p:cBhvr>
                                        <p:cTn id="37" dur="500"/>
                                        <p:tgtEl>
                                          <p:spTgt spid="3102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10280"/>
                                        </p:tgtEl>
                                        <p:attrNameLst>
                                          <p:attrName>style.visibility</p:attrName>
                                        </p:attrNameLst>
                                      </p:cBhvr>
                                      <p:to>
                                        <p:strVal val="visible"/>
                                      </p:to>
                                    </p:set>
                                    <p:animEffect transition="in" filter="blinds(horizontal)">
                                      <p:cBhvr>
                                        <p:cTn id="42" dur="500"/>
                                        <p:tgtEl>
                                          <p:spTgt spid="31028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10292"/>
                                        </p:tgtEl>
                                        <p:attrNameLst>
                                          <p:attrName>style.visibility</p:attrName>
                                        </p:attrNameLst>
                                      </p:cBhvr>
                                      <p:to>
                                        <p:strVal val="visible"/>
                                      </p:to>
                                    </p:set>
                                    <p:animEffect transition="in" filter="blinds(horizontal)">
                                      <p:cBhvr>
                                        <p:cTn id="47" dur="500"/>
                                        <p:tgtEl>
                                          <p:spTgt spid="31029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10281"/>
                                        </p:tgtEl>
                                        <p:attrNameLst>
                                          <p:attrName>style.visibility</p:attrName>
                                        </p:attrNameLst>
                                      </p:cBhvr>
                                      <p:to>
                                        <p:strVal val="visible"/>
                                      </p:to>
                                    </p:set>
                                    <p:animEffect transition="in" filter="blinds(horizontal)">
                                      <p:cBhvr>
                                        <p:cTn id="52" dur="500"/>
                                        <p:tgtEl>
                                          <p:spTgt spid="31028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10295"/>
                                        </p:tgtEl>
                                        <p:attrNameLst>
                                          <p:attrName>style.visibility</p:attrName>
                                        </p:attrNameLst>
                                      </p:cBhvr>
                                      <p:to>
                                        <p:strVal val="visible"/>
                                      </p:to>
                                    </p:set>
                                    <p:animEffect transition="in" filter="blinds(horizontal)">
                                      <p:cBhvr>
                                        <p:cTn id="57" dur="500"/>
                                        <p:tgtEl>
                                          <p:spTgt spid="31029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10282"/>
                                        </p:tgtEl>
                                        <p:attrNameLst>
                                          <p:attrName>style.visibility</p:attrName>
                                        </p:attrNameLst>
                                      </p:cBhvr>
                                      <p:to>
                                        <p:strVal val="visible"/>
                                      </p:to>
                                    </p:set>
                                    <p:animEffect transition="in" filter="blinds(horizontal)">
                                      <p:cBhvr>
                                        <p:cTn id="62" dur="500"/>
                                        <p:tgtEl>
                                          <p:spTgt spid="31028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10293"/>
                                        </p:tgtEl>
                                        <p:attrNameLst>
                                          <p:attrName>style.visibility</p:attrName>
                                        </p:attrNameLst>
                                      </p:cBhvr>
                                      <p:to>
                                        <p:strVal val="visible"/>
                                      </p:to>
                                    </p:set>
                                    <p:animEffect transition="in" filter="blinds(horizontal)">
                                      <p:cBhvr>
                                        <p:cTn id="67" dur="500"/>
                                        <p:tgtEl>
                                          <p:spTgt spid="31029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10283"/>
                                        </p:tgtEl>
                                        <p:attrNameLst>
                                          <p:attrName>style.visibility</p:attrName>
                                        </p:attrNameLst>
                                      </p:cBhvr>
                                      <p:to>
                                        <p:strVal val="visible"/>
                                      </p:to>
                                    </p:set>
                                    <p:animEffect transition="in" filter="blinds(horizontal)">
                                      <p:cBhvr>
                                        <p:cTn id="72" dur="500"/>
                                        <p:tgtEl>
                                          <p:spTgt spid="31028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10297"/>
                                        </p:tgtEl>
                                        <p:attrNameLst>
                                          <p:attrName>style.visibility</p:attrName>
                                        </p:attrNameLst>
                                      </p:cBhvr>
                                      <p:to>
                                        <p:strVal val="visible"/>
                                      </p:to>
                                    </p:set>
                                    <p:animEffect transition="in" filter="blinds(horizontal)">
                                      <p:cBhvr>
                                        <p:cTn id="77" dur="500"/>
                                        <p:tgtEl>
                                          <p:spTgt spid="31029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310284"/>
                                        </p:tgtEl>
                                        <p:attrNameLst>
                                          <p:attrName>style.visibility</p:attrName>
                                        </p:attrNameLst>
                                      </p:cBhvr>
                                      <p:to>
                                        <p:strVal val="visible"/>
                                      </p:to>
                                    </p:set>
                                    <p:animEffect transition="in" filter="blinds(horizontal)">
                                      <p:cBhvr>
                                        <p:cTn id="82" dur="500"/>
                                        <p:tgtEl>
                                          <p:spTgt spid="31028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10298"/>
                                        </p:tgtEl>
                                        <p:attrNameLst>
                                          <p:attrName>style.visibility</p:attrName>
                                        </p:attrNameLst>
                                      </p:cBhvr>
                                      <p:to>
                                        <p:strVal val="visible"/>
                                      </p:to>
                                    </p:set>
                                    <p:animEffect transition="in" filter="blinds(horizontal)">
                                      <p:cBhvr>
                                        <p:cTn id="87" dur="500"/>
                                        <p:tgtEl>
                                          <p:spTgt spid="31029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10316"/>
                                        </p:tgtEl>
                                        <p:attrNameLst>
                                          <p:attrName>style.visibility</p:attrName>
                                        </p:attrNameLst>
                                      </p:cBhvr>
                                      <p:to>
                                        <p:strVal val="visible"/>
                                      </p:to>
                                    </p:set>
                                    <p:animEffect transition="in" filter="blinds(horizontal)">
                                      <p:cBhvr>
                                        <p:cTn id="92" dur="500"/>
                                        <p:tgtEl>
                                          <p:spTgt spid="31031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310317"/>
                                        </p:tgtEl>
                                        <p:attrNameLst>
                                          <p:attrName>style.visibility</p:attrName>
                                        </p:attrNameLst>
                                      </p:cBhvr>
                                      <p:to>
                                        <p:strVal val="visible"/>
                                      </p:to>
                                    </p:set>
                                    <p:animEffect transition="in" filter="blinds(horizontal)">
                                      <p:cBhvr>
                                        <p:cTn id="97" dur="500"/>
                                        <p:tgtEl>
                                          <p:spTgt spid="31031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310315"/>
                                        </p:tgtEl>
                                        <p:attrNameLst>
                                          <p:attrName>style.visibility</p:attrName>
                                        </p:attrNameLst>
                                      </p:cBhvr>
                                      <p:to>
                                        <p:strVal val="visible"/>
                                      </p:to>
                                    </p:set>
                                    <p:animEffect transition="in" filter="blinds(horizontal)">
                                      <p:cBhvr>
                                        <p:cTn id="102" dur="500"/>
                                        <p:tgtEl>
                                          <p:spTgt spid="310315"/>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310318"/>
                                        </p:tgtEl>
                                        <p:attrNameLst>
                                          <p:attrName>style.visibility</p:attrName>
                                        </p:attrNameLst>
                                      </p:cBhvr>
                                      <p:to>
                                        <p:strVal val="visible"/>
                                      </p:to>
                                    </p:set>
                                    <p:animEffect transition="in" filter="blinds(horizontal)">
                                      <p:cBhvr>
                                        <p:cTn id="107" dur="500"/>
                                        <p:tgtEl>
                                          <p:spTgt spid="31031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310285"/>
                                        </p:tgtEl>
                                        <p:attrNameLst>
                                          <p:attrName>style.visibility</p:attrName>
                                        </p:attrNameLst>
                                      </p:cBhvr>
                                      <p:to>
                                        <p:strVal val="visible"/>
                                      </p:to>
                                    </p:set>
                                    <p:animEffect transition="in" filter="blinds(horizontal)">
                                      <p:cBhvr>
                                        <p:cTn id="112" dur="500"/>
                                        <p:tgtEl>
                                          <p:spTgt spid="310285"/>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310294"/>
                                        </p:tgtEl>
                                        <p:attrNameLst>
                                          <p:attrName>style.visibility</p:attrName>
                                        </p:attrNameLst>
                                      </p:cBhvr>
                                      <p:to>
                                        <p:strVal val="visible"/>
                                      </p:to>
                                    </p:set>
                                    <p:animEffect transition="in" filter="blinds(horizontal)">
                                      <p:cBhvr>
                                        <p:cTn id="117" dur="500"/>
                                        <p:tgtEl>
                                          <p:spTgt spid="310294"/>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310287"/>
                                        </p:tgtEl>
                                        <p:attrNameLst>
                                          <p:attrName>style.visibility</p:attrName>
                                        </p:attrNameLst>
                                      </p:cBhvr>
                                      <p:to>
                                        <p:strVal val="visible"/>
                                      </p:to>
                                    </p:set>
                                    <p:animEffect transition="in" filter="blinds(horizontal)">
                                      <p:cBhvr>
                                        <p:cTn id="122" dur="500"/>
                                        <p:tgtEl>
                                          <p:spTgt spid="310287"/>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310299"/>
                                        </p:tgtEl>
                                        <p:attrNameLst>
                                          <p:attrName>style.visibility</p:attrName>
                                        </p:attrNameLst>
                                      </p:cBhvr>
                                      <p:to>
                                        <p:strVal val="visible"/>
                                      </p:to>
                                    </p:set>
                                    <p:animEffect transition="in" filter="blinds(horizontal)">
                                      <p:cBhvr>
                                        <p:cTn id="127" dur="500"/>
                                        <p:tgtEl>
                                          <p:spTgt spid="310299"/>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310286"/>
                                        </p:tgtEl>
                                        <p:attrNameLst>
                                          <p:attrName>style.visibility</p:attrName>
                                        </p:attrNameLst>
                                      </p:cBhvr>
                                      <p:to>
                                        <p:strVal val="visible"/>
                                      </p:to>
                                    </p:set>
                                    <p:animEffect transition="in" filter="blinds(horizontal)">
                                      <p:cBhvr>
                                        <p:cTn id="132" dur="500"/>
                                        <p:tgtEl>
                                          <p:spTgt spid="310286"/>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310300"/>
                                        </p:tgtEl>
                                        <p:attrNameLst>
                                          <p:attrName>style.visibility</p:attrName>
                                        </p:attrNameLst>
                                      </p:cBhvr>
                                      <p:to>
                                        <p:strVal val="visible"/>
                                      </p:to>
                                    </p:set>
                                    <p:animEffect transition="in" filter="blinds(horizontal)">
                                      <p:cBhvr>
                                        <p:cTn id="137" dur="500"/>
                                        <p:tgtEl>
                                          <p:spTgt spid="310300"/>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310288"/>
                                        </p:tgtEl>
                                        <p:attrNameLst>
                                          <p:attrName>style.visibility</p:attrName>
                                        </p:attrNameLst>
                                      </p:cBhvr>
                                      <p:to>
                                        <p:strVal val="visible"/>
                                      </p:to>
                                    </p:set>
                                    <p:animEffect transition="in" filter="blinds(horizontal)">
                                      <p:cBhvr>
                                        <p:cTn id="142" dur="500"/>
                                        <p:tgtEl>
                                          <p:spTgt spid="310288"/>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310296"/>
                                        </p:tgtEl>
                                        <p:attrNameLst>
                                          <p:attrName>style.visibility</p:attrName>
                                        </p:attrNameLst>
                                      </p:cBhvr>
                                      <p:to>
                                        <p:strVal val="visible"/>
                                      </p:to>
                                    </p:set>
                                    <p:animEffect transition="in" filter="blinds(horizontal)">
                                      <p:cBhvr>
                                        <p:cTn id="147" dur="500"/>
                                        <p:tgtEl>
                                          <p:spTgt spid="310296"/>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3" presetClass="entr" presetSubtype="10" fill="hold" nodeType="clickEffect">
                                  <p:stCondLst>
                                    <p:cond delay="0"/>
                                  </p:stCondLst>
                                  <p:childTnLst>
                                    <p:set>
                                      <p:cBhvr>
                                        <p:cTn id="151" dur="1" fill="hold">
                                          <p:stCondLst>
                                            <p:cond delay="0"/>
                                          </p:stCondLst>
                                        </p:cTn>
                                        <p:tgtEl>
                                          <p:spTgt spid="310301"/>
                                        </p:tgtEl>
                                        <p:attrNameLst>
                                          <p:attrName>style.visibility</p:attrName>
                                        </p:attrNameLst>
                                      </p:cBhvr>
                                      <p:to>
                                        <p:strVal val="visible"/>
                                      </p:to>
                                    </p:set>
                                    <p:animEffect transition="in" filter="blinds(horizontal)">
                                      <p:cBhvr>
                                        <p:cTn id="152" dur="500"/>
                                        <p:tgtEl>
                                          <p:spTgt spid="310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6" grpId="0" animBg="1" autoUpdateAnimBg="0"/>
      <p:bldP spid="310277" grpId="0" animBg="1" autoUpdateAnimBg="0"/>
      <p:bldP spid="310278" grpId="0" animBg="1" autoUpdateAnimBg="0"/>
      <p:bldP spid="310279" grpId="0" animBg="1" autoUpdateAnimBg="0"/>
      <p:bldP spid="310280" grpId="0" animBg="1" autoUpdateAnimBg="0"/>
      <p:bldP spid="310281" grpId="0" animBg="1" autoUpdateAnimBg="0"/>
      <p:bldP spid="310282" grpId="0" animBg="1" autoUpdateAnimBg="0"/>
      <p:bldP spid="310283" grpId="0" animBg="1" autoUpdateAnimBg="0"/>
      <p:bldP spid="310284" grpId="0" animBg="1" autoUpdateAnimBg="0"/>
      <p:bldP spid="310285" grpId="0" animBg="1" autoUpdateAnimBg="0"/>
      <p:bldP spid="310286" grpId="0" animBg="1" autoUpdateAnimBg="0"/>
      <p:bldP spid="310287" grpId="0" animBg="1" autoUpdateAnimBg="0"/>
      <p:bldP spid="310288" grpId="0" animBg="1" autoUpdateAnimBg="0"/>
      <p:bldP spid="310289" grpId="0" animBg="1"/>
      <p:bldP spid="310290" grpId="0" animBg="1"/>
      <p:bldP spid="310291" grpId="0" animBg="1"/>
      <p:bldP spid="310292" grpId="0" animBg="1"/>
      <p:bldP spid="310293" grpId="0" animBg="1"/>
      <p:bldP spid="310294" grpId="0" animBg="1"/>
      <p:bldP spid="310295" grpId="0" animBg="1"/>
      <p:bldP spid="310296" grpId="0" animBg="1"/>
      <p:bldP spid="310297" grpId="0" animBg="1"/>
      <p:bldP spid="310298" grpId="0" animBg="1"/>
      <p:bldP spid="310299" grpId="0" animBg="1"/>
      <p:bldP spid="310300" grpId="0" animBg="1"/>
      <p:bldP spid="310315" grpId="0" animBg="1" autoUpdateAnimBg="0"/>
      <p:bldP spid="310316" grpId="0" animBg="1" autoUpdateAnimBg="0"/>
      <p:bldP spid="310317" grpId="0" animBg="1"/>
      <p:bldP spid="310318"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323850" y="188913"/>
            <a:ext cx="7848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ea typeface="楷体_GB2312" pitchFamily="49" charset="-122"/>
              </a:rPr>
              <a:t>二、按给定的表达式建相应二叉树</a:t>
            </a:r>
            <a:endParaRPr lang="zh-CN" altLang="en-US" sz="3200">
              <a:ea typeface="楷体_GB2312" pitchFamily="49" charset="-122"/>
            </a:endParaRPr>
          </a:p>
        </p:txBody>
      </p:sp>
      <p:sp>
        <p:nvSpPr>
          <p:cNvPr id="226308" name="Text Box 4"/>
          <p:cNvSpPr txBox="1">
            <a:spLocks noChangeArrowheads="1"/>
          </p:cNvSpPr>
          <p:nvPr/>
        </p:nvSpPr>
        <p:spPr bwMode="auto">
          <a:xfrm>
            <a:off x="609600" y="1341438"/>
            <a:ext cx="8077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3200" b="1">
                <a:solidFill>
                  <a:srgbClr val="990000"/>
                </a:solidFill>
                <a:latin typeface="隶书" pitchFamily="49" charset="-122"/>
                <a:ea typeface="隶书" pitchFamily="49" charset="-122"/>
              </a:rPr>
              <a:t>表达式 </a:t>
            </a:r>
            <a:r>
              <a:rPr lang="en-US" altLang="zh-CN" sz="3200" b="1">
                <a:solidFill>
                  <a:srgbClr val="990000"/>
                </a:solidFill>
                <a:ea typeface="隶书" pitchFamily="49" charset="-122"/>
              </a:rPr>
              <a:t>=</a:t>
            </a:r>
            <a:r>
              <a:rPr lang="en-US" altLang="zh-CN" sz="3200" b="1">
                <a:solidFill>
                  <a:srgbClr val="990000"/>
                </a:solidFill>
                <a:latin typeface="隶书" pitchFamily="49" charset="-122"/>
                <a:ea typeface="隶书" pitchFamily="49" charset="-122"/>
              </a:rPr>
              <a:t> (</a:t>
            </a:r>
            <a:r>
              <a:rPr lang="zh-CN" altLang="en-US" sz="3200" b="1">
                <a:solidFill>
                  <a:srgbClr val="990000"/>
                </a:solidFill>
                <a:latin typeface="隶书" pitchFamily="49" charset="-122"/>
                <a:ea typeface="隶书" pitchFamily="49" charset="-122"/>
              </a:rPr>
              <a:t>操作数</a:t>
            </a:r>
            <a:r>
              <a:rPr lang="en-US" altLang="zh-CN" sz="3200" b="1">
                <a:solidFill>
                  <a:srgbClr val="990000"/>
                </a:solidFill>
                <a:ea typeface="隶书" pitchFamily="49" charset="-122"/>
              </a:rPr>
              <a:t>1</a:t>
            </a:r>
            <a:r>
              <a:rPr lang="en-US" altLang="zh-CN" sz="3200" b="1">
                <a:solidFill>
                  <a:srgbClr val="990000"/>
                </a:solidFill>
                <a:latin typeface="隶书" pitchFamily="49" charset="-122"/>
                <a:ea typeface="隶书" pitchFamily="49" charset="-122"/>
              </a:rPr>
              <a:t>)(</a:t>
            </a:r>
            <a:r>
              <a:rPr lang="zh-CN" altLang="en-US" sz="3200" b="1">
                <a:solidFill>
                  <a:srgbClr val="990000"/>
                </a:solidFill>
                <a:latin typeface="隶书" pitchFamily="49" charset="-122"/>
                <a:ea typeface="隶书" pitchFamily="49" charset="-122"/>
              </a:rPr>
              <a:t>运算符</a:t>
            </a:r>
            <a:r>
              <a:rPr lang="en-US" altLang="zh-CN" sz="3200" b="1">
                <a:solidFill>
                  <a:srgbClr val="990000"/>
                </a:solidFill>
                <a:latin typeface="隶书" pitchFamily="49" charset="-122"/>
                <a:ea typeface="隶书" pitchFamily="49" charset="-122"/>
              </a:rPr>
              <a:t>)(</a:t>
            </a:r>
            <a:r>
              <a:rPr lang="zh-CN" altLang="en-US" sz="3200" b="1">
                <a:solidFill>
                  <a:srgbClr val="990000"/>
                </a:solidFill>
                <a:latin typeface="隶书" pitchFamily="49" charset="-122"/>
                <a:ea typeface="隶书" pitchFamily="49" charset="-122"/>
              </a:rPr>
              <a:t>操作数</a:t>
            </a:r>
            <a:r>
              <a:rPr lang="en-US" altLang="zh-CN" sz="3200" b="1">
                <a:solidFill>
                  <a:srgbClr val="990000"/>
                </a:solidFill>
                <a:ea typeface="隶书" pitchFamily="49" charset="-122"/>
              </a:rPr>
              <a:t>2</a:t>
            </a:r>
            <a:r>
              <a:rPr lang="en-US" altLang="zh-CN" sz="3200" b="1">
                <a:solidFill>
                  <a:srgbClr val="990000"/>
                </a:solidFill>
                <a:latin typeface="隶书" pitchFamily="49" charset="-122"/>
                <a:ea typeface="隶书" pitchFamily="49" charset="-122"/>
              </a:rPr>
              <a:t>)</a:t>
            </a:r>
          </a:p>
        </p:txBody>
      </p:sp>
      <p:sp>
        <p:nvSpPr>
          <p:cNvPr id="226309" name="Oval 5"/>
          <p:cNvSpPr>
            <a:spLocks noChangeArrowheads="1"/>
          </p:cNvSpPr>
          <p:nvPr/>
        </p:nvSpPr>
        <p:spPr bwMode="auto">
          <a:xfrm>
            <a:off x="3505200" y="2590800"/>
            <a:ext cx="2133600" cy="762000"/>
          </a:xfrm>
          <a:prstGeom prst="ellipse">
            <a:avLst/>
          </a:prstGeom>
          <a:solidFill>
            <a:srgbClr val="CAF2CE"/>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chemeClr val="bg2"/>
                </a:solidFill>
                <a:ea typeface="隶书" pitchFamily="49" charset="-122"/>
              </a:rPr>
              <a:t>运算符</a:t>
            </a:r>
          </a:p>
        </p:txBody>
      </p:sp>
      <p:sp>
        <p:nvSpPr>
          <p:cNvPr id="226311" name="Line 7"/>
          <p:cNvSpPr>
            <a:spLocks noChangeShapeType="1"/>
          </p:cNvSpPr>
          <p:nvPr/>
        </p:nvSpPr>
        <p:spPr bwMode="auto">
          <a:xfrm flipH="1">
            <a:off x="2667000" y="3276600"/>
            <a:ext cx="1219200" cy="7620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12" name="AutoShape 8"/>
          <p:cNvSpPr>
            <a:spLocks noChangeArrowheads="1"/>
          </p:cNvSpPr>
          <p:nvPr/>
        </p:nvSpPr>
        <p:spPr bwMode="auto">
          <a:xfrm>
            <a:off x="1371600" y="4038600"/>
            <a:ext cx="2590800" cy="2057400"/>
          </a:xfrm>
          <a:prstGeom prst="triangle">
            <a:avLst>
              <a:gd name="adj" fmla="val 50000"/>
            </a:avLst>
          </a:prstGeom>
          <a:solidFill>
            <a:srgbClr val="CAF2CE"/>
          </a:solidFill>
          <a:ln w="28575"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华文行楷" pitchFamily="2" charset="-122"/>
              </a:rPr>
              <a:t>操作数</a:t>
            </a:r>
            <a:r>
              <a:rPr lang="en-US" altLang="zh-CN"/>
              <a:t>1</a:t>
            </a:r>
          </a:p>
        </p:txBody>
      </p:sp>
      <p:sp>
        <p:nvSpPr>
          <p:cNvPr id="226314" name="AutoShape 10"/>
          <p:cNvSpPr>
            <a:spLocks noChangeArrowheads="1"/>
          </p:cNvSpPr>
          <p:nvPr/>
        </p:nvSpPr>
        <p:spPr bwMode="auto">
          <a:xfrm>
            <a:off x="5181600" y="4038600"/>
            <a:ext cx="2590800" cy="2057400"/>
          </a:xfrm>
          <a:prstGeom prst="triangle">
            <a:avLst>
              <a:gd name="adj" fmla="val 50000"/>
            </a:avLst>
          </a:prstGeom>
          <a:solidFill>
            <a:srgbClr val="CAF2CE"/>
          </a:solidFill>
          <a:ln w="28575"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华文行楷" pitchFamily="2" charset="-122"/>
              </a:rPr>
              <a:t>操作数</a:t>
            </a:r>
            <a:r>
              <a:rPr lang="en-US" altLang="zh-CN"/>
              <a:t>2</a:t>
            </a:r>
          </a:p>
        </p:txBody>
      </p:sp>
      <p:sp>
        <p:nvSpPr>
          <p:cNvPr id="226315" name="Line 11"/>
          <p:cNvSpPr>
            <a:spLocks noChangeShapeType="1"/>
          </p:cNvSpPr>
          <p:nvPr/>
        </p:nvSpPr>
        <p:spPr bwMode="auto">
          <a:xfrm>
            <a:off x="5257800" y="3276600"/>
            <a:ext cx="1219200" cy="7620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08">
                                            <p:txEl>
                                              <p:pRg st="0" end="0"/>
                                            </p:txEl>
                                          </p:spTgt>
                                        </p:tgtEl>
                                        <p:attrNameLst>
                                          <p:attrName>style.visibility</p:attrName>
                                        </p:attrNameLst>
                                      </p:cBhvr>
                                      <p:to>
                                        <p:strVal val="visible"/>
                                      </p:to>
                                    </p:set>
                                    <p:animEffect transition="in" filter="wipe(left)">
                                      <p:cBhvr>
                                        <p:cTn id="7" dur="500"/>
                                        <p:tgtEl>
                                          <p:spTgt spid="2263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6309"/>
                                        </p:tgtEl>
                                        <p:attrNameLst>
                                          <p:attrName>style.visibility</p:attrName>
                                        </p:attrNameLst>
                                      </p:cBhvr>
                                      <p:to>
                                        <p:strVal val="visible"/>
                                      </p:to>
                                    </p:set>
                                    <p:animEffect transition="in" filter="wipe(up)">
                                      <p:cBhvr>
                                        <p:cTn id="12" dur="500"/>
                                        <p:tgtEl>
                                          <p:spTgt spid="2263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6311"/>
                                        </p:tgtEl>
                                        <p:attrNameLst>
                                          <p:attrName>style.visibility</p:attrName>
                                        </p:attrNameLst>
                                      </p:cBhvr>
                                      <p:to>
                                        <p:strVal val="visible"/>
                                      </p:to>
                                    </p:set>
                                    <p:animEffect transition="in" filter="wipe(up)">
                                      <p:cBhvr>
                                        <p:cTn id="17" dur="500"/>
                                        <p:tgtEl>
                                          <p:spTgt spid="226311"/>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26312"/>
                                        </p:tgtEl>
                                        <p:attrNameLst>
                                          <p:attrName>style.visibility</p:attrName>
                                        </p:attrNameLst>
                                      </p:cBhvr>
                                      <p:to>
                                        <p:strVal val="visible"/>
                                      </p:to>
                                    </p:set>
                                    <p:animEffect transition="in" filter="wipe(up)">
                                      <p:cBhvr>
                                        <p:cTn id="21" dur="500"/>
                                        <p:tgtEl>
                                          <p:spTgt spid="2263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26315"/>
                                        </p:tgtEl>
                                        <p:attrNameLst>
                                          <p:attrName>style.visibility</p:attrName>
                                        </p:attrNameLst>
                                      </p:cBhvr>
                                      <p:to>
                                        <p:strVal val="visible"/>
                                      </p:to>
                                    </p:set>
                                    <p:animEffect transition="in" filter="wipe(up)">
                                      <p:cBhvr>
                                        <p:cTn id="26" dur="500"/>
                                        <p:tgtEl>
                                          <p:spTgt spid="226315"/>
                                        </p:tgtEl>
                                      </p:cBhvr>
                                    </p:animEffect>
                                  </p:childTnLst>
                                </p:cTn>
                              </p:par>
                            </p:childTnLst>
                          </p:cTn>
                        </p:par>
                        <p:par>
                          <p:cTn id="27" fill="hold" nodeType="afterGroup">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226314"/>
                                        </p:tgtEl>
                                        <p:attrNameLst>
                                          <p:attrName>style.visibility</p:attrName>
                                        </p:attrNameLst>
                                      </p:cBhvr>
                                      <p:to>
                                        <p:strVal val="visible"/>
                                      </p:to>
                                    </p:set>
                                    <p:animEffect transition="in" filter="wipe(up)">
                                      <p:cBhvr>
                                        <p:cTn id="30" dur="500"/>
                                        <p:tgtEl>
                                          <p:spTgt spid="226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build="p" autoUpdateAnimBg="0"/>
      <p:bldP spid="226309" grpId="0" animBg="1" autoUpdateAnimBg="0"/>
      <p:bldP spid="226311" grpId="0" animBg="1"/>
      <p:bldP spid="226312" grpId="0" animBg="1" autoUpdateAnimBg="0"/>
      <p:bldP spid="226314" grpId="0" animBg="1" autoUpdateAnimBg="0"/>
      <p:bldP spid="226315" grpId="0" animBg="1"/>
    </p:bld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304800" y="76200"/>
            <a:ext cx="85883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3200" b="1">
                <a:solidFill>
                  <a:srgbClr val="000066"/>
                </a:solidFill>
                <a:ea typeface="楷体_GB2312" pitchFamily="49" charset="-122"/>
              </a:rPr>
              <a:t>例如，表示表达式 </a:t>
            </a:r>
            <a:r>
              <a:rPr lang="en-US" altLang="zh-CN" sz="3200" b="1">
                <a:solidFill>
                  <a:srgbClr val="000066"/>
                </a:solidFill>
                <a:ea typeface="楷体_GB2312" pitchFamily="49" charset="-122"/>
              </a:rPr>
              <a:t>(a+b)</a:t>
            </a:r>
            <a:r>
              <a:rPr lang="en-US" altLang="zh-CN" sz="3200" b="1">
                <a:solidFill>
                  <a:srgbClr val="000066"/>
                </a:solidFill>
                <a:ea typeface="楷体_GB2312" pitchFamily="49" charset="-122"/>
                <a:sym typeface="Symbol" pitchFamily="18" charset="2"/>
              </a:rPr>
              <a:t>c-d/e </a:t>
            </a:r>
            <a:r>
              <a:rPr lang="zh-CN" altLang="en-US" sz="3200" b="1">
                <a:solidFill>
                  <a:srgbClr val="000066"/>
                </a:solidFill>
                <a:ea typeface="楷体_GB2312" pitchFamily="49" charset="-122"/>
              </a:rPr>
              <a:t>的二叉树</a:t>
            </a:r>
          </a:p>
        </p:txBody>
      </p:sp>
      <p:grpSp>
        <p:nvGrpSpPr>
          <p:cNvPr id="185374" name="Group 30"/>
          <p:cNvGrpSpPr>
            <a:grpSpLocks/>
          </p:cNvGrpSpPr>
          <p:nvPr/>
        </p:nvGrpSpPr>
        <p:grpSpPr bwMode="auto">
          <a:xfrm>
            <a:off x="685800" y="990600"/>
            <a:ext cx="7010400" cy="3352800"/>
            <a:chOff x="432" y="624"/>
            <a:chExt cx="4416" cy="2112"/>
          </a:xfrm>
        </p:grpSpPr>
        <p:sp>
          <p:nvSpPr>
            <p:cNvPr id="100358" name="Oval 3"/>
            <p:cNvSpPr>
              <a:spLocks noChangeArrowheads="1"/>
            </p:cNvSpPr>
            <p:nvPr/>
          </p:nvSpPr>
          <p:spPr bwMode="auto">
            <a:xfrm>
              <a:off x="432" y="2400"/>
              <a:ext cx="384" cy="336"/>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FF0000"/>
                  </a:solidFill>
                  <a:ea typeface="黑体" pitchFamily="49" charset="-122"/>
                </a:rPr>
                <a:t>a</a:t>
              </a:r>
              <a:endParaRPr lang="en-US" altLang="zh-CN" sz="2400">
                <a:ea typeface="黑体" pitchFamily="49" charset="-122"/>
              </a:endParaRPr>
            </a:p>
          </p:txBody>
        </p:sp>
        <p:sp>
          <p:nvSpPr>
            <p:cNvPr id="100359" name="Oval 4"/>
            <p:cNvSpPr>
              <a:spLocks noChangeArrowheads="1"/>
            </p:cNvSpPr>
            <p:nvPr/>
          </p:nvSpPr>
          <p:spPr bwMode="auto">
            <a:xfrm>
              <a:off x="1392" y="2400"/>
              <a:ext cx="384" cy="336"/>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FF3300"/>
                  </a:solidFill>
                  <a:ea typeface="黑体" pitchFamily="49" charset="-122"/>
                </a:rPr>
                <a:t>b</a:t>
              </a:r>
              <a:endParaRPr lang="en-US" altLang="zh-CN" sz="2400">
                <a:ea typeface="黑体" pitchFamily="49" charset="-122"/>
              </a:endParaRPr>
            </a:p>
          </p:txBody>
        </p:sp>
        <p:sp>
          <p:nvSpPr>
            <p:cNvPr id="100360" name="Oval 5"/>
            <p:cNvSpPr>
              <a:spLocks noChangeArrowheads="1"/>
            </p:cNvSpPr>
            <p:nvPr/>
          </p:nvSpPr>
          <p:spPr bwMode="auto">
            <a:xfrm>
              <a:off x="2064" y="1728"/>
              <a:ext cx="384" cy="336"/>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FF3300"/>
                  </a:solidFill>
                  <a:ea typeface="黑体" pitchFamily="49" charset="-122"/>
                </a:rPr>
                <a:t>c</a:t>
              </a:r>
              <a:endParaRPr lang="en-US" altLang="zh-CN" sz="2400">
                <a:ea typeface="黑体" pitchFamily="49" charset="-122"/>
              </a:endParaRPr>
            </a:p>
          </p:txBody>
        </p:sp>
        <p:sp>
          <p:nvSpPr>
            <p:cNvPr id="100361" name="Oval 6"/>
            <p:cNvSpPr>
              <a:spLocks noChangeArrowheads="1"/>
            </p:cNvSpPr>
            <p:nvPr/>
          </p:nvSpPr>
          <p:spPr bwMode="auto">
            <a:xfrm>
              <a:off x="3312" y="1728"/>
              <a:ext cx="384" cy="336"/>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FF3300"/>
                  </a:solidFill>
                  <a:ea typeface="黑体" pitchFamily="49" charset="-122"/>
                </a:rPr>
                <a:t>d</a:t>
              </a:r>
              <a:endParaRPr lang="en-US" altLang="zh-CN" sz="2400">
                <a:ea typeface="黑体" pitchFamily="49" charset="-122"/>
              </a:endParaRPr>
            </a:p>
          </p:txBody>
        </p:sp>
        <p:sp>
          <p:nvSpPr>
            <p:cNvPr id="100362" name="Oval 7"/>
            <p:cNvSpPr>
              <a:spLocks noChangeArrowheads="1"/>
            </p:cNvSpPr>
            <p:nvPr/>
          </p:nvSpPr>
          <p:spPr bwMode="auto">
            <a:xfrm>
              <a:off x="4464" y="1728"/>
              <a:ext cx="384" cy="336"/>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FF3300"/>
                  </a:solidFill>
                  <a:ea typeface="黑体" pitchFamily="49" charset="-122"/>
                </a:rPr>
                <a:t>e</a:t>
              </a:r>
              <a:endParaRPr lang="en-US" altLang="zh-CN" sz="2400">
                <a:ea typeface="黑体" pitchFamily="49" charset="-122"/>
              </a:endParaRPr>
            </a:p>
          </p:txBody>
        </p:sp>
        <p:sp>
          <p:nvSpPr>
            <p:cNvPr id="100363" name="Oval 8"/>
            <p:cNvSpPr>
              <a:spLocks noChangeArrowheads="1"/>
            </p:cNvSpPr>
            <p:nvPr/>
          </p:nvSpPr>
          <p:spPr bwMode="auto">
            <a:xfrm>
              <a:off x="2688" y="624"/>
              <a:ext cx="384" cy="336"/>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000066"/>
                  </a:solidFill>
                  <a:latin typeface="Symbol" pitchFamily="18" charset="2"/>
                  <a:ea typeface="黑体" pitchFamily="49" charset="-122"/>
                </a:rPr>
                <a:t>-</a:t>
              </a:r>
              <a:endParaRPr lang="en-US" altLang="zh-CN" sz="4400" b="1">
                <a:solidFill>
                  <a:srgbClr val="333399"/>
                </a:solidFill>
                <a:latin typeface="Symbol" pitchFamily="18" charset="2"/>
                <a:ea typeface="黑体" pitchFamily="49" charset="-122"/>
              </a:endParaRPr>
            </a:p>
          </p:txBody>
        </p:sp>
        <p:sp>
          <p:nvSpPr>
            <p:cNvPr id="100364" name="Oval 9"/>
            <p:cNvSpPr>
              <a:spLocks noChangeArrowheads="1"/>
            </p:cNvSpPr>
            <p:nvPr/>
          </p:nvSpPr>
          <p:spPr bwMode="auto">
            <a:xfrm>
              <a:off x="1488" y="1152"/>
              <a:ext cx="384" cy="336"/>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000066"/>
                  </a:solidFill>
                  <a:ea typeface="黑体" pitchFamily="49" charset="-122"/>
                </a:rPr>
                <a:t>×</a:t>
              </a:r>
            </a:p>
          </p:txBody>
        </p:sp>
        <p:sp>
          <p:nvSpPr>
            <p:cNvPr id="100365" name="Oval 10"/>
            <p:cNvSpPr>
              <a:spLocks noChangeArrowheads="1"/>
            </p:cNvSpPr>
            <p:nvPr/>
          </p:nvSpPr>
          <p:spPr bwMode="auto">
            <a:xfrm>
              <a:off x="912" y="1728"/>
              <a:ext cx="384" cy="336"/>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400" b="1">
                  <a:solidFill>
                    <a:srgbClr val="333399"/>
                  </a:solidFill>
                  <a:ea typeface="黑体" pitchFamily="49" charset="-122"/>
                </a:rPr>
                <a:t>+</a:t>
              </a:r>
              <a:endParaRPr lang="en-US" altLang="zh-CN" sz="2400">
                <a:ea typeface="黑体" pitchFamily="49" charset="-122"/>
              </a:endParaRPr>
            </a:p>
          </p:txBody>
        </p:sp>
        <p:sp>
          <p:nvSpPr>
            <p:cNvPr id="100366" name="Oval 11"/>
            <p:cNvSpPr>
              <a:spLocks noChangeArrowheads="1"/>
            </p:cNvSpPr>
            <p:nvPr/>
          </p:nvSpPr>
          <p:spPr bwMode="auto">
            <a:xfrm>
              <a:off x="3888" y="1152"/>
              <a:ext cx="384" cy="336"/>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400" b="1">
                  <a:solidFill>
                    <a:srgbClr val="333399"/>
                  </a:solidFill>
                  <a:ea typeface="黑体" pitchFamily="49" charset="-122"/>
                </a:rPr>
                <a:t>/</a:t>
              </a:r>
              <a:endParaRPr lang="en-US" altLang="zh-CN" sz="2400">
                <a:ea typeface="黑体" pitchFamily="49" charset="-122"/>
              </a:endParaRPr>
            </a:p>
          </p:txBody>
        </p:sp>
        <p:sp>
          <p:nvSpPr>
            <p:cNvPr id="100367" name="Line 20"/>
            <p:cNvSpPr>
              <a:spLocks noChangeShapeType="1"/>
            </p:cNvSpPr>
            <p:nvPr/>
          </p:nvSpPr>
          <p:spPr bwMode="auto">
            <a:xfrm flipH="1">
              <a:off x="1680" y="864"/>
              <a:ext cx="1008" cy="269"/>
            </a:xfrm>
            <a:prstGeom prst="line">
              <a:avLst/>
            </a:prstGeom>
            <a:noFill/>
            <a:ln w="381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68" name="Line 21"/>
            <p:cNvSpPr>
              <a:spLocks noChangeShapeType="1"/>
            </p:cNvSpPr>
            <p:nvPr/>
          </p:nvSpPr>
          <p:spPr bwMode="auto">
            <a:xfrm>
              <a:off x="3072" y="864"/>
              <a:ext cx="1008" cy="269"/>
            </a:xfrm>
            <a:prstGeom prst="line">
              <a:avLst/>
            </a:prstGeom>
            <a:noFill/>
            <a:ln w="381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69" name="Line 22"/>
            <p:cNvSpPr>
              <a:spLocks noChangeShapeType="1"/>
            </p:cNvSpPr>
            <p:nvPr/>
          </p:nvSpPr>
          <p:spPr bwMode="auto">
            <a:xfrm flipH="1">
              <a:off x="1104" y="1392"/>
              <a:ext cx="384" cy="336"/>
            </a:xfrm>
            <a:prstGeom prst="line">
              <a:avLst/>
            </a:prstGeom>
            <a:noFill/>
            <a:ln w="381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0" name="Line 23"/>
            <p:cNvSpPr>
              <a:spLocks noChangeShapeType="1"/>
            </p:cNvSpPr>
            <p:nvPr/>
          </p:nvSpPr>
          <p:spPr bwMode="auto">
            <a:xfrm flipH="1">
              <a:off x="624" y="1968"/>
              <a:ext cx="288" cy="403"/>
            </a:xfrm>
            <a:prstGeom prst="line">
              <a:avLst/>
            </a:prstGeom>
            <a:noFill/>
            <a:ln w="381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1" name="Line 24"/>
            <p:cNvSpPr>
              <a:spLocks noChangeShapeType="1"/>
            </p:cNvSpPr>
            <p:nvPr/>
          </p:nvSpPr>
          <p:spPr bwMode="auto">
            <a:xfrm>
              <a:off x="1296" y="1968"/>
              <a:ext cx="288" cy="389"/>
            </a:xfrm>
            <a:prstGeom prst="line">
              <a:avLst/>
            </a:prstGeom>
            <a:noFill/>
            <a:ln w="381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2" name="Line 25"/>
            <p:cNvSpPr>
              <a:spLocks noChangeShapeType="1"/>
            </p:cNvSpPr>
            <p:nvPr/>
          </p:nvSpPr>
          <p:spPr bwMode="auto">
            <a:xfrm>
              <a:off x="1872" y="1392"/>
              <a:ext cx="384" cy="336"/>
            </a:xfrm>
            <a:prstGeom prst="line">
              <a:avLst/>
            </a:prstGeom>
            <a:noFill/>
            <a:ln w="381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3" name="Line 26"/>
            <p:cNvSpPr>
              <a:spLocks noChangeShapeType="1"/>
            </p:cNvSpPr>
            <p:nvPr/>
          </p:nvSpPr>
          <p:spPr bwMode="auto">
            <a:xfrm flipH="1">
              <a:off x="3504" y="1392"/>
              <a:ext cx="384" cy="336"/>
            </a:xfrm>
            <a:prstGeom prst="line">
              <a:avLst/>
            </a:prstGeom>
            <a:noFill/>
            <a:ln w="381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4" name="Line 27"/>
            <p:cNvSpPr>
              <a:spLocks noChangeShapeType="1"/>
            </p:cNvSpPr>
            <p:nvPr/>
          </p:nvSpPr>
          <p:spPr bwMode="auto">
            <a:xfrm>
              <a:off x="4272" y="1392"/>
              <a:ext cx="384" cy="336"/>
            </a:xfrm>
            <a:prstGeom prst="line">
              <a:avLst/>
            </a:prstGeom>
            <a:noFill/>
            <a:ln w="381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5372" name="Text Box 28"/>
          <p:cNvSpPr txBox="1">
            <a:spLocks noChangeArrowheads="1"/>
          </p:cNvSpPr>
          <p:nvPr/>
        </p:nvSpPr>
        <p:spPr bwMode="auto">
          <a:xfrm>
            <a:off x="4156075" y="3708400"/>
            <a:ext cx="4262438"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3200" b="1">
                <a:solidFill>
                  <a:srgbClr val="800000"/>
                </a:solidFill>
                <a:ea typeface="楷体_GB2312" pitchFamily="49" charset="-122"/>
              </a:rPr>
              <a:t>特点：</a:t>
            </a:r>
          </a:p>
          <a:p>
            <a:pPr eaLnBrk="1" hangingPunct="1">
              <a:lnSpc>
                <a:spcPct val="120000"/>
              </a:lnSpc>
            </a:pPr>
            <a:r>
              <a:rPr lang="zh-CN" altLang="en-US" sz="3200" b="1">
                <a:solidFill>
                  <a:srgbClr val="0000FF"/>
                </a:solidFill>
                <a:ea typeface="楷体_GB2312" pitchFamily="49" charset="-122"/>
              </a:rPr>
              <a:t>    操作数</a:t>
            </a:r>
            <a:r>
              <a:rPr lang="zh-CN" altLang="en-US" sz="3200" b="1">
                <a:solidFill>
                  <a:srgbClr val="000000"/>
                </a:solidFill>
                <a:ea typeface="楷体_GB2312" pitchFamily="49" charset="-122"/>
              </a:rPr>
              <a:t>为</a:t>
            </a:r>
            <a:r>
              <a:rPr lang="zh-CN" altLang="en-US" sz="3200" b="1">
                <a:solidFill>
                  <a:srgbClr val="800000"/>
                </a:solidFill>
                <a:ea typeface="楷体_GB2312" pitchFamily="49" charset="-122"/>
              </a:rPr>
              <a:t>叶子</a:t>
            </a:r>
            <a:r>
              <a:rPr lang="zh-CN" altLang="en-US" sz="3200" b="1">
                <a:solidFill>
                  <a:srgbClr val="000000"/>
                </a:solidFill>
                <a:ea typeface="楷体_GB2312" pitchFamily="49" charset="-122"/>
              </a:rPr>
              <a:t>结点，</a:t>
            </a:r>
          </a:p>
          <a:p>
            <a:pPr eaLnBrk="1" hangingPunct="1">
              <a:lnSpc>
                <a:spcPct val="120000"/>
              </a:lnSpc>
            </a:pPr>
            <a:r>
              <a:rPr lang="zh-CN" altLang="en-US" sz="3200" b="1">
                <a:solidFill>
                  <a:srgbClr val="800000"/>
                </a:solidFill>
                <a:ea typeface="楷体_GB2312" pitchFamily="49" charset="-122"/>
              </a:rPr>
              <a:t>   </a:t>
            </a:r>
            <a:r>
              <a:rPr lang="zh-CN" altLang="en-US" sz="3200" b="1">
                <a:solidFill>
                  <a:srgbClr val="0000FF"/>
                </a:solidFill>
                <a:ea typeface="楷体_GB2312" pitchFamily="49" charset="-122"/>
              </a:rPr>
              <a:t>运算符</a:t>
            </a:r>
            <a:r>
              <a:rPr lang="zh-CN" altLang="en-US" sz="3200" b="1">
                <a:solidFill>
                  <a:srgbClr val="000000"/>
                </a:solidFill>
                <a:ea typeface="楷体_GB2312" pitchFamily="49" charset="-122"/>
              </a:rPr>
              <a:t>为</a:t>
            </a:r>
            <a:r>
              <a:rPr lang="zh-CN" altLang="en-US" sz="3200" b="1">
                <a:solidFill>
                  <a:srgbClr val="800000"/>
                </a:solidFill>
                <a:ea typeface="楷体_GB2312" pitchFamily="49" charset="-122"/>
              </a:rPr>
              <a:t>分支</a:t>
            </a:r>
            <a:r>
              <a:rPr lang="zh-CN" altLang="en-US" sz="3200" b="1">
                <a:solidFill>
                  <a:srgbClr val="000000"/>
                </a:solidFill>
                <a:ea typeface="楷体_GB2312" pitchFamily="49" charset="-122"/>
              </a:rPr>
              <a:t>结点</a:t>
            </a:r>
          </a:p>
        </p:txBody>
      </p:sp>
      <p:sp>
        <p:nvSpPr>
          <p:cNvPr id="185373" name="Rectangle 29"/>
          <p:cNvSpPr>
            <a:spLocks noChangeArrowheads="1"/>
          </p:cNvSpPr>
          <p:nvPr/>
        </p:nvSpPr>
        <p:spPr bwMode="auto">
          <a:xfrm>
            <a:off x="755650" y="5873750"/>
            <a:ext cx="75612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66"/>
                </a:solidFill>
                <a:ea typeface="楷体_GB2312" pitchFamily="49" charset="-122"/>
              </a:rPr>
              <a:t>前缀表示式（先序遍历）  </a:t>
            </a:r>
            <a:r>
              <a:rPr lang="en-US" altLang="zh-CN" sz="3200" b="1">
                <a:solidFill>
                  <a:srgbClr val="000066"/>
                </a:solidFill>
                <a:ea typeface="楷体_GB2312" pitchFamily="49" charset="-122"/>
              </a:rPr>
              <a:t>-×+ a b c / d 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5346">
                                            <p:txEl>
                                              <p:pRg st="0" end="0"/>
                                            </p:txEl>
                                          </p:spTgt>
                                        </p:tgtEl>
                                        <p:attrNameLst>
                                          <p:attrName>style.visibility</p:attrName>
                                        </p:attrNameLst>
                                      </p:cBhvr>
                                      <p:to>
                                        <p:strVal val="visible"/>
                                      </p:to>
                                    </p:set>
                                    <p:animEffect transition="in" filter="wipe(left)">
                                      <p:cBhvr>
                                        <p:cTn id="7" dur="500"/>
                                        <p:tgtEl>
                                          <p:spTgt spid="1853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85374"/>
                                        </p:tgtEl>
                                        <p:attrNameLst>
                                          <p:attrName>style.visibility</p:attrName>
                                        </p:attrNameLst>
                                      </p:cBhvr>
                                      <p:to>
                                        <p:strVal val="visible"/>
                                      </p:to>
                                    </p:set>
                                    <p:animEffect transition="in" filter="wipe(up)">
                                      <p:cBhvr>
                                        <p:cTn id="12" dur="500"/>
                                        <p:tgtEl>
                                          <p:spTgt spid="1853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5372">
                                            <p:txEl>
                                              <p:pRg st="0" end="0"/>
                                            </p:txEl>
                                          </p:spTgt>
                                        </p:tgtEl>
                                        <p:attrNameLst>
                                          <p:attrName>style.visibility</p:attrName>
                                        </p:attrNameLst>
                                      </p:cBhvr>
                                      <p:to>
                                        <p:strVal val="visible"/>
                                      </p:to>
                                    </p:set>
                                    <p:animEffect transition="in" filter="wipe(left)">
                                      <p:cBhvr>
                                        <p:cTn id="17" dur="500"/>
                                        <p:tgtEl>
                                          <p:spTgt spid="18537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5372">
                                            <p:txEl>
                                              <p:pRg st="1" end="1"/>
                                            </p:txEl>
                                          </p:spTgt>
                                        </p:tgtEl>
                                        <p:attrNameLst>
                                          <p:attrName>style.visibility</p:attrName>
                                        </p:attrNameLst>
                                      </p:cBhvr>
                                      <p:to>
                                        <p:strVal val="visible"/>
                                      </p:to>
                                    </p:set>
                                    <p:animEffect transition="in" filter="wipe(left)">
                                      <p:cBhvr>
                                        <p:cTn id="22" dur="500"/>
                                        <p:tgtEl>
                                          <p:spTgt spid="185372">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5372">
                                            <p:txEl>
                                              <p:pRg st="2" end="2"/>
                                            </p:txEl>
                                          </p:spTgt>
                                        </p:tgtEl>
                                        <p:attrNameLst>
                                          <p:attrName>style.visibility</p:attrName>
                                        </p:attrNameLst>
                                      </p:cBhvr>
                                      <p:to>
                                        <p:strVal val="visible"/>
                                      </p:to>
                                    </p:set>
                                    <p:animEffect transition="in" filter="wipe(left)">
                                      <p:cBhvr>
                                        <p:cTn id="27" dur="500"/>
                                        <p:tgtEl>
                                          <p:spTgt spid="185372">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5373">
                                            <p:txEl>
                                              <p:pRg st="0" end="0"/>
                                            </p:txEl>
                                          </p:spTgt>
                                        </p:tgtEl>
                                        <p:attrNameLst>
                                          <p:attrName>style.visibility</p:attrName>
                                        </p:attrNameLst>
                                      </p:cBhvr>
                                      <p:to>
                                        <p:strVal val="visible"/>
                                      </p:to>
                                    </p:set>
                                    <p:animEffect transition="in" filter="wipe(left)">
                                      <p:cBhvr>
                                        <p:cTn id="32" dur="500"/>
                                        <p:tgtEl>
                                          <p:spTgt spid="1853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build="p" autoUpdateAnimBg="0" advAuto="0"/>
      <p:bldP spid="185372" grpId="0" build="p" autoUpdateAnimBg="0"/>
      <p:bldP spid="185373"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1187450" y="1752600"/>
            <a:ext cx="6584950" cy="404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en-US" altLang="zh-CN" b="1">
                <a:solidFill>
                  <a:srgbClr val="800000"/>
                </a:solidFill>
                <a:ea typeface="黑体" pitchFamily="49" charset="-122"/>
              </a:rPr>
              <a:t>scanf</a:t>
            </a:r>
            <a:r>
              <a:rPr lang="en-US" altLang="zh-CN">
                <a:solidFill>
                  <a:srgbClr val="800000"/>
                </a:solidFill>
                <a:ea typeface="黑体" pitchFamily="49" charset="-122"/>
              </a:rPr>
              <a:t>(</a:t>
            </a:r>
            <a:r>
              <a:rPr lang="en-US" altLang="zh-CN" b="1">
                <a:solidFill>
                  <a:srgbClr val="800000"/>
                </a:solidFill>
                <a:ea typeface="黑体" pitchFamily="49" charset="-122"/>
              </a:rPr>
              <a:t>&amp;</a:t>
            </a:r>
            <a:r>
              <a:rPr lang="en-US" altLang="zh-CN">
                <a:solidFill>
                  <a:srgbClr val="800000"/>
                </a:solidFill>
                <a:ea typeface="黑体" pitchFamily="49" charset="-122"/>
              </a:rPr>
              <a:t>ch);</a:t>
            </a:r>
          </a:p>
          <a:p>
            <a:pPr eaLnBrk="1" hangingPunct="1">
              <a:lnSpc>
                <a:spcPct val="120000"/>
              </a:lnSpc>
            </a:pPr>
            <a:r>
              <a:rPr lang="en-US" altLang="zh-CN" b="1">
                <a:solidFill>
                  <a:srgbClr val="800000"/>
                </a:solidFill>
                <a:ea typeface="黑体" pitchFamily="49" charset="-122"/>
              </a:rPr>
              <a:t>if</a:t>
            </a:r>
            <a:r>
              <a:rPr lang="en-US" altLang="zh-CN">
                <a:solidFill>
                  <a:srgbClr val="800000"/>
                </a:solidFill>
                <a:ea typeface="黑体" pitchFamily="49" charset="-122"/>
              </a:rPr>
              <a:t> ( In(ch, </a:t>
            </a:r>
            <a:r>
              <a:rPr lang="zh-CN" altLang="en-US">
                <a:solidFill>
                  <a:srgbClr val="800000"/>
                </a:solidFill>
                <a:ea typeface="黑体" pitchFamily="49" charset="-122"/>
              </a:rPr>
              <a:t>字母集 </a:t>
            </a:r>
            <a:r>
              <a:rPr lang="en-US" altLang="zh-CN">
                <a:solidFill>
                  <a:srgbClr val="800000"/>
                </a:solidFill>
                <a:ea typeface="黑体" pitchFamily="49" charset="-122"/>
              </a:rPr>
              <a:t>))   </a:t>
            </a:r>
            <a:r>
              <a:rPr lang="zh-CN" altLang="en-US">
                <a:solidFill>
                  <a:srgbClr val="800000"/>
                </a:solidFill>
                <a:ea typeface="黑体" pitchFamily="49" charset="-122"/>
              </a:rPr>
              <a:t>建叶子结点</a:t>
            </a:r>
            <a:r>
              <a:rPr lang="en-US" altLang="zh-CN">
                <a:solidFill>
                  <a:srgbClr val="800000"/>
                </a:solidFill>
                <a:ea typeface="黑体" pitchFamily="49" charset="-122"/>
              </a:rPr>
              <a:t>;</a:t>
            </a:r>
          </a:p>
          <a:p>
            <a:pPr eaLnBrk="1" hangingPunct="1">
              <a:lnSpc>
                <a:spcPct val="120000"/>
              </a:lnSpc>
            </a:pPr>
            <a:r>
              <a:rPr lang="en-US" altLang="zh-CN" b="1">
                <a:solidFill>
                  <a:srgbClr val="800000"/>
                </a:solidFill>
                <a:ea typeface="黑体" pitchFamily="49" charset="-122"/>
              </a:rPr>
              <a:t>else  {  </a:t>
            </a:r>
            <a:r>
              <a:rPr lang="zh-CN" altLang="en-US">
                <a:solidFill>
                  <a:srgbClr val="800000"/>
                </a:solidFill>
                <a:ea typeface="黑体" pitchFamily="49" charset="-122"/>
              </a:rPr>
              <a:t>建根结点</a:t>
            </a:r>
            <a:r>
              <a:rPr lang="en-US" altLang="zh-CN">
                <a:solidFill>
                  <a:srgbClr val="800000"/>
                </a:solidFill>
                <a:ea typeface="黑体" pitchFamily="49" charset="-122"/>
              </a:rPr>
              <a:t>;</a:t>
            </a:r>
          </a:p>
          <a:p>
            <a:pPr eaLnBrk="1" hangingPunct="1">
              <a:lnSpc>
                <a:spcPct val="120000"/>
              </a:lnSpc>
            </a:pPr>
            <a:r>
              <a:rPr lang="en-US" altLang="zh-CN">
                <a:solidFill>
                  <a:srgbClr val="800000"/>
                </a:solidFill>
                <a:ea typeface="黑体" pitchFamily="49" charset="-122"/>
              </a:rPr>
              <a:t>           </a:t>
            </a:r>
            <a:r>
              <a:rPr lang="zh-CN" altLang="en-US">
                <a:solidFill>
                  <a:srgbClr val="800000"/>
                </a:solidFill>
                <a:ea typeface="黑体" pitchFamily="49" charset="-122"/>
              </a:rPr>
              <a:t>递归建左子树</a:t>
            </a:r>
            <a:r>
              <a:rPr lang="en-US" altLang="zh-CN">
                <a:solidFill>
                  <a:srgbClr val="800000"/>
                </a:solidFill>
                <a:ea typeface="黑体" pitchFamily="49" charset="-122"/>
              </a:rPr>
              <a:t>;</a:t>
            </a:r>
          </a:p>
          <a:p>
            <a:pPr eaLnBrk="1" hangingPunct="1">
              <a:lnSpc>
                <a:spcPct val="120000"/>
              </a:lnSpc>
            </a:pPr>
            <a:r>
              <a:rPr lang="en-US" altLang="zh-CN">
                <a:solidFill>
                  <a:srgbClr val="800000"/>
                </a:solidFill>
                <a:ea typeface="黑体" pitchFamily="49" charset="-122"/>
              </a:rPr>
              <a:t>           </a:t>
            </a:r>
            <a:r>
              <a:rPr lang="zh-CN" altLang="en-US">
                <a:solidFill>
                  <a:srgbClr val="800000"/>
                </a:solidFill>
                <a:ea typeface="黑体" pitchFamily="49" charset="-122"/>
              </a:rPr>
              <a:t>递归建右子树</a:t>
            </a:r>
            <a:r>
              <a:rPr lang="en-US" altLang="zh-CN">
                <a:solidFill>
                  <a:srgbClr val="800000"/>
                </a:solidFill>
                <a:ea typeface="黑体" pitchFamily="49" charset="-122"/>
              </a:rPr>
              <a:t>;</a:t>
            </a:r>
          </a:p>
          <a:p>
            <a:pPr eaLnBrk="1" hangingPunct="1">
              <a:lnSpc>
                <a:spcPct val="120000"/>
              </a:lnSpc>
            </a:pPr>
            <a:r>
              <a:rPr lang="en-US" altLang="zh-CN" b="1">
                <a:solidFill>
                  <a:srgbClr val="800000"/>
                </a:solidFill>
                <a:ea typeface="黑体" pitchFamily="49" charset="-122"/>
              </a:rPr>
              <a:t>}</a:t>
            </a:r>
          </a:p>
        </p:txBody>
      </p:sp>
      <p:sp>
        <p:nvSpPr>
          <p:cNvPr id="101379" name="Text Box 3"/>
          <p:cNvSpPr txBox="1">
            <a:spLocks noChangeArrowheads="1"/>
          </p:cNvSpPr>
          <p:nvPr/>
        </p:nvSpPr>
        <p:spPr bwMode="auto">
          <a:xfrm>
            <a:off x="250825" y="404813"/>
            <a:ext cx="7119938"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20000"/>
              </a:lnSpc>
            </a:pPr>
            <a:r>
              <a:rPr lang="zh-CN" altLang="en-US" sz="3200" b="1">
                <a:solidFill>
                  <a:srgbClr val="800080"/>
                </a:solidFill>
                <a:ea typeface="楷体_GB2312" pitchFamily="49" charset="-122"/>
              </a:rPr>
              <a:t>由前缀表示式建树的算法的基本操作：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6370"/>
                                        </p:tgtEl>
                                        <p:attrNameLst>
                                          <p:attrName>style.visibility</p:attrName>
                                        </p:attrNameLst>
                                      </p:cBhvr>
                                      <p:to>
                                        <p:strVal val="visible"/>
                                      </p:to>
                                    </p:set>
                                    <p:animEffect transition="in" filter="strips(downRight)">
                                      <p:cBhvr>
                                        <p:cTn id="7" dur="500"/>
                                        <p:tgtEl>
                                          <p:spTgt spid="186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250825" y="2008188"/>
            <a:ext cx="86106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10000"/>
              </a:lnSpc>
            </a:pPr>
            <a:r>
              <a:rPr lang="zh-CN" altLang="en-US" sz="3200">
                <a:solidFill>
                  <a:srgbClr val="080808"/>
                </a:solidFill>
                <a:ea typeface="楷体_GB2312" pitchFamily="49" charset="-122"/>
              </a:rPr>
              <a:t>仅知二叉树的先序序列”</a:t>
            </a:r>
            <a:r>
              <a:rPr lang="en-US" altLang="zh-CN" sz="3200" b="1">
                <a:solidFill>
                  <a:srgbClr val="FF0000"/>
                </a:solidFill>
                <a:ea typeface="楷体_GB2312" pitchFamily="49" charset="-122"/>
              </a:rPr>
              <a:t>abcdefg</a:t>
            </a:r>
            <a:r>
              <a:rPr lang="en-US" altLang="zh-CN" sz="3200">
                <a:solidFill>
                  <a:srgbClr val="080808"/>
                </a:solidFill>
                <a:ea typeface="楷体_GB2312" pitchFamily="49" charset="-122"/>
              </a:rPr>
              <a:t>“</a:t>
            </a:r>
            <a:r>
              <a:rPr lang="zh-CN" altLang="en-US" sz="3200">
                <a:solidFill>
                  <a:srgbClr val="080808"/>
                </a:solidFill>
                <a:ea typeface="楷体_GB2312" pitchFamily="49" charset="-122"/>
              </a:rPr>
              <a:t>则二叉树为？</a:t>
            </a:r>
          </a:p>
        </p:txBody>
      </p:sp>
      <p:sp>
        <p:nvSpPr>
          <p:cNvPr id="102403" name="Text Box 3"/>
          <p:cNvSpPr txBox="1">
            <a:spLocks noChangeArrowheads="1"/>
          </p:cNvSpPr>
          <p:nvPr/>
        </p:nvSpPr>
        <p:spPr bwMode="auto">
          <a:xfrm>
            <a:off x="395288" y="188913"/>
            <a:ext cx="80819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3200" b="1">
                <a:solidFill>
                  <a:srgbClr val="008080"/>
                </a:solidFill>
                <a:ea typeface="楷体_GB2312" pitchFamily="49" charset="-122"/>
              </a:rPr>
              <a:t>三、由先序（后序）序列和中序序列建树</a:t>
            </a:r>
          </a:p>
        </p:txBody>
      </p:sp>
      <p:sp>
        <p:nvSpPr>
          <p:cNvPr id="105479" name="Text Box 7"/>
          <p:cNvSpPr txBox="1">
            <a:spLocks noChangeArrowheads="1"/>
          </p:cNvSpPr>
          <p:nvPr/>
        </p:nvSpPr>
        <p:spPr bwMode="auto">
          <a:xfrm>
            <a:off x="298450" y="3500438"/>
            <a:ext cx="42672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10000"/>
              </a:lnSpc>
            </a:pPr>
            <a:r>
              <a:rPr lang="zh-CN" altLang="en-US" sz="3200">
                <a:solidFill>
                  <a:srgbClr val="080808"/>
                </a:solidFill>
                <a:ea typeface="楷体_GB2312" pitchFamily="49" charset="-122"/>
              </a:rPr>
              <a:t>二叉树的先序序列</a:t>
            </a:r>
          </a:p>
        </p:txBody>
      </p:sp>
      <p:sp>
        <p:nvSpPr>
          <p:cNvPr id="105480" name="Text Box 8"/>
          <p:cNvSpPr txBox="1">
            <a:spLocks noChangeArrowheads="1"/>
          </p:cNvSpPr>
          <p:nvPr/>
        </p:nvSpPr>
        <p:spPr bwMode="auto">
          <a:xfrm>
            <a:off x="298450" y="4567238"/>
            <a:ext cx="42672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10000"/>
              </a:lnSpc>
            </a:pPr>
            <a:r>
              <a:rPr lang="zh-CN" altLang="en-US" sz="3200">
                <a:solidFill>
                  <a:srgbClr val="080808"/>
                </a:solidFill>
                <a:ea typeface="楷体_GB2312" pitchFamily="49" charset="-122"/>
              </a:rPr>
              <a:t>二叉树的中序序列</a:t>
            </a:r>
          </a:p>
        </p:txBody>
      </p:sp>
      <p:sp>
        <p:nvSpPr>
          <p:cNvPr id="105481" name="Text Box 9"/>
          <p:cNvSpPr txBox="1">
            <a:spLocks noChangeArrowheads="1"/>
          </p:cNvSpPr>
          <p:nvPr/>
        </p:nvSpPr>
        <p:spPr bwMode="auto">
          <a:xfrm>
            <a:off x="4489450" y="4643438"/>
            <a:ext cx="1654175" cy="673100"/>
          </a:xfrm>
          <a:prstGeom prst="rect">
            <a:avLst/>
          </a:prstGeom>
          <a:solidFill>
            <a:srgbClr val="CCFFCC"/>
          </a:solidFill>
          <a:ln w="31750" cap="sq">
            <a:solidFill>
              <a:srgbClr val="008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9999"/>
                </a:solidFill>
                <a:ea typeface="黑体" pitchFamily="49" charset="-122"/>
              </a:rPr>
              <a:t>左子树</a:t>
            </a:r>
            <a:endParaRPr lang="zh-CN" altLang="en-US" sz="2400">
              <a:ea typeface="黑体" pitchFamily="49" charset="-122"/>
            </a:endParaRPr>
          </a:p>
        </p:txBody>
      </p:sp>
      <p:sp>
        <p:nvSpPr>
          <p:cNvPr id="105482" name="Text Box 10"/>
          <p:cNvSpPr txBox="1">
            <a:spLocks noChangeArrowheads="1"/>
          </p:cNvSpPr>
          <p:nvPr/>
        </p:nvSpPr>
        <p:spPr bwMode="auto">
          <a:xfrm>
            <a:off x="5273675" y="3576638"/>
            <a:ext cx="1654175" cy="673100"/>
          </a:xfrm>
          <a:prstGeom prst="rect">
            <a:avLst/>
          </a:prstGeom>
          <a:solidFill>
            <a:srgbClr val="CCFFCC"/>
          </a:solidFill>
          <a:ln w="31750" cap="sq">
            <a:solidFill>
              <a:srgbClr val="008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9999"/>
                </a:solidFill>
                <a:ea typeface="黑体" pitchFamily="49" charset="-122"/>
              </a:rPr>
              <a:t>左子树</a:t>
            </a:r>
            <a:endParaRPr lang="zh-CN" altLang="en-US" sz="2400">
              <a:ea typeface="黑体" pitchFamily="49" charset="-122"/>
            </a:endParaRPr>
          </a:p>
        </p:txBody>
      </p:sp>
      <p:sp>
        <p:nvSpPr>
          <p:cNvPr id="105483" name="Text Box 11"/>
          <p:cNvSpPr txBox="1">
            <a:spLocks noChangeArrowheads="1"/>
          </p:cNvSpPr>
          <p:nvPr/>
        </p:nvSpPr>
        <p:spPr bwMode="auto">
          <a:xfrm>
            <a:off x="6950075" y="3576638"/>
            <a:ext cx="1654175" cy="673100"/>
          </a:xfrm>
          <a:prstGeom prst="rect">
            <a:avLst/>
          </a:prstGeom>
          <a:solidFill>
            <a:srgbClr val="CCECFF"/>
          </a:solidFill>
          <a:ln w="31750"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333399"/>
                </a:solidFill>
                <a:ea typeface="黑体" pitchFamily="49" charset="-122"/>
              </a:rPr>
              <a:t>右子树</a:t>
            </a:r>
          </a:p>
        </p:txBody>
      </p:sp>
      <p:sp>
        <p:nvSpPr>
          <p:cNvPr id="105485" name="Text Box 13"/>
          <p:cNvSpPr txBox="1">
            <a:spLocks noChangeArrowheads="1"/>
          </p:cNvSpPr>
          <p:nvPr/>
        </p:nvSpPr>
        <p:spPr bwMode="auto">
          <a:xfrm>
            <a:off x="6950075" y="4656138"/>
            <a:ext cx="1654175" cy="673100"/>
          </a:xfrm>
          <a:prstGeom prst="rect">
            <a:avLst/>
          </a:prstGeom>
          <a:solidFill>
            <a:srgbClr val="CCECFF"/>
          </a:solidFill>
          <a:ln w="31750"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333399"/>
                </a:solidFill>
                <a:ea typeface="黑体" pitchFamily="49" charset="-122"/>
              </a:rPr>
              <a:t>右子树</a:t>
            </a:r>
          </a:p>
        </p:txBody>
      </p:sp>
      <p:sp>
        <p:nvSpPr>
          <p:cNvPr id="105486" name="Oval 14"/>
          <p:cNvSpPr>
            <a:spLocks noChangeArrowheads="1"/>
          </p:cNvSpPr>
          <p:nvPr/>
        </p:nvSpPr>
        <p:spPr bwMode="auto">
          <a:xfrm>
            <a:off x="4565650" y="3576638"/>
            <a:ext cx="609600" cy="609600"/>
          </a:xfrm>
          <a:prstGeom prst="ellipse">
            <a:avLst/>
          </a:prstGeom>
          <a:solidFill>
            <a:srgbClr val="FFCC99"/>
          </a:solidFill>
          <a:ln w="31750" cap="sq">
            <a:solidFill>
              <a:srgbClr val="FF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3300"/>
                </a:solidFill>
                <a:ea typeface="黑体" pitchFamily="49" charset="-122"/>
              </a:rPr>
              <a:t>根</a:t>
            </a:r>
            <a:endParaRPr lang="zh-CN" altLang="en-US" sz="2400">
              <a:ea typeface="黑体" pitchFamily="49" charset="-122"/>
            </a:endParaRPr>
          </a:p>
        </p:txBody>
      </p:sp>
      <p:sp>
        <p:nvSpPr>
          <p:cNvPr id="105488" name="Oval 16"/>
          <p:cNvSpPr>
            <a:spLocks noChangeArrowheads="1"/>
          </p:cNvSpPr>
          <p:nvPr/>
        </p:nvSpPr>
        <p:spPr bwMode="auto">
          <a:xfrm>
            <a:off x="6242050" y="4643438"/>
            <a:ext cx="609600" cy="609600"/>
          </a:xfrm>
          <a:prstGeom prst="ellipse">
            <a:avLst/>
          </a:prstGeom>
          <a:solidFill>
            <a:srgbClr val="FFCC99"/>
          </a:solidFill>
          <a:ln w="31750" cap="sq">
            <a:solidFill>
              <a:srgbClr val="FF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3300"/>
                </a:solidFill>
                <a:ea typeface="黑体" pitchFamily="49" charset="-122"/>
              </a:rPr>
              <a:t>根</a:t>
            </a:r>
            <a:endParaRPr lang="zh-CN" altLang="en-US" sz="2400">
              <a:ea typeface="黑体" pitchFamily="49" charset="-122"/>
            </a:endParaRPr>
          </a:p>
        </p:txBody>
      </p:sp>
      <p:sp>
        <p:nvSpPr>
          <p:cNvPr id="102412" name="Rectangle 19"/>
          <p:cNvSpPr>
            <a:spLocks noChangeArrowheads="1"/>
          </p:cNvSpPr>
          <p:nvPr/>
        </p:nvSpPr>
        <p:spPr bwMode="auto">
          <a:xfrm>
            <a:off x="323850" y="1216025"/>
            <a:ext cx="8547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080808"/>
                </a:solidFill>
                <a:ea typeface="楷体_GB2312" pitchFamily="49" charset="-122"/>
              </a:rPr>
              <a:t>例</a:t>
            </a:r>
            <a:r>
              <a:rPr lang="en-US" altLang="zh-CN" sz="3200" b="1">
                <a:solidFill>
                  <a:srgbClr val="080808"/>
                </a:solidFill>
                <a:ea typeface="楷体_GB2312" pitchFamily="49" charset="-122"/>
              </a:rPr>
              <a:t>2</a:t>
            </a:r>
            <a:r>
              <a:rPr lang="zh-CN" altLang="en-US" sz="3200" b="1">
                <a:solidFill>
                  <a:srgbClr val="080808"/>
                </a:solidFill>
                <a:ea typeface="楷体_GB2312" pitchFamily="49" charset="-122"/>
              </a:rPr>
              <a:t>：给定先序序列，可以确定一棵二叉树吗？</a:t>
            </a:r>
          </a:p>
        </p:txBody>
      </p:sp>
      <p:sp>
        <p:nvSpPr>
          <p:cNvPr id="105492" name="Text Box 20"/>
          <p:cNvSpPr txBox="1">
            <a:spLocks noChangeArrowheads="1"/>
          </p:cNvSpPr>
          <p:nvPr/>
        </p:nvSpPr>
        <p:spPr bwMode="auto">
          <a:xfrm>
            <a:off x="330200" y="5618163"/>
            <a:ext cx="42672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10000"/>
              </a:lnSpc>
            </a:pPr>
            <a:r>
              <a:rPr lang="zh-CN" altLang="en-US" sz="3200">
                <a:solidFill>
                  <a:srgbClr val="080808"/>
                </a:solidFill>
                <a:ea typeface="楷体_GB2312" pitchFamily="49" charset="-122"/>
              </a:rPr>
              <a:t>二叉树的后序序列</a:t>
            </a:r>
          </a:p>
        </p:txBody>
      </p:sp>
      <p:sp>
        <p:nvSpPr>
          <p:cNvPr id="105493" name="Text Box 21"/>
          <p:cNvSpPr txBox="1">
            <a:spLocks noChangeArrowheads="1"/>
          </p:cNvSpPr>
          <p:nvPr/>
        </p:nvSpPr>
        <p:spPr bwMode="auto">
          <a:xfrm>
            <a:off x="4506913" y="5694363"/>
            <a:ext cx="1654175" cy="673100"/>
          </a:xfrm>
          <a:prstGeom prst="rect">
            <a:avLst/>
          </a:prstGeom>
          <a:solidFill>
            <a:srgbClr val="CCFFCC"/>
          </a:solidFill>
          <a:ln w="31750" cap="sq">
            <a:solidFill>
              <a:srgbClr val="008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9999"/>
                </a:solidFill>
                <a:ea typeface="黑体" pitchFamily="49" charset="-122"/>
              </a:rPr>
              <a:t>左子树</a:t>
            </a:r>
            <a:endParaRPr lang="zh-CN" altLang="en-US" sz="2400">
              <a:ea typeface="黑体" pitchFamily="49" charset="-122"/>
            </a:endParaRPr>
          </a:p>
        </p:txBody>
      </p:sp>
      <p:sp>
        <p:nvSpPr>
          <p:cNvPr id="105494" name="Text Box 22"/>
          <p:cNvSpPr txBox="1">
            <a:spLocks noChangeArrowheads="1"/>
          </p:cNvSpPr>
          <p:nvPr/>
        </p:nvSpPr>
        <p:spPr bwMode="auto">
          <a:xfrm>
            <a:off x="6183313" y="5694363"/>
            <a:ext cx="1654175" cy="673100"/>
          </a:xfrm>
          <a:prstGeom prst="rect">
            <a:avLst/>
          </a:prstGeom>
          <a:solidFill>
            <a:srgbClr val="CCECFF"/>
          </a:solidFill>
          <a:ln w="31750"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333399"/>
                </a:solidFill>
                <a:ea typeface="黑体" pitchFamily="49" charset="-122"/>
              </a:rPr>
              <a:t>右子树</a:t>
            </a:r>
          </a:p>
        </p:txBody>
      </p:sp>
      <p:sp>
        <p:nvSpPr>
          <p:cNvPr id="105495" name="Oval 23"/>
          <p:cNvSpPr>
            <a:spLocks noChangeArrowheads="1"/>
          </p:cNvSpPr>
          <p:nvPr/>
        </p:nvSpPr>
        <p:spPr bwMode="auto">
          <a:xfrm>
            <a:off x="7923213" y="5689600"/>
            <a:ext cx="609600" cy="609600"/>
          </a:xfrm>
          <a:prstGeom prst="ellipse">
            <a:avLst/>
          </a:prstGeom>
          <a:solidFill>
            <a:srgbClr val="FFCC99"/>
          </a:solidFill>
          <a:ln w="31750" cap="sq">
            <a:solidFill>
              <a:srgbClr val="FF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3300"/>
                </a:solidFill>
                <a:ea typeface="黑体" pitchFamily="49" charset="-122"/>
              </a:rPr>
              <a:t>根</a:t>
            </a:r>
            <a:endParaRPr lang="zh-CN" altLang="en-US" sz="2400">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wipe(left)">
                                      <p:cBhvr>
                                        <p:cTn id="7" dur="500"/>
                                        <p:tgtEl>
                                          <p:spTgt spid="105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5479"/>
                                        </p:tgtEl>
                                        <p:attrNameLst>
                                          <p:attrName>style.visibility</p:attrName>
                                        </p:attrNameLst>
                                      </p:cBhvr>
                                      <p:to>
                                        <p:strVal val="visible"/>
                                      </p:to>
                                    </p:set>
                                    <p:animEffect transition="in" filter="wipe(left)">
                                      <p:cBhvr>
                                        <p:cTn id="12" dur="500"/>
                                        <p:tgtEl>
                                          <p:spTgt spid="1054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105486"/>
                                        </p:tgtEl>
                                        <p:attrNameLst>
                                          <p:attrName>style.visibility</p:attrName>
                                        </p:attrNameLst>
                                      </p:cBhvr>
                                      <p:to>
                                        <p:strVal val="visible"/>
                                      </p:to>
                                    </p:set>
                                    <p:anim calcmode="lin" valueType="num">
                                      <p:cBhvr>
                                        <p:cTn id="17" dur="500" fill="hold"/>
                                        <p:tgtEl>
                                          <p:spTgt spid="105486"/>
                                        </p:tgtEl>
                                        <p:attrNameLst>
                                          <p:attrName>ppt_x</p:attrName>
                                        </p:attrNameLst>
                                      </p:cBhvr>
                                      <p:tavLst>
                                        <p:tav tm="0">
                                          <p:val>
                                            <p:strVal val="#ppt_x-#ppt_w/2"/>
                                          </p:val>
                                        </p:tav>
                                        <p:tav tm="100000">
                                          <p:val>
                                            <p:strVal val="#ppt_x"/>
                                          </p:val>
                                        </p:tav>
                                      </p:tavLst>
                                    </p:anim>
                                    <p:anim calcmode="lin" valueType="num">
                                      <p:cBhvr>
                                        <p:cTn id="18" dur="500" fill="hold"/>
                                        <p:tgtEl>
                                          <p:spTgt spid="105486"/>
                                        </p:tgtEl>
                                        <p:attrNameLst>
                                          <p:attrName>ppt_y</p:attrName>
                                        </p:attrNameLst>
                                      </p:cBhvr>
                                      <p:tavLst>
                                        <p:tav tm="0">
                                          <p:val>
                                            <p:strVal val="#ppt_y"/>
                                          </p:val>
                                        </p:tav>
                                        <p:tav tm="100000">
                                          <p:val>
                                            <p:strVal val="#ppt_y"/>
                                          </p:val>
                                        </p:tav>
                                      </p:tavLst>
                                    </p:anim>
                                    <p:anim calcmode="lin" valueType="num">
                                      <p:cBhvr>
                                        <p:cTn id="19" dur="500" fill="hold"/>
                                        <p:tgtEl>
                                          <p:spTgt spid="105486"/>
                                        </p:tgtEl>
                                        <p:attrNameLst>
                                          <p:attrName>ppt_w</p:attrName>
                                        </p:attrNameLst>
                                      </p:cBhvr>
                                      <p:tavLst>
                                        <p:tav tm="0">
                                          <p:val>
                                            <p:fltVal val="0"/>
                                          </p:val>
                                        </p:tav>
                                        <p:tav tm="100000">
                                          <p:val>
                                            <p:strVal val="#ppt_w"/>
                                          </p:val>
                                        </p:tav>
                                      </p:tavLst>
                                    </p:anim>
                                    <p:anim calcmode="lin" valueType="num">
                                      <p:cBhvr>
                                        <p:cTn id="20" dur="500" fill="hold"/>
                                        <p:tgtEl>
                                          <p:spTgt spid="105486"/>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500"/>
                            </p:stCondLst>
                            <p:childTnLst>
                              <p:par>
                                <p:cTn id="22" presetID="17" presetClass="entr" presetSubtype="8" fill="hold" grpId="0" nodeType="afterEffect">
                                  <p:stCondLst>
                                    <p:cond delay="0"/>
                                  </p:stCondLst>
                                  <p:childTnLst>
                                    <p:set>
                                      <p:cBhvr>
                                        <p:cTn id="23" dur="1" fill="hold">
                                          <p:stCondLst>
                                            <p:cond delay="0"/>
                                          </p:stCondLst>
                                        </p:cTn>
                                        <p:tgtEl>
                                          <p:spTgt spid="105482"/>
                                        </p:tgtEl>
                                        <p:attrNameLst>
                                          <p:attrName>style.visibility</p:attrName>
                                        </p:attrNameLst>
                                      </p:cBhvr>
                                      <p:to>
                                        <p:strVal val="visible"/>
                                      </p:to>
                                    </p:set>
                                    <p:anim calcmode="lin" valueType="num">
                                      <p:cBhvr>
                                        <p:cTn id="24" dur="500" fill="hold"/>
                                        <p:tgtEl>
                                          <p:spTgt spid="105482"/>
                                        </p:tgtEl>
                                        <p:attrNameLst>
                                          <p:attrName>ppt_x</p:attrName>
                                        </p:attrNameLst>
                                      </p:cBhvr>
                                      <p:tavLst>
                                        <p:tav tm="0">
                                          <p:val>
                                            <p:strVal val="#ppt_x-#ppt_w/2"/>
                                          </p:val>
                                        </p:tav>
                                        <p:tav tm="100000">
                                          <p:val>
                                            <p:strVal val="#ppt_x"/>
                                          </p:val>
                                        </p:tav>
                                      </p:tavLst>
                                    </p:anim>
                                    <p:anim calcmode="lin" valueType="num">
                                      <p:cBhvr>
                                        <p:cTn id="25" dur="500" fill="hold"/>
                                        <p:tgtEl>
                                          <p:spTgt spid="105482"/>
                                        </p:tgtEl>
                                        <p:attrNameLst>
                                          <p:attrName>ppt_y</p:attrName>
                                        </p:attrNameLst>
                                      </p:cBhvr>
                                      <p:tavLst>
                                        <p:tav tm="0">
                                          <p:val>
                                            <p:strVal val="#ppt_y"/>
                                          </p:val>
                                        </p:tav>
                                        <p:tav tm="100000">
                                          <p:val>
                                            <p:strVal val="#ppt_y"/>
                                          </p:val>
                                        </p:tav>
                                      </p:tavLst>
                                    </p:anim>
                                    <p:anim calcmode="lin" valueType="num">
                                      <p:cBhvr>
                                        <p:cTn id="26" dur="500" fill="hold"/>
                                        <p:tgtEl>
                                          <p:spTgt spid="105482"/>
                                        </p:tgtEl>
                                        <p:attrNameLst>
                                          <p:attrName>ppt_w</p:attrName>
                                        </p:attrNameLst>
                                      </p:cBhvr>
                                      <p:tavLst>
                                        <p:tav tm="0">
                                          <p:val>
                                            <p:fltVal val="0"/>
                                          </p:val>
                                        </p:tav>
                                        <p:tav tm="100000">
                                          <p:val>
                                            <p:strVal val="#ppt_w"/>
                                          </p:val>
                                        </p:tav>
                                      </p:tavLst>
                                    </p:anim>
                                    <p:anim calcmode="lin" valueType="num">
                                      <p:cBhvr>
                                        <p:cTn id="27" dur="500" fill="hold"/>
                                        <p:tgtEl>
                                          <p:spTgt spid="105482"/>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1000"/>
                            </p:stCondLst>
                            <p:childTnLst>
                              <p:par>
                                <p:cTn id="29" presetID="17" presetClass="entr" presetSubtype="8" fill="hold" grpId="0" nodeType="afterEffect">
                                  <p:stCondLst>
                                    <p:cond delay="0"/>
                                  </p:stCondLst>
                                  <p:childTnLst>
                                    <p:set>
                                      <p:cBhvr>
                                        <p:cTn id="30" dur="1" fill="hold">
                                          <p:stCondLst>
                                            <p:cond delay="0"/>
                                          </p:stCondLst>
                                        </p:cTn>
                                        <p:tgtEl>
                                          <p:spTgt spid="105483"/>
                                        </p:tgtEl>
                                        <p:attrNameLst>
                                          <p:attrName>style.visibility</p:attrName>
                                        </p:attrNameLst>
                                      </p:cBhvr>
                                      <p:to>
                                        <p:strVal val="visible"/>
                                      </p:to>
                                    </p:set>
                                    <p:anim calcmode="lin" valueType="num">
                                      <p:cBhvr>
                                        <p:cTn id="31" dur="500" fill="hold"/>
                                        <p:tgtEl>
                                          <p:spTgt spid="105483"/>
                                        </p:tgtEl>
                                        <p:attrNameLst>
                                          <p:attrName>ppt_x</p:attrName>
                                        </p:attrNameLst>
                                      </p:cBhvr>
                                      <p:tavLst>
                                        <p:tav tm="0">
                                          <p:val>
                                            <p:strVal val="#ppt_x-#ppt_w/2"/>
                                          </p:val>
                                        </p:tav>
                                        <p:tav tm="100000">
                                          <p:val>
                                            <p:strVal val="#ppt_x"/>
                                          </p:val>
                                        </p:tav>
                                      </p:tavLst>
                                    </p:anim>
                                    <p:anim calcmode="lin" valueType="num">
                                      <p:cBhvr>
                                        <p:cTn id="32" dur="500" fill="hold"/>
                                        <p:tgtEl>
                                          <p:spTgt spid="105483"/>
                                        </p:tgtEl>
                                        <p:attrNameLst>
                                          <p:attrName>ppt_y</p:attrName>
                                        </p:attrNameLst>
                                      </p:cBhvr>
                                      <p:tavLst>
                                        <p:tav tm="0">
                                          <p:val>
                                            <p:strVal val="#ppt_y"/>
                                          </p:val>
                                        </p:tav>
                                        <p:tav tm="100000">
                                          <p:val>
                                            <p:strVal val="#ppt_y"/>
                                          </p:val>
                                        </p:tav>
                                      </p:tavLst>
                                    </p:anim>
                                    <p:anim calcmode="lin" valueType="num">
                                      <p:cBhvr>
                                        <p:cTn id="33" dur="500" fill="hold"/>
                                        <p:tgtEl>
                                          <p:spTgt spid="105483"/>
                                        </p:tgtEl>
                                        <p:attrNameLst>
                                          <p:attrName>ppt_w</p:attrName>
                                        </p:attrNameLst>
                                      </p:cBhvr>
                                      <p:tavLst>
                                        <p:tav tm="0">
                                          <p:val>
                                            <p:fltVal val="0"/>
                                          </p:val>
                                        </p:tav>
                                        <p:tav tm="100000">
                                          <p:val>
                                            <p:strVal val="#ppt_w"/>
                                          </p:val>
                                        </p:tav>
                                      </p:tavLst>
                                    </p:anim>
                                    <p:anim calcmode="lin" valueType="num">
                                      <p:cBhvr>
                                        <p:cTn id="34" dur="500" fill="hold"/>
                                        <p:tgtEl>
                                          <p:spTgt spid="105483"/>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5480"/>
                                        </p:tgtEl>
                                        <p:attrNameLst>
                                          <p:attrName>style.visibility</p:attrName>
                                        </p:attrNameLst>
                                      </p:cBhvr>
                                      <p:to>
                                        <p:strVal val="visible"/>
                                      </p:to>
                                    </p:set>
                                    <p:animEffect transition="in" filter="wipe(left)">
                                      <p:cBhvr>
                                        <p:cTn id="39" dur="500"/>
                                        <p:tgtEl>
                                          <p:spTgt spid="10548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8" fill="hold" grpId="0" nodeType="clickEffect">
                                  <p:stCondLst>
                                    <p:cond delay="0"/>
                                  </p:stCondLst>
                                  <p:childTnLst>
                                    <p:set>
                                      <p:cBhvr>
                                        <p:cTn id="43" dur="1" fill="hold">
                                          <p:stCondLst>
                                            <p:cond delay="0"/>
                                          </p:stCondLst>
                                        </p:cTn>
                                        <p:tgtEl>
                                          <p:spTgt spid="105481"/>
                                        </p:tgtEl>
                                        <p:attrNameLst>
                                          <p:attrName>style.visibility</p:attrName>
                                        </p:attrNameLst>
                                      </p:cBhvr>
                                      <p:to>
                                        <p:strVal val="visible"/>
                                      </p:to>
                                    </p:set>
                                    <p:anim calcmode="lin" valueType="num">
                                      <p:cBhvr>
                                        <p:cTn id="44" dur="500" fill="hold"/>
                                        <p:tgtEl>
                                          <p:spTgt spid="105481"/>
                                        </p:tgtEl>
                                        <p:attrNameLst>
                                          <p:attrName>ppt_x</p:attrName>
                                        </p:attrNameLst>
                                      </p:cBhvr>
                                      <p:tavLst>
                                        <p:tav tm="0">
                                          <p:val>
                                            <p:strVal val="#ppt_x-#ppt_w/2"/>
                                          </p:val>
                                        </p:tav>
                                        <p:tav tm="100000">
                                          <p:val>
                                            <p:strVal val="#ppt_x"/>
                                          </p:val>
                                        </p:tav>
                                      </p:tavLst>
                                    </p:anim>
                                    <p:anim calcmode="lin" valueType="num">
                                      <p:cBhvr>
                                        <p:cTn id="45" dur="500" fill="hold"/>
                                        <p:tgtEl>
                                          <p:spTgt spid="105481"/>
                                        </p:tgtEl>
                                        <p:attrNameLst>
                                          <p:attrName>ppt_y</p:attrName>
                                        </p:attrNameLst>
                                      </p:cBhvr>
                                      <p:tavLst>
                                        <p:tav tm="0">
                                          <p:val>
                                            <p:strVal val="#ppt_y"/>
                                          </p:val>
                                        </p:tav>
                                        <p:tav tm="100000">
                                          <p:val>
                                            <p:strVal val="#ppt_y"/>
                                          </p:val>
                                        </p:tav>
                                      </p:tavLst>
                                    </p:anim>
                                    <p:anim calcmode="lin" valueType="num">
                                      <p:cBhvr>
                                        <p:cTn id="46" dur="500" fill="hold"/>
                                        <p:tgtEl>
                                          <p:spTgt spid="105481"/>
                                        </p:tgtEl>
                                        <p:attrNameLst>
                                          <p:attrName>ppt_w</p:attrName>
                                        </p:attrNameLst>
                                      </p:cBhvr>
                                      <p:tavLst>
                                        <p:tav tm="0">
                                          <p:val>
                                            <p:fltVal val="0"/>
                                          </p:val>
                                        </p:tav>
                                        <p:tav tm="100000">
                                          <p:val>
                                            <p:strVal val="#ppt_w"/>
                                          </p:val>
                                        </p:tav>
                                      </p:tavLst>
                                    </p:anim>
                                    <p:anim calcmode="lin" valueType="num">
                                      <p:cBhvr>
                                        <p:cTn id="47" dur="500" fill="hold"/>
                                        <p:tgtEl>
                                          <p:spTgt spid="105481"/>
                                        </p:tgtEl>
                                        <p:attrNameLst>
                                          <p:attrName>ppt_h</p:attrName>
                                        </p:attrNameLst>
                                      </p:cBhvr>
                                      <p:tavLst>
                                        <p:tav tm="0">
                                          <p:val>
                                            <p:strVal val="#ppt_h"/>
                                          </p:val>
                                        </p:tav>
                                        <p:tav tm="100000">
                                          <p:val>
                                            <p:strVal val="#ppt_h"/>
                                          </p:val>
                                        </p:tav>
                                      </p:tavLst>
                                    </p:anim>
                                  </p:childTnLst>
                                </p:cTn>
                              </p:par>
                            </p:childTnLst>
                          </p:cTn>
                        </p:par>
                        <p:par>
                          <p:cTn id="48" fill="hold" nodeType="afterGroup">
                            <p:stCondLst>
                              <p:cond delay="500"/>
                            </p:stCondLst>
                            <p:childTnLst>
                              <p:par>
                                <p:cTn id="49" presetID="17" presetClass="entr" presetSubtype="8" fill="hold" grpId="0" nodeType="afterEffect">
                                  <p:stCondLst>
                                    <p:cond delay="0"/>
                                  </p:stCondLst>
                                  <p:childTnLst>
                                    <p:set>
                                      <p:cBhvr>
                                        <p:cTn id="50" dur="1" fill="hold">
                                          <p:stCondLst>
                                            <p:cond delay="0"/>
                                          </p:stCondLst>
                                        </p:cTn>
                                        <p:tgtEl>
                                          <p:spTgt spid="105488"/>
                                        </p:tgtEl>
                                        <p:attrNameLst>
                                          <p:attrName>style.visibility</p:attrName>
                                        </p:attrNameLst>
                                      </p:cBhvr>
                                      <p:to>
                                        <p:strVal val="visible"/>
                                      </p:to>
                                    </p:set>
                                    <p:anim calcmode="lin" valueType="num">
                                      <p:cBhvr>
                                        <p:cTn id="51" dur="500" fill="hold"/>
                                        <p:tgtEl>
                                          <p:spTgt spid="105488"/>
                                        </p:tgtEl>
                                        <p:attrNameLst>
                                          <p:attrName>ppt_x</p:attrName>
                                        </p:attrNameLst>
                                      </p:cBhvr>
                                      <p:tavLst>
                                        <p:tav tm="0">
                                          <p:val>
                                            <p:strVal val="#ppt_x-#ppt_w/2"/>
                                          </p:val>
                                        </p:tav>
                                        <p:tav tm="100000">
                                          <p:val>
                                            <p:strVal val="#ppt_x"/>
                                          </p:val>
                                        </p:tav>
                                      </p:tavLst>
                                    </p:anim>
                                    <p:anim calcmode="lin" valueType="num">
                                      <p:cBhvr>
                                        <p:cTn id="52" dur="500" fill="hold"/>
                                        <p:tgtEl>
                                          <p:spTgt spid="105488"/>
                                        </p:tgtEl>
                                        <p:attrNameLst>
                                          <p:attrName>ppt_y</p:attrName>
                                        </p:attrNameLst>
                                      </p:cBhvr>
                                      <p:tavLst>
                                        <p:tav tm="0">
                                          <p:val>
                                            <p:strVal val="#ppt_y"/>
                                          </p:val>
                                        </p:tav>
                                        <p:tav tm="100000">
                                          <p:val>
                                            <p:strVal val="#ppt_y"/>
                                          </p:val>
                                        </p:tav>
                                      </p:tavLst>
                                    </p:anim>
                                    <p:anim calcmode="lin" valueType="num">
                                      <p:cBhvr>
                                        <p:cTn id="53" dur="500" fill="hold"/>
                                        <p:tgtEl>
                                          <p:spTgt spid="105488"/>
                                        </p:tgtEl>
                                        <p:attrNameLst>
                                          <p:attrName>ppt_w</p:attrName>
                                        </p:attrNameLst>
                                      </p:cBhvr>
                                      <p:tavLst>
                                        <p:tav tm="0">
                                          <p:val>
                                            <p:fltVal val="0"/>
                                          </p:val>
                                        </p:tav>
                                        <p:tav tm="100000">
                                          <p:val>
                                            <p:strVal val="#ppt_w"/>
                                          </p:val>
                                        </p:tav>
                                      </p:tavLst>
                                    </p:anim>
                                    <p:anim calcmode="lin" valueType="num">
                                      <p:cBhvr>
                                        <p:cTn id="54" dur="500" fill="hold"/>
                                        <p:tgtEl>
                                          <p:spTgt spid="105488"/>
                                        </p:tgtEl>
                                        <p:attrNameLst>
                                          <p:attrName>ppt_h</p:attrName>
                                        </p:attrNameLst>
                                      </p:cBhvr>
                                      <p:tavLst>
                                        <p:tav tm="0">
                                          <p:val>
                                            <p:strVal val="#ppt_h"/>
                                          </p:val>
                                        </p:tav>
                                        <p:tav tm="100000">
                                          <p:val>
                                            <p:strVal val="#ppt_h"/>
                                          </p:val>
                                        </p:tav>
                                      </p:tavLst>
                                    </p:anim>
                                  </p:childTnLst>
                                </p:cTn>
                              </p:par>
                            </p:childTnLst>
                          </p:cTn>
                        </p:par>
                        <p:par>
                          <p:cTn id="55" fill="hold" nodeType="afterGroup">
                            <p:stCondLst>
                              <p:cond delay="1000"/>
                            </p:stCondLst>
                            <p:childTnLst>
                              <p:par>
                                <p:cTn id="56" presetID="17" presetClass="entr" presetSubtype="8" fill="hold" grpId="0" nodeType="afterEffect">
                                  <p:stCondLst>
                                    <p:cond delay="0"/>
                                  </p:stCondLst>
                                  <p:childTnLst>
                                    <p:set>
                                      <p:cBhvr>
                                        <p:cTn id="57" dur="1" fill="hold">
                                          <p:stCondLst>
                                            <p:cond delay="0"/>
                                          </p:stCondLst>
                                        </p:cTn>
                                        <p:tgtEl>
                                          <p:spTgt spid="105485"/>
                                        </p:tgtEl>
                                        <p:attrNameLst>
                                          <p:attrName>style.visibility</p:attrName>
                                        </p:attrNameLst>
                                      </p:cBhvr>
                                      <p:to>
                                        <p:strVal val="visible"/>
                                      </p:to>
                                    </p:set>
                                    <p:anim calcmode="lin" valueType="num">
                                      <p:cBhvr>
                                        <p:cTn id="58" dur="500" fill="hold"/>
                                        <p:tgtEl>
                                          <p:spTgt spid="105485"/>
                                        </p:tgtEl>
                                        <p:attrNameLst>
                                          <p:attrName>ppt_x</p:attrName>
                                        </p:attrNameLst>
                                      </p:cBhvr>
                                      <p:tavLst>
                                        <p:tav tm="0">
                                          <p:val>
                                            <p:strVal val="#ppt_x-#ppt_w/2"/>
                                          </p:val>
                                        </p:tav>
                                        <p:tav tm="100000">
                                          <p:val>
                                            <p:strVal val="#ppt_x"/>
                                          </p:val>
                                        </p:tav>
                                      </p:tavLst>
                                    </p:anim>
                                    <p:anim calcmode="lin" valueType="num">
                                      <p:cBhvr>
                                        <p:cTn id="59" dur="500" fill="hold"/>
                                        <p:tgtEl>
                                          <p:spTgt spid="105485"/>
                                        </p:tgtEl>
                                        <p:attrNameLst>
                                          <p:attrName>ppt_y</p:attrName>
                                        </p:attrNameLst>
                                      </p:cBhvr>
                                      <p:tavLst>
                                        <p:tav tm="0">
                                          <p:val>
                                            <p:strVal val="#ppt_y"/>
                                          </p:val>
                                        </p:tav>
                                        <p:tav tm="100000">
                                          <p:val>
                                            <p:strVal val="#ppt_y"/>
                                          </p:val>
                                        </p:tav>
                                      </p:tavLst>
                                    </p:anim>
                                    <p:anim calcmode="lin" valueType="num">
                                      <p:cBhvr>
                                        <p:cTn id="60" dur="500" fill="hold"/>
                                        <p:tgtEl>
                                          <p:spTgt spid="105485"/>
                                        </p:tgtEl>
                                        <p:attrNameLst>
                                          <p:attrName>ppt_w</p:attrName>
                                        </p:attrNameLst>
                                      </p:cBhvr>
                                      <p:tavLst>
                                        <p:tav tm="0">
                                          <p:val>
                                            <p:fltVal val="0"/>
                                          </p:val>
                                        </p:tav>
                                        <p:tav tm="100000">
                                          <p:val>
                                            <p:strVal val="#ppt_w"/>
                                          </p:val>
                                        </p:tav>
                                      </p:tavLst>
                                    </p:anim>
                                    <p:anim calcmode="lin" valueType="num">
                                      <p:cBhvr>
                                        <p:cTn id="61" dur="500" fill="hold"/>
                                        <p:tgtEl>
                                          <p:spTgt spid="105485"/>
                                        </p:tgtEl>
                                        <p:attrNameLst>
                                          <p:attrName>ppt_h</p:attrName>
                                        </p:attrNameLst>
                                      </p:cBhvr>
                                      <p:tavLst>
                                        <p:tav tm="0">
                                          <p:val>
                                            <p:strVal val="#ppt_h"/>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05492"/>
                                        </p:tgtEl>
                                        <p:attrNameLst>
                                          <p:attrName>style.visibility</p:attrName>
                                        </p:attrNameLst>
                                      </p:cBhvr>
                                      <p:to>
                                        <p:strVal val="visible"/>
                                      </p:to>
                                    </p:set>
                                    <p:animEffect transition="in" filter="wipe(left)">
                                      <p:cBhvr>
                                        <p:cTn id="66" dur="500"/>
                                        <p:tgtEl>
                                          <p:spTgt spid="10549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grpId="0" nodeType="clickEffect">
                                  <p:stCondLst>
                                    <p:cond delay="0"/>
                                  </p:stCondLst>
                                  <p:childTnLst>
                                    <p:set>
                                      <p:cBhvr>
                                        <p:cTn id="70" dur="1" fill="hold">
                                          <p:stCondLst>
                                            <p:cond delay="0"/>
                                          </p:stCondLst>
                                        </p:cTn>
                                        <p:tgtEl>
                                          <p:spTgt spid="105495"/>
                                        </p:tgtEl>
                                        <p:attrNameLst>
                                          <p:attrName>style.visibility</p:attrName>
                                        </p:attrNameLst>
                                      </p:cBhvr>
                                      <p:to>
                                        <p:strVal val="visible"/>
                                      </p:to>
                                    </p:set>
                                    <p:anim calcmode="lin" valueType="num">
                                      <p:cBhvr>
                                        <p:cTn id="71" dur="500" fill="hold"/>
                                        <p:tgtEl>
                                          <p:spTgt spid="105495"/>
                                        </p:tgtEl>
                                        <p:attrNameLst>
                                          <p:attrName>ppt_x</p:attrName>
                                        </p:attrNameLst>
                                      </p:cBhvr>
                                      <p:tavLst>
                                        <p:tav tm="0">
                                          <p:val>
                                            <p:strVal val="#ppt_x-#ppt_w/2"/>
                                          </p:val>
                                        </p:tav>
                                        <p:tav tm="100000">
                                          <p:val>
                                            <p:strVal val="#ppt_x"/>
                                          </p:val>
                                        </p:tav>
                                      </p:tavLst>
                                    </p:anim>
                                    <p:anim calcmode="lin" valueType="num">
                                      <p:cBhvr>
                                        <p:cTn id="72" dur="500" fill="hold"/>
                                        <p:tgtEl>
                                          <p:spTgt spid="105495"/>
                                        </p:tgtEl>
                                        <p:attrNameLst>
                                          <p:attrName>ppt_y</p:attrName>
                                        </p:attrNameLst>
                                      </p:cBhvr>
                                      <p:tavLst>
                                        <p:tav tm="0">
                                          <p:val>
                                            <p:strVal val="#ppt_y"/>
                                          </p:val>
                                        </p:tav>
                                        <p:tav tm="100000">
                                          <p:val>
                                            <p:strVal val="#ppt_y"/>
                                          </p:val>
                                        </p:tav>
                                      </p:tavLst>
                                    </p:anim>
                                    <p:anim calcmode="lin" valueType="num">
                                      <p:cBhvr>
                                        <p:cTn id="73" dur="500" fill="hold"/>
                                        <p:tgtEl>
                                          <p:spTgt spid="105495"/>
                                        </p:tgtEl>
                                        <p:attrNameLst>
                                          <p:attrName>ppt_w</p:attrName>
                                        </p:attrNameLst>
                                      </p:cBhvr>
                                      <p:tavLst>
                                        <p:tav tm="0">
                                          <p:val>
                                            <p:fltVal val="0"/>
                                          </p:val>
                                        </p:tav>
                                        <p:tav tm="100000">
                                          <p:val>
                                            <p:strVal val="#ppt_w"/>
                                          </p:val>
                                        </p:tav>
                                      </p:tavLst>
                                    </p:anim>
                                    <p:anim calcmode="lin" valueType="num">
                                      <p:cBhvr>
                                        <p:cTn id="74" dur="500" fill="hold"/>
                                        <p:tgtEl>
                                          <p:spTgt spid="105495"/>
                                        </p:tgtEl>
                                        <p:attrNameLst>
                                          <p:attrName>ppt_h</p:attrName>
                                        </p:attrNameLst>
                                      </p:cBhvr>
                                      <p:tavLst>
                                        <p:tav tm="0">
                                          <p:val>
                                            <p:strVal val="#ppt_h"/>
                                          </p:val>
                                        </p:tav>
                                        <p:tav tm="100000">
                                          <p:val>
                                            <p:strVal val="#ppt_h"/>
                                          </p:val>
                                        </p:tav>
                                      </p:tavLst>
                                    </p:anim>
                                  </p:childTnLst>
                                </p:cTn>
                              </p:par>
                            </p:childTnLst>
                          </p:cTn>
                        </p:par>
                        <p:par>
                          <p:cTn id="75" fill="hold" nodeType="afterGroup">
                            <p:stCondLst>
                              <p:cond delay="500"/>
                            </p:stCondLst>
                            <p:childTnLst>
                              <p:par>
                                <p:cTn id="76" presetID="17" presetClass="entr" presetSubtype="8" fill="hold" grpId="0" nodeType="afterEffect">
                                  <p:stCondLst>
                                    <p:cond delay="0"/>
                                  </p:stCondLst>
                                  <p:childTnLst>
                                    <p:set>
                                      <p:cBhvr>
                                        <p:cTn id="77" dur="1" fill="hold">
                                          <p:stCondLst>
                                            <p:cond delay="0"/>
                                          </p:stCondLst>
                                        </p:cTn>
                                        <p:tgtEl>
                                          <p:spTgt spid="105493"/>
                                        </p:tgtEl>
                                        <p:attrNameLst>
                                          <p:attrName>style.visibility</p:attrName>
                                        </p:attrNameLst>
                                      </p:cBhvr>
                                      <p:to>
                                        <p:strVal val="visible"/>
                                      </p:to>
                                    </p:set>
                                    <p:anim calcmode="lin" valueType="num">
                                      <p:cBhvr>
                                        <p:cTn id="78" dur="500" fill="hold"/>
                                        <p:tgtEl>
                                          <p:spTgt spid="105493"/>
                                        </p:tgtEl>
                                        <p:attrNameLst>
                                          <p:attrName>ppt_x</p:attrName>
                                        </p:attrNameLst>
                                      </p:cBhvr>
                                      <p:tavLst>
                                        <p:tav tm="0">
                                          <p:val>
                                            <p:strVal val="#ppt_x-#ppt_w/2"/>
                                          </p:val>
                                        </p:tav>
                                        <p:tav tm="100000">
                                          <p:val>
                                            <p:strVal val="#ppt_x"/>
                                          </p:val>
                                        </p:tav>
                                      </p:tavLst>
                                    </p:anim>
                                    <p:anim calcmode="lin" valueType="num">
                                      <p:cBhvr>
                                        <p:cTn id="79" dur="500" fill="hold"/>
                                        <p:tgtEl>
                                          <p:spTgt spid="105493"/>
                                        </p:tgtEl>
                                        <p:attrNameLst>
                                          <p:attrName>ppt_y</p:attrName>
                                        </p:attrNameLst>
                                      </p:cBhvr>
                                      <p:tavLst>
                                        <p:tav tm="0">
                                          <p:val>
                                            <p:strVal val="#ppt_y"/>
                                          </p:val>
                                        </p:tav>
                                        <p:tav tm="100000">
                                          <p:val>
                                            <p:strVal val="#ppt_y"/>
                                          </p:val>
                                        </p:tav>
                                      </p:tavLst>
                                    </p:anim>
                                    <p:anim calcmode="lin" valueType="num">
                                      <p:cBhvr>
                                        <p:cTn id="80" dur="500" fill="hold"/>
                                        <p:tgtEl>
                                          <p:spTgt spid="105493"/>
                                        </p:tgtEl>
                                        <p:attrNameLst>
                                          <p:attrName>ppt_w</p:attrName>
                                        </p:attrNameLst>
                                      </p:cBhvr>
                                      <p:tavLst>
                                        <p:tav tm="0">
                                          <p:val>
                                            <p:fltVal val="0"/>
                                          </p:val>
                                        </p:tav>
                                        <p:tav tm="100000">
                                          <p:val>
                                            <p:strVal val="#ppt_w"/>
                                          </p:val>
                                        </p:tav>
                                      </p:tavLst>
                                    </p:anim>
                                    <p:anim calcmode="lin" valueType="num">
                                      <p:cBhvr>
                                        <p:cTn id="81" dur="500" fill="hold"/>
                                        <p:tgtEl>
                                          <p:spTgt spid="105493"/>
                                        </p:tgtEl>
                                        <p:attrNameLst>
                                          <p:attrName>ppt_h</p:attrName>
                                        </p:attrNameLst>
                                      </p:cBhvr>
                                      <p:tavLst>
                                        <p:tav tm="0">
                                          <p:val>
                                            <p:strVal val="#ppt_h"/>
                                          </p:val>
                                        </p:tav>
                                        <p:tav tm="100000">
                                          <p:val>
                                            <p:strVal val="#ppt_h"/>
                                          </p:val>
                                        </p:tav>
                                      </p:tavLst>
                                    </p:anim>
                                  </p:childTnLst>
                                </p:cTn>
                              </p:par>
                            </p:childTnLst>
                          </p:cTn>
                        </p:par>
                        <p:par>
                          <p:cTn id="82" fill="hold" nodeType="afterGroup">
                            <p:stCondLst>
                              <p:cond delay="1000"/>
                            </p:stCondLst>
                            <p:childTnLst>
                              <p:par>
                                <p:cTn id="83" presetID="17" presetClass="entr" presetSubtype="8" fill="hold" grpId="0" nodeType="afterEffect">
                                  <p:stCondLst>
                                    <p:cond delay="0"/>
                                  </p:stCondLst>
                                  <p:childTnLst>
                                    <p:set>
                                      <p:cBhvr>
                                        <p:cTn id="84" dur="1" fill="hold">
                                          <p:stCondLst>
                                            <p:cond delay="0"/>
                                          </p:stCondLst>
                                        </p:cTn>
                                        <p:tgtEl>
                                          <p:spTgt spid="105494"/>
                                        </p:tgtEl>
                                        <p:attrNameLst>
                                          <p:attrName>style.visibility</p:attrName>
                                        </p:attrNameLst>
                                      </p:cBhvr>
                                      <p:to>
                                        <p:strVal val="visible"/>
                                      </p:to>
                                    </p:set>
                                    <p:anim calcmode="lin" valueType="num">
                                      <p:cBhvr>
                                        <p:cTn id="85" dur="500" fill="hold"/>
                                        <p:tgtEl>
                                          <p:spTgt spid="105494"/>
                                        </p:tgtEl>
                                        <p:attrNameLst>
                                          <p:attrName>ppt_x</p:attrName>
                                        </p:attrNameLst>
                                      </p:cBhvr>
                                      <p:tavLst>
                                        <p:tav tm="0">
                                          <p:val>
                                            <p:strVal val="#ppt_x-#ppt_w/2"/>
                                          </p:val>
                                        </p:tav>
                                        <p:tav tm="100000">
                                          <p:val>
                                            <p:strVal val="#ppt_x"/>
                                          </p:val>
                                        </p:tav>
                                      </p:tavLst>
                                    </p:anim>
                                    <p:anim calcmode="lin" valueType="num">
                                      <p:cBhvr>
                                        <p:cTn id="86" dur="500" fill="hold"/>
                                        <p:tgtEl>
                                          <p:spTgt spid="105494"/>
                                        </p:tgtEl>
                                        <p:attrNameLst>
                                          <p:attrName>ppt_y</p:attrName>
                                        </p:attrNameLst>
                                      </p:cBhvr>
                                      <p:tavLst>
                                        <p:tav tm="0">
                                          <p:val>
                                            <p:strVal val="#ppt_y"/>
                                          </p:val>
                                        </p:tav>
                                        <p:tav tm="100000">
                                          <p:val>
                                            <p:strVal val="#ppt_y"/>
                                          </p:val>
                                        </p:tav>
                                      </p:tavLst>
                                    </p:anim>
                                    <p:anim calcmode="lin" valueType="num">
                                      <p:cBhvr>
                                        <p:cTn id="87" dur="500" fill="hold"/>
                                        <p:tgtEl>
                                          <p:spTgt spid="105494"/>
                                        </p:tgtEl>
                                        <p:attrNameLst>
                                          <p:attrName>ppt_w</p:attrName>
                                        </p:attrNameLst>
                                      </p:cBhvr>
                                      <p:tavLst>
                                        <p:tav tm="0">
                                          <p:val>
                                            <p:fltVal val="0"/>
                                          </p:val>
                                        </p:tav>
                                        <p:tav tm="100000">
                                          <p:val>
                                            <p:strVal val="#ppt_w"/>
                                          </p:val>
                                        </p:tav>
                                      </p:tavLst>
                                    </p:anim>
                                    <p:anim calcmode="lin" valueType="num">
                                      <p:cBhvr>
                                        <p:cTn id="88" dur="500" fill="hold"/>
                                        <p:tgtEl>
                                          <p:spTgt spid="10549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autoUpdateAnimBg="0"/>
      <p:bldP spid="105480" grpId="0" autoUpdateAnimBg="0"/>
      <p:bldP spid="105481" grpId="0" animBg="1" autoUpdateAnimBg="0"/>
      <p:bldP spid="105482" grpId="0" animBg="1" autoUpdateAnimBg="0"/>
      <p:bldP spid="105483" grpId="0" animBg="1" autoUpdateAnimBg="0"/>
      <p:bldP spid="105485" grpId="0" animBg="1" autoUpdateAnimBg="0"/>
      <p:bldP spid="105486" grpId="0" animBg="1" autoUpdateAnimBg="0"/>
      <p:bldP spid="105488" grpId="0" animBg="1" autoUpdateAnimBg="0"/>
      <p:bldP spid="105492" grpId="0" autoUpdateAnimBg="0"/>
      <p:bldP spid="105493" grpId="0" animBg="1" autoUpdateAnimBg="0"/>
      <p:bldP spid="105494" grpId="0" animBg="1" autoUpdateAnimBg="0"/>
      <p:bldP spid="105495" grpId="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3426" name="Group 2"/>
          <p:cNvGrpSpPr>
            <a:grpSpLocks/>
          </p:cNvGrpSpPr>
          <p:nvPr/>
        </p:nvGrpSpPr>
        <p:grpSpPr bwMode="auto">
          <a:xfrm>
            <a:off x="381000" y="1103313"/>
            <a:ext cx="3657600" cy="4343400"/>
            <a:chOff x="192" y="816"/>
            <a:chExt cx="2304" cy="2736"/>
          </a:xfrm>
        </p:grpSpPr>
        <p:sp>
          <p:nvSpPr>
            <p:cNvPr id="103437" name="Oval 3"/>
            <p:cNvSpPr>
              <a:spLocks noChangeArrowheads="1"/>
            </p:cNvSpPr>
            <p:nvPr/>
          </p:nvSpPr>
          <p:spPr bwMode="auto">
            <a:xfrm>
              <a:off x="960" y="816"/>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00"/>
                  </a:solidFill>
                </a:rPr>
                <a:t>A</a:t>
              </a:r>
              <a:endParaRPr lang="en-US" altLang="zh-CN" sz="2400"/>
            </a:p>
          </p:txBody>
        </p:sp>
        <p:sp>
          <p:nvSpPr>
            <p:cNvPr id="103438" name="Oval 4"/>
            <p:cNvSpPr>
              <a:spLocks noChangeArrowheads="1"/>
            </p:cNvSpPr>
            <p:nvPr/>
          </p:nvSpPr>
          <p:spPr bwMode="auto">
            <a:xfrm>
              <a:off x="192" y="1392"/>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2"/>
                  </a:solidFill>
                </a:rPr>
                <a:t>B</a:t>
              </a:r>
              <a:endParaRPr lang="en-US" altLang="zh-CN" sz="2400"/>
            </a:p>
          </p:txBody>
        </p:sp>
        <p:sp>
          <p:nvSpPr>
            <p:cNvPr id="103439" name="Oval 5"/>
            <p:cNvSpPr>
              <a:spLocks noChangeArrowheads="1"/>
            </p:cNvSpPr>
            <p:nvPr/>
          </p:nvSpPr>
          <p:spPr bwMode="auto">
            <a:xfrm>
              <a:off x="624" y="1968"/>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2"/>
                  </a:solidFill>
                </a:rPr>
                <a:t>C</a:t>
              </a:r>
              <a:endParaRPr lang="en-US" altLang="zh-CN" sz="2400"/>
            </a:p>
          </p:txBody>
        </p:sp>
        <p:sp>
          <p:nvSpPr>
            <p:cNvPr id="103440" name="Oval 6"/>
            <p:cNvSpPr>
              <a:spLocks noChangeArrowheads="1"/>
            </p:cNvSpPr>
            <p:nvPr/>
          </p:nvSpPr>
          <p:spPr bwMode="auto">
            <a:xfrm>
              <a:off x="336" y="2592"/>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2"/>
                  </a:solidFill>
                </a:rPr>
                <a:t>D</a:t>
              </a:r>
              <a:endParaRPr lang="en-US" altLang="zh-CN" sz="2400"/>
            </a:p>
          </p:txBody>
        </p:sp>
        <p:sp>
          <p:nvSpPr>
            <p:cNvPr id="103441" name="Oval 7"/>
            <p:cNvSpPr>
              <a:spLocks noChangeArrowheads="1"/>
            </p:cNvSpPr>
            <p:nvPr/>
          </p:nvSpPr>
          <p:spPr bwMode="auto">
            <a:xfrm>
              <a:off x="1728" y="1392"/>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E</a:t>
              </a:r>
              <a:endParaRPr lang="en-US" altLang="zh-CN" sz="2400"/>
            </a:p>
          </p:txBody>
        </p:sp>
        <p:sp>
          <p:nvSpPr>
            <p:cNvPr id="103442" name="Oval 8"/>
            <p:cNvSpPr>
              <a:spLocks noChangeArrowheads="1"/>
            </p:cNvSpPr>
            <p:nvPr/>
          </p:nvSpPr>
          <p:spPr bwMode="auto">
            <a:xfrm>
              <a:off x="2160" y="1968"/>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F</a:t>
              </a:r>
              <a:endParaRPr lang="en-US" altLang="zh-CN" sz="2400"/>
            </a:p>
          </p:txBody>
        </p:sp>
        <p:sp>
          <p:nvSpPr>
            <p:cNvPr id="103443" name="Oval 9"/>
            <p:cNvSpPr>
              <a:spLocks noChangeArrowheads="1"/>
            </p:cNvSpPr>
            <p:nvPr/>
          </p:nvSpPr>
          <p:spPr bwMode="auto">
            <a:xfrm>
              <a:off x="1728" y="2544"/>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G</a:t>
              </a:r>
              <a:endParaRPr lang="en-US" altLang="zh-CN" sz="2400"/>
            </a:p>
          </p:txBody>
        </p:sp>
        <p:sp>
          <p:nvSpPr>
            <p:cNvPr id="103444" name="Oval 10"/>
            <p:cNvSpPr>
              <a:spLocks noChangeArrowheads="1"/>
            </p:cNvSpPr>
            <p:nvPr/>
          </p:nvSpPr>
          <p:spPr bwMode="auto">
            <a:xfrm>
              <a:off x="1392" y="3168"/>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endParaRPr lang="en-US" altLang="zh-CN" sz="2400"/>
            </a:p>
          </p:txBody>
        </p:sp>
        <p:sp>
          <p:nvSpPr>
            <p:cNvPr id="103445" name="Oval 11"/>
            <p:cNvSpPr>
              <a:spLocks noChangeArrowheads="1"/>
            </p:cNvSpPr>
            <p:nvPr/>
          </p:nvSpPr>
          <p:spPr bwMode="auto">
            <a:xfrm>
              <a:off x="2064" y="3168"/>
              <a:ext cx="336" cy="384"/>
            </a:xfrm>
            <a:prstGeom prst="ellipse">
              <a:avLst/>
            </a:prstGeom>
            <a:solidFill>
              <a:srgbClr val="FFFFD9"/>
            </a:solid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K</a:t>
              </a:r>
              <a:endParaRPr lang="en-US" altLang="zh-CN" sz="2400"/>
            </a:p>
          </p:txBody>
        </p:sp>
        <p:sp>
          <p:nvSpPr>
            <p:cNvPr id="103446" name="Line 12"/>
            <p:cNvSpPr>
              <a:spLocks noChangeShapeType="1"/>
            </p:cNvSpPr>
            <p:nvPr/>
          </p:nvSpPr>
          <p:spPr bwMode="auto">
            <a:xfrm flipH="1">
              <a:off x="384" y="1008"/>
              <a:ext cx="576" cy="38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47" name="Line 13"/>
            <p:cNvSpPr>
              <a:spLocks noChangeShapeType="1"/>
            </p:cNvSpPr>
            <p:nvPr/>
          </p:nvSpPr>
          <p:spPr bwMode="auto">
            <a:xfrm>
              <a:off x="528" y="1584"/>
              <a:ext cx="240" cy="38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48" name="Line 14"/>
            <p:cNvSpPr>
              <a:spLocks noChangeShapeType="1"/>
            </p:cNvSpPr>
            <p:nvPr/>
          </p:nvSpPr>
          <p:spPr bwMode="auto">
            <a:xfrm flipH="1">
              <a:off x="528" y="2160"/>
              <a:ext cx="96"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49" name="Line 15"/>
            <p:cNvSpPr>
              <a:spLocks noChangeShapeType="1"/>
            </p:cNvSpPr>
            <p:nvPr/>
          </p:nvSpPr>
          <p:spPr bwMode="auto">
            <a:xfrm>
              <a:off x="1296" y="1008"/>
              <a:ext cx="624" cy="38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50" name="Line 16"/>
            <p:cNvSpPr>
              <a:spLocks noChangeShapeType="1"/>
            </p:cNvSpPr>
            <p:nvPr/>
          </p:nvSpPr>
          <p:spPr bwMode="auto">
            <a:xfrm>
              <a:off x="2064" y="1584"/>
              <a:ext cx="240" cy="38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51" name="Line 17"/>
            <p:cNvSpPr>
              <a:spLocks noChangeShapeType="1"/>
            </p:cNvSpPr>
            <p:nvPr/>
          </p:nvSpPr>
          <p:spPr bwMode="auto">
            <a:xfrm flipH="1">
              <a:off x="1920" y="2160"/>
              <a:ext cx="240" cy="38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52" name="Line 18"/>
            <p:cNvSpPr>
              <a:spLocks noChangeShapeType="1"/>
            </p:cNvSpPr>
            <p:nvPr/>
          </p:nvSpPr>
          <p:spPr bwMode="auto">
            <a:xfrm flipH="1">
              <a:off x="1536" y="2736"/>
              <a:ext cx="192"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53" name="Line 19"/>
            <p:cNvSpPr>
              <a:spLocks noChangeShapeType="1"/>
            </p:cNvSpPr>
            <p:nvPr/>
          </p:nvSpPr>
          <p:spPr bwMode="auto">
            <a:xfrm>
              <a:off x="2064" y="2736"/>
              <a:ext cx="192"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3427" name="Text Box 20"/>
          <p:cNvSpPr txBox="1">
            <a:spLocks noChangeArrowheads="1"/>
          </p:cNvSpPr>
          <p:nvPr/>
        </p:nvSpPr>
        <p:spPr bwMode="auto">
          <a:xfrm>
            <a:off x="4572000" y="188913"/>
            <a:ext cx="259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chemeClr val="tx2"/>
                </a:solidFill>
                <a:ea typeface="隶书" pitchFamily="49" charset="-122"/>
              </a:rPr>
              <a:t>先序序列：</a:t>
            </a:r>
          </a:p>
        </p:txBody>
      </p:sp>
      <p:sp>
        <p:nvSpPr>
          <p:cNvPr id="103428" name="Text Box 21"/>
          <p:cNvSpPr txBox="1">
            <a:spLocks noChangeArrowheads="1"/>
          </p:cNvSpPr>
          <p:nvPr/>
        </p:nvSpPr>
        <p:spPr bwMode="auto">
          <a:xfrm>
            <a:off x="4572000" y="2093913"/>
            <a:ext cx="259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FF0000"/>
                </a:solidFill>
                <a:ea typeface="隶书" pitchFamily="49" charset="-122"/>
              </a:rPr>
              <a:t>中序序列：</a:t>
            </a:r>
          </a:p>
        </p:txBody>
      </p:sp>
      <p:sp>
        <p:nvSpPr>
          <p:cNvPr id="103429" name="Text Box 22"/>
          <p:cNvSpPr txBox="1">
            <a:spLocks noChangeArrowheads="1"/>
          </p:cNvSpPr>
          <p:nvPr/>
        </p:nvSpPr>
        <p:spPr bwMode="auto">
          <a:xfrm>
            <a:off x="4572000" y="3998913"/>
            <a:ext cx="259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333399"/>
                </a:solidFill>
                <a:ea typeface="隶书" pitchFamily="49" charset="-122"/>
              </a:rPr>
              <a:t>后序序列：</a:t>
            </a:r>
          </a:p>
        </p:txBody>
      </p:sp>
      <p:sp>
        <p:nvSpPr>
          <p:cNvPr id="103430" name="Text Box 23"/>
          <p:cNvSpPr txBox="1">
            <a:spLocks noChangeArrowheads="1"/>
          </p:cNvSpPr>
          <p:nvPr/>
        </p:nvSpPr>
        <p:spPr bwMode="auto">
          <a:xfrm>
            <a:off x="4572000" y="950913"/>
            <a:ext cx="4114800" cy="654050"/>
          </a:xfrm>
          <a:prstGeom prst="rect">
            <a:avLst/>
          </a:prstGeom>
          <a:solidFill>
            <a:srgbClr val="FFFF99"/>
          </a:solidFill>
          <a:ln w="12700" cap="sq">
            <a:solidFill>
              <a:srgbClr val="FF99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just" eaLnBrk="1" hangingPunct="1">
              <a:spcBef>
                <a:spcPct val="50000"/>
              </a:spcBef>
            </a:pPr>
            <a:r>
              <a:rPr lang="en-US" altLang="zh-CN" b="1">
                <a:solidFill>
                  <a:srgbClr val="FF0000"/>
                </a:solidFill>
              </a:rPr>
              <a:t>A</a:t>
            </a:r>
            <a:r>
              <a:rPr lang="en-US" altLang="zh-CN" b="1">
                <a:solidFill>
                  <a:schemeClr val="tx2"/>
                </a:solidFill>
              </a:rPr>
              <a:t> </a:t>
            </a:r>
            <a:r>
              <a:rPr lang="en-US" altLang="zh-CN" b="1">
                <a:solidFill>
                  <a:schemeClr val="bg2"/>
                </a:solidFill>
              </a:rPr>
              <a:t>B C D</a:t>
            </a:r>
            <a:r>
              <a:rPr lang="en-US" altLang="zh-CN" b="1">
                <a:solidFill>
                  <a:schemeClr val="tx2"/>
                </a:solidFill>
              </a:rPr>
              <a:t> </a:t>
            </a:r>
            <a:r>
              <a:rPr lang="en-US" altLang="zh-CN" b="1">
                <a:solidFill>
                  <a:srgbClr val="333399"/>
                </a:solidFill>
              </a:rPr>
              <a:t>E F G H K</a:t>
            </a:r>
          </a:p>
        </p:txBody>
      </p:sp>
      <p:sp>
        <p:nvSpPr>
          <p:cNvPr id="103431" name="Text Box 24"/>
          <p:cNvSpPr txBox="1">
            <a:spLocks noChangeArrowheads="1"/>
          </p:cNvSpPr>
          <p:nvPr/>
        </p:nvSpPr>
        <p:spPr bwMode="auto">
          <a:xfrm>
            <a:off x="4572000" y="2855913"/>
            <a:ext cx="4114800" cy="654050"/>
          </a:xfrm>
          <a:prstGeom prst="rect">
            <a:avLst/>
          </a:prstGeom>
          <a:solidFill>
            <a:srgbClr val="FFFF99"/>
          </a:solidFill>
          <a:ln w="12700" cap="sq">
            <a:solidFill>
              <a:srgbClr val="FF99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chemeClr val="bg2"/>
                </a:solidFill>
              </a:rPr>
              <a:t>B D C</a:t>
            </a:r>
            <a:r>
              <a:rPr lang="en-US" altLang="zh-CN" b="1"/>
              <a:t> </a:t>
            </a:r>
            <a:r>
              <a:rPr lang="en-US" altLang="zh-CN" b="1">
                <a:solidFill>
                  <a:srgbClr val="FF0000"/>
                </a:solidFill>
              </a:rPr>
              <a:t>A</a:t>
            </a:r>
            <a:r>
              <a:rPr lang="en-US" altLang="zh-CN" b="1"/>
              <a:t> </a:t>
            </a:r>
            <a:r>
              <a:rPr lang="en-US" altLang="zh-CN" b="1">
                <a:solidFill>
                  <a:srgbClr val="333399"/>
                </a:solidFill>
              </a:rPr>
              <a:t>E H G K F</a:t>
            </a:r>
          </a:p>
        </p:txBody>
      </p:sp>
      <p:sp>
        <p:nvSpPr>
          <p:cNvPr id="103432" name="Text Box 25"/>
          <p:cNvSpPr txBox="1">
            <a:spLocks noChangeArrowheads="1"/>
          </p:cNvSpPr>
          <p:nvPr/>
        </p:nvSpPr>
        <p:spPr bwMode="auto">
          <a:xfrm>
            <a:off x="4572000" y="4760913"/>
            <a:ext cx="4114800" cy="654050"/>
          </a:xfrm>
          <a:prstGeom prst="rect">
            <a:avLst/>
          </a:prstGeom>
          <a:solidFill>
            <a:srgbClr val="FFFF99"/>
          </a:solidFill>
          <a:ln w="12700" cap="sq">
            <a:solidFill>
              <a:srgbClr val="FF99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chemeClr val="bg2"/>
                </a:solidFill>
              </a:rPr>
              <a:t>D C B</a:t>
            </a:r>
            <a:r>
              <a:rPr lang="en-US" altLang="zh-CN" b="1">
                <a:solidFill>
                  <a:srgbClr val="333399"/>
                </a:solidFill>
              </a:rPr>
              <a:t> H K G F E</a:t>
            </a:r>
            <a:r>
              <a:rPr lang="en-US" altLang="zh-CN" b="1"/>
              <a:t> </a:t>
            </a:r>
            <a:r>
              <a:rPr lang="en-US" altLang="zh-CN" b="1">
                <a:solidFill>
                  <a:srgbClr val="FF0000"/>
                </a:solidFill>
              </a:rPr>
              <a:t>A</a:t>
            </a:r>
          </a:p>
        </p:txBody>
      </p:sp>
      <p:sp>
        <p:nvSpPr>
          <p:cNvPr id="367642" name="Rectangle 26"/>
          <p:cNvSpPr>
            <a:spLocks noChangeArrowheads="1"/>
          </p:cNvSpPr>
          <p:nvPr/>
        </p:nvSpPr>
        <p:spPr bwMode="auto">
          <a:xfrm>
            <a:off x="5075238" y="860425"/>
            <a:ext cx="1368425" cy="936625"/>
          </a:xfrm>
          <a:prstGeom prst="rect">
            <a:avLst/>
          </a:prstGeom>
          <a:noFill/>
          <a:ln w="28575"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43" name="Rectangle 27"/>
          <p:cNvSpPr>
            <a:spLocks noChangeArrowheads="1"/>
          </p:cNvSpPr>
          <p:nvPr/>
        </p:nvSpPr>
        <p:spPr bwMode="auto">
          <a:xfrm>
            <a:off x="4572000" y="2732088"/>
            <a:ext cx="1368425" cy="936625"/>
          </a:xfrm>
          <a:prstGeom prst="rect">
            <a:avLst/>
          </a:prstGeom>
          <a:noFill/>
          <a:ln w="28575"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44" name="Rectangle 28"/>
          <p:cNvSpPr>
            <a:spLocks noChangeArrowheads="1"/>
          </p:cNvSpPr>
          <p:nvPr/>
        </p:nvSpPr>
        <p:spPr bwMode="auto">
          <a:xfrm>
            <a:off x="4643438" y="4605338"/>
            <a:ext cx="1368425" cy="936625"/>
          </a:xfrm>
          <a:prstGeom prst="rect">
            <a:avLst/>
          </a:prstGeom>
          <a:noFill/>
          <a:ln w="28575"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45" name="Text Box 29"/>
          <p:cNvSpPr txBox="1">
            <a:spLocks noChangeArrowheads="1"/>
          </p:cNvSpPr>
          <p:nvPr/>
        </p:nvSpPr>
        <p:spPr bwMode="auto">
          <a:xfrm>
            <a:off x="133350" y="5648325"/>
            <a:ext cx="868680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110000"/>
              </a:lnSpc>
            </a:pPr>
            <a:r>
              <a:rPr lang="en-US" altLang="zh-CN" sz="3200" b="1">
                <a:solidFill>
                  <a:srgbClr val="080808"/>
                </a:solidFill>
                <a:ea typeface="楷体_GB2312" pitchFamily="49" charset="-122"/>
              </a:rPr>
              <a:t>   </a:t>
            </a:r>
            <a:r>
              <a:rPr lang="zh-CN" altLang="en-US" sz="3200" b="1">
                <a:solidFill>
                  <a:srgbClr val="080808"/>
                </a:solidFill>
                <a:ea typeface="楷体_GB2312" pitchFamily="49" charset="-122"/>
              </a:rPr>
              <a:t>如果同时已知二叉树的先序、中序序列，则会如何？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7642"/>
                                        </p:tgtEl>
                                        <p:attrNameLst>
                                          <p:attrName>style.visibility</p:attrName>
                                        </p:attrNameLst>
                                      </p:cBhvr>
                                      <p:to>
                                        <p:strVal val="visible"/>
                                      </p:to>
                                    </p:set>
                                    <p:animEffect transition="in" filter="blinds(horizontal)">
                                      <p:cBhvr>
                                        <p:cTn id="7" dur="500"/>
                                        <p:tgtEl>
                                          <p:spTgt spid="36764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7643"/>
                                        </p:tgtEl>
                                        <p:attrNameLst>
                                          <p:attrName>style.visibility</p:attrName>
                                        </p:attrNameLst>
                                      </p:cBhvr>
                                      <p:to>
                                        <p:strVal val="visible"/>
                                      </p:to>
                                    </p:set>
                                    <p:animEffect transition="in" filter="blinds(horizontal)">
                                      <p:cBhvr>
                                        <p:cTn id="10" dur="500"/>
                                        <p:tgtEl>
                                          <p:spTgt spid="36764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7644"/>
                                        </p:tgtEl>
                                        <p:attrNameLst>
                                          <p:attrName>style.visibility</p:attrName>
                                        </p:attrNameLst>
                                      </p:cBhvr>
                                      <p:to>
                                        <p:strVal val="visible"/>
                                      </p:to>
                                    </p:set>
                                    <p:animEffect transition="in" filter="blinds(horizontal)">
                                      <p:cBhvr>
                                        <p:cTn id="13" dur="500"/>
                                        <p:tgtEl>
                                          <p:spTgt spid="36764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67645"/>
                                        </p:tgtEl>
                                        <p:attrNameLst>
                                          <p:attrName>style.visibility</p:attrName>
                                        </p:attrNameLst>
                                      </p:cBhvr>
                                      <p:to>
                                        <p:strVal val="visible"/>
                                      </p:to>
                                    </p:set>
                                    <p:animEffect transition="in" filter="blinds(horizontal)">
                                      <p:cBhvr>
                                        <p:cTn id="18" dur="500"/>
                                        <p:tgtEl>
                                          <p:spTgt spid="367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42" grpId="0" animBg="1"/>
      <p:bldP spid="367643" grpId="0" animBg="1"/>
      <p:bldP spid="367644" grpId="0" animBg="1"/>
      <p:bldP spid="367645" grpId="0"/>
    </p:bldLst>
  </p:timing>
</p:sld>
</file>

<file path=ppt/theme/theme1.xml><?xml version="1.0" encoding="utf-8"?>
<a:theme xmlns:a="http://schemas.openxmlformats.org/drawingml/2006/main" name="ljh6">
  <a:themeElements>
    <a:clrScheme name="ljh6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fontScheme name="ljh6">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ljh6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ljh6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ljh6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D:\USERS\LJH\LJH6.PPT</Template>
  <TotalTime>14287</TotalTime>
  <Words>12357</Words>
  <Application>Microsoft Office PowerPoint</Application>
  <PresentationFormat>全屏显示(4:3)</PresentationFormat>
  <Paragraphs>2250</Paragraphs>
  <Slides>197</Slides>
  <Notes>1</Notes>
  <HiddenSlides>6</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197</vt:i4>
      </vt:variant>
    </vt:vector>
  </HeadingPairs>
  <TitlesOfParts>
    <vt:vector size="202" baseType="lpstr">
      <vt:lpstr>ljh6</vt:lpstr>
      <vt:lpstr>Visio.Drawing.11</vt:lpstr>
      <vt:lpstr>VISIO</vt:lpstr>
      <vt:lpstr>剪辑</vt:lpstr>
      <vt:lpstr>公式</vt:lpstr>
      <vt:lpstr>PowerPoint 演示文稿</vt:lpstr>
      <vt:lpstr>PowerPoint 演示文稿</vt:lpstr>
      <vt:lpstr>PowerPoint 演示文稿</vt:lpstr>
      <vt:lpstr>PowerPoint 演示文稿</vt:lpstr>
      <vt:lpstr>PowerPoint 演示文稿</vt:lpstr>
      <vt:lpstr>6.1.2 树定义 </vt:lpstr>
      <vt:lpstr>PowerPoint 演示文稿</vt:lpstr>
      <vt:lpstr>PowerPoint 演示文稿</vt:lpstr>
      <vt:lpstr>PowerPoint 演示文稿</vt:lpstr>
      <vt:lpstr>PowerPoint 演示文稿</vt:lpstr>
      <vt:lpstr>6.1.3 树的表示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示意图</vt:lpstr>
      <vt:lpstr>示意图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二叉链表存储结构例</vt:lpstr>
      <vt:lpstr>PowerPoint 演示文稿</vt:lpstr>
      <vt:lpstr>PowerPoint 演示文稿</vt:lpstr>
      <vt:lpstr>PowerPoint 演示文稿</vt:lpstr>
      <vt:lpstr>PowerPoint 演示文稿</vt:lpstr>
      <vt:lpstr>PowerPoint 演示文稿</vt:lpstr>
      <vt:lpstr>PowerPoint 演示文稿</vt:lpstr>
      <vt:lpstr>遍历的次序：假设以L、D、R分别表示遍历左子树、遍历根结点和遍历右子树，则对“二叉树”而言，D,L,R的组合定义了6种可能的遍历方案：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中序遍历算法的非递归描述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以先序建立树示例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6.3.5 线索二叉树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树和二叉树转化特征</vt:lpstr>
      <vt:lpstr>PowerPoint 演示文稿</vt:lpstr>
      <vt:lpstr>森林到二叉树的转换_例</vt:lpstr>
      <vt:lpstr>PowerPoint 演示文稿</vt:lpstr>
      <vt:lpstr>PowerPoint 演示文稿</vt:lpstr>
      <vt:lpstr>二叉树到森林的转换_例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6.6.1 最优二叉树（赫夫曼树）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6.6.2  Huffman编码</vt:lpstr>
      <vt:lpstr>PowerPoint 演示文稿</vt:lpstr>
      <vt:lpstr>PowerPoint 演示文稿</vt:lpstr>
      <vt:lpstr>PowerPoint 演示文稿</vt:lpstr>
      <vt:lpstr>PowerPoint 演示文稿</vt:lpstr>
      <vt:lpstr>PowerPoint 演示文稿</vt:lpstr>
      <vt:lpstr>前缀编码例</vt:lpstr>
      <vt:lpstr>PowerPoint 演示文稿</vt:lpstr>
      <vt:lpstr>Huffman树/编码的存储表示</vt:lpstr>
      <vt:lpstr>PowerPoint 演示文稿</vt:lpstr>
      <vt:lpstr>PowerPoint 演示文稿</vt:lpstr>
      <vt:lpstr>PowerPoint 演示文稿</vt:lpstr>
      <vt:lpstr>Huffman编码例</vt:lpstr>
      <vt:lpstr>Huffman树的建立过程</vt:lpstr>
      <vt:lpstr>Huffman树与编码</vt:lpstr>
      <vt:lpstr>PowerPoint 演示文稿</vt:lpstr>
      <vt:lpstr>PowerPoint 演示文稿</vt:lpstr>
      <vt:lpstr>PowerPoint 演示文稿</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thcic</dc:creator>
  <cp:lastModifiedBy>lx</cp:lastModifiedBy>
  <cp:revision>753</cp:revision>
  <cp:lastPrinted>2022-04-19T07:23:10Z</cp:lastPrinted>
  <dcterms:created xsi:type="dcterms:W3CDTF">1998-08-28T00:43:15Z</dcterms:created>
  <dcterms:modified xsi:type="dcterms:W3CDTF">2022-04-19T07:46:49Z</dcterms:modified>
</cp:coreProperties>
</file>